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31" r:id="rId1"/>
  </p:sldMasterIdLst>
  <p:notesMasterIdLst>
    <p:notesMasterId r:id="rId14"/>
  </p:notesMasterIdLst>
  <p:sldIdLst>
    <p:sldId id="296" r:id="rId2"/>
    <p:sldId id="366" r:id="rId3"/>
    <p:sldId id="367" r:id="rId4"/>
    <p:sldId id="368" r:id="rId5"/>
    <p:sldId id="369" r:id="rId6"/>
    <p:sldId id="370" r:id="rId7"/>
    <p:sldId id="371" r:id="rId8"/>
    <p:sldId id="372" r:id="rId9"/>
    <p:sldId id="373" r:id="rId10"/>
    <p:sldId id="374" r:id="rId11"/>
    <p:sldId id="375" r:id="rId12"/>
    <p:sldId id="3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D757"/>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7369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06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546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6548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856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4322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0546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4954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629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5296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18652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910584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4612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4254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859041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5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2">
                <a:lumMod val="50000"/>
              </a:schemeClr>
            </a:gs>
            <a:gs pos="83000">
              <a:schemeClr val="accent5">
                <a:lumMod val="50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40873-EF0B-4AC7-AF11-57FEBA4985EA}" type="datetimeFigureOut">
              <a:rPr lang="en-US" smtClean="0"/>
              <a:t>10/18/2018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93904172"/>
      </p:ext>
    </p:extLst>
  </p:cSld>
  <p:clrMap bg1="lt1" tx1="dk1" bg2="lt2" tx2="dk2" accent1="accent1" accent2="accent2" accent3="accent3" accent4="accent4" accent5="accent5" accent6="accent6" hlink="hlink" folHlink="folHlink"/>
  <p:sldLayoutIdLst>
    <p:sldLayoutId id="2147485532"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 id="2147485543" r:id="rId12"/>
    <p:sldLayoutId id="2147485544" r:id="rId13"/>
    <p:sldLayoutId id="2147485545" r:id="rId14"/>
    <p:sldLayoutId id="2147485546" r:id="rId15"/>
    <p:sldLayoutId id="21474855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4AF5E1FC-D617-47C6-8DE7-B0B69E5C1B9D}"/>
              </a:ext>
            </a:extLst>
          </p:cNvPr>
          <p:cNvSpPr/>
          <p:nvPr/>
        </p:nvSpPr>
        <p:spPr>
          <a:xfrm>
            <a:off x="1435966" y="968273"/>
            <a:ext cx="3389069" cy="369332"/>
          </a:xfrm>
          <a:prstGeom prst="rect">
            <a:avLst/>
          </a:prstGeom>
        </p:spPr>
        <p:txBody>
          <a:bodyPr wrap="none">
            <a:spAutoFit/>
          </a:bodyPr>
          <a:lstStyle/>
          <a:p>
            <a:r>
              <a:rPr lang="en-US" b="1" dirty="0"/>
              <a:t>What will the result be? Why?</a:t>
            </a:r>
          </a:p>
        </p:txBody>
      </p:sp>
      <p:sp>
        <p:nvSpPr>
          <p:cNvPr id="4" name="Rectangle 3">
            <a:extLst>
              <a:ext uri="{FF2B5EF4-FFF2-40B4-BE49-F238E27FC236}">
                <a16:creationId xmlns:a16="http://schemas.microsoft.com/office/drawing/2014/main" id="{B83B88C2-F8A2-45BD-8368-2EC4DBCEB0AF}"/>
              </a:ext>
            </a:extLst>
          </p:cNvPr>
          <p:cNvSpPr/>
          <p:nvPr/>
        </p:nvSpPr>
        <p:spPr>
          <a:xfrm>
            <a:off x="1435966" y="1337605"/>
            <a:ext cx="5524269" cy="369332"/>
          </a:xfrm>
          <a:prstGeom prst="rect">
            <a:avLst/>
          </a:prstGeom>
        </p:spPr>
        <p:txBody>
          <a:bodyPr wrap="none">
            <a:spAutoFit/>
          </a:bodyPr>
          <a:lstStyle/>
          <a:p>
            <a:r>
              <a:rPr lang="en-US" b="1" dirty="0"/>
              <a:t>What would you do to improve your penmanship?</a:t>
            </a:r>
          </a:p>
        </p:txBody>
      </p:sp>
      <p:sp>
        <p:nvSpPr>
          <p:cNvPr id="5" name="Rectangle 4">
            <a:extLst>
              <a:ext uri="{FF2B5EF4-FFF2-40B4-BE49-F238E27FC236}">
                <a16:creationId xmlns:a16="http://schemas.microsoft.com/office/drawing/2014/main" id="{79362188-AFAB-4970-8787-C75E0B9EEC5F}"/>
              </a:ext>
            </a:extLst>
          </p:cNvPr>
          <p:cNvSpPr/>
          <p:nvPr/>
        </p:nvSpPr>
        <p:spPr>
          <a:xfrm>
            <a:off x="1426884" y="1786449"/>
            <a:ext cx="3539752" cy="369332"/>
          </a:xfrm>
          <a:prstGeom prst="rect">
            <a:avLst/>
          </a:prstGeom>
        </p:spPr>
        <p:txBody>
          <a:bodyPr wrap="none">
            <a:spAutoFit/>
          </a:bodyPr>
          <a:lstStyle/>
          <a:p>
            <a:r>
              <a:rPr lang="en-US" dirty="0">
                <a:latin typeface="Impact" panose="020B0806030902050204" pitchFamily="34" charset="0"/>
              </a:rPr>
              <a:t>Doctrine and Covenants 130:20-21.</a:t>
            </a:r>
          </a:p>
        </p:txBody>
      </p:sp>
      <p:sp>
        <p:nvSpPr>
          <p:cNvPr id="6" name="Rectangle 5">
            <a:extLst>
              <a:ext uri="{FF2B5EF4-FFF2-40B4-BE49-F238E27FC236}">
                <a16:creationId xmlns:a16="http://schemas.microsoft.com/office/drawing/2014/main" id="{0D38FC2F-481E-4EF0-B0A3-18512CEDAD43}"/>
              </a:ext>
            </a:extLst>
          </p:cNvPr>
          <p:cNvSpPr/>
          <p:nvPr/>
        </p:nvSpPr>
        <p:spPr>
          <a:xfrm>
            <a:off x="1426884" y="2105561"/>
            <a:ext cx="8750786" cy="1077218"/>
          </a:xfrm>
          <a:prstGeom prst="rect">
            <a:avLst/>
          </a:prstGeom>
        </p:spPr>
        <p:txBody>
          <a:bodyPr wrap="square">
            <a:spAutoFit/>
          </a:bodyPr>
          <a:lstStyle/>
          <a:p>
            <a:pPr algn="just" fontAlgn="base"/>
            <a:r>
              <a:rPr lang="en-US" sz="1600" b="1" dirty="0">
                <a:latin typeface="Palatino"/>
              </a:rPr>
              <a:t>20 </a:t>
            </a:r>
            <a:r>
              <a:rPr lang="en-US" sz="1600" dirty="0">
                <a:latin typeface="Palatino"/>
              </a:rPr>
              <a:t>There is a law, irrevocably decreed in heaven before the foundations of this world, upon which all blessings are predicated—</a:t>
            </a:r>
          </a:p>
          <a:p>
            <a:pPr algn="just" fontAlgn="base"/>
            <a:r>
              <a:rPr lang="en-US" sz="1600" b="1" dirty="0">
                <a:latin typeface="Palatino"/>
              </a:rPr>
              <a:t>21 </a:t>
            </a:r>
            <a:r>
              <a:rPr lang="en-US" sz="1600" dirty="0">
                <a:latin typeface="Palatino"/>
              </a:rPr>
              <a:t>And when we obtain any blessing from God, it is by obedience to that law upon which it is predicated.</a:t>
            </a:r>
            <a:endParaRPr lang="en-US" sz="1600" b="0" i="0" dirty="0">
              <a:effectLst/>
              <a:latin typeface="Palatino"/>
            </a:endParaRPr>
          </a:p>
        </p:txBody>
      </p:sp>
      <p:sp>
        <p:nvSpPr>
          <p:cNvPr id="7" name="Rectangle 6">
            <a:extLst>
              <a:ext uri="{FF2B5EF4-FFF2-40B4-BE49-F238E27FC236}">
                <a16:creationId xmlns:a16="http://schemas.microsoft.com/office/drawing/2014/main" id="{40FA2AF3-E67F-41D2-8B09-2F9E95141970}"/>
              </a:ext>
            </a:extLst>
          </p:cNvPr>
          <p:cNvSpPr/>
          <p:nvPr/>
        </p:nvSpPr>
        <p:spPr>
          <a:xfrm>
            <a:off x="1435966" y="3199874"/>
            <a:ext cx="4410182" cy="369332"/>
          </a:xfrm>
          <a:prstGeom prst="rect">
            <a:avLst/>
          </a:prstGeom>
        </p:spPr>
        <p:txBody>
          <a:bodyPr wrap="none">
            <a:spAutoFit/>
          </a:bodyPr>
          <a:lstStyle/>
          <a:p>
            <a:r>
              <a:rPr lang="en-US" b="1" dirty="0"/>
              <a:t>How do we obtain a blessing from God?</a:t>
            </a:r>
          </a:p>
        </p:txBody>
      </p:sp>
      <p:sp>
        <p:nvSpPr>
          <p:cNvPr id="8" name="Rectangle 7">
            <a:extLst>
              <a:ext uri="{FF2B5EF4-FFF2-40B4-BE49-F238E27FC236}">
                <a16:creationId xmlns:a16="http://schemas.microsoft.com/office/drawing/2014/main" id="{2C6DFE4E-5E28-4F15-B811-03D40FF58218}"/>
              </a:ext>
            </a:extLst>
          </p:cNvPr>
          <p:cNvSpPr/>
          <p:nvPr/>
        </p:nvSpPr>
        <p:spPr>
          <a:xfrm>
            <a:off x="1435966" y="3501891"/>
            <a:ext cx="8741704"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If we want to obtain a blessing from God, then we must obey the law upon which it is predicated. </a:t>
            </a:r>
          </a:p>
        </p:txBody>
      </p:sp>
    </p:spTree>
    <p:extLst>
      <p:ext uri="{BB962C8B-B14F-4D97-AF65-F5344CB8AC3E}">
        <p14:creationId xmlns:p14="http://schemas.microsoft.com/office/powerpoint/2010/main" val="2390943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rgbClr val="FFFF00"/>
                                      </p:to>
                                    </p:animClr>
                                    <p:animClr clrSpc="rgb" dir="cw">
                                      <p:cBhvr>
                                        <p:cTn id="7" dur="250" autoRev="1" fill="remove"/>
                                        <p:tgtEl>
                                          <p:spTgt spid="2"/>
                                        </p:tgtEl>
                                        <p:attrNameLst>
                                          <p:attrName>fillcolor</p:attrName>
                                        </p:attrNameLst>
                                      </p:cBhvr>
                                      <p:to>
                                        <a:srgbClr val="FFFF00"/>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0" fill="hold"/>
                                        <p:tgtEl>
                                          <p:spTgt spid="7"/>
                                        </p:tgtEl>
                                        <p:attrNameLst>
                                          <p:attrName>ppt_w</p:attrName>
                                        </p:attrNameLst>
                                      </p:cBhvr>
                                      <p:tavLst>
                                        <p:tav tm="0" fmla="#ppt_w*sin(2.5*pi*$)">
                                          <p:val>
                                            <p:fltVal val="0"/>
                                          </p:val>
                                        </p:tav>
                                        <p:tav tm="100000">
                                          <p:val>
                                            <p:fltVal val="1"/>
                                          </p:val>
                                        </p:tav>
                                      </p:tavLst>
                                    </p:anim>
                                    <p:anim calcmode="lin" valueType="num">
                                      <p:cBhvr>
                                        <p:cTn id="29"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calcmode="lin" valueType="num">
                                      <p:cBhvr>
                                        <p:cTn id="34" dur="1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5" dur="150" fill="hold"/>
                                        <p:tgtEl>
                                          <p:spTgt spid="8"/>
                                        </p:tgtEl>
                                        <p:attrNameLst>
                                          <p:attrName>ppt_y</p:attrName>
                                        </p:attrNameLst>
                                      </p:cBhvr>
                                      <p:tavLst>
                                        <p:tav tm="0">
                                          <p:val>
                                            <p:strVal val="#ppt_y"/>
                                          </p:val>
                                        </p:tav>
                                        <p:tav tm="100000">
                                          <p:val>
                                            <p:strVal val="#ppt_y"/>
                                          </p:val>
                                        </p:tav>
                                      </p:tavLst>
                                    </p:anim>
                                    <p:anim calcmode="lin" valueType="num">
                                      <p:cBhvr>
                                        <p:cTn id="36" dur="1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7" dur="1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pic>
        <p:nvPicPr>
          <p:cNvPr id="18" name="Picture 17">
            <a:extLst>
              <a:ext uri="{FF2B5EF4-FFF2-40B4-BE49-F238E27FC236}">
                <a16:creationId xmlns:a16="http://schemas.microsoft.com/office/drawing/2014/main" id="{E2668B6E-8D8B-436C-AE33-CC0CDC94BD68}"/>
              </a:ext>
            </a:extLst>
          </p:cNvPr>
          <p:cNvPicPr/>
          <p:nvPr/>
        </p:nvPicPr>
        <p:blipFill rotWithShape="1">
          <a:blip r:embed="rId2"/>
          <a:srcRect l="20339" t="29270" r="21739" b="15748"/>
          <a:stretch/>
        </p:blipFill>
        <p:spPr bwMode="auto">
          <a:xfrm>
            <a:off x="2836931" y="880772"/>
            <a:ext cx="6518137" cy="3518949"/>
          </a:xfrm>
          <a:prstGeom prst="rect">
            <a:avLst/>
          </a:prstGeom>
          <a:ln>
            <a:no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48E024B5-435B-4269-ADFE-C48F920AC4AE}"/>
              </a:ext>
            </a:extLst>
          </p:cNvPr>
          <p:cNvSpPr/>
          <p:nvPr/>
        </p:nvSpPr>
        <p:spPr>
          <a:xfrm>
            <a:off x="1073426" y="4696096"/>
            <a:ext cx="9316278" cy="369332"/>
          </a:xfrm>
          <a:prstGeom prst="rect">
            <a:avLst/>
          </a:prstGeom>
        </p:spPr>
        <p:txBody>
          <a:bodyPr wrap="square">
            <a:spAutoFit/>
          </a:bodyPr>
          <a:lstStyle/>
          <a:p>
            <a:pPr algn="just"/>
            <a:r>
              <a:rPr lang="en-US" b="1" dirty="0"/>
              <a:t>How do the truths in Doctrine and Covenants 130 help you appreciate Joseph Smith?</a:t>
            </a:r>
          </a:p>
        </p:txBody>
      </p:sp>
    </p:spTree>
    <p:extLst>
      <p:ext uri="{BB962C8B-B14F-4D97-AF65-F5344CB8AC3E}">
        <p14:creationId xmlns:p14="http://schemas.microsoft.com/office/powerpoint/2010/main" val="2588109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7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213E3-677B-48BB-BD7B-86FF6146647A}"/>
              </a:ext>
            </a:extLst>
          </p:cNvPr>
          <p:cNvSpPr/>
          <p:nvPr/>
        </p:nvSpPr>
        <p:spPr>
          <a:xfrm>
            <a:off x="2690192" y="1025393"/>
            <a:ext cx="7407965" cy="30275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5A8A9AA8-8810-426C-8541-180EF7288CE3}"/>
              </a:ext>
            </a:extLst>
          </p:cNvPr>
          <p:cNvSpPr/>
          <p:nvPr/>
        </p:nvSpPr>
        <p:spPr>
          <a:xfrm>
            <a:off x="4187687" y="1038645"/>
            <a:ext cx="5817705" cy="2308324"/>
          </a:xfrm>
          <a:prstGeom prst="rect">
            <a:avLst/>
          </a:prstGeom>
        </p:spPr>
        <p:txBody>
          <a:bodyPr wrap="square">
            <a:spAutoFit/>
          </a:bodyPr>
          <a:lstStyle/>
          <a:p>
            <a:pPr algn="just"/>
            <a:r>
              <a:rPr lang="en-US" sz="1600" dirty="0"/>
              <a:t>“The excellency of the glory of the character of Brother Joseph Smith was that he could reduce heavenly things to the understanding of the finite. When he preached to the people—revealed the things of God, the will of God, the plan of salvation, the purposes of Jehovah, the relation in which we stand to him and all the heavenly beings, he reduced his teachings to the capacity of every man, woman, and child, making them as plain as a well-defined pathway. This should have convinced every person that ever heard him of his</a:t>
            </a:r>
          </a:p>
        </p:txBody>
      </p:sp>
      <p:pic>
        <p:nvPicPr>
          <p:cNvPr id="6" name="Picture 5">
            <a:extLst>
              <a:ext uri="{FF2B5EF4-FFF2-40B4-BE49-F238E27FC236}">
                <a16:creationId xmlns:a16="http://schemas.microsoft.com/office/drawing/2014/main" id="{7DF6374B-86FB-4D26-A068-CBCD94CC8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424" y="1152939"/>
            <a:ext cx="1361263" cy="1588611"/>
          </a:xfrm>
          <a:prstGeom prst="rect">
            <a:avLst/>
          </a:prstGeom>
        </p:spPr>
      </p:pic>
      <p:sp>
        <p:nvSpPr>
          <p:cNvPr id="7" name="TextBox 6">
            <a:extLst>
              <a:ext uri="{FF2B5EF4-FFF2-40B4-BE49-F238E27FC236}">
                <a16:creationId xmlns:a16="http://schemas.microsoft.com/office/drawing/2014/main" id="{78E5595E-C797-49F4-A143-78E2088758D7}"/>
              </a:ext>
            </a:extLst>
          </p:cNvPr>
          <p:cNvSpPr txBox="1"/>
          <p:nvPr/>
        </p:nvSpPr>
        <p:spPr>
          <a:xfrm>
            <a:off x="2830331" y="2741550"/>
            <a:ext cx="1353447" cy="523220"/>
          </a:xfrm>
          <a:prstGeom prst="rect">
            <a:avLst/>
          </a:prstGeom>
          <a:noFill/>
        </p:spPr>
        <p:txBody>
          <a:bodyPr wrap="none" rtlCol="0">
            <a:spAutoFit/>
          </a:bodyPr>
          <a:lstStyle/>
          <a:p>
            <a:pPr algn="ctr"/>
            <a:r>
              <a:rPr lang="en-US" sz="1400" dirty="0">
                <a:effectLst>
                  <a:outerShdw blurRad="38100" dist="38100" dir="2700000" algn="tl">
                    <a:srgbClr val="000000">
                      <a:alpha val="43137"/>
                    </a:srgbClr>
                  </a:outerShdw>
                </a:effectLst>
              </a:rPr>
              <a:t>President </a:t>
            </a:r>
          </a:p>
          <a:p>
            <a:pPr algn="ctr"/>
            <a:r>
              <a:rPr lang="en-US" sz="1400" dirty="0">
                <a:effectLst>
                  <a:outerShdw blurRad="38100" dist="38100" dir="2700000" algn="tl">
                    <a:srgbClr val="000000">
                      <a:alpha val="43137"/>
                    </a:srgbClr>
                  </a:outerShdw>
                </a:effectLst>
              </a:rPr>
              <a:t>Brigham Young</a:t>
            </a:r>
          </a:p>
        </p:txBody>
      </p:sp>
      <p:sp>
        <p:nvSpPr>
          <p:cNvPr id="8" name="Rectangle 7">
            <a:extLst>
              <a:ext uri="{FF2B5EF4-FFF2-40B4-BE49-F238E27FC236}">
                <a16:creationId xmlns:a16="http://schemas.microsoft.com/office/drawing/2014/main" id="{A017CDEA-B21D-4BF0-B54E-E75BC49349E2}"/>
              </a:ext>
            </a:extLst>
          </p:cNvPr>
          <p:cNvSpPr/>
          <p:nvPr/>
        </p:nvSpPr>
        <p:spPr>
          <a:xfrm>
            <a:off x="2716695" y="3221941"/>
            <a:ext cx="7381461" cy="830997"/>
          </a:xfrm>
          <a:prstGeom prst="rect">
            <a:avLst/>
          </a:prstGeom>
        </p:spPr>
        <p:txBody>
          <a:bodyPr wrap="square">
            <a:spAutoFit/>
          </a:bodyPr>
          <a:lstStyle/>
          <a:p>
            <a:pPr algn="just"/>
            <a:r>
              <a:rPr lang="en-US" sz="1600" dirty="0"/>
              <a:t>divine authority and power, for no other man was able to teach as he could, and no person can reveal the things of God, but by the revelations of Jesus Christ” (Teachings of Presidents of the Church: Brigham Young[1997],347).</a:t>
            </a:r>
          </a:p>
        </p:txBody>
      </p:sp>
    </p:spTree>
    <p:extLst>
      <p:ext uri="{BB962C8B-B14F-4D97-AF65-F5344CB8AC3E}">
        <p14:creationId xmlns:p14="http://schemas.microsoft.com/office/powerpoint/2010/main" val="5433750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4" name="Rectangle 3">
            <a:extLst>
              <a:ext uri="{FF2B5EF4-FFF2-40B4-BE49-F238E27FC236}">
                <a16:creationId xmlns:a16="http://schemas.microsoft.com/office/drawing/2014/main" id="{DDD686D0-28C5-4633-B321-C78C4C36F7E1}"/>
              </a:ext>
            </a:extLst>
          </p:cNvPr>
          <p:cNvSpPr/>
          <p:nvPr/>
        </p:nvSpPr>
        <p:spPr>
          <a:xfrm>
            <a:off x="2808732" y="3105834"/>
            <a:ext cx="6587060" cy="646331"/>
          </a:xfrm>
          <a:prstGeom prst="rect">
            <a:avLst/>
          </a:prstGeom>
        </p:spPr>
        <p:txBody>
          <a:bodyPr wrap="none">
            <a:spAutoFit/>
          </a:bodyPr>
          <a:lstStyle/>
          <a:p>
            <a:r>
              <a:rPr lang="en-US" sz="3600" dirty="0">
                <a:latin typeface="Impact" panose="020B0806030902050204" pitchFamily="34" charset="0"/>
              </a:rPr>
              <a:t>Doctrine and Covenants 130:12–21</a:t>
            </a:r>
          </a:p>
        </p:txBody>
      </p:sp>
    </p:spTree>
    <p:extLst>
      <p:ext uri="{BB962C8B-B14F-4D97-AF65-F5344CB8AC3E}">
        <p14:creationId xmlns:p14="http://schemas.microsoft.com/office/powerpoint/2010/main" val="118908954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27760971-39AD-4120-B46D-BECB15ABCE31}"/>
              </a:ext>
            </a:extLst>
          </p:cNvPr>
          <p:cNvSpPr/>
          <p:nvPr/>
        </p:nvSpPr>
        <p:spPr>
          <a:xfrm>
            <a:off x="1528083" y="3105834"/>
            <a:ext cx="8497839" cy="584775"/>
          </a:xfrm>
          <a:prstGeom prst="rect">
            <a:avLst/>
          </a:prstGeom>
        </p:spPr>
        <p:txBody>
          <a:bodyPr wrap="none">
            <a:spAutoFit/>
          </a:bodyPr>
          <a:lstStyle/>
          <a:p>
            <a:r>
              <a:rPr lang="en-US" sz="3200" dirty="0">
                <a:latin typeface="Impact" panose="020B0806030902050204" pitchFamily="34" charset="0"/>
              </a:rPr>
              <a:t>“Joseph Smith teaches about the Second Coming”</a:t>
            </a:r>
          </a:p>
        </p:txBody>
      </p:sp>
      <p:sp>
        <p:nvSpPr>
          <p:cNvPr id="4" name="Rectangle 3">
            <a:extLst>
              <a:ext uri="{FF2B5EF4-FFF2-40B4-BE49-F238E27FC236}">
                <a16:creationId xmlns:a16="http://schemas.microsoft.com/office/drawing/2014/main" id="{3794AB41-8D4C-4F72-832D-93A32F17A65E}"/>
              </a:ext>
            </a:extLst>
          </p:cNvPr>
          <p:cNvSpPr/>
          <p:nvPr/>
        </p:nvSpPr>
        <p:spPr>
          <a:xfrm>
            <a:off x="1528083" y="968273"/>
            <a:ext cx="3384260" cy="369332"/>
          </a:xfrm>
          <a:prstGeom prst="rect">
            <a:avLst/>
          </a:prstGeom>
        </p:spPr>
        <p:txBody>
          <a:bodyPr wrap="none">
            <a:spAutoFit/>
          </a:bodyPr>
          <a:lstStyle/>
          <a:p>
            <a:r>
              <a:rPr lang="en-US" dirty="0">
                <a:latin typeface="Impact" panose="020B0806030902050204" pitchFamily="34" charset="0"/>
              </a:rPr>
              <a:t>Doctrine and Covenants 130:12–21</a:t>
            </a:r>
          </a:p>
        </p:txBody>
      </p:sp>
    </p:spTree>
    <p:extLst>
      <p:ext uri="{BB962C8B-B14F-4D97-AF65-F5344CB8AC3E}">
        <p14:creationId xmlns:p14="http://schemas.microsoft.com/office/powerpoint/2010/main" val="1499752318"/>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761F2E7C-72C4-4419-885A-1C63541369EF}"/>
              </a:ext>
            </a:extLst>
          </p:cNvPr>
          <p:cNvSpPr/>
          <p:nvPr/>
        </p:nvSpPr>
        <p:spPr>
          <a:xfrm>
            <a:off x="1431233" y="968273"/>
            <a:ext cx="7089913"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Many have wondered about the exact date of the Second Coming. </a:t>
            </a:r>
          </a:p>
        </p:txBody>
      </p:sp>
      <p:sp>
        <p:nvSpPr>
          <p:cNvPr id="4" name="Rectangle 3">
            <a:extLst>
              <a:ext uri="{FF2B5EF4-FFF2-40B4-BE49-F238E27FC236}">
                <a16:creationId xmlns:a16="http://schemas.microsoft.com/office/drawing/2014/main" id="{A6E3A8ED-7B08-49F9-B730-E3FE823711B3}"/>
              </a:ext>
            </a:extLst>
          </p:cNvPr>
          <p:cNvSpPr/>
          <p:nvPr/>
        </p:nvSpPr>
        <p:spPr>
          <a:xfrm>
            <a:off x="1431232" y="1316796"/>
            <a:ext cx="8746437" cy="646331"/>
          </a:xfrm>
          <a:prstGeom prst="rect">
            <a:avLst/>
          </a:prstGeom>
        </p:spPr>
        <p:txBody>
          <a:bodyPr wrap="square">
            <a:spAutoFit/>
          </a:bodyPr>
          <a:lstStyle/>
          <a:p>
            <a:pPr algn="just"/>
            <a:r>
              <a:rPr lang="en-US" b="1" dirty="0"/>
              <a:t>Have you ever wanted to know exactly when the Second Coming of Jesus Christ will occur?</a:t>
            </a:r>
          </a:p>
        </p:txBody>
      </p:sp>
      <p:sp>
        <p:nvSpPr>
          <p:cNvPr id="5" name="Rectangle 4">
            <a:extLst>
              <a:ext uri="{FF2B5EF4-FFF2-40B4-BE49-F238E27FC236}">
                <a16:creationId xmlns:a16="http://schemas.microsoft.com/office/drawing/2014/main" id="{AD3927AC-E440-4563-B10B-8619A7DACE43}"/>
              </a:ext>
            </a:extLst>
          </p:cNvPr>
          <p:cNvSpPr/>
          <p:nvPr/>
        </p:nvSpPr>
        <p:spPr>
          <a:xfrm>
            <a:off x="1431232" y="1949010"/>
            <a:ext cx="3353803" cy="369332"/>
          </a:xfrm>
          <a:prstGeom prst="rect">
            <a:avLst/>
          </a:prstGeom>
        </p:spPr>
        <p:txBody>
          <a:bodyPr wrap="none">
            <a:spAutoFit/>
          </a:bodyPr>
          <a:lstStyle/>
          <a:p>
            <a:r>
              <a:rPr lang="en-US" dirty="0">
                <a:latin typeface="Impact" panose="020B0806030902050204" pitchFamily="34" charset="0"/>
              </a:rPr>
              <a:t>Doctrine and Covenants 130:14-17.</a:t>
            </a:r>
          </a:p>
        </p:txBody>
      </p:sp>
      <p:sp>
        <p:nvSpPr>
          <p:cNvPr id="6" name="Rectangle 5">
            <a:extLst>
              <a:ext uri="{FF2B5EF4-FFF2-40B4-BE49-F238E27FC236}">
                <a16:creationId xmlns:a16="http://schemas.microsoft.com/office/drawing/2014/main" id="{DFC867C5-B2C9-4210-9158-C2B6BBBEE061}"/>
              </a:ext>
            </a:extLst>
          </p:cNvPr>
          <p:cNvSpPr/>
          <p:nvPr/>
        </p:nvSpPr>
        <p:spPr>
          <a:xfrm>
            <a:off x="1431231" y="2212183"/>
            <a:ext cx="8892212" cy="1815882"/>
          </a:xfrm>
          <a:prstGeom prst="rect">
            <a:avLst/>
          </a:prstGeom>
        </p:spPr>
        <p:txBody>
          <a:bodyPr wrap="square">
            <a:spAutoFit/>
          </a:bodyPr>
          <a:lstStyle/>
          <a:p>
            <a:pPr algn="just" fontAlgn="base"/>
            <a:r>
              <a:rPr lang="en-US" sz="1600" b="1" dirty="0">
                <a:latin typeface="Palatino"/>
              </a:rPr>
              <a:t>14 </a:t>
            </a:r>
            <a:r>
              <a:rPr lang="en-US" sz="1600" dirty="0">
                <a:latin typeface="Palatino"/>
              </a:rPr>
              <a:t>I was once praying very earnestly to know the time of the coming of the Son of Man, when I heard a voice repeat the following:</a:t>
            </a:r>
          </a:p>
          <a:p>
            <a:pPr algn="just" fontAlgn="base"/>
            <a:r>
              <a:rPr lang="en-US" sz="1600" b="1" dirty="0">
                <a:latin typeface="Palatino"/>
              </a:rPr>
              <a:t>15 </a:t>
            </a:r>
            <a:r>
              <a:rPr lang="en-US" sz="1600" dirty="0">
                <a:latin typeface="Palatino"/>
              </a:rPr>
              <a:t>Joseph, my son, if thou livest until thou art eighty-five years old, thou shalt see the face of the Son of Man; therefore let this suffice, and trouble me no more on this matter.</a:t>
            </a:r>
          </a:p>
          <a:p>
            <a:pPr algn="just" fontAlgn="base"/>
            <a:r>
              <a:rPr lang="en-US" sz="1600" b="1" dirty="0">
                <a:latin typeface="Palatino"/>
              </a:rPr>
              <a:t>16 </a:t>
            </a:r>
            <a:r>
              <a:rPr lang="en-US" sz="1600" dirty="0">
                <a:latin typeface="Palatino"/>
              </a:rPr>
              <a:t>I was left thus, without being able to decide whether this coming referred to the beginning of the millennium or to some previous appearing, or whether I should die and thus see his face.</a:t>
            </a:r>
          </a:p>
          <a:p>
            <a:pPr algn="just" fontAlgn="base"/>
            <a:r>
              <a:rPr lang="en-US" sz="1600" b="1" dirty="0">
                <a:latin typeface="Palatino"/>
              </a:rPr>
              <a:t>17 </a:t>
            </a:r>
            <a:r>
              <a:rPr lang="en-US" sz="1600" dirty="0">
                <a:latin typeface="Palatino"/>
              </a:rPr>
              <a:t>I believe the coming of the Son of Man will not be any sooner than that time.</a:t>
            </a:r>
            <a:endParaRPr lang="en-US" sz="1600" b="0" i="0" dirty="0">
              <a:effectLst/>
              <a:latin typeface="Palatino"/>
            </a:endParaRPr>
          </a:p>
        </p:txBody>
      </p:sp>
      <p:sp>
        <p:nvSpPr>
          <p:cNvPr id="7" name="Rectangle 6">
            <a:extLst>
              <a:ext uri="{FF2B5EF4-FFF2-40B4-BE49-F238E27FC236}">
                <a16:creationId xmlns:a16="http://schemas.microsoft.com/office/drawing/2014/main" id="{649FF20F-E6F1-4287-88B6-A9FECC3093C1}"/>
              </a:ext>
            </a:extLst>
          </p:cNvPr>
          <p:cNvSpPr/>
          <p:nvPr/>
        </p:nvSpPr>
        <p:spPr>
          <a:xfrm>
            <a:off x="1431230" y="4028065"/>
            <a:ext cx="8627170" cy="369332"/>
          </a:xfrm>
          <a:prstGeom prst="rect">
            <a:avLst/>
          </a:prstGeom>
        </p:spPr>
        <p:txBody>
          <a:bodyPr wrap="square">
            <a:spAutoFit/>
          </a:bodyPr>
          <a:lstStyle/>
          <a:p>
            <a:pPr algn="just"/>
            <a:r>
              <a:rPr lang="en-US" b="1" dirty="0"/>
              <a:t>Did the Lord reveal to Joseph Smith the exact date of the Second Coming?</a:t>
            </a:r>
          </a:p>
        </p:txBody>
      </p:sp>
      <p:sp>
        <p:nvSpPr>
          <p:cNvPr id="8" name="Rectangle 7">
            <a:extLst>
              <a:ext uri="{FF2B5EF4-FFF2-40B4-BE49-F238E27FC236}">
                <a16:creationId xmlns:a16="http://schemas.microsoft.com/office/drawing/2014/main" id="{0ACF2A53-F5D4-43FD-84D3-2F9C37BB6BE0}"/>
              </a:ext>
            </a:extLst>
          </p:cNvPr>
          <p:cNvSpPr/>
          <p:nvPr/>
        </p:nvSpPr>
        <p:spPr>
          <a:xfrm>
            <a:off x="1431229" y="4397397"/>
            <a:ext cx="4867038" cy="369332"/>
          </a:xfrm>
          <a:prstGeom prst="rect">
            <a:avLst/>
          </a:prstGeom>
        </p:spPr>
        <p:txBody>
          <a:bodyPr wrap="none">
            <a:spAutoFit/>
          </a:bodyPr>
          <a:lstStyle/>
          <a:p>
            <a:r>
              <a:rPr lang="en-US" b="1" dirty="0"/>
              <a:t>What did the Lord tell Joseph Smith to do? </a:t>
            </a:r>
          </a:p>
        </p:txBody>
      </p:sp>
    </p:spTree>
    <p:extLst>
      <p:ext uri="{BB962C8B-B14F-4D97-AF65-F5344CB8AC3E}">
        <p14:creationId xmlns:p14="http://schemas.microsoft.com/office/powerpoint/2010/main" val="13791095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upRight)">
                                      <p:cBhvr>
                                        <p:cTn id="25" dur="1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3"/>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C2D12E-3ED7-4D01-8D32-23675E3BD3BC}"/>
              </a:ext>
            </a:extLst>
          </p:cNvPr>
          <p:cNvSpPr/>
          <p:nvPr/>
        </p:nvSpPr>
        <p:spPr>
          <a:xfrm>
            <a:off x="2292625" y="779683"/>
            <a:ext cx="7248939" cy="20773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715B4AA1-B179-4E9B-945E-E667286EB940}"/>
              </a:ext>
            </a:extLst>
          </p:cNvPr>
          <p:cNvSpPr/>
          <p:nvPr/>
        </p:nvSpPr>
        <p:spPr>
          <a:xfrm>
            <a:off x="3516586" y="825671"/>
            <a:ext cx="6024978" cy="2031325"/>
          </a:xfrm>
          <a:prstGeom prst="rect">
            <a:avLst/>
          </a:prstGeom>
        </p:spPr>
        <p:txBody>
          <a:bodyPr wrap="square">
            <a:spAutoFit/>
          </a:bodyPr>
          <a:lstStyle/>
          <a:p>
            <a:pPr algn="just"/>
            <a:r>
              <a:rPr lang="en-US" sz="1400" dirty="0"/>
              <a:t>“I am called as one of the Apostles to be a special witness of Christ, … and I do not know when He is going to come again. As far as I know, none of my brethren in the Quorum of the Twelve or even in the First Presidency knows. And I would humbly suggest that if we do not know, then nobody knows. … The Savior said that ‘of that day, and hour, no one knoweth; no, not the angels of God in heaven, but my Father only’ [Joseph Smith—Matthew 1:40]. “I believe that when the Lord says ‘no one’ knows, He really means that no one knows” (“When Shall These Things Be?” Ensign, Dec. 1996,56).</a:t>
            </a:r>
          </a:p>
        </p:txBody>
      </p:sp>
      <p:pic>
        <p:nvPicPr>
          <p:cNvPr id="6" name="Picture 5">
            <a:extLst>
              <a:ext uri="{FF2B5EF4-FFF2-40B4-BE49-F238E27FC236}">
                <a16:creationId xmlns:a16="http://schemas.microsoft.com/office/drawing/2014/main" id="{C77BD064-2E54-44FE-BCB8-F44D73232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891932"/>
            <a:ext cx="1097236" cy="1349878"/>
          </a:xfrm>
          <a:prstGeom prst="rect">
            <a:avLst/>
          </a:prstGeom>
        </p:spPr>
      </p:pic>
      <p:sp>
        <p:nvSpPr>
          <p:cNvPr id="7" name="TextBox 6">
            <a:extLst>
              <a:ext uri="{FF2B5EF4-FFF2-40B4-BE49-F238E27FC236}">
                <a16:creationId xmlns:a16="http://schemas.microsoft.com/office/drawing/2014/main" id="{3FE7A37B-96F6-4FD9-BB30-8B1D11A1F8E4}"/>
              </a:ext>
            </a:extLst>
          </p:cNvPr>
          <p:cNvSpPr txBox="1"/>
          <p:nvPr/>
        </p:nvSpPr>
        <p:spPr>
          <a:xfrm>
            <a:off x="2323890" y="2241810"/>
            <a:ext cx="1345240" cy="430887"/>
          </a:xfrm>
          <a:prstGeom prst="rect">
            <a:avLst/>
          </a:prstGeom>
          <a:noFill/>
        </p:spPr>
        <p:txBody>
          <a:bodyPr wrap="none" rtlCol="0">
            <a:spAutoFit/>
          </a:bodyPr>
          <a:lstStyle/>
          <a:p>
            <a:pPr algn="ctr"/>
            <a:r>
              <a:rPr lang="en-US" sz="1100" b="1" dirty="0"/>
              <a:t>Elder</a:t>
            </a:r>
          </a:p>
          <a:p>
            <a:pPr algn="ctr"/>
            <a:r>
              <a:rPr lang="en-US" sz="1100" b="1" dirty="0"/>
              <a:t>M. Russell Ballard</a:t>
            </a:r>
          </a:p>
        </p:txBody>
      </p:sp>
      <p:sp>
        <p:nvSpPr>
          <p:cNvPr id="8" name="Rectangle 7">
            <a:extLst>
              <a:ext uri="{FF2B5EF4-FFF2-40B4-BE49-F238E27FC236}">
                <a16:creationId xmlns:a16="http://schemas.microsoft.com/office/drawing/2014/main" id="{0A6CA7EB-5A87-4A47-BEA3-A2C61D3630A1}"/>
              </a:ext>
            </a:extLst>
          </p:cNvPr>
          <p:cNvSpPr/>
          <p:nvPr/>
        </p:nvSpPr>
        <p:spPr>
          <a:xfrm>
            <a:off x="1577009" y="3105834"/>
            <a:ext cx="8587408" cy="646331"/>
          </a:xfrm>
          <a:prstGeom prst="rect">
            <a:avLst/>
          </a:prstGeom>
        </p:spPr>
        <p:txBody>
          <a:bodyPr wrap="square">
            <a:spAutoFit/>
          </a:bodyPr>
          <a:lstStyle/>
          <a:p>
            <a:pPr algn="just"/>
            <a:r>
              <a:rPr lang="en-US" b="1" dirty="0"/>
              <a:t>What do we learn from Doctrine and Covenants 130:14–17 and Elder Ballard’s statement?</a:t>
            </a:r>
          </a:p>
        </p:txBody>
      </p:sp>
      <p:sp>
        <p:nvSpPr>
          <p:cNvPr id="9" name="Rectangle 8">
            <a:extLst>
              <a:ext uri="{FF2B5EF4-FFF2-40B4-BE49-F238E27FC236}">
                <a16:creationId xmlns:a16="http://schemas.microsoft.com/office/drawing/2014/main" id="{1D419E45-FF30-485A-A663-123DF7B31547}"/>
              </a:ext>
            </a:extLst>
          </p:cNvPr>
          <p:cNvSpPr/>
          <p:nvPr/>
        </p:nvSpPr>
        <p:spPr>
          <a:xfrm>
            <a:off x="1577008" y="3672906"/>
            <a:ext cx="7275443"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Only God knows the exact time when the Second Coming will occur.</a:t>
            </a:r>
          </a:p>
        </p:txBody>
      </p:sp>
      <p:sp>
        <p:nvSpPr>
          <p:cNvPr id="10" name="Rectangle 9">
            <a:extLst>
              <a:ext uri="{FF2B5EF4-FFF2-40B4-BE49-F238E27FC236}">
                <a16:creationId xmlns:a16="http://schemas.microsoft.com/office/drawing/2014/main" id="{CEB1527F-E340-4679-9750-6171A87D19DC}"/>
              </a:ext>
            </a:extLst>
          </p:cNvPr>
          <p:cNvSpPr/>
          <p:nvPr/>
        </p:nvSpPr>
        <p:spPr>
          <a:xfrm>
            <a:off x="1577007" y="4125604"/>
            <a:ext cx="8680175" cy="369332"/>
          </a:xfrm>
          <a:prstGeom prst="rect">
            <a:avLst/>
          </a:prstGeom>
        </p:spPr>
        <p:txBody>
          <a:bodyPr wrap="square">
            <a:spAutoFit/>
          </a:bodyPr>
          <a:lstStyle/>
          <a:p>
            <a:pPr algn="just"/>
            <a:r>
              <a:rPr lang="en-US" b="1" dirty="0"/>
              <a:t>How can remembering this principle help you to not be misled by false claims? </a:t>
            </a:r>
          </a:p>
        </p:txBody>
      </p:sp>
    </p:spTree>
    <p:extLst>
      <p:ext uri="{BB962C8B-B14F-4D97-AF65-F5344CB8AC3E}">
        <p14:creationId xmlns:p14="http://schemas.microsoft.com/office/powerpoint/2010/main" val="368126579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9"/>
                                        </p:tgtEl>
                                        <p:attrNameLst>
                                          <p:attrName>ppt_y</p:attrName>
                                        </p:attrNameLst>
                                      </p:cBhvr>
                                      <p:tavLst>
                                        <p:tav tm="0">
                                          <p:val>
                                            <p:strVal val="#ppt_y"/>
                                          </p:val>
                                        </p:tav>
                                        <p:tav tm="100000">
                                          <p:val>
                                            <p:strVal val="#ppt_y"/>
                                          </p:val>
                                        </p:tav>
                                      </p:tavLst>
                                    </p:anim>
                                    <p:anim calcmode="lin" valueType="num">
                                      <p:cBhvr>
                                        <p:cTn id="14"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4" name="Rectangle 3">
            <a:extLst>
              <a:ext uri="{FF2B5EF4-FFF2-40B4-BE49-F238E27FC236}">
                <a16:creationId xmlns:a16="http://schemas.microsoft.com/office/drawing/2014/main" id="{7E9196C3-EA5A-47C7-9B69-58B1EB226B4E}"/>
              </a:ext>
            </a:extLst>
          </p:cNvPr>
          <p:cNvSpPr/>
          <p:nvPr/>
        </p:nvSpPr>
        <p:spPr>
          <a:xfrm>
            <a:off x="2769704" y="2551837"/>
            <a:ext cx="6652591" cy="1754326"/>
          </a:xfrm>
          <a:prstGeom prst="rect">
            <a:avLst/>
          </a:prstGeom>
        </p:spPr>
        <p:txBody>
          <a:bodyPr wrap="square">
            <a:spAutoFit/>
          </a:bodyPr>
          <a:lstStyle/>
          <a:p>
            <a:pPr algn="ctr"/>
            <a:r>
              <a:rPr lang="en-US" sz="3600" dirty="0">
                <a:latin typeface="Impact" panose="020B0806030902050204" pitchFamily="34" charset="0"/>
              </a:rPr>
              <a:t>“Joseph Smith teaches about the importance of gaining knowledge and intelligence in this life”</a:t>
            </a:r>
          </a:p>
        </p:txBody>
      </p:sp>
      <p:sp>
        <p:nvSpPr>
          <p:cNvPr id="5" name="Rectangle 4">
            <a:extLst>
              <a:ext uri="{FF2B5EF4-FFF2-40B4-BE49-F238E27FC236}">
                <a16:creationId xmlns:a16="http://schemas.microsoft.com/office/drawing/2014/main" id="{2CA5ABD5-B136-48E6-87DA-D4E2F108407A}"/>
              </a:ext>
            </a:extLst>
          </p:cNvPr>
          <p:cNvSpPr/>
          <p:nvPr/>
        </p:nvSpPr>
        <p:spPr>
          <a:xfrm>
            <a:off x="1351719" y="968273"/>
            <a:ext cx="3397084" cy="369332"/>
          </a:xfrm>
          <a:prstGeom prst="rect">
            <a:avLst/>
          </a:prstGeom>
        </p:spPr>
        <p:txBody>
          <a:bodyPr wrap="none">
            <a:spAutoFit/>
          </a:bodyPr>
          <a:lstStyle/>
          <a:p>
            <a:r>
              <a:rPr lang="en-US" dirty="0">
                <a:latin typeface="Impact" panose="020B0806030902050204" pitchFamily="34" charset="0"/>
              </a:rPr>
              <a:t>Doctrine and Covenants 130:18-19.</a:t>
            </a:r>
          </a:p>
        </p:txBody>
      </p:sp>
    </p:spTree>
    <p:extLst>
      <p:ext uri="{BB962C8B-B14F-4D97-AF65-F5344CB8AC3E}">
        <p14:creationId xmlns:p14="http://schemas.microsoft.com/office/powerpoint/2010/main" val="32188926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8EE6921C-E97C-4645-B82F-E203EC217288}"/>
              </a:ext>
            </a:extLst>
          </p:cNvPr>
          <p:cNvSpPr/>
          <p:nvPr/>
        </p:nvSpPr>
        <p:spPr>
          <a:xfrm>
            <a:off x="1531319" y="968273"/>
            <a:ext cx="4301177" cy="369332"/>
          </a:xfrm>
          <a:prstGeom prst="rect">
            <a:avLst/>
          </a:prstGeom>
        </p:spPr>
        <p:txBody>
          <a:bodyPr wrap="none">
            <a:spAutoFit/>
          </a:bodyPr>
          <a:lstStyle/>
          <a:p>
            <a:r>
              <a:rPr lang="en-US" b="1" dirty="0"/>
              <a:t>What would you pack in the suitcase? </a:t>
            </a:r>
          </a:p>
        </p:txBody>
      </p:sp>
      <p:sp>
        <p:nvSpPr>
          <p:cNvPr id="4" name="Rectangle 3">
            <a:extLst>
              <a:ext uri="{FF2B5EF4-FFF2-40B4-BE49-F238E27FC236}">
                <a16:creationId xmlns:a16="http://schemas.microsoft.com/office/drawing/2014/main" id="{5391057D-BC01-4EDA-9D6A-1A240C812490}"/>
              </a:ext>
            </a:extLst>
          </p:cNvPr>
          <p:cNvSpPr/>
          <p:nvPr/>
        </p:nvSpPr>
        <p:spPr>
          <a:xfrm>
            <a:off x="1531318" y="1436061"/>
            <a:ext cx="8858385" cy="369332"/>
          </a:xfrm>
          <a:prstGeom prst="rect">
            <a:avLst/>
          </a:prstGeom>
        </p:spPr>
        <p:txBody>
          <a:bodyPr wrap="square">
            <a:spAutoFit/>
          </a:bodyPr>
          <a:lstStyle/>
          <a:p>
            <a:pPr algn="just"/>
            <a:r>
              <a:rPr lang="en-US" b="1" dirty="0"/>
              <a:t>Which of the items on the board will you be able to take with you when you die?</a:t>
            </a:r>
          </a:p>
        </p:txBody>
      </p:sp>
      <p:sp>
        <p:nvSpPr>
          <p:cNvPr id="5" name="Rectangle 4">
            <a:extLst>
              <a:ext uri="{FF2B5EF4-FFF2-40B4-BE49-F238E27FC236}">
                <a16:creationId xmlns:a16="http://schemas.microsoft.com/office/drawing/2014/main" id="{CE4E6B3A-9675-4914-B8C2-7C1ACA706238}"/>
              </a:ext>
            </a:extLst>
          </p:cNvPr>
          <p:cNvSpPr/>
          <p:nvPr/>
        </p:nvSpPr>
        <p:spPr>
          <a:xfrm>
            <a:off x="1531318" y="1903849"/>
            <a:ext cx="3397084" cy="369332"/>
          </a:xfrm>
          <a:prstGeom prst="rect">
            <a:avLst/>
          </a:prstGeom>
        </p:spPr>
        <p:txBody>
          <a:bodyPr wrap="none">
            <a:spAutoFit/>
          </a:bodyPr>
          <a:lstStyle/>
          <a:p>
            <a:r>
              <a:rPr lang="en-US" dirty="0">
                <a:latin typeface="Impact" panose="020B0806030902050204" pitchFamily="34" charset="0"/>
              </a:rPr>
              <a:t>Doctrine and Covenants 130:18-19.</a:t>
            </a:r>
          </a:p>
        </p:txBody>
      </p:sp>
      <p:sp>
        <p:nvSpPr>
          <p:cNvPr id="6" name="Rectangle 5">
            <a:extLst>
              <a:ext uri="{FF2B5EF4-FFF2-40B4-BE49-F238E27FC236}">
                <a16:creationId xmlns:a16="http://schemas.microsoft.com/office/drawing/2014/main" id="{91C9EC32-8EC1-441C-A840-70289F4963C2}"/>
              </a:ext>
            </a:extLst>
          </p:cNvPr>
          <p:cNvSpPr/>
          <p:nvPr/>
        </p:nvSpPr>
        <p:spPr>
          <a:xfrm>
            <a:off x="1531318" y="2220173"/>
            <a:ext cx="8858384" cy="1077218"/>
          </a:xfrm>
          <a:prstGeom prst="rect">
            <a:avLst/>
          </a:prstGeom>
        </p:spPr>
        <p:txBody>
          <a:bodyPr wrap="square">
            <a:spAutoFit/>
          </a:bodyPr>
          <a:lstStyle/>
          <a:p>
            <a:pPr algn="just" fontAlgn="base"/>
            <a:r>
              <a:rPr lang="en-US" sz="1600" b="1" dirty="0">
                <a:latin typeface="Palatino"/>
              </a:rPr>
              <a:t>18 </a:t>
            </a:r>
            <a:r>
              <a:rPr lang="en-US" sz="1600" dirty="0">
                <a:latin typeface="Palatino"/>
              </a:rPr>
              <a:t>Whatever principle of intelligence we attain unto in this life, it will rise with us in the resurrection.</a:t>
            </a:r>
          </a:p>
          <a:p>
            <a:pPr algn="just" fontAlgn="base"/>
            <a:r>
              <a:rPr lang="en-US" sz="1600" b="1" dirty="0">
                <a:latin typeface="Palatino"/>
              </a:rPr>
              <a:t>19 </a:t>
            </a:r>
            <a:r>
              <a:rPr lang="en-US" sz="1600" dirty="0">
                <a:latin typeface="Palatino"/>
              </a:rPr>
              <a:t>And if a person gains more knowledge and intelligence in this life through his diligence and obedience than another, he will have so much the advantage in the world to come.</a:t>
            </a:r>
            <a:endParaRPr lang="en-US" sz="1600" b="0" i="0" dirty="0">
              <a:effectLst/>
              <a:latin typeface="Palatino"/>
            </a:endParaRPr>
          </a:p>
        </p:txBody>
      </p:sp>
      <p:sp>
        <p:nvSpPr>
          <p:cNvPr id="7" name="Rectangle 6">
            <a:extLst>
              <a:ext uri="{FF2B5EF4-FFF2-40B4-BE49-F238E27FC236}">
                <a16:creationId xmlns:a16="http://schemas.microsoft.com/office/drawing/2014/main" id="{5AF31E83-CDCE-415B-916C-B2F46B8CC38F}"/>
              </a:ext>
            </a:extLst>
          </p:cNvPr>
          <p:cNvSpPr/>
          <p:nvPr/>
        </p:nvSpPr>
        <p:spPr>
          <a:xfrm>
            <a:off x="1531318" y="3341977"/>
            <a:ext cx="3871573" cy="369332"/>
          </a:xfrm>
          <a:prstGeom prst="rect">
            <a:avLst/>
          </a:prstGeom>
        </p:spPr>
        <p:txBody>
          <a:bodyPr wrap="none">
            <a:spAutoFit/>
          </a:bodyPr>
          <a:lstStyle/>
          <a:p>
            <a:r>
              <a:rPr lang="en-US" b="1" dirty="0"/>
              <a:t>What will be with us after we die?</a:t>
            </a:r>
          </a:p>
        </p:txBody>
      </p:sp>
      <p:sp>
        <p:nvSpPr>
          <p:cNvPr id="8" name="Rectangle 7">
            <a:extLst>
              <a:ext uri="{FF2B5EF4-FFF2-40B4-BE49-F238E27FC236}">
                <a16:creationId xmlns:a16="http://schemas.microsoft.com/office/drawing/2014/main" id="{F7472E13-D6A8-4AC0-933C-E22D5C528D51}"/>
              </a:ext>
            </a:extLst>
          </p:cNvPr>
          <p:cNvSpPr/>
          <p:nvPr/>
        </p:nvSpPr>
        <p:spPr>
          <a:xfrm>
            <a:off x="1531318" y="3636627"/>
            <a:ext cx="9269204" cy="353943"/>
          </a:xfrm>
          <a:prstGeom prst="rect">
            <a:avLst/>
          </a:prstGeom>
        </p:spPr>
        <p:txBody>
          <a:bodyPr wrap="square">
            <a:spAutoFit/>
          </a:bodyPr>
          <a:lstStyle/>
          <a:p>
            <a:pPr algn="just"/>
            <a:r>
              <a:rPr lang="en-US" sz="1700" i="1" dirty="0">
                <a:effectLst>
                  <a:outerShdw blurRad="38100" dist="38100" dir="2700000" algn="tl">
                    <a:srgbClr val="000000">
                      <a:alpha val="43137"/>
                    </a:srgbClr>
                  </a:outerShdw>
                </a:effectLst>
              </a:rPr>
              <a:t>The knowledge and intelligence we gain in this life will rise with us in the resurrection. </a:t>
            </a:r>
          </a:p>
        </p:txBody>
      </p:sp>
    </p:spTree>
    <p:extLst>
      <p:ext uri="{BB962C8B-B14F-4D97-AF65-F5344CB8AC3E}">
        <p14:creationId xmlns:p14="http://schemas.microsoft.com/office/powerpoint/2010/main" val="2922236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800" decel="100000"/>
                                        <p:tgtEl>
                                          <p:spTgt spid="5"/>
                                        </p:tgtEl>
                                      </p:cBhvr>
                                    </p:animEffect>
                                    <p:anim calcmode="lin" valueType="num">
                                      <p:cBhvr>
                                        <p:cTn id="31" dur="800" decel="100000" fill="hold"/>
                                        <p:tgtEl>
                                          <p:spTgt spid="5"/>
                                        </p:tgtEl>
                                        <p:attrNameLst>
                                          <p:attrName>style.rotation</p:attrName>
                                        </p:attrNameLst>
                                      </p:cBhvr>
                                      <p:tavLst>
                                        <p:tav tm="0">
                                          <p:val>
                                            <p:fltVal val="-90"/>
                                          </p:val>
                                        </p:tav>
                                        <p:tav tm="100000">
                                          <p:val>
                                            <p:fltVal val="0"/>
                                          </p:val>
                                        </p:tav>
                                      </p:tavLst>
                                    </p:anim>
                                    <p:anim calcmode="lin" valueType="num">
                                      <p:cBhvr>
                                        <p:cTn id="32" dur="800" decel="100000" fill="hold"/>
                                        <p:tgtEl>
                                          <p:spTgt spid="5"/>
                                        </p:tgtEl>
                                        <p:attrNameLst>
                                          <p:attrName>ppt_x</p:attrName>
                                        </p:attrNameLst>
                                      </p:cBhvr>
                                      <p:tavLst>
                                        <p:tav tm="0">
                                          <p:val>
                                            <p:strVal val="#ppt_x+0.4"/>
                                          </p:val>
                                        </p:tav>
                                        <p:tav tm="100000">
                                          <p:val>
                                            <p:strVal val="#ppt_x-0.05"/>
                                          </p:val>
                                        </p:tav>
                                      </p:tavLst>
                                    </p:anim>
                                    <p:anim calcmode="lin" valueType="num">
                                      <p:cBhvr>
                                        <p:cTn id="33" dur="800" decel="100000" fill="hold"/>
                                        <p:tgtEl>
                                          <p:spTgt spid="5"/>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800" decel="100000"/>
                                        <p:tgtEl>
                                          <p:spTgt spid="6"/>
                                        </p:tgtEl>
                                      </p:cBhvr>
                                    </p:animEffect>
                                    <p:anim calcmode="lin" valueType="num">
                                      <p:cBhvr>
                                        <p:cTn id="39" dur="800" decel="100000" fill="hold"/>
                                        <p:tgtEl>
                                          <p:spTgt spid="6"/>
                                        </p:tgtEl>
                                        <p:attrNameLst>
                                          <p:attrName>style.rotation</p:attrName>
                                        </p:attrNameLst>
                                      </p:cBhvr>
                                      <p:tavLst>
                                        <p:tav tm="0">
                                          <p:val>
                                            <p:fltVal val="-90"/>
                                          </p:val>
                                        </p:tav>
                                        <p:tav tm="100000">
                                          <p:val>
                                            <p:fltVal val="0"/>
                                          </p:val>
                                        </p:tav>
                                      </p:tavLst>
                                    </p:anim>
                                    <p:anim calcmode="lin" valueType="num">
                                      <p:cBhvr>
                                        <p:cTn id="40" dur="800" decel="100000" fill="hold"/>
                                        <p:tgtEl>
                                          <p:spTgt spid="6"/>
                                        </p:tgtEl>
                                        <p:attrNameLst>
                                          <p:attrName>ppt_x</p:attrName>
                                        </p:attrNameLst>
                                      </p:cBhvr>
                                      <p:tavLst>
                                        <p:tav tm="0">
                                          <p:val>
                                            <p:strVal val="#ppt_x+0.4"/>
                                          </p:val>
                                        </p:tav>
                                        <p:tav tm="100000">
                                          <p:val>
                                            <p:strVal val="#ppt_x-0.05"/>
                                          </p:val>
                                        </p:tav>
                                      </p:tavLst>
                                    </p:anim>
                                    <p:anim calcmode="lin" valueType="num">
                                      <p:cBhvr>
                                        <p:cTn id="41" dur="800" decel="100000" fill="hold"/>
                                        <p:tgtEl>
                                          <p:spTgt spid="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Scale>
                                      <p:cBhvr>
                                        <p:cTn id="4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7"/>
                                        </p:tgtEl>
                                        <p:attrNameLst>
                                          <p:attrName>ppt_x</p:attrName>
                                          <p:attrName>ppt_y</p:attrName>
                                        </p:attrNameLst>
                                      </p:cBhvr>
                                    </p:animMotion>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8"/>
                                        </p:tgtEl>
                                        <p:attrNameLst>
                                          <p:attrName>style.visibility</p:attrName>
                                        </p:attrNameLst>
                                      </p:cBhvr>
                                      <p:to>
                                        <p:strVal val="visible"/>
                                      </p:to>
                                    </p:set>
                                    <p:anim calcmode="lin" valueType="num">
                                      <p:cBhvr>
                                        <p:cTn id="55" dur="1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8"/>
                                        </p:tgtEl>
                                        <p:attrNameLst>
                                          <p:attrName>ppt_y</p:attrName>
                                        </p:attrNameLst>
                                      </p:cBhvr>
                                      <p:tavLst>
                                        <p:tav tm="0">
                                          <p:val>
                                            <p:strVal val="#ppt_y"/>
                                          </p:val>
                                        </p:tav>
                                        <p:tav tm="100000">
                                          <p:val>
                                            <p:strVal val="#ppt_y"/>
                                          </p:val>
                                        </p:tav>
                                      </p:tavLst>
                                    </p:anim>
                                    <p:anim calcmode="lin" valueType="num">
                                      <p:cBhvr>
                                        <p:cTn id="57" dur="1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E489E7-FCF2-4ECE-983B-16D3188F29C3}"/>
              </a:ext>
            </a:extLst>
          </p:cNvPr>
          <p:cNvSpPr/>
          <p:nvPr/>
        </p:nvSpPr>
        <p:spPr>
          <a:xfrm>
            <a:off x="3843132" y="1064130"/>
            <a:ext cx="5552660" cy="1828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E4DE2325-5187-4D98-B30A-92A8F8E4D943}"/>
              </a:ext>
            </a:extLst>
          </p:cNvPr>
          <p:cNvSpPr/>
          <p:nvPr/>
        </p:nvSpPr>
        <p:spPr>
          <a:xfrm>
            <a:off x="5022574" y="1077048"/>
            <a:ext cx="4253949" cy="1815882"/>
          </a:xfrm>
          <a:prstGeom prst="rect">
            <a:avLst/>
          </a:prstGeom>
        </p:spPr>
        <p:txBody>
          <a:bodyPr wrap="square">
            <a:spAutoFit/>
          </a:bodyPr>
          <a:lstStyle/>
          <a:p>
            <a:pPr algn="just"/>
            <a:r>
              <a:rPr lang="en-US" sz="1400" dirty="0"/>
              <a:t>“If we ponder just what it is that will rise with us in the resurrection, it seems clear that our intelligence will rise with us, meaning not simply our IQ, but also our capacity to receive and apply truth. Our talents, attributes, and skills will rise with us; certainly also our capacity to learn, our degree of self-discipline, and our capacity to work” (We Will Prove Them Herewith[1982],12).</a:t>
            </a:r>
          </a:p>
        </p:txBody>
      </p:sp>
      <p:pic>
        <p:nvPicPr>
          <p:cNvPr id="6" name="Picture 5">
            <a:extLst>
              <a:ext uri="{FF2B5EF4-FFF2-40B4-BE49-F238E27FC236}">
                <a16:creationId xmlns:a16="http://schemas.microsoft.com/office/drawing/2014/main" id="{F8D2B0AF-82EE-446B-9FB8-D5CBD9507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574" y="1152939"/>
            <a:ext cx="1040000" cy="1300000"/>
          </a:xfrm>
          <a:prstGeom prst="rect">
            <a:avLst/>
          </a:prstGeom>
        </p:spPr>
      </p:pic>
      <p:sp>
        <p:nvSpPr>
          <p:cNvPr id="7" name="TextBox 6">
            <a:extLst>
              <a:ext uri="{FF2B5EF4-FFF2-40B4-BE49-F238E27FC236}">
                <a16:creationId xmlns:a16="http://schemas.microsoft.com/office/drawing/2014/main" id="{4D176002-E94F-46B7-AD0E-024222E206DD}"/>
              </a:ext>
            </a:extLst>
          </p:cNvPr>
          <p:cNvSpPr txBox="1"/>
          <p:nvPr/>
        </p:nvSpPr>
        <p:spPr>
          <a:xfrm>
            <a:off x="3982574" y="2474961"/>
            <a:ext cx="1144865" cy="430887"/>
          </a:xfrm>
          <a:prstGeom prst="rect">
            <a:avLst/>
          </a:prstGeom>
          <a:noFill/>
        </p:spPr>
        <p:txBody>
          <a:bodyPr wrap="none" rtlCol="0">
            <a:spAutoFit/>
          </a:bodyPr>
          <a:lstStyle/>
          <a:p>
            <a:pPr algn="ctr"/>
            <a:r>
              <a:rPr lang="en-US" sz="1100" dirty="0">
                <a:effectLst>
                  <a:outerShdw blurRad="38100" dist="38100" dir="2700000" algn="tl">
                    <a:srgbClr val="000000">
                      <a:alpha val="43137"/>
                    </a:srgbClr>
                  </a:outerShdw>
                </a:effectLst>
              </a:rPr>
              <a:t>Elder </a:t>
            </a:r>
          </a:p>
          <a:p>
            <a:pPr algn="ctr"/>
            <a:r>
              <a:rPr lang="en-US" sz="1100" dirty="0">
                <a:effectLst>
                  <a:outerShdw blurRad="38100" dist="38100" dir="2700000" algn="tl">
                    <a:srgbClr val="000000">
                      <a:alpha val="43137"/>
                    </a:srgbClr>
                  </a:outerShdw>
                </a:effectLst>
              </a:rPr>
              <a:t>Neal A Maxwell</a:t>
            </a:r>
          </a:p>
        </p:txBody>
      </p:sp>
      <p:sp>
        <p:nvSpPr>
          <p:cNvPr id="8" name="Rectangle 7">
            <a:extLst>
              <a:ext uri="{FF2B5EF4-FFF2-40B4-BE49-F238E27FC236}">
                <a16:creationId xmlns:a16="http://schemas.microsoft.com/office/drawing/2014/main" id="{B5A67302-5C6F-4EDD-BFAD-B8F804F0A169}"/>
              </a:ext>
            </a:extLst>
          </p:cNvPr>
          <p:cNvSpPr/>
          <p:nvPr/>
        </p:nvSpPr>
        <p:spPr>
          <a:xfrm>
            <a:off x="1718176" y="3244334"/>
            <a:ext cx="6308137" cy="369332"/>
          </a:xfrm>
          <a:prstGeom prst="rect">
            <a:avLst/>
          </a:prstGeom>
        </p:spPr>
        <p:txBody>
          <a:bodyPr wrap="none">
            <a:spAutoFit/>
          </a:bodyPr>
          <a:lstStyle/>
          <a:p>
            <a:r>
              <a:rPr lang="en-US" b="1" dirty="0"/>
              <a:t>What does the word intelligence mean in verses 18–19? </a:t>
            </a:r>
          </a:p>
        </p:txBody>
      </p:sp>
      <p:sp>
        <p:nvSpPr>
          <p:cNvPr id="9" name="Rectangle 8">
            <a:extLst>
              <a:ext uri="{FF2B5EF4-FFF2-40B4-BE49-F238E27FC236}">
                <a16:creationId xmlns:a16="http://schemas.microsoft.com/office/drawing/2014/main" id="{B7966EEB-0AC7-4CB4-A133-136A500AE0B8}"/>
              </a:ext>
            </a:extLst>
          </p:cNvPr>
          <p:cNvSpPr/>
          <p:nvPr/>
        </p:nvSpPr>
        <p:spPr>
          <a:xfrm>
            <a:off x="1718176" y="3613666"/>
            <a:ext cx="5968301" cy="369332"/>
          </a:xfrm>
          <a:prstGeom prst="rect">
            <a:avLst/>
          </a:prstGeom>
        </p:spPr>
        <p:txBody>
          <a:bodyPr wrap="none">
            <a:spAutoFit/>
          </a:bodyPr>
          <a:lstStyle/>
          <a:p>
            <a:r>
              <a:rPr lang="en-US" b="1" dirty="0"/>
              <a:t>How can we gain greater knowledge and intelligence?</a:t>
            </a:r>
          </a:p>
        </p:txBody>
      </p:sp>
      <p:sp>
        <p:nvSpPr>
          <p:cNvPr id="10" name="Rectangle 9">
            <a:extLst>
              <a:ext uri="{FF2B5EF4-FFF2-40B4-BE49-F238E27FC236}">
                <a16:creationId xmlns:a16="http://schemas.microsoft.com/office/drawing/2014/main" id="{0B141F53-40BA-4E67-AABE-D208DE9D9625}"/>
              </a:ext>
            </a:extLst>
          </p:cNvPr>
          <p:cNvSpPr/>
          <p:nvPr/>
        </p:nvSpPr>
        <p:spPr>
          <a:xfrm>
            <a:off x="1718176" y="3973281"/>
            <a:ext cx="8459494" cy="646331"/>
          </a:xfrm>
          <a:prstGeom prst="rect">
            <a:avLst/>
          </a:prstGeom>
        </p:spPr>
        <p:txBody>
          <a:bodyPr wrap="square">
            <a:spAutoFit/>
          </a:bodyPr>
          <a:lstStyle/>
          <a:p>
            <a:pPr algn="just"/>
            <a:r>
              <a:rPr lang="en-US" b="1" dirty="0"/>
              <a:t>When have you gained knowledge or intelligence through your diligence and obedience?</a:t>
            </a:r>
          </a:p>
        </p:txBody>
      </p:sp>
      <p:sp>
        <p:nvSpPr>
          <p:cNvPr id="11" name="Rectangle 10">
            <a:extLst>
              <a:ext uri="{FF2B5EF4-FFF2-40B4-BE49-F238E27FC236}">
                <a16:creationId xmlns:a16="http://schemas.microsoft.com/office/drawing/2014/main" id="{A7D56346-0AC0-49E5-AAAA-4540696751DD}"/>
              </a:ext>
            </a:extLst>
          </p:cNvPr>
          <p:cNvSpPr/>
          <p:nvPr/>
        </p:nvSpPr>
        <p:spPr>
          <a:xfrm>
            <a:off x="1718176" y="4573949"/>
            <a:ext cx="8459494" cy="646331"/>
          </a:xfrm>
          <a:prstGeom prst="rect">
            <a:avLst/>
          </a:prstGeom>
        </p:spPr>
        <p:txBody>
          <a:bodyPr wrap="square">
            <a:spAutoFit/>
          </a:bodyPr>
          <a:lstStyle/>
          <a:p>
            <a:pPr algn="just"/>
            <a:r>
              <a:rPr lang="en-US" b="1" dirty="0"/>
              <a:t>How do you think obtaining knowledge and intelligence in this life can give us an advantage in the world to come? </a:t>
            </a:r>
          </a:p>
        </p:txBody>
      </p:sp>
    </p:spTree>
    <p:extLst>
      <p:ext uri="{BB962C8B-B14F-4D97-AF65-F5344CB8AC3E}">
        <p14:creationId xmlns:p14="http://schemas.microsoft.com/office/powerpoint/2010/main" val="122286050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0.70"/>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137</a:t>
            </a:r>
          </a:p>
        </p:txBody>
      </p:sp>
      <p:sp>
        <p:nvSpPr>
          <p:cNvPr id="2" name="Rectangle 1">
            <a:extLst>
              <a:ext uri="{FF2B5EF4-FFF2-40B4-BE49-F238E27FC236}">
                <a16:creationId xmlns:a16="http://schemas.microsoft.com/office/drawing/2014/main" id="{70A72F26-3B34-4288-8790-7AFBBCF4186F}"/>
              </a:ext>
            </a:extLst>
          </p:cNvPr>
          <p:cNvSpPr/>
          <p:nvPr/>
        </p:nvSpPr>
        <p:spPr>
          <a:xfrm>
            <a:off x="2026617" y="3136612"/>
            <a:ext cx="8432117" cy="584775"/>
          </a:xfrm>
          <a:prstGeom prst="rect">
            <a:avLst/>
          </a:prstGeom>
        </p:spPr>
        <p:txBody>
          <a:bodyPr wrap="none">
            <a:spAutoFit/>
          </a:bodyPr>
          <a:lstStyle/>
          <a:p>
            <a:r>
              <a:rPr lang="en-US" sz="3200" dirty="0">
                <a:latin typeface="Impact" panose="020B0806030902050204" pitchFamily="34" charset="0"/>
              </a:rPr>
              <a:t>“Joseph Smith explains how we obtain blessings”</a:t>
            </a:r>
          </a:p>
        </p:txBody>
      </p:sp>
      <p:sp>
        <p:nvSpPr>
          <p:cNvPr id="4" name="Rectangle 3">
            <a:extLst>
              <a:ext uri="{FF2B5EF4-FFF2-40B4-BE49-F238E27FC236}">
                <a16:creationId xmlns:a16="http://schemas.microsoft.com/office/drawing/2014/main" id="{BCFA8E0D-8E38-4728-A339-5D1D428F5324}"/>
              </a:ext>
            </a:extLst>
          </p:cNvPr>
          <p:cNvSpPr/>
          <p:nvPr/>
        </p:nvSpPr>
        <p:spPr>
          <a:xfrm>
            <a:off x="1465057" y="968273"/>
            <a:ext cx="3539752" cy="369332"/>
          </a:xfrm>
          <a:prstGeom prst="rect">
            <a:avLst/>
          </a:prstGeom>
        </p:spPr>
        <p:txBody>
          <a:bodyPr wrap="none">
            <a:spAutoFit/>
          </a:bodyPr>
          <a:lstStyle/>
          <a:p>
            <a:r>
              <a:rPr lang="en-US" dirty="0">
                <a:latin typeface="Impact" panose="020B0806030902050204" pitchFamily="34" charset="0"/>
              </a:rPr>
              <a:t>Doctrine and Covenants 130:20-21.</a:t>
            </a:r>
          </a:p>
        </p:txBody>
      </p:sp>
    </p:spTree>
    <p:extLst>
      <p:ext uri="{BB962C8B-B14F-4D97-AF65-F5344CB8AC3E}">
        <p14:creationId xmlns:p14="http://schemas.microsoft.com/office/powerpoint/2010/main" val="778357585"/>
      </p:ext>
    </p:extLst>
  </p:cSld>
  <p:clrMapOvr>
    <a:masterClrMapping/>
  </p:clrMapOvr>
  <p:transition spd="slow">
    <p:strips dir="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765</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PMincho</vt:lpstr>
      <vt:lpstr>Arial</vt:lpstr>
      <vt:lpstr>Calibri</vt:lpstr>
      <vt:lpstr>Impact</vt:lpstr>
      <vt:lpstr>Microsoft Himalaya</vt:lpstr>
      <vt:lpstr>Palatino</vt:lpstr>
      <vt:lpstr>Sitka Small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3108</cp:revision>
  <dcterms:created xsi:type="dcterms:W3CDTF">2018-08-29T04:26:39Z</dcterms:created>
  <dcterms:modified xsi:type="dcterms:W3CDTF">2018-10-19T01:39:10Z</dcterms:modified>
</cp:coreProperties>
</file>