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73" r:id="rId1"/>
  </p:sldMasterIdLst>
  <p:notesMasterIdLst>
    <p:notesMasterId r:id="rId16"/>
  </p:notesMasterIdLst>
  <p:sldIdLst>
    <p:sldId id="296" r:id="rId2"/>
    <p:sldId id="304" r:id="rId3"/>
    <p:sldId id="299" r:id="rId4"/>
    <p:sldId id="308" r:id="rId5"/>
    <p:sldId id="305" r:id="rId6"/>
    <p:sldId id="307" r:id="rId7"/>
    <p:sldId id="309" r:id="rId8"/>
    <p:sldId id="310" r:id="rId9"/>
    <p:sldId id="311" r:id="rId10"/>
    <p:sldId id="314" r:id="rId11"/>
    <p:sldId id="312" r:id="rId12"/>
    <p:sldId id="316" r:id="rId13"/>
    <p:sldId id="317" r:id="rId14"/>
    <p:sldId id="30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6E513"/>
    <a:srgbClr val="CC0000"/>
    <a:srgbClr val="FF6600"/>
    <a:srgbClr val="FFD757"/>
    <a:srgbClr val="13BD23"/>
    <a:srgbClr val="E6E6E6"/>
    <a:srgbClr val="D88028"/>
    <a:srgbClr val="A7897B"/>
    <a:srgbClr val="B9B93A"/>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p:scale>
          <a:sx n="66" d="100"/>
          <a:sy n="66" d="100"/>
        </p:scale>
        <p:origin x="4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10/10/2018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97660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9709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69634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7256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71603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1100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04403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05021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1277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3077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10/10/2018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5879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10/10/2018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684089"/>
      </p:ext>
    </p:extLst>
  </p:cSld>
  <p:clrMap bg1="dk1" tx1="lt1" bg2="dk2" tx2="lt2" accent1="accent1" accent2="accent2" accent3="accent3" accent4="accent4" accent5="accent5" accent6="accent6" hlink="hlink" folHlink="folHlink"/>
  <p:sldLayoutIdLst>
    <p:sldLayoutId id="2147484774" r:id="rId1"/>
    <p:sldLayoutId id="2147484775" r:id="rId2"/>
    <p:sldLayoutId id="2147484776" r:id="rId3"/>
    <p:sldLayoutId id="2147484777" r:id="rId4"/>
    <p:sldLayoutId id="2147484778" r:id="rId5"/>
    <p:sldLayoutId id="2147484779" r:id="rId6"/>
    <p:sldLayoutId id="2147484780" r:id="rId7"/>
    <p:sldLayoutId id="2147484781" r:id="rId8"/>
    <p:sldLayoutId id="2147484782" r:id="rId9"/>
    <p:sldLayoutId id="2147484783" r:id="rId10"/>
    <p:sldLayoutId id="2147484784"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solidFill>
                  <a:schemeClr val="tx1">
                    <a:lumMod val="75000"/>
                  </a:schemeClr>
                </a:solidFill>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2" name="Rectangle 1">
            <a:extLst>
              <a:ext uri="{FF2B5EF4-FFF2-40B4-BE49-F238E27FC236}">
                <a16:creationId xmlns:a16="http://schemas.microsoft.com/office/drawing/2014/main" id="{38BE3885-8C10-4758-B070-5B213E71794F}"/>
              </a:ext>
            </a:extLst>
          </p:cNvPr>
          <p:cNvSpPr/>
          <p:nvPr/>
        </p:nvSpPr>
        <p:spPr>
          <a:xfrm>
            <a:off x="3450939" y="1045030"/>
            <a:ext cx="5417290" cy="20788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631AC03F-C522-440C-A9AB-F094C062568C}"/>
              </a:ext>
            </a:extLst>
          </p:cNvPr>
          <p:cNvSpPr txBox="1"/>
          <p:nvPr/>
        </p:nvSpPr>
        <p:spPr>
          <a:xfrm>
            <a:off x="3450939" y="2707483"/>
            <a:ext cx="1611767" cy="430887"/>
          </a:xfrm>
          <a:prstGeom prst="rect">
            <a:avLst/>
          </a:prstGeom>
          <a:noFill/>
        </p:spPr>
        <p:txBody>
          <a:bodyPr wrap="square" rtlCol="0">
            <a:spAutoFit/>
          </a:bodyPr>
          <a:lstStyle/>
          <a:p>
            <a:pPr algn="ctr"/>
            <a:r>
              <a:rPr lang="en-US" sz="1100" b="1" dirty="0">
                <a:solidFill>
                  <a:schemeClr val="bg1"/>
                </a:solidFill>
                <a:effectLst>
                  <a:outerShdw blurRad="38100" dist="38100" dir="2700000" algn="tl">
                    <a:srgbClr val="000000">
                      <a:alpha val="43137"/>
                    </a:srgbClr>
                  </a:outerShdw>
                </a:effectLst>
              </a:rPr>
              <a:t>President </a:t>
            </a:r>
          </a:p>
          <a:p>
            <a:pPr algn="ctr"/>
            <a:r>
              <a:rPr lang="en-US" sz="1100" b="1" dirty="0">
                <a:solidFill>
                  <a:schemeClr val="bg1"/>
                </a:solidFill>
                <a:effectLst>
                  <a:outerShdw blurRad="38100" dist="38100" dir="2700000" algn="tl">
                    <a:srgbClr val="000000">
                      <a:alpha val="43137"/>
                    </a:srgbClr>
                  </a:outerShdw>
                </a:effectLst>
              </a:rPr>
              <a:t>Thomas S. Monson</a:t>
            </a:r>
          </a:p>
        </p:txBody>
      </p:sp>
      <p:sp>
        <p:nvSpPr>
          <p:cNvPr id="7" name="Rectangle 6">
            <a:extLst>
              <a:ext uri="{FF2B5EF4-FFF2-40B4-BE49-F238E27FC236}">
                <a16:creationId xmlns:a16="http://schemas.microsoft.com/office/drawing/2014/main" id="{8EB83560-BED1-4175-BA17-591EBBD35A66}"/>
              </a:ext>
            </a:extLst>
          </p:cNvPr>
          <p:cNvSpPr/>
          <p:nvPr/>
        </p:nvSpPr>
        <p:spPr>
          <a:xfrm>
            <a:off x="4891314" y="1092538"/>
            <a:ext cx="4020458" cy="2031325"/>
          </a:xfrm>
          <a:prstGeom prst="rect">
            <a:avLst/>
          </a:prstGeom>
        </p:spPr>
        <p:txBody>
          <a:bodyPr wrap="square">
            <a:spAutoFit/>
          </a:bodyPr>
          <a:lstStyle/>
          <a:p>
            <a:pPr algn="just"/>
            <a:r>
              <a:rPr lang="en-US" sz="1400" dirty="0">
                <a:solidFill>
                  <a:schemeClr val="bg1"/>
                </a:solidFill>
              </a:rPr>
              <a:t>“Until you have entered the house of the Lord and have received all the blessings which await you there, you have not obtained everything the Church has to offer. The all-important and crowning blessings of membership in the Church are those blessings which we receive in the temples of God” (“The Holy Temple—a Beacon to the World,” Ensignor Liahona, May 2011,93).</a:t>
            </a:r>
          </a:p>
        </p:txBody>
      </p:sp>
      <p:pic>
        <p:nvPicPr>
          <p:cNvPr id="13" name="Picture 12">
            <a:extLst>
              <a:ext uri="{FF2B5EF4-FFF2-40B4-BE49-F238E27FC236}">
                <a16:creationId xmlns:a16="http://schemas.microsoft.com/office/drawing/2014/main" id="{1C4F7FA5-562A-4639-A9B8-B9E4E33C86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2333" y="1137823"/>
            <a:ext cx="1268981" cy="1584648"/>
          </a:xfrm>
          <a:prstGeom prst="rect">
            <a:avLst/>
          </a:prstGeom>
        </p:spPr>
      </p:pic>
      <p:sp>
        <p:nvSpPr>
          <p:cNvPr id="16" name="Rectangle 15">
            <a:extLst>
              <a:ext uri="{FF2B5EF4-FFF2-40B4-BE49-F238E27FC236}">
                <a16:creationId xmlns:a16="http://schemas.microsoft.com/office/drawing/2014/main" id="{29D6E97B-3E03-4D61-B478-67474DF5C248}"/>
              </a:ext>
            </a:extLst>
          </p:cNvPr>
          <p:cNvSpPr/>
          <p:nvPr/>
        </p:nvSpPr>
        <p:spPr>
          <a:xfrm>
            <a:off x="1033295" y="3389423"/>
            <a:ext cx="9257331" cy="369332"/>
          </a:xfrm>
          <a:prstGeom prst="rect">
            <a:avLst/>
          </a:prstGeom>
        </p:spPr>
        <p:txBody>
          <a:bodyPr wrap="square">
            <a:spAutoFit/>
          </a:bodyPr>
          <a:lstStyle/>
          <a:p>
            <a:pPr algn="just"/>
            <a:r>
              <a:rPr lang="en-US" b="1" dirty="0">
                <a:solidFill>
                  <a:schemeClr val="accent1">
                    <a:lumMod val="60000"/>
                    <a:lumOff val="40000"/>
                  </a:schemeClr>
                </a:solidFill>
              </a:rPr>
              <a:t>What are two saving ordinances that we can receive only in the temples of God?</a:t>
            </a:r>
          </a:p>
        </p:txBody>
      </p:sp>
      <p:sp>
        <p:nvSpPr>
          <p:cNvPr id="17" name="Rectangle 16">
            <a:extLst>
              <a:ext uri="{FF2B5EF4-FFF2-40B4-BE49-F238E27FC236}">
                <a16:creationId xmlns:a16="http://schemas.microsoft.com/office/drawing/2014/main" id="{0708E2D0-C223-4E79-95EE-EB9496181CAE}"/>
              </a:ext>
            </a:extLst>
          </p:cNvPr>
          <p:cNvSpPr/>
          <p:nvPr/>
        </p:nvSpPr>
        <p:spPr>
          <a:xfrm>
            <a:off x="1033295" y="3758755"/>
            <a:ext cx="5476307"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temple endowment and the marriage sealing.</a:t>
            </a:r>
          </a:p>
        </p:txBody>
      </p:sp>
      <p:sp>
        <p:nvSpPr>
          <p:cNvPr id="18" name="Rectangle 17">
            <a:extLst>
              <a:ext uri="{FF2B5EF4-FFF2-40B4-BE49-F238E27FC236}">
                <a16:creationId xmlns:a16="http://schemas.microsoft.com/office/drawing/2014/main" id="{81DA46E0-9187-4A08-917B-A10F806A0102}"/>
              </a:ext>
            </a:extLst>
          </p:cNvPr>
          <p:cNvSpPr/>
          <p:nvPr/>
        </p:nvSpPr>
        <p:spPr>
          <a:xfrm>
            <a:off x="1033294" y="4128087"/>
            <a:ext cx="9083163" cy="646331"/>
          </a:xfrm>
          <a:prstGeom prst="rect">
            <a:avLst/>
          </a:prstGeom>
        </p:spPr>
        <p:txBody>
          <a:bodyPr wrap="square">
            <a:spAutoFit/>
          </a:bodyPr>
          <a:lstStyle/>
          <a:p>
            <a:pPr algn="just"/>
            <a:r>
              <a:rPr lang="en-US" b="1" dirty="0">
                <a:solidFill>
                  <a:schemeClr val="accent1">
                    <a:lumMod val="60000"/>
                    <a:lumOff val="40000"/>
                  </a:schemeClr>
                </a:solidFill>
              </a:rPr>
              <a:t>What are some things you can do now to prepare to receive these ordinances and blessings in the temple?</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edge">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17"/>
                                        </p:tgtEl>
                                        <p:attrNameLst>
                                          <p:attrName>style.visibility</p:attrName>
                                        </p:attrNameLst>
                                      </p:cBhvr>
                                      <p:to>
                                        <p:strVal val="visible"/>
                                      </p:to>
                                    </p:set>
                                    <p:anim calcmode="lin" valueType="num">
                                      <p:cBhvr>
                                        <p:cTn id="12" dur="25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3" dur="250" fill="hold"/>
                                        <p:tgtEl>
                                          <p:spTgt spid="17"/>
                                        </p:tgtEl>
                                        <p:attrNameLst>
                                          <p:attrName>ppt_y</p:attrName>
                                        </p:attrNameLst>
                                      </p:cBhvr>
                                      <p:tavLst>
                                        <p:tav tm="0">
                                          <p:val>
                                            <p:strVal val="#ppt_y"/>
                                          </p:val>
                                        </p:tav>
                                        <p:tav tm="100000">
                                          <p:val>
                                            <p:strVal val="#ppt_y"/>
                                          </p:val>
                                        </p:tav>
                                      </p:tavLst>
                                    </p:anim>
                                    <p:anim calcmode="lin" valueType="num">
                                      <p:cBhvr>
                                        <p:cTn id="14" dur="25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5" dur="25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16" dur="250" tmFilter="0,0; .5, 1; 1, 1"/>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7" name="Rectangle 6">
            <a:extLst>
              <a:ext uri="{FF2B5EF4-FFF2-40B4-BE49-F238E27FC236}">
                <a16:creationId xmlns:a16="http://schemas.microsoft.com/office/drawing/2014/main" id="{63B31D3B-02CD-4038-96A0-E00EB6558FE7}"/>
              </a:ext>
            </a:extLst>
          </p:cNvPr>
          <p:cNvSpPr/>
          <p:nvPr/>
        </p:nvSpPr>
        <p:spPr>
          <a:xfrm>
            <a:off x="1306285" y="1042695"/>
            <a:ext cx="4383315" cy="400110"/>
          </a:xfrm>
          <a:prstGeom prst="rect">
            <a:avLst/>
          </a:prstGeom>
        </p:spPr>
        <p:txBody>
          <a:bodyPr wrap="square">
            <a:spAutoFit/>
          </a:bodyPr>
          <a:lstStyle/>
          <a:p>
            <a:r>
              <a:rPr lang="en-US" sz="2000" b="1" dirty="0">
                <a:solidFill>
                  <a:schemeClr val="tx1">
                    <a:lumMod val="75000"/>
                  </a:schemeClr>
                </a:solidFill>
              </a:rPr>
              <a:t>Doctrine and Covenants 95:11-12.</a:t>
            </a:r>
          </a:p>
        </p:txBody>
      </p:sp>
      <p:sp>
        <p:nvSpPr>
          <p:cNvPr id="2" name="Rectangle 1">
            <a:extLst>
              <a:ext uri="{FF2B5EF4-FFF2-40B4-BE49-F238E27FC236}">
                <a16:creationId xmlns:a16="http://schemas.microsoft.com/office/drawing/2014/main" id="{82EA7CD8-5208-4135-8FF4-8187E0096863}"/>
              </a:ext>
            </a:extLst>
          </p:cNvPr>
          <p:cNvSpPr/>
          <p:nvPr/>
        </p:nvSpPr>
        <p:spPr>
          <a:xfrm>
            <a:off x="1306284" y="1384749"/>
            <a:ext cx="8868229" cy="1077218"/>
          </a:xfrm>
          <a:prstGeom prst="rect">
            <a:avLst/>
          </a:prstGeom>
        </p:spPr>
        <p:txBody>
          <a:bodyPr wrap="square">
            <a:spAutoFit/>
          </a:bodyPr>
          <a:lstStyle/>
          <a:p>
            <a:pPr algn="just" fontAlgn="base"/>
            <a:r>
              <a:rPr lang="en-US" sz="1600" dirty="0">
                <a:latin typeface="Palatino"/>
              </a:rPr>
              <a:t>11 Verily I say unto you, it is my will that you should build a house. If you keep my commandments you shall have power to build it.</a:t>
            </a:r>
          </a:p>
          <a:p>
            <a:pPr algn="just" fontAlgn="base"/>
            <a:r>
              <a:rPr lang="en-US" sz="1600" dirty="0">
                <a:latin typeface="Palatino"/>
              </a:rPr>
              <a:t>12 If you keep not my commandments, the love of the Father shall not continue with you, therefore you shall walk in darkness.</a:t>
            </a:r>
            <a:endParaRPr lang="en-US" sz="1600" i="0" dirty="0">
              <a:effectLst/>
              <a:latin typeface="Palatino"/>
            </a:endParaRPr>
          </a:p>
        </p:txBody>
      </p:sp>
      <p:sp>
        <p:nvSpPr>
          <p:cNvPr id="4" name="Rectangle 3">
            <a:extLst>
              <a:ext uri="{FF2B5EF4-FFF2-40B4-BE49-F238E27FC236}">
                <a16:creationId xmlns:a16="http://schemas.microsoft.com/office/drawing/2014/main" id="{9A69AD8D-4E25-4D79-9BAA-B4450D8B1379}"/>
              </a:ext>
            </a:extLst>
          </p:cNvPr>
          <p:cNvSpPr/>
          <p:nvPr/>
        </p:nvSpPr>
        <p:spPr>
          <a:xfrm>
            <a:off x="1306283" y="2480855"/>
            <a:ext cx="8476345" cy="369332"/>
          </a:xfrm>
          <a:prstGeom prst="rect">
            <a:avLst/>
          </a:prstGeom>
        </p:spPr>
        <p:txBody>
          <a:bodyPr wrap="square">
            <a:spAutoFit/>
          </a:bodyPr>
          <a:lstStyle/>
          <a:p>
            <a:pPr algn="just"/>
            <a:r>
              <a:rPr lang="en-US" b="1" dirty="0">
                <a:solidFill>
                  <a:schemeClr val="accent1">
                    <a:lumMod val="60000"/>
                    <a:lumOff val="40000"/>
                  </a:schemeClr>
                </a:solidFill>
              </a:rPr>
              <a:t>What did the Lord promise if the Saints would keep His commandments?</a:t>
            </a:r>
          </a:p>
        </p:txBody>
      </p:sp>
      <p:sp>
        <p:nvSpPr>
          <p:cNvPr id="8" name="Rectangle 7">
            <a:extLst>
              <a:ext uri="{FF2B5EF4-FFF2-40B4-BE49-F238E27FC236}">
                <a16:creationId xmlns:a16="http://schemas.microsoft.com/office/drawing/2014/main" id="{2867DC9E-4673-4474-A1A9-EA456684DDB3}"/>
              </a:ext>
            </a:extLst>
          </p:cNvPr>
          <p:cNvSpPr/>
          <p:nvPr/>
        </p:nvSpPr>
        <p:spPr>
          <a:xfrm>
            <a:off x="1306283" y="2869075"/>
            <a:ext cx="5112553" cy="369332"/>
          </a:xfrm>
          <a:prstGeom prst="rect">
            <a:avLst/>
          </a:prstGeom>
        </p:spPr>
        <p:txBody>
          <a:bodyPr wrap="none">
            <a:spAutoFit/>
          </a:bodyPr>
          <a:lstStyle/>
          <a:p>
            <a:r>
              <a:rPr lang="en-US" b="1" dirty="0">
                <a:solidFill>
                  <a:schemeClr val="accent1">
                    <a:lumMod val="60000"/>
                    <a:lumOff val="40000"/>
                  </a:schemeClr>
                </a:solidFill>
              </a:rPr>
              <a:t>What principle can we learn from verse 11?</a:t>
            </a:r>
          </a:p>
        </p:txBody>
      </p:sp>
      <p:sp>
        <p:nvSpPr>
          <p:cNvPr id="9" name="Rectangle 8">
            <a:extLst>
              <a:ext uri="{FF2B5EF4-FFF2-40B4-BE49-F238E27FC236}">
                <a16:creationId xmlns:a16="http://schemas.microsoft.com/office/drawing/2014/main" id="{30080AA5-8A9D-44E0-930B-B3BAE50CC812}"/>
              </a:ext>
            </a:extLst>
          </p:cNvPr>
          <p:cNvSpPr/>
          <p:nvPr/>
        </p:nvSpPr>
        <p:spPr>
          <a:xfrm>
            <a:off x="1306283" y="3296428"/>
            <a:ext cx="8868228"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keep the commandments, we will have power to do what the Lord asks us to do.</a:t>
            </a:r>
          </a:p>
        </p:txBody>
      </p:sp>
      <p:sp>
        <p:nvSpPr>
          <p:cNvPr id="10" name="Rectangle 9">
            <a:extLst>
              <a:ext uri="{FF2B5EF4-FFF2-40B4-BE49-F238E27FC236}">
                <a16:creationId xmlns:a16="http://schemas.microsoft.com/office/drawing/2014/main" id="{03B25EB1-ABE0-4916-98A1-3828EF3CFDD8}"/>
              </a:ext>
            </a:extLst>
          </p:cNvPr>
          <p:cNvSpPr/>
          <p:nvPr/>
        </p:nvSpPr>
        <p:spPr>
          <a:xfrm>
            <a:off x="1306282" y="3608613"/>
            <a:ext cx="8868227" cy="369332"/>
          </a:xfrm>
          <a:prstGeom prst="rect">
            <a:avLst/>
          </a:prstGeom>
        </p:spPr>
        <p:txBody>
          <a:bodyPr wrap="square">
            <a:spAutoFit/>
          </a:bodyPr>
          <a:lstStyle/>
          <a:p>
            <a:pPr algn="just"/>
            <a:r>
              <a:rPr lang="en-US" b="1" dirty="0">
                <a:solidFill>
                  <a:schemeClr val="accent1">
                    <a:lumMod val="60000"/>
                    <a:lumOff val="40000"/>
                  </a:schemeClr>
                </a:solidFill>
              </a:rPr>
              <a:t>What are some situations you might face in which this principle could apply?</a:t>
            </a:r>
          </a:p>
        </p:txBody>
      </p:sp>
      <p:sp>
        <p:nvSpPr>
          <p:cNvPr id="11" name="Rectangle 10">
            <a:extLst>
              <a:ext uri="{FF2B5EF4-FFF2-40B4-BE49-F238E27FC236}">
                <a16:creationId xmlns:a16="http://schemas.microsoft.com/office/drawing/2014/main" id="{1238FF54-E899-4412-9052-51A46412FD28}"/>
              </a:ext>
            </a:extLst>
          </p:cNvPr>
          <p:cNvSpPr/>
          <p:nvPr/>
        </p:nvSpPr>
        <p:spPr>
          <a:xfrm>
            <a:off x="1306282" y="4008809"/>
            <a:ext cx="8868226" cy="646331"/>
          </a:xfrm>
          <a:prstGeom prst="rect">
            <a:avLst/>
          </a:prstGeom>
        </p:spPr>
        <p:txBody>
          <a:bodyPr wrap="square">
            <a:spAutoFit/>
          </a:bodyPr>
          <a:lstStyle/>
          <a:p>
            <a:pPr algn="just"/>
            <a:r>
              <a:rPr lang="en-US" b="1" dirty="0">
                <a:solidFill>
                  <a:schemeClr val="accent1">
                    <a:lumMod val="60000"/>
                    <a:lumOff val="40000"/>
                  </a:schemeClr>
                </a:solidFill>
              </a:rPr>
              <a:t>When have you felt that you received the Lord’s help to do something because you kept the commandments?</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7"/>
                                        </p:tgtEl>
                                        <p:attrNameLst>
                                          <p:attrName>style.color</p:attrName>
                                        </p:attrNameLst>
                                      </p:cBhvr>
                                      <p:to>
                                        <p:clrVal>
                                          <a:schemeClr val="accent2"/>
                                        </p:clrVal>
                                      </p:to>
                                    </p:set>
                                    <p:set>
                                      <p:cBhvr>
                                        <p:cTn id="7" dur="500" fill="hold"/>
                                        <p:tgtEl>
                                          <p:spTgt spid="7"/>
                                        </p:tgtEl>
                                        <p:attrNameLst>
                                          <p:attrName>fillcolor</p:attrName>
                                        </p:attrNameLst>
                                      </p:cBhvr>
                                      <p:to>
                                        <p:clrVal>
                                          <a:schemeClr val="accent2"/>
                                        </p:clrVal>
                                      </p:to>
                                    </p:set>
                                    <p:set>
                                      <p:cBhvr>
                                        <p:cTn id="8" dur="500" fill="hold"/>
                                        <p:tgtEl>
                                          <p:spTgt spid="7"/>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checkerboard(across)">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arn(outVertical)">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nodeType="click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fade">
                                      <p:cBhvr>
                                        <p:cTn id="29" dur="1000"/>
                                        <p:tgtEl>
                                          <p:spTgt spid="10">
                                            <p:txEl>
                                              <p:pRg st="0" end="0"/>
                                            </p:txEl>
                                          </p:spTgt>
                                        </p:tgtEl>
                                      </p:cBhvr>
                                    </p:animEffect>
                                    <p:anim calcmode="lin" valueType="num">
                                      <p:cBhvr>
                                        <p:cTn id="30"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arn(inVertical)">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17" name="Rectangle 16">
            <a:extLst>
              <a:ext uri="{FF2B5EF4-FFF2-40B4-BE49-F238E27FC236}">
                <a16:creationId xmlns:a16="http://schemas.microsoft.com/office/drawing/2014/main" id="{5F3984DA-A1E1-4F0A-8BE6-92079F012C32}"/>
              </a:ext>
            </a:extLst>
          </p:cNvPr>
          <p:cNvSpPr/>
          <p:nvPr/>
        </p:nvSpPr>
        <p:spPr>
          <a:xfrm>
            <a:off x="1306285" y="1042695"/>
            <a:ext cx="4383315" cy="400110"/>
          </a:xfrm>
          <a:prstGeom prst="rect">
            <a:avLst/>
          </a:prstGeom>
        </p:spPr>
        <p:txBody>
          <a:bodyPr wrap="square">
            <a:spAutoFit/>
          </a:bodyPr>
          <a:lstStyle/>
          <a:p>
            <a:r>
              <a:rPr lang="en-US" sz="2000" b="1" dirty="0">
                <a:solidFill>
                  <a:schemeClr val="tx1">
                    <a:lumMod val="75000"/>
                  </a:schemeClr>
                </a:solidFill>
              </a:rPr>
              <a:t>Doctrine and Covenants 95:14.</a:t>
            </a:r>
          </a:p>
        </p:txBody>
      </p:sp>
      <p:sp>
        <p:nvSpPr>
          <p:cNvPr id="3" name="Rectangle 2">
            <a:extLst>
              <a:ext uri="{FF2B5EF4-FFF2-40B4-BE49-F238E27FC236}">
                <a16:creationId xmlns:a16="http://schemas.microsoft.com/office/drawing/2014/main" id="{2DFC3D2B-8114-4080-B556-509331FDFCE4}"/>
              </a:ext>
            </a:extLst>
          </p:cNvPr>
          <p:cNvSpPr/>
          <p:nvPr/>
        </p:nvSpPr>
        <p:spPr>
          <a:xfrm>
            <a:off x="1700486" y="2241659"/>
            <a:ext cx="8386940" cy="1815882"/>
          </a:xfrm>
          <a:prstGeom prst="rect">
            <a:avLst/>
          </a:prstGeom>
          <a:solidFill>
            <a:schemeClr val="tx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0E47743-4BD6-4C97-87F1-F6739F10FE29}"/>
              </a:ext>
            </a:extLst>
          </p:cNvPr>
          <p:cNvSpPr/>
          <p:nvPr/>
        </p:nvSpPr>
        <p:spPr>
          <a:xfrm>
            <a:off x="1700486" y="2241659"/>
            <a:ext cx="8386940" cy="1815882"/>
          </a:xfrm>
          <a:prstGeom prst="rect">
            <a:avLst/>
          </a:prstGeom>
        </p:spPr>
        <p:txBody>
          <a:bodyPr wrap="square">
            <a:spAutoFit/>
          </a:bodyPr>
          <a:lstStyle/>
          <a:p>
            <a:pPr algn="just"/>
            <a:r>
              <a:rPr lang="en-US" sz="1600" dirty="0">
                <a:solidFill>
                  <a:schemeClr val="bg1"/>
                </a:solidFill>
              </a:rPr>
              <a:t>Joseph Smith, Sidney Rigdon, and Frederick G. Williams prayed together and saw the temple in vision. After viewing the exterior in detail, “the building seemed to come right over [them]” and they saw the interior of the building as if they were actually inside the building (see Teachings of Presidents of the Church: Joseph Smith [2007],271). Later, when the temple was nearing completion, Frederick G. Williams said it looked like the model he had seen in vision to the smallest detail, and he could not tell the difference between it and the temple as built. </a:t>
            </a:r>
          </a:p>
        </p:txBody>
      </p:sp>
      <p:sp>
        <p:nvSpPr>
          <p:cNvPr id="5" name="Rectangle 4">
            <a:extLst>
              <a:ext uri="{FF2B5EF4-FFF2-40B4-BE49-F238E27FC236}">
                <a16:creationId xmlns:a16="http://schemas.microsoft.com/office/drawing/2014/main" id="{23A96CD9-7D4C-45D9-BAFD-D74FA1F05F25}"/>
              </a:ext>
            </a:extLst>
          </p:cNvPr>
          <p:cNvSpPr/>
          <p:nvPr/>
        </p:nvSpPr>
        <p:spPr>
          <a:xfrm>
            <a:off x="1306284" y="1372872"/>
            <a:ext cx="9071429" cy="646331"/>
          </a:xfrm>
          <a:prstGeom prst="rect">
            <a:avLst/>
          </a:prstGeom>
        </p:spPr>
        <p:txBody>
          <a:bodyPr wrap="square">
            <a:spAutoFit/>
          </a:bodyPr>
          <a:lstStyle/>
          <a:p>
            <a:pPr algn="just"/>
            <a:r>
              <a:rPr lang="en-US" dirty="0">
                <a:latin typeface="Palatino"/>
              </a:rPr>
              <a:t>Therefore, let it be built after the manner which I shall show unto three of you, whom ye shall appoint and ordain unto this power.</a:t>
            </a:r>
            <a:endParaRPr lang="en-US" dirty="0"/>
          </a:p>
        </p:txBody>
      </p:sp>
      <p:sp>
        <p:nvSpPr>
          <p:cNvPr id="7" name="Rectangle 6">
            <a:extLst>
              <a:ext uri="{FF2B5EF4-FFF2-40B4-BE49-F238E27FC236}">
                <a16:creationId xmlns:a16="http://schemas.microsoft.com/office/drawing/2014/main" id="{C8D80256-7123-43D4-B91F-48856A7D671E}"/>
              </a:ext>
            </a:extLst>
          </p:cNvPr>
          <p:cNvSpPr/>
          <p:nvPr/>
        </p:nvSpPr>
        <p:spPr>
          <a:xfrm>
            <a:off x="1306284" y="4279997"/>
            <a:ext cx="8781142" cy="369332"/>
          </a:xfrm>
          <a:prstGeom prst="rect">
            <a:avLst/>
          </a:prstGeom>
        </p:spPr>
        <p:txBody>
          <a:bodyPr wrap="square">
            <a:spAutoFit/>
          </a:bodyPr>
          <a:lstStyle/>
          <a:p>
            <a:r>
              <a:rPr lang="en-US" b="1" dirty="0">
                <a:solidFill>
                  <a:schemeClr val="accent1">
                    <a:lumMod val="60000"/>
                    <a:lumOff val="40000"/>
                  </a:schemeClr>
                </a:solidFill>
              </a:rPr>
              <a:t>How did the Lord give the Saints power to do what He had asked them to do?</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7"/>
                                        </p:tgtEl>
                                        <p:attrNameLst>
                                          <p:attrName>r</p:attrName>
                                        </p:attrNameLst>
                                      </p:cBhvr>
                                    </p:animRot>
                                    <p:animRot by="-240000">
                                      <p:cBhvr>
                                        <p:cTn id="7" dur="200" fill="hold">
                                          <p:stCondLst>
                                            <p:cond delay="200"/>
                                          </p:stCondLst>
                                        </p:cTn>
                                        <p:tgtEl>
                                          <p:spTgt spid="17"/>
                                        </p:tgtEl>
                                        <p:attrNameLst>
                                          <p:attrName>r</p:attrName>
                                        </p:attrNameLst>
                                      </p:cBhvr>
                                    </p:animRot>
                                    <p:animRot by="240000">
                                      <p:cBhvr>
                                        <p:cTn id="8" dur="200" fill="hold">
                                          <p:stCondLst>
                                            <p:cond delay="400"/>
                                          </p:stCondLst>
                                        </p:cTn>
                                        <p:tgtEl>
                                          <p:spTgt spid="17"/>
                                        </p:tgtEl>
                                        <p:attrNameLst>
                                          <p:attrName>r</p:attrName>
                                        </p:attrNameLst>
                                      </p:cBhvr>
                                    </p:animRot>
                                    <p:animRot by="-240000">
                                      <p:cBhvr>
                                        <p:cTn id="9" dur="200" fill="hold">
                                          <p:stCondLst>
                                            <p:cond delay="600"/>
                                          </p:stCondLst>
                                        </p:cTn>
                                        <p:tgtEl>
                                          <p:spTgt spid="17"/>
                                        </p:tgtEl>
                                        <p:attrNameLst>
                                          <p:attrName>r</p:attrName>
                                        </p:attrNameLst>
                                      </p:cBhvr>
                                    </p:animRot>
                                    <p:animRot by="120000">
                                      <p:cBhvr>
                                        <p:cTn id="10" dur="200" fill="hold">
                                          <p:stCondLst>
                                            <p:cond delay="800"/>
                                          </p:stCondLst>
                                        </p:cTn>
                                        <p:tgtEl>
                                          <p:spTgt spid="1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down)">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randombar(horizontal)">
                                      <p:cBhvr>
                                        <p:cTn id="23"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animBg="1"/>
      <p:bldP spid="18"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2" name="Rectangle 1">
            <a:extLst>
              <a:ext uri="{FF2B5EF4-FFF2-40B4-BE49-F238E27FC236}">
                <a16:creationId xmlns:a16="http://schemas.microsoft.com/office/drawing/2014/main" id="{49F54E7C-EB96-4129-9A59-DC2121C48AF4}"/>
              </a:ext>
            </a:extLst>
          </p:cNvPr>
          <p:cNvSpPr/>
          <p:nvPr/>
        </p:nvSpPr>
        <p:spPr>
          <a:xfrm>
            <a:off x="3048000" y="2551837"/>
            <a:ext cx="6096000" cy="1754326"/>
          </a:xfrm>
          <a:prstGeom prst="rect">
            <a:avLst/>
          </a:prstGeom>
        </p:spPr>
        <p:txBody>
          <a:bodyPr>
            <a:spAutoFit/>
          </a:bodyPr>
          <a:lstStyle/>
          <a:p>
            <a:pPr algn="ctr"/>
            <a:r>
              <a:rPr lang="en-US" sz="3600" dirty="0">
                <a:solidFill>
                  <a:schemeClr val="accent1">
                    <a:lumMod val="60000"/>
                    <a:lumOff val="40000"/>
                  </a:schemeClr>
                </a:solidFill>
                <a:latin typeface="Bahnschrift SemiBold SemiConden" panose="020B0502040204020203" pitchFamily="34" charset="0"/>
              </a:rPr>
              <a:t>“Newel K. Whitney is designated to take charge of all the property held by the Church”</a:t>
            </a:r>
          </a:p>
        </p:txBody>
      </p:sp>
      <p:sp>
        <p:nvSpPr>
          <p:cNvPr id="4" name="Rectangle 3">
            <a:extLst>
              <a:ext uri="{FF2B5EF4-FFF2-40B4-BE49-F238E27FC236}">
                <a16:creationId xmlns:a16="http://schemas.microsoft.com/office/drawing/2014/main" id="{E207943F-5984-4925-904C-48D521FA01AF}"/>
              </a:ext>
            </a:extLst>
          </p:cNvPr>
          <p:cNvSpPr/>
          <p:nvPr/>
        </p:nvSpPr>
        <p:spPr>
          <a:xfrm>
            <a:off x="1407884" y="1052508"/>
            <a:ext cx="3628573" cy="400110"/>
          </a:xfrm>
          <a:prstGeom prst="rect">
            <a:avLst/>
          </a:prstGeom>
        </p:spPr>
        <p:txBody>
          <a:bodyPr wrap="square">
            <a:spAutoFit/>
          </a:bodyPr>
          <a:lstStyle/>
          <a:p>
            <a:r>
              <a:rPr lang="en-US" sz="2000" b="1" dirty="0">
                <a:solidFill>
                  <a:schemeClr val="tx1">
                    <a:lumMod val="75000"/>
                  </a:schemeClr>
                </a:solidFill>
              </a:rPr>
              <a:t>Doctrine and Covenants 96.</a:t>
            </a:r>
          </a:p>
        </p:txBody>
      </p:sp>
    </p:spTree>
    <p:extLst>
      <p:ext uri="{BB962C8B-B14F-4D97-AF65-F5344CB8AC3E}">
        <p14:creationId xmlns:p14="http://schemas.microsoft.com/office/powerpoint/2010/main" val="424913407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11" name="Rectangle 10">
            <a:extLst>
              <a:ext uri="{FF2B5EF4-FFF2-40B4-BE49-F238E27FC236}">
                <a16:creationId xmlns:a16="http://schemas.microsoft.com/office/drawing/2014/main" id="{77F8A295-E91A-4520-8A2F-E7E01A99933E}"/>
              </a:ext>
            </a:extLst>
          </p:cNvPr>
          <p:cNvSpPr/>
          <p:nvPr/>
        </p:nvSpPr>
        <p:spPr>
          <a:xfrm>
            <a:off x="1306285" y="1042695"/>
            <a:ext cx="4383315" cy="400110"/>
          </a:xfrm>
          <a:prstGeom prst="rect">
            <a:avLst/>
          </a:prstGeom>
        </p:spPr>
        <p:txBody>
          <a:bodyPr wrap="square">
            <a:spAutoFit/>
          </a:bodyPr>
          <a:lstStyle/>
          <a:p>
            <a:r>
              <a:rPr lang="en-US" sz="2000" b="1" dirty="0">
                <a:solidFill>
                  <a:schemeClr val="tx1">
                    <a:lumMod val="75000"/>
                  </a:schemeClr>
                </a:solidFill>
              </a:rPr>
              <a:t>Doctrine and Covenants 96:4-5.</a:t>
            </a:r>
          </a:p>
        </p:txBody>
      </p:sp>
      <p:sp>
        <p:nvSpPr>
          <p:cNvPr id="2" name="Rectangle 1">
            <a:extLst>
              <a:ext uri="{FF2B5EF4-FFF2-40B4-BE49-F238E27FC236}">
                <a16:creationId xmlns:a16="http://schemas.microsoft.com/office/drawing/2014/main" id="{180B6E0B-4372-49A2-8963-28B0EF099E1E}"/>
              </a:ext>
            </a:extLst>
          </p:cNvPr>
          <p:cNvSpPr/>
          <p:nvPr/>
        </p:nvSpPr>
        <p:spPr>
          <a:xfrm>
            <a:off x="1306284" y="1413777"/>
            <a:ext cx="8940801" cy="1477328"/>
          </a:xfrm>
          <a:prstGeom prst="rect">
            <a:avLst/>
          </a:prstGeom>
        </p:spPr>
        <p:txBody>
          <a:bodyPr wrap="square">
            <a:spAutoFit/>
          </a:bodyPr>
          <a:lstStyle/>
          <a:p>
            <a:pPr algn="just" fontAlgn="base"/>
            <a:r>
              <a:rPr lang="en-US" sz="1500" b="1" dirty="0">
                <a:latin typeface="Palatino"/>
              </a:rPr>
              <a:t>4 </a:t>
            </a:r>
            <a:r>
              <a:rPr lang="en-US" sz="1500" dirty="0">
                <a:latin typeface="Palatino"/>
              </a:rPr>
              <a:t>Therefore, take heed that ye see to this matter, and that portion that is necessary to benefit mine order, for the purpose of bringing forth my word to the children of men.</a:t>
            </a:r>
          </a:p>
          <a:p>
            <a:pPr algn="just" fontAlgn="base"/>
            <a:r>
              <a:rPr lang="en-US" sz="1500" b="1" dirty="0">
                <a:latin typeface="Palatino"/>
              </a:rPr>
              <a:t>5 </a:t>
            </a:r>
            <a:r>
              <a:rPr lang="en-US" sz="1500" dirty="0">
                <a:latin typeface="Palatino"/>
              </a:rPr>
              <a:t>For behold, verily I say unto you, this is the most expedient in me, that my word should go forth unto the children of men, for the purpose of subduing the hearts of the children of men for your good. Even so. Amen.</a:t>
            </a:r>
          </a:p>
          <a:p>
            <a:pPr algn="just" fontAlgn="base"/>
            <a:endParaRPr lang="en-US" sz="1500" b="0" i="0" dirty="0">
              <a:effectLst/>
              <a:latin typeface="Palatino"/>
            </a:endParaRP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3" name="Rectangle 2">
            <a:extLst>
              <a:ext uri="{FF2B5EF4-FFF2-40B4-BE49-F238E27FC236}">
                <a16:creationId xmlns:a16="http://schemas.microsoft.com/office/drawing/2014/main" id="{A45A8041-F84B-4507-A449-C607E8B54304}"/>
              </a:ext>
            </a:extLst>
          </p:cNvPr>
          <p:cNvSpPr/>
          <p:nvPr/>
        </p:nvSpPr>
        <p:spPr>
          <a:xfrm>
            <a:off x="2385391" y="2861318"/>
            <a:ext cx="6845666" cy="646331"/>
          </a:xfrm>
          <a:prstGeom prst="rect">
            <a:avLst/>
          </a:prstGeom>
        </p:spPr>
        <p:txBody>
          <a:bodyPr wrap="square">
            <a:spAutoFit/>
          </a:bodyPr>
          <a:lstStyle/>
          <a:p>
            <a:pPr algn="ctr"/>
            <a:r>
              <a:rPr lang="en-US" sz="3600" b="1" dirty="0">
                <a:solidFill>
                  <a:schemeClr val="tx1">
                    <a:lumMod val="95000"/>
                    <a:lumOff val="5000"/>
                  </a:schemeClr>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Covenants 94-96.</a:t>
            </a:r>
          </a:p>
        </p:txBody>
      </p:sp>
    </p:spTree>
    <p:extLst>
      <p:ext uri="{BB962C8B-B14F-4D97-AF65-F5344CB8AC3E}">
        <p14:creationId xmlns:p14="http://schemas.microsoft.com/office/powerpoint/2010/main" val="209416750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4" name="Rectangle 3">
            <a:extLst>
              <a:ext uri="{FF2B5EF4-FFF2-40B4-BE49-F238E27FC236}">
                <a16:creationId xmlns:a16="http://schemas.microsoft.com/office/drawing/2014/main" id="{9AA5914B-185F-4B44-9EE3-09366FBA9DDD}"/>
              </a:ext>
            </a:extLst>
          </p:cNvPr>
          <p:cNvSpPr/>
          <p:nvPr/>
        </p:nvSpPr>
        <p:spPr>
          <a:xfrm>
            <a:off x="1109422" y="2828835"/>
            <a:ext cx="9973155" cy="1200329"/>
          </a:xfrm>
          <a:prstGeom prst="rect">
            <a:avLst/>
          </a:prstGeom>
        </p:spPr>
        <p:txBody>
          <a:bodyPr wrap="square">
            <a:spAutoFit/>
          </a:bodyPr>
          <a:lstStyle/>
          <a:p>
            <a:pPr algn="ctr"/>
            <a:r>
              <a:rPr lang="en-US" sz="3600" dirty="0">
                <a:solidFill>
                  <a:schemeClr val="accent1">
                    <a:lumMod val="60000"/>
                    <a:lumOff val="40000"/>
                  </a:schemeClr>
                </a:solidFill>
                <a:latin typeface="Bahnschrift SemiLight SemiConde" panose="020B0502040204020203" pitchFamily="34" charset="0"/>
              </a:rPr>
              <a:t>“The Lord commands the Saints to construct two houses </a:t>
            </a:r>
          </a:p>
          <a:p>
            <a:pPr algn="ctr"/>
            <a:r>
              <a:rPr lang="en-US" sz="3600" dirty="0">
                <a:solidFill>
                  <a:schemeClr val="accent1">
                    <a:lumMod val="60000"/>
                    <a:lumOff val="40000"/>
                  </a:schemeClr>
                </a:solidFill>
                <a:latin typeface="Bahnschrift SemiLight SemiConde" panose="020B0502040204020203" pitchFamily="34" charset="0"/>
              </a:rPr>
              <a:t>and reaffirms the need to build the temple”</a:t>
            </a:r>
          </a:p>
        </p:txBody>
      </p:sp>
      <p:sp>
        <p:nvSpPr>
          <p:cNvPr id="6" name="Rectangle 5">
            <a:extLst>
              <a:ext uri="{FF2B5EF4-FFF2-40B4-BE49-F238E27FC236}">
                <a16:creationId xmlns:a16="http://schemas.microsoft.com/office/drawing/2014/main" id="{20170475-3BDC-4444-AD37-28D27C198936}"/>
              </a:ext>
            </a:extLst>
          </p:cNvPr>
          <p:cNvSpPr/>
          <p:nvPr/>
        </p:nvSpPr>
        <p:spPr>
          <a:xfrm>
            <a:off x="1284668" y="890974"/>
            <a:ext cx="4433961" cy="461665"/>
          </a:xfrm>
          <a:prstGeom prst="rect">
            <a:avLst/>
          </a:prstGeom>
        </p:spPr>
        <p:txBody>
          <a:bodyPr wrap="square">
            <a:spAutoFit/>
          </a:bodyPr>
          <a:lstStyle/>
          <a:p>
            <a:r>
              <a:rPr lang="en-US" sz="2400" b="1" dirty="0">
                <a:solidFill>
                  <a:schemeClr val="tx1">
                    <a:lumMod val="75000"/>
                  </a:schemeClr>
                </a:solidFill>
              </a:rPr>
              <a:t>Doctrine and Covenants 94.</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2" name="Rectangle 1">
            <a:extLst>
              <a:ext uri="{FF2B5EF4-FFF2-40B4-BE49-F238E27FC236}">
                <a16:creationId xmlns:a16="http://schemas.microsoft.com/office/drawing/2014/main" id="{B282DB42-ECA5-4406-B24D-CB664DB4E222}"/>
              </a:ext>
            </a:extLst>
          </p:cNvPr>
          <p:cNvSpPr/>
          <p:nvPr/>
        </p:nvSpPr>
        <p:spPr>
          <a:xfrm>
            <a:off x="1407885" y="1059321"/>
            <a:ext cx="6763657" cy="369332"/>
          </a:xfrm>
          <a:prstGeom prst="rect">
            <a:avLst/>
          </a:prstGeom>
        </p:spPr>
        <p:txBody>
          <a:bodyPr wrap="square">
            <a:spAutoFit/>
          </a:bodyPr>
          <a:lstStyle/>
          <a:p>
            <a:r>
              <a:rPr lang="en-US" b="1" dirty="0">
                <a:solidFill>
                  <a:schemeClr val="accent1">
                    <a:lumMod val="60000"/>
                    <a:lumOff val="40000"/>
                  </a:schemeClr>
                </a:solidFill>
              </a:rPr>
              <a:t>What might this suggest about the people of this country?</a:t>
            </a:r>
          </a:p>
        </p:txBody>
      </p:sp>
      <p:sp>
        <p:nvSpPr>
          <p:cNvPr id="3" name="Rectangle 2">
            <a:extLst>
              <a:ext uri="{FF2B5EF4-FFF2-40B4-BE49-F238E27FC236}">
                <a16:creationId xmlns:a16="http://schemas.microsoft.com/office/drawing/2014/main" id="{64D70CDD-3F77-4C2E-8A01-2FABBACB3705}"/>
              </a:ext>
            </a:extLst>
          </p:cNvPr>
          <p:cNvSpPr/>
          <p:nvPr/>
        </p:nvSpPr>
        <p:spPr>
          <a:xfrm>
            <a:off x="1407884" y="1567320"/>
            <a:ext cx="8839202" cy="646331"/>
          </a:xfrm>
          <a:prstGeom prst="rect">
            <a:avLst/>
          </a:prstGeom>
        </p:spPr>
        <p:txBody>
          <a:bodyPr wrap="square">
            <a:spAutoFit/>
          </a:bodyPr>
          <a:lstStyle/>
          <a:p>
            <a:pPr algn="just"/>
            <a:r>
              <a:rPr lang="en-US" b="1" dirty="0">
                <a:solidFill>
                  <a:schemeClr val="accent1">
                    <a:lumMod val="60000"/>
                    <a:lumOff val="40000"/>
                  </a:schemeClr>
                </a:solidFill>
              </a:rPr>
              <a:t>If you were going to design a large city, what would you place at the center of the city? Why?</a:t>
            </a:r>
          </a:p>
        </p:txBody>
      </p:sp>
      <p:sp>
        <p:nvSpPr>
          <p:cNvPr id="14" name="Rectangle 13">
            <a:extLst>
              <a:ext uri="{FF2B5EF4-FFF2-40B4-BE49-F238E27FC236}">
                <a16:creationId xmlns:a16="http://schemas.microsoft.com/office/drawing/2014/main" id="{E3708E67-6651-4E97-8145-43A096FD1CE9}"/>
              </a:ext>
            </a:extLst>
          </p:cNvPr>
          <p:cNvSpPr/>
          <p:nvPr/>
        </p:nvSpPr>
        <p:spPr>
          <a:xfrm>
            <a:off x="1407884" y="2213651"/>
            <a:ext cx="4688116" cy="400110"/>
          </a:xfrm>
          <a:prstGeom prst="rect">
            <a:avLst/>
          </a:prstGeom>
        </p:spPr>
        <p:txBody>
          <a:bodyPr wrap="square">
            <a:spAutoFit/>
          </a:bodyPr>
          <a:lstStyle/>
          <a:p>
            <a:r>
              <a:rPr lang="en-US" sz="2000" b="1" dirty="0">
                <a:solidFill>
                  <a:schemeClr val="tx1">
                    <a:lumMod val="75000"/>
                  </a:schemeClr>
                </a:solidFill>
              </a:rPr>
              <a:t>Doctrine and Covenants 94:1, 3, 10.</a:t>
            </a:r>
          </a:p>
        </p:txBody>
      </p:sp>
      <p:sp>
        <p:nvSpPr>
          <p:cNvPr id="4" name="Rectangle 3">
            <a:extLst>
              <a:ext uri="{FF2B5EF4-FFF2-40B4-BE49-F238E27FC236}">
                <a16:creationId xmlns:a16="http://schemas.microsoft.com/office/drawing/2014/main" id="{0DFBE10D-6B7D-4F2C-8C0F-0D5355850DA8}"/>
              </a:ext>
            </a:extLst>
          </p:cNvPr>
          <p:cNvSpPr/>
          <p:nvPr/>
        </p:nvSpPr>
        <p:spPr>
          <a:xfrm>
            <a:off x="1407884" y="2512163"/>
            <a:ext cx="8839202" cy="2308324"/>
          </a:xfrm>
          <a:prstGeom prst="rect">
            <a:avLst/>
          </a:prstGeom>
        </p:spPr>
        <p:txBody>
          <a:bodyPr wrap="square">
            <a:spAutoFit/>
          </a:bodyPr>
          <a:lstStyle/>
          <a:p>
            <a:pPr algn="just"/>
            <a:r>
              <a:rPr lang="en-US" sz="1600" b="1" dirty="0">
                <a:latin typeface="Palatino"/>
              </a:rPr>
              <a:t>1 </a:t>
            </a:r>
            <a:r>
              <a:rPr lang="en-US" sz="1600" dirty="0">
                <a:latin typeface="Palatino"/>
              </a:rPr>
              <a:t>And again, verily I say unto you, my friends, a commandment I give unto you, that ye shall commence a work of laying out and preparing a beginning and foundation of the city of the stake of Zion, here in the land of Kirtland, beginning at my house.</a:t>
            </a:r>
          </a:p>
          <a:p>
            <a:pPr algn="just"/>
            <a:r>
              <a:rPr lang="en-US" sz="1600" b="1" dirty="0"/>
              <a:t>3 </a:t>
            </a:r>
            <a:r>
              <a:rPr lang="en-US" sz="1600" dirty="0"/>
              <a:t>And let the first lot on the south be consecrated unto me for the building of a house for the presidency, for the work of the presidency, in obtaining revelations; and for the work of the ministry of the presidency, in all things pertaining to the church and kingdom.</a:t>
            </a:r>
          </a:p>
          <a:p>
            <a:pPr algn="just"/>
            <a:r>
              <a:rPr lang="en-US" sz="1600" b="1" dirty="0"/>
              <a:t>10 </a:t>
            </a:r>
            <a:r>
              <a:rPr lang="en-US" sz="1600" dirty="0"/>
              <a:t>And again, verily I say unto you, the second lot on the south shall be dedicated unto me for the building of a house unto me, for the work of the printing of the translation of my scriptures, and all things whatsoever I shall command you.</a:t>
            </a:r>
          </a:p>
        </p:txBody>
      </p:sp>
      <p:sp>
        <p:nvSpPr>
          <p:cNvPr id="7" name="Rectangle 6">
            <a:extLst>
              <a:ext uri="{FF2B5EF4-FFF2-40B4-BE49-F238E27FC236}">
                <a16:creationId xmlns:a16="http://schemas.microsoft.com/office/drawing/2014/main" id="{97E9CA76-C267-43AA-A2F6-9F700B099AEB}"/>
              </a:ext>
            </a:extLst>
          </p:cNvPr>
          <p:cNvSpPr/>
          <p:nvPr/>
        </p:nvSpPr>
        <p:spPr>
          <a:xfrm>
            <a:off x="1407884" y="4835001"/>
            <a:ext cx="8432802" cy="369332"/>
          </a:xfrm>
          <a:prstGeom prst="rect">
            <a:avLst/>
          </a:prstGeom>
        </p:spPr>
        <p:txBody>
          <a:bodyPr wrap="square">
            <a:spAutoFit/>
          </a:bodyPr>
          <a:lstStyle/>
          <a:p>
            <a:pPr algn="just"/>
            <a:r>
              <a:rPr lang="en-US" b="1" dirty="0">
                <a:solidFill>
                  <a:schemeClr val="accent1">
                    <a:lumMod val="60000"/>
                    <a:lumOff val="40000"/>
                  </a:schemeClr>
                </a:solidFill>
              </a:rPr>
              <a:t>These three buildings show that what things are important to the Lord?</a:t>
            </a:r>
          </a:p>
        </p:txBody>
      </p:sp>
      <p:sp>
        <p:nvSpPr>
          <p:cNvPr id="9" name="Rectangle 8">
            <a:extLst>
              <a:ext uri="{FF2B5EF4-FFF2-40B4-BE49-F238E27FC236}">
                <a16:creationId xmlns:a16="http://schemas.microsoft.com/office/drawing/2014/main" id="{50BE5CDA-168F-405D-B033-6D35951F1BAD}"/>
              </a:ext>
            </a:extLst>
          </p:cNvPr>
          <p:cNvSpPr/>
          <p:nvPr/>
        </p:nvSpPr>
        <p:spPr>
          <a:xfrm>
            <a:off x="1407883" y="5125944"/>
            <a:ext cx="8839201" cy="923330"/>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Temple ordinances, the work of the First Presidency in obtaining revelation and ministering to the Church, and the printing of scriptures and other works the Lord commands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3"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trips(upRight)">
                                      <p:cBhvr>
                                        <p:cTn id="14" dur="1000"/>
                                        <p:tgtEl>
                                          <p:spTgt spid="4"/>
                                        </p:tgtEl>
                                      </p:cBhvr>
                                    </p:animEffect>
                                  </p:childTnLst>
                                </p:cTn>
                              </p:par>
                              <p:par>
                                <p:cTn id="15" presetID="18" presetClass="entr" presetSubtype="3"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trips(upRight)">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p:tgtEl>
                                          <p:spTgt spid="7"/>
                                        </p:tgtEl>
                                        <p:attrNameLst>
                                          <p:attrName>ppt_y</p:attrName>
                                        </p:attrNameLst>
                                      </p:cBhvr>
                                      <p:tavLst>
                                        <p:tav tm="0">
                                          <p:val>
                                            <p:strVal val="#ppt_y+#ppt_h*1.125000"/>
                                          </p:val>
                                        </p:tav>
                                        <p:tav tm="100000">
                                          <p:val>
                                            <p:strVal val="#ppt_y"/>
                                          </p:val>
                                        </p:tav>
                                      </p:tavLst>
                                    </p:anim>
                                    <p:animEffect transition="in" filter="wipe(up)">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4"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9" name="Rectangle 8">
            <a:extLst>
              <a:ext uri="{FF2B5EF4-FFF2-40B4-BE49-F238E27FC236}">
                <a16:creationId xmlns:a16="http://schemas.microsoft.com/office/drawing/2014/main" id="{01CAEE2A-EDC9-493E-85EA-47270B8B92B3}"/>
              </a:ext>
            </a:extLst>
          </p:cNvPr>
          <p:cNvSpPr/>
          <p:nvPr/>
        </p:nvSpPr>
        <p:spPr>
          <a:xfrm>
            <a:off x="1407884" y="1052508"/>
            <a:ext cx="4049487" cy="400110"/>
          </a:xfrm>
          <a:prstGeom prst="rect">
            <a:avLst/>
          </a:prstGeom>
        </p:spPr>
        <p:txBody>
          <a:bodyPr wrap="square">
            <a:spAutoFit/>
          </a:bodyPr>
          <a:lstStyle/>
          <a:p>
            <a:r>
              <a:rPr lang="en-US" sz="2000" b="1" dirty="0">
                <a:solidFill>
                  <a:schemeClr val="tx1">
                    <a:lumMod val="75000"/>
                  </a:schemeClr>
                </a:solidFill>
              </a:rPr>
              <a:t>Doctrine and Covenants 94:16.</a:t>
            </a:r>
          </a:p>
        </p:txBody>
      </p:sp>
      <p:sp>
        <p:nvSpPr>
          <p:cNvPr id="5" name="Rectangle 4">
            <a:extLst>
              <a:ext uri="{FF2B5EF4-FFF2-40B4-BE49-F238E27FC236}">
                <a16:creationId xmlns:a16="http://schemas.microsoft.com/office/drawing/2014/main" id="{8786C4FA-966A-46D8-A157-11FF38F1C926}"/>
              </a:ext>
            </a:extLst>
          </p:cNvPr>
          <p:cNvSpPr/>
          <p:nvPr/>
        </p:nvSpPr>
        <p:spPr>
          <a:xfrm>
            <a:off x="1393367" y="1336506"/>
            <a:ext cx="8592461" cy="646331"/>
          </a:xfrm>
          <a:prstGeom prst="rect">
            <a:avLst/>
          </a:prstGeom>
        </p:spPr>
        <p:txBody>
          <a:bodyPr wrap="square">
            <a:spAutoFit/>
          </a:bodyPr>
          <a:lstStyle/>
          <a:p>
            <a:pPr algn="just"/>
            <a:r>
              <a:rPr lang="en-US" dirty="0">
                <a:latin typeface="Palatino"/>
              </a:rPr>
              <a:t>These two houses are not to be built until I give unto you a commandment concerning them.</a:t>
            </a:r>
            <a:endParaRPr lang="en-US" dirty="0"/>
          </a:p>
        </p:txBody>
      </p:sp>
      <p:sp>
        <p:nvSpPr>
          <p:cNvPr id="6" name="Rectangle 5">
            <a:extLst>
              <a:ext uri="{FF2B5EF4-FFF2-40B4-BE49-F238E27FC236}">
                <a16:creationId xmlns:a16="http://schemas.microsoft.com/office/drawing/2014/main" id="{76BB4A92-88F9-4BC0-BC0D-2E4FE8FA0CE5}"/>
              </a:ext>
            </a:extLst>
          </p:cNvPr>
          <p:cNvSpPr/>
          <p:nvPr/>
        </p:nvSpPr>
        <p:spPr>
          <a:xfrm>
            <a:off x="1407884" y="2061661"/>
            <a:ext cx="8577944" cy="646331"/>
          </a:xfrm>
          <a:prstGeom prst="rect">
            <a:avLst/>
          </a:prstGeom>
        </p:spPr>
        <p:txBody>
          <a:bodyPr wrap="square">
            <a:spAutoFit/>
          </a:bodyPr>
          <a:lstStyle/>
          <a:p>
            <a:pPr algn="just"/>
            <a:r>
              <a:rPr lang="en-US" b="1" dirty="0">
                <a:solidFill>
                  <a:schemeClr val="accent1">
                    <a:lumMod val="60000"/>
                    <a:lumOff val="40000"/>
                  </a:schemeClr>
                </a:solidFill>
              </a:rPr>
              <a:t>Why do you think it was important for the temple to be built before the other two buildings?</a:t>
            </a:r>
          </a:p>
        </p:txBody>
      </p:sp>
      <p:sp>
        <p:nvSpPr>
          <p:cNvPr id="10" name="Rectangle 9">
            <a:extLst>
              <a:ext uri="{FF2B5EF4-FFF2-40B4-BE49-F238E27FC236}">
                <a16:creationId xmlns:a16="http://schemas.microsoft.com/office/drawing/2014/main" id="{BA2793B5-8E56-465C-A92D-9AACCB9C6EA1}"/>
              </a:ext>
            </a:extLst>
          </p:cNvPr>
          <p:cNvSpPr/>
          <p:nvPr/>
        </p:nvSpPr>
        <p:spPr>
          <a:xfrm>
            <a:off x="1407884" y="2743274"/>
            <a:ext cx="6595203" cy="369332"/>
          </a:xfrm>
          <a:prstGeom prst="rect">
            <a:avLst/>
          </a:prstGeom>
        </p:spPr>
        <p:txBody>
          <a:bodyPr wrap="none">
            <a:spAutoFit/>
          </a:bodyPr>
          <a:lstStyle/>
          <a:p>
            <a:r>
              <a:rPr lang="en-US" b="1" dirty="0">
                <a:solidFill>
                  <a:schemeClr val="accent1">
                    <a:lumMod val="60000"/>
                    <a:lumOff val="40000"/>
                  </a:schemeClr>
                </a:solidFill>
              </a:rPr>
              <a:t>What can this teach us about the importance of temples?</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plus(in)">
                                      <p:cBhvr>
                                        <p:cTn id="7" dur="1500"/>
                                        <p:tgtEl>
                                          <p:spTgt spid="5"/>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plus(in)">
                                      <p:cBhvr>
                                        <p:cTn id="10" dur="1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2" name="Rectangle 1">
            <a:extLst>
              <a:ext uri="{FF2B5EF4-FFF2-40B4-BE49-F238E27FC236}">
                <a16:creationId xmlns:a16="http://schemas.microsoft.com/office/drawing/2014/main" id="{84E8E326-57EF-4794-B880-8F370B2AE72B}"/>
              </a:ext>
            </a:extLst>
          </p:cNvPr>
          <p:cNvSpPr/>
          <p:nvPr/>
        </p:nvSpPr>
        <p:spPr>
          <a:xfrm>
            <a:off x="2728685" y="2828835"/>
            <a:ext cx="6734629" cy="1200329"/>
          </a:xfrm>
          <a:prstGeom prst="rect">
            <a:avLst/>
          </a:prstGeom>
        </p:spPr>
        <p:txBody>
          <a:bodyPr wrap="square">
            <a:spAutoFit/>
          </a:bodyPr>
          <a:lstStyle/>
          <a:p>
            <a:pPr algn="ctr"/>
            <a:r>
              <a:rPr lang="en-US" sz="3600" dirty="0">
                <a:solidFill>
                  <a:schemeClr val="accent1">
                    <a:lumMod val="60000"/>
                    <a:lumOff val="40000"/>
                  </a:schemeClr>
                </a:solidFill>
                <a:latin typeface="Bahnschrift SemiBold SemiConden" panose="020B0502040204020203" pitchFamily="34" charset="0"/>
              </a:rPr>
              <a:t>“The Lord chastens the Saints for delaying construction of the temple”</a:t>
            </a:r>
          </a:p>
        </p:txBody>
      </p:sp>
      <p:sp>
        <p:nvSpPr>
          <p:cNvPr id="10" name="Rectangle 9">
            <a:extLst>
              <a:ext uri="{FF2B5EF4-FFF2-40B4-BE49-F238E27FC236}">
                <a16:creationId xmlns:a16="http://schemas.microsoft.com/office/drawing/2014/main" id="{AA1F349D-46D3-4C98-BE49-F12BB4B2FDB1}"/>
              </a:ext>
            </a:extLst>
          </p:cNvPr>
          <p:cNvSpPr/>
          <p:nvPr/>
        </p:nvSpPr>
        <p:spPr>
          <a:xfrm>
            <a:off x="1407884" y="1052508"/>
            <a:ext cx="3628573" cy="400110"/>
          </a:xfrm>
          <a:prstGeom prst="rect">
            <a:avLst/>
          </a:prstGeom>
        </p:spPr>
        <p:txBody>
          <a:bodyPr wrap="square">
            <a:spAutoFit/>
          </a:bodyPr>
          <a:lstStyle/>
          <a:p>
            <a:r>
              <a:rPr lang="en-US" sz="2000" b="1" dirty="0">
                <a:solidFill>
                  <a:schemeClr val="tx1">
                    <a:lumMod val="75000"/>
                  </a:schemeClr>
                </a:solidFill>
              </a:rPr>
              <a:t>Doctrine and Covenants 95.</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14" name="Rectangle 13">
            <a:extLst>
              <a:ext uri="{FF2B5EF4-FFF2-40B4-BE49-F238E27FC236}">
                <a16:creationId xmlns:a16="http://schemas.microsoft.com/office/drawing/2014/main" id="{D776E504-C352-44DC-A238-C5A933C7741E}"/>
              </a:ext>
            </a:extLst>
          </p:cNvPr>
          <p:cNvSpPr/>
          <p:nvPr/>
        </p:nvSpPr>
        <p:spPr>
          <a:xfrm>
            <a:off x="1407884" y="1052508"/>
            <a:ext cx="4252687" cy="400110"/>
          </a:xfrm>
          <a:prstGeom prst="rect">
            <a:avLst/>
          </a:prstGeom>
        </p:spPr>
        <p:txBody>
          <a:bodyPr wrap="square">
            <a:spAutoFit/>
          </a:bodyPr>
          <a:lstStyle/>
          <a:p>
            <a:r>
              <a:rPr lang="en-US" sz="2000" b="1" dirty="0">
                <a:solidFill>
                  <a:schemeClr val="tx1">
                    <a:lumMod val="75000"/>
                  </a:schemeClr>
                </a:solidFill>
              </a:rPr>
              <a:t>Doctrine and Covenants 95:1-3.</a:t>
            </a:r>
          </a:p>
        </p:txBody>
      </p:sp>
      <p:sp>
        <p:nvSpPr>
          <p:cNvPr id="2" name="Rectangle 1">
            <a:extLst>
              <a:ext uri="{FF2B5EF4-FFF2-40B4-BE49-F238E27FC236}">
                <a16:creationId xmlns:a16="http://schemas.microsoft.com/office/drawing/2014/main" id="{5171FA08-9682-4B10-A788-227671FBAB0A}"/>
              </a:ext>
            </a:extLst>
          </p:cNvPr>
          <p:cNvSpPr/>
          <p:nvPr/>
        </p:nvSpPr>
        <p:spPr>
          <a:xfrm>
            <a:off x="1407884" y="1394562"/>
            <a:ext cx="8853716" cy="1569660"/>
          </a:xfrm>
          <a:prstGeom prst="rect">
            <a:avLst/>
          </a:prstGeom>
        </p:spPr>
        <p:txBody>
          <a:bodyPr wrap="square">
            <a:spAutoFit/>
          </a:bodyPr>
          <a:lstStyle/>
          <a:p>
            <a:pPr algn="just" fontAlgn="base"/>
            <a:r>
              <a:rPr lang="en-US" sz="1600" b="1" dirty="0">
                <a:latin typeface="Palatino"/>
              </a:rPr>
              <a:t>1 </a:t>
            </a:r>
            <a:r>
              <a:rPr lang="en-US" sz="1600" dirty="0">
                <a:latin typeface="Palatino"/>
              </a:rPr>
              <a:t>Verily, thus saith the Lord unto you whom I love, and whom I love I also chasten that their sins may be forgiven, for with the chastisement I prepare a way for their deliverance in all things out of temptation, and I have loved you—</a:t>
            </a:r>
          </a:p>
          <a:p>
            <a:pPr algn="just" fontAlgn="base"/>
            <a:r>
              <a:rPr lang="en-US" sz="1600" b="1" dirty="0">
                <a:latin typeface="Palatino"/>
              </a:rPr>
              <a:t>2 </a:t>
            </a:r>
            <a:r>
              <a:rPr lang="en-US" sz="1600" dirty="0">
                <a:latin typeface="Palatino"/>
              </a:rPr>
              <a:t>Wherefore, ye must needs be chastened and stand rebuked before my face;</a:t>
            </a:r>
          </a:p>
          <a:p>
            <a:pPr algn="just" fontAlgn="base"/>
            <a:r>
              <a:rPr lang="en-US" sz="1600" b="1" dirty="0">
                <a:latin typeface="Palatino"/>
              </a:rPr>
              <a:t>3 </a:t>
            </a:r>
            <a:r>
              <a:rPr lang="en-US" sz="1600" dirty="0">
                <a:latin typeface="Palatino"/>
              </a:rPr>
              <a:t>For ye have sinned against me a very grievous sin, in that ye have not considered the great commandment in all things, that I have given unto you concerning the building of mine house;</a:t>
            </a:r>
            <a:endParaRPr lang="en-US" sz="1600" b="0" i="0" dirty="0">
              <a:effectLst/>
              <a:latin typeface="Palatino"/>
            </a:endParaRPr>
          </a:p>
        </p:txBody>
      </p:sp>
      <p:sp>
        <p:nvSpPr>
          <p:cNvPr id="13" name="Rectangle 12">
            <a:extLst>
              <a:ext uri="{FF2B5EF4-FFF2-40B4-BE49-F238E27FC236}">
                <a16:creationId xmlns:a16="http://schemas.microsoft.com/office/drawing/2014/main" id="{B97BC36F-BC6F-4EB3-A1EE-8A7F981204EA}"/>
              </a:ext>
            </a:extLst>
          </p:cNvPr>
          <p:cNvSpPr/>
          <p:nvPr/>
        </p:nvSpPr>
        <p:spPr>
          <a:xfrm>
            <a:off x="1407884" y="2972584"/>
            <a:ext cx="4886018" cy="369332"/>
          </a:xfrm>
          <a:prstGeom prst="rect">
            <a:avLst/>
          </a:prstGeom>
        </p:spPr>
        <p:txBody>
          <a:bodyPr wrap="none">
            <a:spAutoFit/>
          </a:bodyPr>
          <a:lstStyle/>
          <a:p>
            <a:r>
              <a:rPr lang="en-US" b="1" dirty="0">
                <a:solidFill>
                  <a:schemeClr val="accent1">
                    <a:lumMod val="60000"/>
                    <a:lumOff val="40000"/>
                  </a:schemeClr>
                </a:solidFill>
              </a:rPr>
              <a:t>What does the Lord do for those He loves?</a:t>
            </a:r>
          </a:p>
        </p:txBody>
      </p:sp>
      <p:sp>
        <p:nvSpPr>
          <p:cNvPr id="17" name="Rectangle 16">
            <a:extLst>
              <a:ext uri="{FF2B5EF4-FFF2-40B4-BE49-F238E27FC236}">
                <a16:creationId xmlns:a16="http://schemas.microsoft.com/office/drawing/2014/main" id="{B4795CBE-0D5C-4F15-9946-4055FB15ABED}"/>
              </a:ext>
            </a:extLst>
          </p:cNvPr>
          <p:cNvSpPr/>
          <p:nvPr/>
        </p:nvSpPr>
        <p:spPr>
          <a:xfrm>
            <a:off x="1407884" y="3283860"/>
            <a:ext cx="3156377" cy="369332"/>
          </a:xfrm>
          <a:prstGeom prst="rect">
            <a:avLst/>
          </a:prstGeom>
        </p:spPr>
        <p:txBody>
          <a:bodyPr wrap="none">
            <a:spAutoFit/>
          </a:bodyPr>
          <a:lstStyle/>
          <a:p>
            <a:r>
              <a:rPr lang="en-US" i="1" dirty="0">
                <a:effectLst>
                  <a:outerShdw blurRad="38100" dist="38100" dir="2700000" algn="tl">
                    <a:srgbClr val="000000">
                      <a:alpha val="43137"/>
                    </a:srgbClr>
                  </a:outerShdw>
                </a:effectLst>
              </a:rPr>
              <a:t>God chastens those He loves.</a:t>
            </a:r>
          </a:p>
        </p:txBody>
      </p:sp>
      <p:sp>
        <p:nvSpPr>
          <p:cNvPr id="18" name="Rectangle 17">
            <a:extLst>
              <a:ext uri="{FF2B5EF4-FFF2-40B4-BE49-F238E27FC236}">
                <a16:creationId xmlns:a16="http://schemas.microsoft.com/office/drawing/2014/main" id="{4ABC38EC-6E4F-49D0-A02B-92AA8717F114}"/>
              </a:ext>
            </a:extLst>
          </p:cNvPr>
          <p:cNvSpPr/>
          <p:nvPr/>
        </p:nvSpPr>
        <p:spPr>
          <a:xfrm>
            <a:off x="1407884" y="3653192"/>
            <a:ext cx="3624069" cy="369332"/>
          </a:xfrm>
          <a:prstGeom prst="rect">
            <a:avLst/>
          </a:prstGeom>
        </p:spPr>
        <p:txBody>
          <a:bodyPr wrap="none">
            <a:spAutoFit/>
          </a:bodyPr>
          <a:lstStyle/>
          <a:p>
            <a:r>
              <a:rPr lang="en-US" b="1" dirty="0">
                <a:solidFill>
                  <a:schemeClr val="accent1">
                    <a:lumMod val="60000"/>
                    <a:lumOff val="40000"/>
                  </a:schemeClr>
                </a:solidFill>
              </a:rPr>
              <a:t>What does it mean to chasten?</a:t>
            </a:r>
          </a:p>
        </p:txBody>
      </p:sp>
      <p:sp>
        <p:nvSpPr>
          <p:cNvPr id="19" name="Rectangle 18">
            <a:extLst>
              <a:ext uri="{FF2B5EF4-FFF2-40B4-BE49-F238E27FC236}">
                <a16:creationId xmlns:a16="http://schemas.microsoft.com/office/drawing/2014/main" id="{AC150452-9C16-43E5-AD74-A77562EE7A49}"/>
              </a:ext>
            </a:extLst>
          </p:cNvPr>
          <p:cNvSpPr/>
          <p:nvPr/>
        </p:nvSpPr>
        <p:spPr>
          <a:xfrm>
            <a:off x="1407884" y="4047145"/>
            <a:ext cx="2716385" cy="369332"/>
          </a:xfrm>
          <a:prstGeom prst="rect">
            <a:avLst/>
          </a:prstGeom>
        </p:spPr>
        <p:txBody>
          <a:bodyPr wrap="none">
            <a:spAutoFit/>
          </a:bodyPr>
          <a:lstStyle/>
          <a:p>
            <a:r>
              <a:rPr lang="en-US" i="1" dirty="0">
                <a:effectLst>
                  <a:outerShdw blurRad="38100" dist="38100" dir="2700000" algn="tl">
                    <a:srgbClr val="000000">
                      <a:alpha val="43137"/>
                    </a:srgbClr>
                  </a:outerShdw>
                </a:effectLst>
              </a:rPr>
              <a:t>To discipline or correct.</a:t>
            </a:r>
          </a:p>
        </p:txBody>
      </p:sp>
      <p:sp>
        <p:nvSpPr>
          <p:cNvPr id="20" name="Rectangle 19">
            <a:extLst>
              <a:ext uri="{FF2B5EF4-FFF2-40B4-BE49-F238E27FC236}">
                <a16:creationId xmlns:a16="http://schemas.microsoft.com/office/drawing/2014/main" id="{4E6CA2A2-865A-4B82-AF45-4A4DF00DE1AC}"/>
              </a:ext>
            </a:extLst>
          </p:cNvPr>
          <p:cNvSpPr/>
          <p:nvPr/>
        </p:nvSpPr>
        <p:spPr>
          <a:xfrm>
            <a:off x="1407884" y="4441098"/>
            <a:ext cx="4648517" cy="369332"/>
          </a:xfrm>
          <a:prstGeom prst="rect">
            <a:avLst/>
          </a:prstGeom>
        </p:spPr>
        <p:txBody>
          <a:bodyPr wrap="none">
            <a:spAutoFit/>
          </a:bodyPr>
          <a:lstStyle/>
          <a:p>
            <a:r>
              <a:rPr lang="en-US" b="1" dirty="0">
                <a:solidFill>
                  <a:schemeClr val="accent1">
                    <a:lumMod val="60000"/>
                    <a:lumOff val="40000"/>
                  </a:schemeClr>
                </a:solidFill>
              </a:rPr>
              <a:t> Why does God chasten those He loves? </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p:tgtEl>
                                          <p:spTgt spid="13"/>
                                        </p:tgtEl>
                                        <p:attrNameLst>
                                          <p:attrName>ppt_y</p:attrName>
                                        </p:attrNameLst>
                                      </p:cBhvr>
                                      <p:tavLst>
                                        <p:tav tm="0">
                                          <p:val>
                                            <p:strVal val="#ppt_y+#ppt_h*1.125000"/>
                                          </p:val>
                                        </p:tav>
                                        <p:tav tm="100000">
                                          <p:val>
                                            <p:strVal val="#ppt_y"/>
                                          </p:val>
                                        </p:tav>
                                      </p:tavLst>
                                    </p:anim>
                                    <p:animEffect transition="in" filter="wipe(up)">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17"/>
                                        </p:tgtEl>
                                        <p:attrNameLst>
                                          <p:attrName>style.visibility</p:attrName>
                                        </p:attrNameLst>
                                      </p:cBhvr>
                                      <p:to>
                                        <p:strVal val="visible"/>
                                      </p:to>
                                    </p:set>
                                    <p:anim calcmode="lin" valueType="num">
                                      <p:cBhvr>
                                        <p:cTn id="21" dur="25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17"/>
                                        </p:tgtEl>
                                        <p:attrNameLst>
                                          <p:attrName>ppt_y</p:attrName>
                                        </p:attrNameLst>
                                      </p:cBhvr>
                                      <p:tavLst>
                                        <p:tav tm="0">
                                          <p:val>
                                            <p:strVal val="#ppt_y"/>
                                          </p:val>
                                        </p:tav>
                                        <p:tav tm="100000">
                                          <p:val>
                                            <p:strVal val="#ppt_y"/>
                                          </p:val>
                                        </p:tav>
                                      </p:tavLst>
                                    </p:anim>
                                    <p:anim calcmode="lin" valueType="num">
                                      <p:cBhvr>
                                        <p:cTn id="23" dur="25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19"/>
                                        </p:tgtEl>
                                        <p:attrNameLst>
                                          <p:attrName>style.visibility</p:attrName>
                                        </p:attrNameLst>
                                      </p:cBhvr>
                                      <p:to>
                                        <p:strVal val="visible"/>
                                      </p:to>
                                    </p:set>
                                    <p:anim calcmode="lin" valueType="num">
                                      <p:cBhvr>
                                        <p:cTn id="37" dur="25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8" dur="250" fill="hold"/>
                                        <p:tgtEl>
                                          <p:spTgt spid="19"/>
                                        </p:tgtEl>
                                        <p:attrNameLst>
                                          <p:attrName>ppt_y</p:attrName>
                                        </p:attrNameLst>
                                      </p:cBhvr>
                                      <p:tavLst>
                                        <p:tav tm="0">
                                          <p:val>
                                            <p:strVal val="#ppt_y"/>
                                          </p:val>
                                        </p:tav>
                                        <p:tav tm="100000">
                                          <p:val>
                                            <p:strVal val="#ppt_y"/>
                                          </p:val>
                                        </p:tav>
                                      </p:tavLst>
                                    </p:anim>
                                    <p:anim calcmode="lin" valueType="num">
                                      <p:cBhvr>
                                        <p:cTn id="39" dur="25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0" dur="25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250" tmFilter="0,0; .5, 1; 1, 1"/>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down)">
                                      <p:cBhvr>
                                        <p:cTn id="4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3" grpId="0"/>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2" name="Rectangle 1">
            <a:extLst>
              <a:ext uri="{FF2B5EF4-FFF2-40B4-BE49-F238E27FC236}">
                <a16:creationId xmlns:a16="http://schemas.microsoft.com/office/drawing/2014/main" id="{CF27B512-B71B-46E3-BCA9-9C46617D1E3D}"/>
              </a:ext>
            </a:extLst>
          </p:cNvPr>
          <p:cNvSpPr/>
          <p:nvPr/>
        </p:nvSpPr>
        <p:spPr>
          <a:xfrm>
            <a:off x="1262742" y="890974"/>
            <a:ext cx="9492343" cy="2308324"/>
          </a:xfrm>
          <a:prstGeom prst="rect">
            <a:avLst/>
          </a:prstGeom>
        </p:spPr>
        <p:txBody>
          <a:bodyPr wrap="square">
            <a:spAutoFit/>
          </a:bodyPr>
          <a:lstStyle/>
          <a:p>
            <a:pPr algn="just"/>
            <a:r>
              <a:rPr lang="en-US" sz="1600" dirty="0"/>
              <a:t>After Joseph Smith received the revelation recorded in Doctrine and Covenants95, Church leaders held a conference to discuss the construction of the temple. “Some were in favor of building a frame house, but others were of a mind to put up a log house. Joseph reminded them that they were not building a house for a man, but for God; ‘and shall we, brethren,’ said he, ‘build a house for our God, of logs? No, I have a better plan than that. I have a plan of the house of the Lord, given by himself.’” After Joseph explained the full pattern of the temple, all the brethren were excited. They traveled to the building site, removed a fence, and leveled a field of wheat that had previously been planted by the Smith family. After the grain was cleared, Hyrum Smith “commenced digging a trench for the wall.” (Lucy Mack Smith, History of Joseph Smith by His Mother, ed. Preston Nibley  [1958], 230,231.)</a:t>
            </a:r>
          </a:p>
        </p:txBody>
      </p:sp>
      <p:sp>
        <p:nvSpPr>
          <p:cNvPr id="4" name="Rectangle 3">
            <a:extLst>
              <a:ext uri="{FF2B5EF4-FFF2-40B4-BE49-F238E27FC236}">
                <a16:creationId xmlns:a16="http://schemas.microsoft.com/office/drawing/2014/main" id="{949DB164-F257-4079-A057-49D51B7EC301}"/>
              </a:ext>
            </a:extLst>
          </p:cNvPr>
          <p:cNvSpPr/>
          <p:nvPr/>
        </p:nvSpPr>
        <p:spPr>
          <a:xfrm>
            <a:off x="1262742" y="3199298"/>
            <a:ext cx="9100458" cy="369332"/>
          </a:xfrm>
          <a:prstGeom prst="rect">
            <a:avLst/>
          </a:prstGeom>
        </p:spPr>
        <p:txBody>
          <a:bodyPr wrap="square">
            <a:spAutoFit/>
          </a:bodyPr>
          <a:lstStyle/>
          <a:p>
            <a:pPr algn="just"/>
            <a:r>
              <a:rPr lang="en-US" b="1" dirty="0">
                <a:solidFill>
                  <a:schemeClr val="accent1">
                    <a:lumMod val="60000"/>
                    <a:lumOff val="40000"/>
                  </a:schemeClr>
                </a:solidFill>
              </a:rPr>
              <a:t>What can we learn from these Saints about how to respond to chastisement?</a:t>
            </a:r>
          </a:p>
        </p:txBody>
      </p:sp>
      <p:sp>
        <p:nvSpPr>
          <p:cNvPr id="9" name="Rectangle 8">
            <a:extLst>
              <a:ext uri="{FF2B5EF4-FFF2-40B4-BE49-F238E27FC236}">
                <a16:creationId xmlns:a16="http://schemas.microsoft.com/office/drawing/2014/main" id="{C58ABF39-E322-4F39-B32A-1658EF4C10B0}"/>
              </a:ext>
            </a:extLst>
          </p:cNvPr>
          <p:cNvSpPr/>
          <p:nvPr/>
        </p:nvSpPr>
        <p:spPr>
          <a:xfrm>
            <a:off x="1262742" y="3597209"/>
            <a:ext cx="4252687" cy="400110"/>
          </a:xfrm>
          <a:prstGeom prst="rect">
            <a:avLst/>
          </a:prstGeom>
        </p:spPr>
        <p:txBody>
          <a:bodyPr wrap="square">
            <a:spAutoFit/>
          </a:bodyPr>
          <a:lstStyle/>
          <a:p>
            <a:r>
              <a:rPr lang="en-US" sz="2000" b="1" dirty="0">
                <a:solidFill>
                  <a:schemeClr val="tx1">
                    <a:lumMod val="75000"/>
                  </a:schemeClr>
                </a:solidFill>
              </a:rPr>
              <a:t>Doctrine and Covenants 95:5-6.</a:t>
            </a:r>
          </a:p>
        </p:txBody>
      </p:sp>
      <p:sp>
        <p:nvSpPr>
          <p:cNvPr id="5" name="Rectangle 4">
            <a:extLst>
              <a:ext uri="{FF2B5EF4-FFF2-40B4-BE49-F238E27FC236}">
                <a16:creationId xmlns:a16="http://schemas.microsoft.com/office/drawing/2014/main" id="{E8A4BE11-F912-4FDE-AC7D-D95340271575}"/>
              </a:ext>
            </a:extLst>
          </p:cNvPr>
          <p:cNvSpPr/>
          <p:nvPr/>
        </p:nvSpPr>
        <p:spPr>
          <a:xfrm>
            <a:off x="1262741" y="3924749"/>
            <a:ext cx="9492343" cy="1077218"/>
          </a:xfrm>
          <a:prstGeom prst="rect">
            <a:avLst/>
          </a:prstGeom>
        </p:spPr>
        <p:txBody>
          <a:bodyPr wrap="square">
            <a:spAutoFit/>
          </a:bodyPr>
          <a:lstStyle/>
          <a:p>
            <a:pPr algn="just" fontAlgn="base"/>
            <a:r>
              <a:rPr lang="en-US" sz="1600" b="1" dirty="0">
                <a:latin typeface="Palatino"/>
              </a:rPr>
              <a:t>5 </a:t>
            </a:r>
            <a:r>
              <a:rPr lang="en-US" sz="1600" dirty="0">
                <a:latin typeface="Palatino"/>
              </a:rPr>
              <a:t>But behold, verily I say unto you, that there are many who have been ordained among you, whom I have called but few of them are chosen.</a:t>
            </a:r>
          </a:p>
          <a:p>
            <a:pPr algn="just" fontAlgn="base"/>
            <a:r>
              <a:rPr lang="en-US" sz="1600" b="1" dirty="0">
                <a:latin typeface="Palatino"/>
              </a:rPr>
              <a:t>6 </a:t>
            </a:r>
            <a:r>
              <a:rPr lang="en-US" sz="1600" dirty="0">
                <a:latin typeface="Palatino"/>
              </a:rPr>
              <a:t>They who are not chosen have sinned a very grievous sin, in that they are walking in darkness at noon-day.</a:t>
            </a:r>
            <a:endParaRPr lang="en-US" sz="1600" b="0" i="0" dirty="0">
              <a:effectLst/>
              <a:latin typeface="Palatino"/>
            </a:endParaRPr>
          </a:p>
        </p:txBody>
      </p:sp>
      <p:sp>
        <p:nvSpPr>
          <p:cNvPr id="7" name="Rectangle 6">
            <a:extLst>
              <a:ext uri="{FF2B5EF4-FFF2-40B4-BE49-F238E27FC236}">
                <a16:creationId xmlns:a16="http://schemas.microsoft.com/office/drawing/2014/main" id="{EEB3904C-1437-4F28-83EA-2A52A73B15C7}"/>
              </a:ext>
            </a:extLst>
          </p:cNvPr>
          <p:cNvSpPr/>
          <p:nvPr/>
        </p:nvSpPr>
        <p:spPr>
          <a:xfrm>
            <a:off x="1262740" y="4964315"/>
            <a:ext cx="9492342" cy="646331"/>
          </a:xfrm>
          <a:prstGeom prst="rect">
            <a:avLst/>
          </a:prstGeom>
        </p:spPr>
        <p:txBody>
          <a:bodyPr wrap="square">
            <a:spAutoFit/>
          </a:bodyPr>
          <a:lstStyle/>
          <a:p>
            <a:pPr algn="just"/>
            <a:r>
              <a:rPr lang="en-US" b="1" dirty="0">
                <a:solidFill>
                  <a:schemeClr val="accent1">
                    <a:lumMod val="60000"/>
                    <a:lumOff val="40000"/>
                  </a:schemeClr>
                </a:solidFill>
              </a:rPr>
              <a:t>How might ignoring the Lord’s commandment to build a temple be like “walking in darkness at noon-day”?</a:t>
            </a:r>
          </a:p>
        </p:txBody>
      </p:sp>
      <p:sp>
        <p:nvSpPr>
          <p:cNvPr id="10" name="Rectangle 9">
            <a:extLst>
              <a:ext uri="{FF2B5EF4-FFF2-40B4-BE49-F238E27FC236}">
                <a16:creationId xmlns:a16="http://schemas.microsoft.com/office/drawing/2014/main" id="{34AA2951-9FA6-4714-A147-6A8DA887B7CB}"/>
              </a:ext>
            </a:extLst>
          </p:cNvPr>
          <p:cNvSpPr/>
          <p:nvPr/>
        </p:nvSpPr>
        <p:spPr>
          <a:xfrm>
            <a:off x="1262737" y="5610646"/>
            <a:ext cx="9492341" cy="646331"/>
          </a:xfrm>
          <a:prstGeom prst="rect">
            <a:avLst/>
          </a:prstGeom>
        </p:spPr>
        <p:txBody>
          <a:bodyPr wrap="square">
            <a:spAutoFit/>
          </a:bodyPr>
          <a:lstStyle/>
          <a:p>
            <a:pPr algn="just"/>
            <a:r>
              <a:rPr lang="en-US" b="1" dirty="0">
                <a:solidFill>
                  <a:schemeClr val="accent1">
                    <a:lumMod val="60000"/>
                    <a:lumOff val="40000"/>
                  </a:schemeClr>
                </a:solidFill>
              </a:rPr>
              <a:t>How might we be “walking in darkness at noon-day” if we choose to ignore other commandments?</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outVertical)">
                                      <p:cBhvr>
                                        <p:cTn id="17" dur="1000"/>
                                        <p:tgtEl>
                                          <p:spTgt spid="5"/>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outVertical)">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 calcmode="lin" valueType="num">
                                      <p:cBhvr>
                                        <p:cTn id="27" dur="1000" fill="hold"/>
                                        <p:tgtEl>
                                          <p:spTgt spid="7"/>
                                        </p:tgtEl>
                                        <p:attrNameLst>
                                          <p:attrName>style.rotation</p:attrName>
                                        </p:attrNameLst>
                                      </p:cBhvr>
                                      <p:tavLst>
                                        <p:tav tm="0">
                                          <p:val>
                                            <p:fltVal val="90"/>
                                          </p:val>
                                        </p:tav>
                                        <p:tav tm="100000">
                                          <p:val>
                                            <p:fltVal val="0"/>
                                          </p:val>
                                        </p:tav>
                                      </p:tavLst>
                                    </p:anim>
                                    <p:animEffect transition="in" filter="fade">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9" grpId="0"/>
      <p:bldP spid="5" grpId="0"/>
      <p:bldP spid="7"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99</a:t>
            </a:r>
          </a:p>
        </p:txBody>
      </p:sp>
      <p:sp>
        <p:nvSpPr>
          <p:cNvPr id="19" name="Rectangle 18">
            <a:extLst>
              <a:ext uri="{FF2B5EF4-FFF2-40B4-BE49-F238E27FC236}">
                <a16:creationId xmlns:a16="http://schemas.microsoft.com/office/drawing/2014/main" id="{EFFBC049-6E4A-4CE2-8C19-454540721005}"/>
              </a:ext>
            </a:extLst>
          </p:cNvPr>
          <p:cNvSpPr/>
          <p:nvPr/>
        </p:nvSpPr>
        <p:spPr>
          <a:xfrm>
            <a:off x="1306285" y="1042695"/>
            <a:ext cx="4383315" cy="400110"/>
          </a:xfrm>
          <a:prstGeom prst="rect">
            <a:avLst/>
          </a:prstGeom>
        </p:spPr>
        <p:txBody>
          <a:bodyPr wrap="square">
            <a:spAutoFit/>
          </a:bodyPr>
          <a:lstStyle/>
          <a:p>
            <a:r>
              <a:rPr lang="en-US" sz="2000" b="1" dirty="0">
                <a:solidFill>
                  <a:schemeClr val="tx1">
                    <a:lumMod val="75000"/>
                  </a:schemeClr>
                </a:solidFill>
              </a:rPr>
              <a:t>Doctrine and Covenants 95:4, 8-9.</a:t>
            </a:r>
          </a:p>
        </p:txBody>
      </p:sp>
      <p:sp>
        <p:nvSpPr>
          <p:cNvPr id="2" name="Rectangle 1">
            <a:extLst>
              <a:ext uri="{FF2B5EF4-FFF2-40B4-BE49-F238E27FC236}">
                <a16:creationId xmlns:a16="http://schemas.microsoft.com/office/drawing/2014/main" id="{1EF01138-5D80-4D4C-83AE-10B56288B9BD}"/>
              </a:ext>
            </a:extLst>
          </p:cNvPr>
          <p:cNvSpPr/>
          <p:nvPr/>
        </p:nvSpPr>
        <p:spPr>
          <a:xfrm>
            <a:off x="1306285" y="1384749"/>
            <a:ext cx="8926286" cy="1815882"/>
          </a:xfrm>
          <a:prstGeom prst="rect">
            <a:avLst/>
          </a:prstGeom>
        </p:spPr>
        <p:txBody>
          <a:bodyPr wrap="square">
            <a:spAutoFit/>
          </a:bodyPr>
          <a:lstStyle/>
          <a:p>
            <a:pPr algn="just"/>
            <a:r>
              <a:rPr lang="en-US" sz="1600" b="1" dirty="0">
                <a:latin typeface="Palatino"/>
              </a:rPr>
              <a:t>4 </a:t>
            </a:r>
            <a:r>
              <a:rPr lang="en-US" sz="1600" dirty="0">
                <a:latin typeface="Palatino"/>
              </a:rPr>
              <a:t>For the preparation wherewith I design to prepare mine apostles to prune my vineyard for the last time, that I may bring to pass my strange act, that I may pour out my Spirit upon all flesh—</a:t>
            </a:r>
          </a:p>
          <a:p>
            <a:pPr algn="just" fontAlgn="base"/>
            <a:r>
              <a:rPr lang="en-US" sz="1600" b="1" dirty="0"/>
              <a:t>8 </a:t>
            </a:r>
            <a:r>
              <a:rPr lang="en-US" sz="1600" dirty="0"/>
              <a:t>Yea, verily I say unto you, I gave unto you a commandment that you should build a house, in the which house I design to endow those whom I have chosen with power from on high;</a:t>
            </a:r>
          </a:p>
          <a:p>
            <a:pPr algn="just" fontAlgn="base"/>
            <a:r>
              <a:rPr lang="en-US" sz="1600" b="1" dirty="0"/>
              <a:t>9 </a:t>
            </a:r>
            <a:r>
              <a:rPr lang="en-US" sz="1600" dirty="0"/>
              <a:t>For this is the promise of the Father unto you; therefore I command you to tarry, even as mine apostles at Jerusalem.</a:t>
            </a:r>
          </a:p>
          <a:p>
            <a:pPr algn="just"/>
            <a:endParaRPr lang="en-US" sz="1600" dirty="0"/>
          </a:p>
        </p:txBody>
      </p:sp>
      <p:sp>
        <p:nvSpPr>
          <p:cNvPr id="7" name="Rectangle 6">
            <a:extLst>
              <a:ext uri="{FF2B5EF4-FFF2-40B4-BE49-F238E27FC236}">
                <a16:creationId xmlns:a16="http://schemas.microsoft.com/office/drawing/2014/main" id="{238C3ED4-7157-4FEA-8C93-8F04A7300EA8}"/>
              </a:ext>
            </a:extLst>
          </p:cNvPr>
          <p:cNvSpPr/>
          <p:nvPr/>
        </p:nvSpPr>
        <p:spPr>
          <a:xfrm>
            <a:off x="1306284" y="3011039"/>
            <a:ext cx="8766629" cy="646331"/>
          </a:xfrm>
          <a:prstGeom prst="rect">
            <a:avLst/>
          </a:prstGeom>
        </p:spPr>
        <p:txBody>
          <a:bodyPr wrap="square">
            <a:spAutoFit/>
          </a:bodyPr>
          <a:lstStyle/>
          <a:p>
            <a:pPr algn="just"/>
            <a:r>
              <a:rPr lang="en-US" b="1" dirty="0">
                <a:solidFill>
                  <a:schemeClr val="accent1">
                    <a:lumMod val="60000"/>
                    <a:lumOff val="40000"/>
                  </a:schemeClr>
                </a:solidFill>
              </a:rPr>
              <a:t>What can we learn from these verses about why the Lord has commanded us to build temples? </a:t>
            </a:r>
          </a:p>
        </p:txBody>
      </p:sp>
      <p:sp>
        <p:nvSpPr>
          <p:cNvPr id="8" name="Rectangle 7">
            <a:extLst>
              <a:ext uri="{FF2B5EF4-FFF2-40B4-BE49-F238E27FC236}">
                <a16:creationId xmlns:a16="http://schemas.microsoft.com/office/drawing/2014/main" id="{F646E829-5672-4870-8648-D756FBDACFD2}"/>
              </a:ext>
            </a:extLst>
          </p:cNvPr>
          <p:cNvSpPr/>
          <p:nvPr/>
        </p:nvSpPr>
        <p:spPr>
          <a:xfrm>
            <a:off x="1306285" y="3607090"/>
            <a:ext cx="8926286" cy="361637"/>
          </a:xfrm>
          <a:prstGeom prst="rect">
            <a:avLst/>
          </a:prstGeom>
        </p:spPr>
        <p:txBody>
          <a:bodyPr wrap="square">
            <a:spAutoFit/>
          </a:bodyPr>
          <a:lstStyle/>
          <a:p>
            <a:pPr algn="just"/>
            <a:r>
              <a:rPr lang="en-US" sz="1750" i="1" dirty="0">
                <a:effectLst>
                  <a:outerShdw blurRad="38100" dist="38100" dir="2700000" algn="tl">
                    <a:srgbClr val="000000">
                      <a:alpha val="43137"/>
                    </a:srgbClr>
                  </a:outerShdw>
                </a:effectLst>
              </a:rPr>
              <a:t>In temples, the Lord prepares His servants to do His work and endows them with power.</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75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19"/>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3"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upRight)">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37"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900" decel="100000" fill="hold"/>
                                        <p:tgtEl>
                                          <p:spTgt spid="8"/>
                                        </p:tgtEl>
                                        <p:attrNameLst>
                                          <p:attrName>ppt_y</p:attrName>
                                        </p:attrNameLst>
                                      </p:cBhvr>
                                      <p:tavLst>
                                        <p:tav tm="0">
                                          <p:val>
                                            <p:strVal val="#ppt_y+1"/>
                                          </p:val>
                                        </p:tav>
                                        <p:tav tm="100000">
                                          <p:val>
                                            <p:strVal val="#ppt_y-.03"/>
                                          </p:val>
                                        </p:tav>
                                      </p:tavLst>
                                    </p:anim>
                                    <p:anim calcmode="lin" valueType="num">
                                      <p:cBhvr>
                                        <p:cTn id="19"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937</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PMingLiU-ExtB</vt:lpstr>
      <vt:lpstr>Yu Gothic UI Semibold</vt:lpstr>
      <vt:lpstr>Arial</vt:lpstr>
      <vt:lpstr>Bahnschrift SemiBold SemiConden</vt:lpstr>
      <vt:lpstr>Bahnschrift SemiLight SemiConde</vt:lpstr>
      <vt:lpstr>Calibri</vt:lpstr>
      <vt:lpstr>Leelawadee UI Semilight</vt:lpstr>
      <vt:lpstr>Microsoft Himalaya</vt:lpstr>
      <vt:lpstr>Mongolian Baiti</vt:lpstr>
      <vt:lpstr>MV Boli</vt:lpstr>
      <vt:lpstr>Palatino</vt:lpstr>
      <vt:lpstr>Rockwell</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2606</cp:revision>
  <dcterms:created xsi:type="dcterms:W3CDTF">2018-08-29T04:26:39Z</dcterms:created>
  <dcterms:modified xsi:type="dcterms:W3CDTF">2018-10-11T04:13:32Z</dcterms:modified>
</cp:coreProperties>
</file>