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19" r:id="rId1"/>
  </p:sldMasterIdLst>
  <p:notesMasterIdLst>
    <p:notesMasterId r:id="rId16"/>
  </p:notesMasterIdLst>
  <p:sldIdLst>
    <p:sldId id="296" r:id="rId2"/>
    <p:sldId id="304" r:id="rId3"/>
    <p:sldId id="299" r:id="rId4"/>
    <p:sldId id="308" r:id="rId5"/>
    <p:sldId id="305" r:id="rId6"/>
    <p:sldId id="306" r:id="rId7"/>
    <p:sldId id="307" r:id="rId8"/>
    <p:sldId id="309" r:id="rId9"/>
    <p:sldId id="310" r:id="rId10"/>
    <p:sldId id="311" r:id="rId11"/>
    <p:sldId id="314" r:id="rId12"/>
    <p:sldId id="312" r:id="rId13"/>
    <p:sldId id="316" r:id="rId14"/>
    <p:sldId id="31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757"/>
    <a:srgbClr val="13BD23"/>
    <a:srgbClr val="E6E6E6"/>
    <a:srgbClr val="CC0000"/>
    <a:srgbClr val="D88028"/>
    <a:srgbClr val="A7897B"/>
    <a:srgbClr val="B9B93A"/>
    <a:srgbClr val="FF6600"/>
    <a:srgbClr val="D6E513"/>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10/9/2018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0788-7DBB-4A74-8692-D74F1D9231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D76C2-4A12-42D3-ACDC-3303B253CA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7886F4-DB9B-4E05-8DB3-4A3BF4F5EAD1}"/>
              </a:ext>
            </a:extLst>
          </p:cNvPr>
          <p:cNvSpPr>
            <a:spLocks noGrp="1"/>
          </p:cNvSpPr>
          <p:nvPr>
            <p:ph type="dt" sz="half" idx="10"/>
          </p:nvPr>
        </p:nvSpPr>
        <p:spPr/>
        <p:txBody>
          <a:bodyPr/>
          <a:lstStyle/>
          <a:p>
            <a:fld id="{75640873-EF0B-4AC7-AF11-57FEBA4985EA}" type="datetimeFigureOut">
              <a:rPr lang="en-US" smtClean="0"/>
              <a:t>10/9/2018</a:t>
            </a:fld>
            <a:endParaRPr lang="en-US" dirty="0"/>
          </a:p>
        </p:txBody>
      </p:sp>
      <p:sp>
        <p:nvSpPr>
          <p:cNvPr id="5" name="Footer Placeholder 4">
            <a:extLst>
              <a:ext uri="{FF2B5EF4-FFF2-40B4-BE49-F238E27FC236}">
                <a16:creationId xmlns:a16="http://schemas.microsoft.com/office/drawing/2014/main" id="{D040FD86-19B1-44CE-B93C-C2B000FF92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1C1CDA-3248-4517-99CD-08B3DC5B4C9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8243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1F87-14F3-4D84-BC4E-FD2DD441F5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97B02E-18E0-4C9E-BC60-5A7FBCFF4B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BCE62-D9FD-4BD4-8DC0-77A9BA442107}"/>
              </a:ext>
            </a:extLst>
          </p:cNvPr>
          <p:cNvSpPr>
            <a:spLocks noGrp="1"/>
          </p:cNvSpPr>
          <p:nvPr>
            <p:ph type="dt" sz="half" idx="10"/>
          </p:nvPr>
        </p:nvSpPr>
        <p:spPr/>
        <p:txBody>
          <a:bodyPr/>
          <a:lstStyle/>
          <a:p>
            <a:fld id="{75640873-EF0B-4AC7-AF11-57FEBA4985EA}" type="datetimeFigureOut">
              <a:rPr lang="en-US" smtClean="0"/>
              <a:t>10/9/2018</a:t>
            </a:fld>
            <a:endParaRPr lang="en-US" dirty="0"/>
          </a:p>
        </p:txBody>
      </p:sp>
      <p:sp>
        <p:nvSpPr>
          <p:cNvPr id="5" name="Footer Placeholder 4">
            <a:extLst>
              <a:ext uri="{FF2B5EF4-FFF2-40B4-BE49-F238E27FC236}">
                <a16:creationId xmlns:a16="http://schemas.microsoft.com/office/drawing/2014/main" id="{375E7B3A-B3FE-4835-A5DF-9D0E36189C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74C966-D78F-4E79-937C-0FB8CBD5F1B5}"/>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6045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BF33E-A692-4782-A30A-06E69F1C2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339D0-0CBE-4750-AC38-02120948EB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FEEC3-27DE-4036-B81F-0E3EE4D2A95A}"/>
              </a:ext>
            </a:extLst>
          </p:cNvPr>
          <p:cNvSpPr>
            <a:spLocks noGrp="1"/>
          </p:cNvSpPr>
          <p:nvPr>
            <p:ph type="dt" sz="half" idx="10"/>
          </p:nvPr>
        </p:nvSpPr>
        <p:spPr/>
        <p:txBody>
          <a:bodyPr/>
          <a:lstStyle/>
          <a:p>
            <a:fld id="{75640873-EF0B-4AC7-AF11-57FEBA4985EA}" type="datetimeFigureOut">
              <a:rPr lang="en-US" smtClean="0"/>
              <a:t>10/9/2018</a:t>
            </a:fld>
            <a:endParaRPr lang="en-US" dirty="0"/>
          </a:p>
        </p:txBody>
      </p:sp>
      <p:sp>
        <p:nvSpPr>
          <p:cNvPr id="5" name="Footer Placeholder 4">
            <a:extLst>
              <a:ext uri="{FF2B5EF4-FFF2-40B4-BE49-F238E27FC236}">
                <a16:creationId xmlns:a16="http://schemas.microsoft.com/office/drawing/2014/main" id="{D20F68D8-11C5-49DE-93C9-4B1AB2D28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4B7A2B-0EF3-4149-A692-D832A394005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5335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2F55-0BDF-478A-A10C-67210DA97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510F3-63EE-4ACF-84AA-C47775F63D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44106-7A67-4E85-8F91-A20437C91F1F}"/>
              </a:ext>
            </a:extLst>
          </p:cNvPr>
          <p:cNvSpPr>
            <a:spLocks noGrp="1"/>
          </p:cNvSpPr>
          <p:nvPr>
            <p:ph type="dt" sz="half" idx="10"/>
          </p:nvPr>
        </p:nvSpPr>
        <p:spPr/>
        <p:txBody>
          <a:bodyPr/>
          <a:lstStyle/>
          <a:p>
            <a:fld id="{75640873-EF0B-4AC7-AF11-57FEBA4985EA}" type="datetimeFigureOut">
              <a:rPr lang="en-US" smtClean="0"/>
              <a:t>10/9/2018</a:t>
            </a:fld>
            <a:endParaRPr lang="en-US" dirty="0"/>
          </a:p>
        </p:txBody>
      </p:sp>
      <p:sp>
        <p:nvSpPr>
          <p:cNvPr id="5" name="Footer Placeholder 4">
            <a:extLst>
              <a:ext uri="{FF2B5EF4-FFF2-40B4-BE49-F238E27FC236}">
                <a16:creationId xmlns:a16="http://schemas.microsoft.com/office/drawing/2014/main" id="{FBD32F9A-7EF4-4E55-BCAB-69FAB536E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472975-2D38-4E00-AB3C-801B503CA08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978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5F27-EA5C-4245-8D29-806A9FB57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250C4D-A603-4E77-826F-EE4D99153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16E9F3-B57B-46C7-876B-09710D2AC8B4}"/>
              </a:ext>
            </a:extLst>
          </p:cNvPr>
          <p:cNvSpPr>
            <a:spLocks noGrp="1"/>
          </p:cNvSpPr>
          <p:nvPr>
            <p:ph type="dt" sz="half" idx="10"/>
          </p:nvPr>
        </p:nvSpPr>
        <p:spPr/>
        <p:txBody>
          <a:bodyPr/>
          <a:lstStyle/>
          <a:p>
            <a:fld id="{75640873-EF0B-4AC7-AF11-57FEBA4985EA}" type="datetimeFigureOut">
              <a:rPr lang="en-US" smtClean="0"/>
              <a:t>10/9/2018</a:t>
            </a:fld>
            <a:endParaRPr lang="en-US" dirty="0"/>
          </a:p>
        </p:txBody>
      </p:sp>
      <p:sp>
        <p:nvSpPr>
          <p:cNvPr id="5" name="Footer Placeholder 4">
            <a:extLst>
              <a:ext uri="{FF2B5EF4-FFF2-40B4-BE49-F238E27FC236}">
                <a16:creationId xmlns:a16="http://schemas.microsoft.com/office/drawing/2014/main" id="{D55F1943-C640-474E-ACDD-E35807768E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39C4BA-2E7A-4026-8882-46771D869A03}"/>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064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9822-6A96-44EE-ABE7-6CDFDC83AF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629A7-9314-497F-814F-67DA4C58C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B068D5-C59F-436E-9CC2-24489F7652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AB226B-557A-4CD5-B7CA-38031B515E0A}"/>
              </a:ext>
            </a:extLst>
          </p:cNvPr>
          <p:cNvSpPr>
            <a:spLocks noGrp="1"/>
          </p:cNvSpPr>
          <p:nvPr>
            <p:ph type="dt" sz="half" idx="10"/>
          </p:nvPr>
        </p:nvSpPr>
        <p:spPr/>
        <p:txBody>
          <a:bodyPr/>
          <a:lstStyle/>
          <a:p>
            <a:fld id="{75640873-EF0B-4AC7-AF11-57FEBA4985EA}" type="datetimeFigureOut">
              <a:rPr lang="en-US" smtClean="0"/>
              <a:t>10/9/2018</a:t>
            </a:fld>
            <a:endParaRPr lang="en-US" dirty="0"/>
          </a:p>
        </p:txBody>
      </p:sp>
      <p:sp>
        <p:nvSpPr>
          <p:cNvPr id="6" name="Footer Placeholder 5">
            <a:extLst>
              <a:ext uri="{FF2B5EF4-FFF2-40B4-BE49-F238E27FC236}">
                <a16:creationId xmlns:a16="http://schemas.microsoft.com/office/drawing/2014/main" id="{B26681C6-0662-4973-911D-37FD3FC36D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2517ED-0D41-4627-AB6F-86AD55083FF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7899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CD04-E5FB-4CDC-9F21-4C1786D14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E0B6A6-2F3E-4392-8531-B2BBD142B3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268181-6C06-43D8-9556-E31DEBCA24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E29E02-4A84-467E-97EA-37ED0847E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816EF1-EA0B-4DF2-8F6C-2A50DA1188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3DC9E8-A995-4377-90E3-E595DED79A1D}"/>
              </a:ext>
            </a:extLst>
          </p:cNvPr>
          <p:cNvSpPr>
            <a:spLocks noGrp="1"/>
          </p:cNvSpPr>
          <p:nvPr>
            <p:ph type="dt" sz="half" idx="10"/>
          </p:nvPr>
        </p:nvSpPr>
        <p:spPr/>
        <p:txBody>
          <a:bodyPr/>
          <a:lstStyle/>
          <a:p>
            <a:fld id="{75640873-EF0B-4AC7-AF11-57FEBA4985EA}" type="datetimeFigureOut">
              <a:rPr lang="en-US" smtClean="0"/>
              <a:t>10/9/2018</a:t>
            </a:fld>
            <a:endParaRPr lang="en-US" dirty="0"/>
          </a:p>
        </p:txBody>
      </p:sp>
      <p:sp>
        <p:nvSpPr>
          <p:cNvPr id="8" name="Footer Placeholder 7">
            <a:extLst>
              <a:ext uri="{FF2B5EF4-FFF2-40B4-BE49-F238E27FC236}">
                <a16:creationId xmlns:a16="http://schemas.microsoft.com/office/drawing/2014/main" id="{5D7CF3F5-F757-47A4-B315-4EC13FAA0FE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9E7F81-A48B-4B1E-84DE-3BAA1C487FFE}"/>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11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4217-0635-4A95-940B-9778BB7D07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E1D4BB-A51E-4CB2-9CAB-77354A12F5E8}"/>
              </a:ext>
            </a:extLst>
          </p:cNvPr>
          <p:cNvSpPr>
            <a:spLocks noGrp="1"/>
          </p:cNvSpPr>
          <p:nvPr>
            <p:ph type="dt" sz="half" idx="10"/>
          </p:nvPr>
        </p:nvSpPr>
        <p:spPr/>
        <p:txBody>
          <a:bodyPr/>
          <a:lstStyle/>
          <a:p>
            <a:fld id="{75640873-EF0B-4AC7-AF11-57FEBA4985EA}" type="datetimeFigureOut">
              <a:rPr lang="en-US" smtClean="0"/>
              <a:t>10/9/2018</a:t>
            </a:fld>
            <a:endParaRPr lang="en-US" dirty="0"/>
          </a:p>
        </p:txBody>
      </p:sp>
      <p:sp>
        <p:nvSpPr>
          <p:cNvPr id="4" name="Footer Placeholder 3">
            <a:extLst>
              <a:ext uri="{FF2B5EF4-FFF2-40B4-BE49-F238E27FC236}">
                <a16:creationId xmlns:a16="http://schemas.microsoft.com/office/drawing/2014/main" id="{9CB4ED51-2BF1-4AA0-8743-DD81E0FFBA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C04A6A-E4E3-42DA-9921-D093B29B3EC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4116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D2063F-FAD6-48D9-AEBB-26210FBB1BDA}"/>
              </a:ext>
            </a:extLst>
          </p:cNvPr>
          <p:cNvSpPr>
            <a:spLocks noGrp="1"/>
          </p:cNvSpPr>
          <p:nvPr>
            <p:ph type="dt" sz="half" idx="10"/>
          </p:nvPr>
        </p:nvSpPr>
        <p:spPr/>
        <p:txBody>
          <a:bodyPr/>
          <a:lstStyle/>
          <a:p>
            <a:fld id="{75640873-EF0B-4AC7-AF11-57FEBA4985EA}" type="datetimeFigureOut">
              <a:rPr lang="en-US" smtClean="0"/>
              <a:t>10/9/2018</a:t>
            </a:fld>
            <a:endParaRPr lang="en-US" dirty="0"/>
          </a:p>
        </p:txBody>
      </p:sp>
      <p:sp>
        <p:nvSpPr>
          <p:cNvPr id="3" name="Footer Placeholder 2">
            <a:extLst>
              <a:ext uri="{FF2B5EF4-FFF2-40B4-BE49-F238E27FC236}">
                <a16:creationId xmlns:a16="http://schemas.microsoft.com/office/drawing/2014/main" id="{4F7338B6-F9D1-4E93-BD6A-E2A7AB91B9B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6AA2F23-A63F-487E-B454-E4CE8347A5E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3180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D0641-248B-4A43-B367-E733A7D01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36AAE8-298E-4BAE-90B4-790C23FAD9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3EE4E4-7F41-48D5-8E50-15E225F2C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7491A-FC22-41CD-AE92-6EA5FBC2AB5A}"/>
              </a:ext>
            </a:extLst>
          </p:cNvPr>
          <p:cNvSpPr>
            <a:spLocks noGrp="1"/>
          </p:cNvSpPr>
          <p:nvPr>
            <p:ph type="dt" sz="half" idx="10"/>
          </p:nvPr>
        </p:nvSpPr>
        <p:spPr/>
        <p:txBody>
          <a:bodyPr/>
          <a:lstStyle/>
          <a:p>
            <a:fld id="{75640873-EF0B-4AC7-AF11-57FEBA4985EA}" type="datetimeFigureOut">
              <a:rPr lang="en-US" smtClean="0"/>
              <a:t>10/9/2018</a:t>
            </a:fld>
            <a:endParaRPr lang="en-US" dirty="0"/>
          </a:p>
        </p:txBody>
      </p:sp>
      <p:sp>
        <p:nvSpPr>
          <p:cNvPr id="6" name="Footer Placeholder 5">
            <a:extLst>
              <a:ext uri="{FF2B5EF4-FFF2-40B4-BE49-F238E27FC236}">
                <a16:creationId xmlns:a16="http://schemas.microsoft.com/office/drawing/2014/main" id="{2B6729B1-F63F-4879-8065-106C93A15C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F46BAC-197E-4770-84AE-D29893C1CB3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4393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ACCB-B170-42D4-AD6F-7B099A750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91F2E-981B-402E-AF04-BF566BAE18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C14F0-5459-41C5-B754-C9EC0BF4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08CB4-29C8-417A-B11C-507F261A2418}"/>
              </a:ext>
            </a:extLst>
          </p:cNvPr>
          <p:cNvSpPr>
            <a:spLocks noGrp="1"/>
          </p:cNvSpPr>
          <p:nvPr>
            <p:ph type="dt" sz="half" idx="10"/>
          </p:nvPr>
        </p:nvSpPr>
        <p:spPr/>
        <p:txBody>
          <a:bodyPr/>
          <a:lstStyle/>
          <a:p>
            <a:fld id="{75640873-EF0B-4AC7-AF11-57FEBA4985EA}" type="datetimeFigureOut">
              <a:rPr lang="en-US" smtClean="0"/>
              <a:t>10/9/2018</a:t>
            </a:fld>
            <a:endParaRPr lang="en-US" dirty="0"/>
          </a:p>
        </p:txBody>
      </p:sp>
      <p:sp>
        <p:nvSpPr>
          <p:cNvPr id="6" name="Footer Placeholder 5">
            <a:extLst>
              <a:ext uri="{FF2B5EF4-FFF2-40B4-BE49-F238E27FC236}">
                <a16:creationId xmlns:a16="http://schemas.microsoft.com/office/drawing/2014/main" id="{86061D85-8EF0-4310-82A3-EB9A101FA6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B9AB4C-5918-44A0-B1BD-5F82F3A4215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336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89000"/>
              </a:schemeClr>
            </a:gs>
            <a:gs pos="23000">
              <a:schemeClr val="accent4">
                <a:lumMod val="89000"/>
              </a:schemeClr>
            </a:gs>
            <a:gs pos="69000">
              <a:schemeClr val="accent4">
                <a:lumMod val="75000"/>
              </a:schemeClr>
            </a:gs>
            <a:gs pos="97000">
              <a:schemeClr val="accent4">
                <a:lumMod val="7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1ACE68-B3DB-406F-84EE-53150ACB5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E2E306-58C0-4C2B-AFE2-751FBADBA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355992-1DBB-4CFB-9400-67DF6E670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10/9/2018</a:t>
            </a:fld>
            <a:endParaRPr lang="en-US" dirty="0"/>
          </a:p>
        </p:txBody>
      </p:sp>
      <p:sp>
        <p:nvSpPr>
          <p:cNvPr id="5" name="Footer Placeholder 4">
            <a:extLst>
              <a:ext uri="{FF2B5EF4-FFF2-40B4-BE49-F238E27FC236}">
                <a16:creationId xmlns:a16="http://schemas.microsoft.com/office/drawing/2014/main" id="{606C2B0B-5876-4001-9E6D-FE7214D2C7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7A3EC7-EDAA-437D-814D-B50613CEA7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3174249434"/>
      </p:ext>
    </p:extLst>
  </p:cSld>
  <p:clrMap bg1="lt1" tx1="dk1" bg2="lt2" tx2="dk2" accent1="accent1" accent2="accent2" accent3="accent3" accent4="accent4" accent5="accent5" accent6="accent6" hlink="hlink" folHlink="folHlink"/>
  <p:sldLayoutIdLst>
    <p:sldLayoutId id="2147484720" r:id="rId1"/>
    <p:sldLayoutId id="2147484721" r:id="rId2"/>
    <p:sldLayoutId id="2147484722" r:id="rId3"/>
    <p:sldLayoutId id="2147484723" r:id="rId4"/>
    <p:sldLayoutId id="2147484724" r:id="rId5"/>
    <p:sldLayoutId id="2147484725" r:id="rId6"/>
    <p:sldLayoutId id="2147484726" r:id="rId7"/>
    <p:sldLayoutId id="2147484727" r:id="rId8"/>
    <p:sldLayoutId id="2147484728" r:id="rId9"/>
    <p:sldLayoutId id="2147484729" r:id="rId10"/>
    <p:sldLayoutId id="2147484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effectLst>
                  <a:outerShdw blurRad="38100" dist="38100" dir="2700000" algn="tl">
                    <a:srgbClr val="000000">
                      <a:alpha val="43137"/>
                    </a:srgbClr>
                  </a:outerShdw>
                </a:effectLst>
                <a:latin typeface="Mongolian Baiti" panose="03000500000000000000" pitchFamily="66" charset="0"/>
                <a:ea typeface="PMingLiU-ExtB" panose="02020500000000000000" pitchFamily="18" charset="-120"/>
                <a:cs typeface="Mongolian Baiti" panose="03000500000000000000" pitchFamily="66"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98</a:t>
            </a:r>
          </a:p>
        </p:txBody>
      </p:sp>
      <p:sp>
        <p:nvSpPr>
          <p:cNvPr id="3" name="Rectangle 2">
            <a:extLst>
              <a:ext uri="{FF2B5EF4-FFF2-40B4-BE49-F238E27FC236}">
                <a16:creationId xmlns:a16="http://schemas.microsoft.com/office/drawing/2014/main" id="{4F8E86C4-10BF-4D4D-BB61-821164A1F5AD}"/>
              </a:ext>
            </a:extLst>
          </p:cNvPr>
          <p:cNvSpPr/>
          <p:nvPr/>
        </p:nvSpPr>
        <p:spPr>
          <a:xfrm>
            <a:off x="1430533" y="890974"/>
            <a:ext cx="3116431" cy="369332"/>
          </a:xfrm>
          <a:prstGeom prst="rect">
            <a:avLst/>
          </a:prstGeom>
        </p:spPr>
        <p:txBody>
          <a:bodyPr wrap="none">
            <a:spAutoFit/>
          </a:bodyPr>
          <a:lstStyle/>
          <a:p>
            <a:r>
              <a:rPr lang="en-US" b="1" dirty="0"/>
              <a:t>Doctrine and Covenants 93:39.</a:t>
            </a:r>
          </a:p>
        </p:txBody>
      </p:sp>
      <p:sp>
        <p:nvSpPr>
          <p:cNvPr id="4" name="Rectangle 3">
            <a:extLst>
              <a:ext uri="{FF2B5EF4-FFF2-40B4-BE49-F238E27FC236}">
                <a16:creationId xmlns:a16="http://schemas.microsoft.com/office/drawing/2014/main" id="{CE25BFFA-7544-4DBF-85BE-CCFBA82112E6}"/>
              </a:ext>
            </a:extLst>
          </p:cNvPr>
          <p:cNvSpPr/>
          <p:nvPr/>
        </p:nvSpPr>
        <p:spPr>
          <a:xfrm>
            <a:off x="1430533" y="1167542"/>
            <a:ext cx="8667624" cy="584775"/>
          </a:xfrm>
          <a:prstGeom prst="rect">
            <a:avLst/>
          </a:prstGeom>
        </p:spPr>
        <p:txBody>
          <a:bodyPr wrap="square">
            <a:spAutoFit/>
          </a:bodyPr>
          <a:lstStyle/>
          <a:p>
            <a:pPr algn="just"/>
            <a:r>
              <a:rPr lang="en-US" sz="1600" dirty="0">
                <a:latin typeface="Palatino"/>
              </a:rPr>
              <a:t>And that wicked one cometh and taketh away light and truth, through disobedience, from the children of men, and because of the tradition of their fathers.</a:t>
            </a:r>
            <a:endParaRPr lang="en-US" sz="1600" dirty="0"/>
          </a:p>
        </p:txBody>
      </p:sp>
      <p:sp>
        <p:nvSpPr>
          <p:cNvPr id="5" name="Rectangle 4">
            <a:extLst>
              <a:ext uri="{FF2B5EF4-FFF2-40B4-BE49-F238E27FC236}">
                <a16:creationId xmlns:a16="http://schemas.microsoft.com/office/drawing/2014/main" id="{5D0EC5A1-6C2E-49E4-8B9A-7C31FCB0D1D3}"/>
              </a:ext>
            </a:extLst>
          </p:cNvPr>
          <p:cNvSpPr/>
          <p:nvPr/>
        </p:nvSpPr>
        <p:spPr>
          <a:xfrm>
            <a:off x="1430533" y="1844219"/>
            <a:ext cx="1616148" cy="369332"/>
          </a:xfrm>
          <a:prstGeom prst="rect">
            <a:avLst/>
          </a:prstGeom>
        </p:spPr>
        <p:txBody>
          <a:bodyPr wrap="none">
            <a:spAutoFit/>
          </a:bodyPr>
          <a:lstStyle/>
          <a:p>
            <a:r>
              <a:rPr lang="en-US" b="1" dirty="0"/>
              <a:t>Alma 12:10–11</a:t>
            </a:r>
          </a:p>
        </p:txBody>
      </p:sp>
      <p:sp>
        <p:nvSpPr>
          <p:cNvPr id="10" name="Rectangle 9">
            <a:extLst>
              <a:ext uri="{FF2B5EF4-FFF2-40B4-BE49-F238E27FC236}">
                <a16:creationId xmlns:a16="http://schemas.microsoft.com/office/drawing/2014/main" id="{3982778C-D91E-4E3A-AAB8-261E9250CF3F}"/>
              </a:ext>
            </a:extLst>
          </p:cNvPr>
          <p:cNvSpPr/>
          <p:nvPr/>
        </p:nvSpPr>
        <p:spPr>
          <a:xfrm>
            <a:off x="1430533" y="2151727"/>
            <a:ext cx="8667624" cy="1569660"/>
          </a:xfrm>
          <a:prstGeom prst="rect">
            <a:avLst/>
          </a:prstGeom>
        </p:spPr>
        <p:txBody>
          <a:bodyPr wrap="square">
            <a:spAutoFit/>
          </a:bodyPr>
          <a:lstStyle/>
          <a:p>
            <a:pPr algn="just" fontAlgn="base"/>
            <a:r>
              <a:rPr lang="en-US" sz="1600" b="1" dirty="0">
                <a:latin typeface="Palatino"/>
              </a:rPr>
              <a:t>10 </a:t>
            </a:r>
            <a:r>
              <a:rPr lang="en-US" sz="1600" dirty="0">
                <a:latin typeface="Palatino"/>
              </a:rPr>
              <a:t>And therefore, he that will harden his heart, the same receiveth the lesser portion of the word; and he that will not harden his heart, to him is given the greater portion of the word, until it is given unto him to know the mysteries of God until he know them in full.</a:t>
            </a:r>
          </a:p>
          <a:p>
            <a:pPr algn="just" fontAlgn="base"/>
            <a:r>
              <a:rPr lang="en-US" sz="1600" b="1" dirty="0">
                <a:latin typeface="Palatino"/>
              </a:rPr>
              <a:t>11 </a:t>
            </a:r>
            <a:r>
              <a:rPr lang="en-US" sz="1600" dirty="0">
                <a:latin typeface="Palatino"/>
              </a:rPr>
              <a:t>And they that will harden their hearts, to them is given the lesser portion of the word until they know nothing concerning his mysteries; and then they are taken captive by the devil, and led by his will down to destruction. Now this is what is meant by the chains of hell.</a:t>
            </a:r>
            <a:endParaRPr lang="en-US" sz="1600" b="0" i="0" dirty="0">
              <a:effectLst/>
              <a:latin typeface="Palatino"/>
            </a:endParaRPr>
          </a:p>
        </p:txBody>
      </p:sp>
      <p:sp>
        <p:nvSpPr>
          <p:cNvPr id="11" name="Rectangle 10">
            <a:extLst>
              <a:ext uri="{FF2B5EF4-FFF2-40B4-BE49-F238E27FC236}">
                <a16:creationId xmlns:a16="http://schemas.microsoft.com/office/drawing/2014/main" id="{43C71AFA-352B-47E7-973F-8F7347ED746B}"/>
              </a:ext>
            </a:extLst>
          </p:cNvPr>
          <p:cNvSpPr/>
          <p:nvPr/>
        </p:nvSpPr>
        <p:spPr>
          <a:xfrm>
            <a:off x="1430533" y="3659563"/>
            <a:ext cx="3892604" cy="369332"/>
          </a:xfrm>
          <a:prstGeom prst="rect">
            <a:avLst/>
          </a:prstGeom>
        </p:spPr>
        <p:txBody>
          <a:bodyPr wrap="none">
            <a:spAutoFit/>
          </a:bodyPr>
          <a:lstStyle/>
          <a:p>
            <a:r>
              <a:rPr lang="en-US" b="1" dirty="0"/>
              <a:t>What causes us to lose light and truth?</a:t>
            </a:r>
          </a:p>
        </p:txBody>
      </p:sp>
      <p:sp>
        <p:nvSpPr>
          <p:cNvPr id="12" name="Rectangle 11">
            <a:extLst>
              <a:ext uri="{FF2B5EF4-FFF2-40B4-BE49-F238E27FC236}">
                <a16:creationId xmlns:a16="http://schemas.microsoft.com/office/drawing/2014/main" id="{68670B0E-734B-4F31-B1E5-083543C3AC47}"/>
              </a:ext>
            </a:extLst>
          </p:cNvPr>
          <p:cNvSpPr/>
          <p:nvPr/>
        </p:nvSpPr>
        <p:spPr>
          <a:xfrm>
            <a:off x="1430532" y="3973412"/>
            <a:ext cx="6202719"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Disobedience and false traditions cause us to lose light and truth.</a:t>
            </a:r>
          </a:p>
        </p:txBody>
      </p:sp>
      <p:sp>
        <p:nvSpPr>
          <p:cNvPr id="13" name="Arrow: Down 12">
            <a:extLst>
              <a:ext uri="{FF2B5EF4-FFF2-40B4-BE49-F238E27FC236}">
                <a16:creationId xmlns:a16="http://schemas.microsoft.com/office/drawing/2014/main" id="{89D22F91-3C26-476E-A770-4D4DD5E7F084}"/>
              </a:ext>
            </a:extLst>
          </p:cNvPr>
          <p:cNvSpPr/>
          <p:nvPr/>
        </p:nvSpPr>
        <p:spPr>
          <a:xfrm>
            <a:off x="8375288" y="4030985"/>
            <a:ext cx="931802" cy="2703009"/>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4" name="Rectangle 13">
            <a:extLst>
              <a:ext uri="{FF2B5EF4-FFF2-40B4-BE49-F238E27FC236}">
                <a16:creationId xmlns:a16="http://schemas.microsoft.com/office/drawing/2014/main" id="{938CFB02-8180-4FF9-A54A-5C08B65225A9}"/>
              </a:ext>
            </a:extLst>
          </p:cNvPr>
          <p:cNvSpPr/>
          <p:nvPr/>
        </p:nvSpPr>
        <p:spPr>
          <a:xfrm>
            <a:off x="7732698" y="4924527"/>
            <a:ext cx="2365459" cy="57180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5" name="Arrow: Down 14">
            <a:extLst>
              <a:ext uri="{FF2B5EF4-FFF2-40B4-BE49-F238E27FC236}">
                <a16:creationId xmlns:a16="http://schemas.microsoft.com/office/drawing/2014/main" id="{1C86D5A7-8864-4683-B9B4-96DCCA742DC9}"/>
              </a:ext>
            </a:extLst>
          </p:cNvPr>
          <p:cNvSpPr/>
          <p:nvPr/>
        </p:nvSpPr>
        <p:spPr>
          <a:xfrm rot="10800000">
            <a:off x="10244633" y="2616385"/>
            <a:ext cx="1033670" cy="2703008"/>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6" name="Rectangle 15">
            <a:extLst>
              <a:ext uri="{FF2B5EF4-FFF2-40B4-BE49-F238E27FC236}">
                <a16:creationId xmlns:a16="http://schemas.microsoft.com/office/drawing/2014/main" id="{F2A955B4-F236-4CD1-9319-2A7A34AE138F}"/>
              </a:ext>
            </a:extLst>
          </p:cNvPr>
          <p:cNvSpPr/>
          <p:nvPr/>
        </p:nvSpPr>
        <p:spPr>
          <a:xfrm rot="10800000">
            <a:off x="9442876" y="3828889"/>
            <a:ext cx="2637183" cy="47048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7" name="TextBox 16">
            <a:extLst>
              <a:ext uri="{FF2B5EF4-FFF2-40B4-BE49-F238E27FC236}">
                <a16:creationId xmlns:a16="http://schemas.microsoft.com/office/drawing/2014/main" id="{FDBFC42E-25F7-424A-BFA5-917121AAE1E1}"/>
              </a:ext>
            </a:extLst>
          </p:cNvPr>
          <p:cNvSpPr txBox="1"/>
          <p:nvPr/>
        </p:nvSpPr>
        <p:spPr>
          <a:xfrm>
            <a:off x="9502596" y="3819524"/>
            <a:ext cx="2517741" cy="523220"/>
          </a:xfrm>
          <a:prstGeom prst="rect">
            <a:avLst/>
          </a:prstGeom>
          <a:noFill/>
        </p:spPr>
        <p:txBody>
          <a:bodyPr wrap="none" rtlCol="0">
            <a:spAutoFit/>
          </a:bodyPr>
          <a:lstStyle/>
          <a:p>
            <a:pPr algn="ctr"/>
            <a:r>
              <a:rPr lang="en-US" sz="1400" dirty="0">
                <a:effectLst>
                  <a:outerShdw blurRad="38100" dist="38100" dir="2700000" algn="tl">
                    <a:srgbClr val="000000">
                      <a:alpha val="43137"/>
                    </a:srgbClr>
                  </a:outerShdw>
                </a:effectLst>
              </a:rPr>
              <a:t>We receive truth light </a:t>
            </a:r>
          </a:p>
          <a:p>
            <a:pPr algn="ctr"/>
            <a:r>
              <a:rPr lang="en-US" sz="1400" dirty="0">
                <a:effectLst>
                  <a:outerShdw blurRad="38100" dist="38100" dir="2700000" algn="tl">
                    <a:srgbClr val="000000">
                      <a:alpha val="43137"/>
                    </a:srgbClr>
                  </a:outerShdw>
                </a:effectLst>
              </a:rPr>
              <a:t>As we keep the commandments</a:t>
            </a:r>
          </a:p>
        </p:txBody>
      </p:sp>
      <p:sp>
        <p:nvSpPr>
          <p:cNvPr id="18" name="TextBox 17">
            <a:extLst>
              <a:ext uri="{FF2B5EF4-FFF2-40B4-BE49-F238E27FC236}">
                <a16:creationId xmlns:a16="http://schemas.microsoft.com/office/drawing/2014/main" id="{A0561DDA-039F-4EBA-9D5F-59CDBDFB3DE2}"/>
              </a:ext>
            </a:extLst>
          </p:cNvPr>
          <p:cNvSpPr txBox="1"/>
          <p:nvPr/>
        </p:nvSpPr>
        <p:spPr>
          <a:xfrm>
            <a:off x="7557079" y="4985132"/>
            <a:ext cx="2716696" cy="461665"/>
          </a:xfrm>
          <a:prstGeom prst="rect">
            <a:avLst/>
          </a:prstGeom>
          <a:noFill/>
        </p:spPr>
        <p:txBody>
          <a:bodyPr wrap="square" rtlCol="0">
            <a:spAutoFit/>
          </a:bodyPr>
          <a:lstStyle/>
          <a:p>
            <a:pPr algn="ctr"/>
            <a:r>
              <a:rPr lang="en-US" sz="1200" dirty="0">
                <a:effectLst>
                  <a:outerShdw blurRad="38100" dist="38100" dir="2700000" algn="tl">
                    <a:srgbClr val="000000">
                      <a:alpha val="43137"/>
                    </a:srgbClr>
                  </a:outerShdw>
                </a:effectLst>
              </a:rPr>
              <a:t>Disobedience and false traditions</a:t>
            </a:r>
          </a:p>
          <a:p>
            <a:pPr algn="ctr"/>
            <a:r>
              <a:rPr lang="en-US" sz="1200" dirty="0">
                <a:effectLst>
                  <a:outerShdw blurRad="38100" dist="38100" dir="2700000" algn="tl">
                    <a:srgbClr val="000000">
                      <a:alpha val="43137"/>
                    </a:srgbClr>
                  </a:outerShdw>
                </a:effectLst>
              </a:rPr>
              <a:t>cause us to lose light and truth</a:t>
            </a:r>
          </a:p>
        </p:txBody>
      </p:sp>
    </p:spTree>
    <p:extLst>
      <p:ext uri="{BB962C8B-B14F-4D97-AF65-F5344CB8AC3E}">
        <p14:creationId xmlns:p14="http://schemas.microsoft.com/office/powerpoint/2010/main" val="2317971300"/>
      </p:ext>
    </p:extLst>
  </p:cSld>
  <p:clrMapOvr>
    <a:masterClrMapping/>
  </p:clrMapOvr>
  <mc:AlternateContent xmlns:mc="http://schemas.openxmlformats.org/markup-compatibility/2006" xmlns:p14="http://schemas.microsoft.com/office/powerpoint/2010/main">
    <mc:Choice Requires="p14">
      <p:transition spd="slow" p14:dur="1400">
        <p:blinds/>
      </p:transition>
    </mc:Choice>
    <mc:Fallback xmlns="">
      <p:transition spd="slow">
        <p:blind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8)">
                                      <p:cBhvr>
                                        <p:cTn id="7" dur="2000"/>
                                        <p:tgtEl>
                                          <p:spTgt spid="10"/>
                                        </p:tgtEl>
                                      </p:cBhvr>
                                    </p:animEffect>
                                  </p:childTnLst>
                                </p:cTn>
                              </p:par>
                              <p:par>
                                <p:cTn id="8" presetID="21" presetClass="entr" presetSubtype="8"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8)">
                                      <p:cBhvr>
                                        <p:cTn id="10" dur="2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18"/>
                                        </p:tgtEl>
                                        <p:attrNameLst>
                                          <p:attrName>style.visibility</p:attrName>
                                        </p:attrNameLst>
                                      </p:cBhvr>
                                      <p:to>
                                        <p:strVal val="visible"/>
                                      </p:to>
                                    </p:set>
                                    <p:animEffect transition="in" filter="barn(inVertical)">
                                      <p:cBhvr>
                                        <p:cTn id="20" dur="500"/>
                                        <p:tgtEl>
                                          <p:spTgt spid="18"/>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arn(inVertical)">
                                      <p:cBhvr>
                                        <p:cTn id="2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1" grpId="0"/>
      <p:bldP spid="12"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98</a:t>
            </a:r>
          </a:p>
        </p:txBody>
      </p:sp>
      <p:sp>
        <p:nvSpPr>
          <p:cNvPr id="3" name="Rectangle 2">
            <a:extLst>
              <a:ext uri="{FF2B5EF4-FFF2-40B4-BE49-F238E27FC236}">
                <a16:creationId xmlns:a16="http://schemas.microsoft.com/office/drawing/2014/main" id="{5434A5DF-0B2C-4E75-93C9-E4355D093AE7}"/>
              </a:ext>
            </a:extLst>
          </p:cNvPr>
          <p:cNvSpPr/>
          <p:nvPr/>
        </p:nvSpPr>
        <p:spPr>
          <a:xfrm>
            <a:off x="1364106" y="777779"/>
            <a:ext cx="8709284" cy="410040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endParaRPr lang="en-US" dirty="0"/>
          </a:p>
        </p:txBody>
      </p:sp>
      <p:sp>
        <p:nvSpPr>
          <p:cNvPr id="5" name="TextBox 4">
            <a:extLst>
              <a:ext uri="{FF2B5EF4-FFF2-40B4-BE49-F238E27FC236}">
                <a16:creationId xmlns:a16="http://schemas.microsoft.com/office/drawing/2014/main" id="{62634A1F-D85A-4099-A554-2CBD2FD65F06}"/>
              </a:ext>
            </a:extLst>
          </p:cNvPr>
          <p:cNvSpPr txBox="1"/>
          <p:nvPr/>
        </p:nvSpPr>
        <p:spPr>
          <a:xfrm>
            <a:off x="1364105" y="779492"/>
            <a:ext cx="8709285" cy="1200329"/>
          </a:xfrm>
          <a:prstGeom prst="rect">
            <a:avLst/>
          </a:prstGeom>
          <a:noFill/>
        </p:spPr>
        <p:txBody>
          <a:bodyPr wrap="square" rtlCol="0">
            <a:spAutoFit/>
          </a:bodyPr>
          <a:lstStyle/>
          <a:p>
            <a:pPr marL="342900" indent="-342900" algn="just">
              <a:buFont typeface="+mj-lt"/>
              <a:buAutoNum type="arabicPeriod"/>
            </a:pPr>
            <a:r>
              <a:rPr lang="en-US" dirty="0"/>
              <a:t>Maria prays each morning and evening. She feels joy giving service, keeping her covenants, and searching the scriptures daily. She regularly helps gather her family together for family scripture study and prayer. She looks forward to partaking of the sacrament each week at church.</a:t>
            </a:r>
          </a:p>
        </p:txBody>
      </p:sp>
      <p:sp>
        <p:nvSpPr>
          <p:cNvPr id="8" name="TextBox 7">
            <a:extLst>
              <a:ext uri="{FF2B5EF4-FFF2-40B4-BE49-F238E27FC236}">
                <a16:creationId xmlns:a16="http://schemas.microsoft.com/office/drawing/2014/main" id="{9D211171-1612-482A-A673-42185267FC6C}"/>
              </a:ext>
            </a:extLst>
          </p:cNvPr>
          <p:cNvSpPr txBox="1"/>
          <p:nvPr/>
        </p:nvSpPr>
        <p:spPr>
          <a:xfrm>
            <a:off x="1369102" y="1966970"/>
            <a:ext cx="8704287" cy="923330"/>
          </a:xfrm>
          <a:prstGeom prst="rect">
            <a:avLst/>
          </a:prstGeom>
          <a:noFill/>
        </p:spPr>
        <p:txBody>
          <a:bodyPr wrap="square" rtlCol="0">
            <a:spAutoFit/>
          </a:bodyPr>
          <a:lstStyle/>
          <a:p>
            <a:pPr marL="342900" indent="-342900" algn="just">
              <a:buFont typeface="+mj-lt"/>
              <a:buAutoNum type="arabicPeriod" startAt="2"/>
            </a:pPr>
            <a:r>
              <a:rPr lang="en-US" dirty="0"/>
              <a:t>Maria prays and studies the scriptures often but not every day. She attends church most of the time and usually listens to those who speak and teach. She goes to Young Women activities if she knows that her friends will bet here.</a:t>
            </a:r>
          </a:p>
        </p:txBody>
      </p:sp>
      <p:sp>
        <p:nvSpPr>
          <p:cNvPr id="9" name="TextBox 8">
            <a:extLst>
              <a:ext uri="{FF2B5EF4-FFF2-40B4-BE49-F238E27FC236}">
                <a16:creationId xmlns:a16="http://schemas.microsoft.com/office/drawing/2014/main" id="{D82B5A7B-84F9-4EF6-A01C-7B526F5C39D3}"/>
              </a:ext>
            </a:extLst>
          </p:cNvPr>
          <p:cNvSpPr txBox="1"/>
          <p:nvPr/>
        </p:nvSpPr>
        <p:spPr>
          <a:xfrm>
            <a:off x="1364105" y="2948002"/>
            <a:ext cx="8704287" cy="923330"/>
          </a:xfrm>
          <a:prstGeom prst="rect">
            <a:avLst/>
          </a:prstGeom>
          <a:noFill/>
        </p:spPr>
        <p:txBody>
          <a:bodyPr wrap="square" rtlCol="0">
            <a:spAutoFit/>
          </a:bodyPr>
          <a:lstStyle/>
          <a:p>
            <a:pPr marL="342900" indent="-342900" algn="just">
              <a:buFont typeface="+mj-lt"/>
              <a:buAutoNum type="arabicPeriod" startAt="3"/>
            </a:pPr>
            <a:r>
              <a:rPr lang="en-US" dirty="0"/>
              <a:t>Maria prays if she is not tired or in a hurry. She helps around the house reluctantly and reads scriptures with the family only if it is convenient. She usually skips church and Young Women activities. She occasionally breaks the Word of Wisdom.</a:t>
            </a:r>
          </a:p>
        </p:txBody>
      </p:sp>
      <p:sp>
        <p:nvSpPr>
          <p:cNvPr id="10" name="TextBox 9">
            <a:extLst>
              <a:ext uri="{FF2B5EF4-FFF2-40B4-BE49-F238E27FC236}">
                <a16:creationId xmlns:a16="http://schemas.microsoft.com/office/drawing/2014/main" id="{9F6AEA0B-B514-43E8-88DD-E6142AE6005B}"/>
              </a:ext>
            </a:extLst>
          </p:cNvPr>
          <p:cNvSpPr txBox="1"/>
          <p:nvPr/>
        </p:nvSpPr>
        <p:spPr>
          <a:xfrm>
            <a:off x="1331359" y="3929034"/>
            <a:ext cx="8704286" cy="923330"/>
          </a:xfrm>
          <a:prstGeom prst="rect">
            <a:avLst/>
          </a:prstGeom>
          <a:noFill/>
        </p:spPr>
        <p:txBody>
          <a:bodyPr wrap="square" rtlCol="0">
            <a:spAutoFit/>
          </a:bodyPr>
          <a:lstStyle/>
          <a:p>
            <a:pPr marL="342900" indent="-342900" algn="just">
              <a:buFont typeface="+mj-lt"/>
              <a:buAutoNum type="arabicPeriod" startAt="4"/>
            </a:pPr>
            <a:r>
              <a:rPr lang="en-US" dirty="0"/>
              <a:t>Maria never prays, reads the scriptures, or attends Church meetings. The bishop has asked to see her, but she will not speak to him. She often breaks the Word of Wisdom. She argues constantly with family members. She feels distant from Heavenly Father.</a:t>
            </a:r>
          </a:p>
        </p:txBody>
      </p:sp>
      <p:sp>
        <p:nvSpPr>
          <p:cNvPr id="11" name="Rectangle 10">
            <a:extLst>
              <a:ext uri="{FF2B5EF4-FFF2-40B4-BE49-F238E27FC236}">
                <a16:creationId xmlns:a16="http://schemas.microsoft.com/office/drawing/2014/main" id="{4EFC9E13-6168-47C1-B9F9-97F29D6FB032}"/>
              </a:ext>
            </a:extLst>
          </p:cNvPr>
          <p:cNvSpPr/>
          <p:nvPr/>
        </p:nvSpPr>
        <p:spPr>
          <a:xfrm>
            <a:off x="1364105" y="5010254"/>
            <a:ext cx="8704286" cy="646331"/>
          </a:xfrm>
          <a:prstGeom prst="rect">
            <a:avLst/>
          </a:prstGeom>
        </p:spPr>
        <p:txBody>
          <a:bodyPr wrap="square">
            <a:spAutoFit/>
          </a:bodyPr>
          <a:lstStyle/>
          <a:p>
            <a:pPr algn="just"/>
            <a:r>
              <a:rPr lang="en-US" b="1" dirty="0"/>
              <a:t>How would you summarize the importance of our daily decisions and their effect on the light and truth we receive?</a:t>
            </a:r>
          </a:p>
        </p:txBody>
      </p:sp>
    </p:spTree>
    <p:extLst>
      <p:ext uri="{BB962C8B-B14F-4D97-AF65-F5344CB8AC3E}">
        <p14:creationId xmlns:p14="http://schemas.microsoft.com/office/powerpoint/2010/main" val="339844545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20"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wedge">
                                      <p:cBhvr>
                                        <p:cTn id="14" dur="2000"/>
                                        <p:tgtEl>
                                          <p:spTgt spid="8"/>
                                        </p:tgtEl>
                                      </p:cBhvr>
                                    </p:animEffect>
                                  </p:childTnLst>
                                </p:cTn>
                              </p:par>
                            </p:childTnLst>
                          </p:cTn>
                        </p:par>
                      </p:childTnLst>
                    </p:cTn>
                  </p:par>
                  <p:par>
                    <p:cTn id="15" fill="hold">
                      <p:stCondLst>
                        <p:cond delay="indefinite"/>
                      </p:stCondLst>
                      <p:childTnLst>
                        <p:par>
                          <p:cTn id="16" fill="hold">
                            <p:stCondLst>
                              <p:cond delay="0"/>
                            </p:stCondLst>
                            <p:childTnLst>
                              <p:par>
                                <p:cTn id="17" presetID="14" presetClass="entr" presetSubtype="1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randombar(horizontal)">
                                      <p:cBhvr>
                                        <p:cTn id="19" dur="500"/>
                                        <p:tgtEl>
                                          <p:spTgt spid="9"/>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randombar(horizontal)">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1000"/>
                                        <p:tgtEl>
                                          <p:spTgt spid="11"/>
                                        </p:tgtEl>
                                      </p:cBhvr>
                                    </p:animEffect>
                                    <p:anim calcmode="lin" valueType="num">
                                      <p:cBhvr>
                                        <p:cTn id="30" dur="1000" fill="hold"/>
                                        <p:tgtEl>
                                          <p:spTgt spid="11"/>
                                        </p:tgtEl>
                                        <p:attrNameLst>
                                          <p:attrName>ppt_x</p:attrName>
                                        </p:attrNameLst>
                                      </p:cBhvr>
                                      <p:tavLst>
                                        <p:tav tm="0">
                                          <p:val>
                                            <p:strVal val="#ppt_x"/>
                                          </p:val>
                                        </p:tav>
                                        <p:tav tm="100000">
                                          <p:val>
                                            <p:strVal val="#ppt_x"/>
                                          </p:val>
                                        </p:tav>
                                      </p:tavLst>
                                    </p:anim>
                                    <p:anim calcmode="lin" valueType="num">
                                      <p:cBhvr>
                                        <p:cTn id="3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P spid="9" grpId="0"/>
      <p:bldP spid="10"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98</a:t>
            </a:r>
          </a:p>
        </p:txBody>
      </p:sp>
      <p:sp>
        <p:nvSpPr>
          <p:cNvPr id="3" name="Rectangle 2">
            <a:extLst>
              <a:ext uri="{FF2B5EF4-FFF2-40B4-BE49-F238E27FC236}">
                <a16:creationId xmlns:a16="http://schemas.microsoft.com/office/drawing/2014/main" id="{E20BEF0B-69F4-4B13-B451-59F922792673}"/>
              </a:ext>
            </a:extLst>
          </p:cNvPr>
          <p:cNvSpPr/>
          <p:nvPr/>
        </p:nvSpPr>
        <p:spPr>
          <a:xfrm>
            <a:off x="1926333" y="2828835"/>
            <a:ext cx="8339334" cy="1200329"/>
          </a:xfrm>
          <a:prstGeom prst="rect">
            <a:avLst/>
          </a:prstGeom>
        </p:spPr>
        <p:txBody>
          <a:bodyPr wrap="none">
            <a:spAutoFit/>
          </a:bodyPr>
          <a:lstStyle/>
          <a:p>
            <a:pPr algn="ctr"/>
            <a:r>
              <a:rPr lang="en-US" sz="3600" dirty="0"/>
              <a:t>“The Lord counsels His servants to set their </a:t>
            </a:r>
          </a:p>
          <a:p>
            <a:pPr algn="ctr"/>
            <a:r>
              <a:rPr lang="en-US" sz="3600" dirty="0"/>
              <a:t>homes in order”</a:t>
            </a:r>
          </a:p>
        </p:txBody>
      </p:sp>
      <p:sp>
        <p:nvSpPr>
          <p:cNvPr id="5" name="Rectangle 4">
            <a:extLst>
              <a:ext uri="{FF2B5EF4-FFF2-40B4-BE49-F238E27FC236}">
                <a16:creationId xmlns:a16="http://schemas.microsoft.com/office/drawing/2014/main" id="{DCB06130-9C23-47D6-9F21-CCB7690C4C0B}"/>
              </a:ext>
            </a:extLst>
          </p:cNvPr>
          <p:cNvSpPr/>
          <p:nvPr/>
        </p:nvSpPr>
        <p:spPr>
          <a:xfrm>
            <a:off x="904474" y="706308"/>
            <a:ext cx="4482061" cy="461665"/>
          </a:xfrm>
          <a:prstGeom prst="rect">
            <a:avLst/>
          </a:prstGeom>
        </p:spPr>
        <p:txBody>
          <a:bodyPr wrap="none">
            <a:spAutoFit/>
          </a:bodyPr>
          <a:lstStyle/>
          <a:p>
            <a:r>
              <a:rPr lang="en-US" sz="2400" b="1" dirty="0"/>
              <a:t>Doctrine and Covenants 93:40–53</a:t>
            </a:r>
          </a:p>
        </p:txBody>
      </p:sp>
    </p:spTree>
    <p:extLst>
      <p:ext uri="{BB962C8B-B14F-4D97-AF65-F5344CB8AC3E}">
        <p14:creationId xmlns:p14="http://schemas.microsoft.com/office/powerpoint/2010/main" val="4111660951"/>
      </p:ext>
    </p:extLst>
  </p:cSld>
  <p:clrMapOvr>
    <a:masterClrMapping/>
  </p:clrMapOvr>
  <p:transition spd="slow">
    <p:comb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98</a:t>
            </a:r>
          </a:p>
        </p:txBody>
      </p:sp>
      <p:sp>
        <p:nvSpPr>
          <p:cNvPr id="4" name="Rectangle 3">
            <a:extLst>
              <a:ext uri="{FF2B5EF4-FFF2-40B4-BE49-F238E27FC236}">
                <a16:creationId xmlns:a16="http://schemas.microsoft.com/office/drawing/2014/main" id="{B56D36EF-A4CB-4B05-B0A8-757731006C35}"/>
              </a:ext>
            </a:extLst>
          </p:cNvPr>
          <p:cNvSpPr/>
          <p:nvPr/>
        </p:nvSpPr>
        <p:spPr>
          <a:xfrm>
            <a:off x="1134792" y="890974"/>
            <a:ext cx="9103489" cy="646331"/>
          </a:xfrm>
          <a:prstGeom prst="rect">
            <a:avLst/>
          </a:prstGeom>
        </p:spPr>
        <p:txBody>
          <a:bodyPr wrap="square">
            <a:spAutoFit/>
          </a:bodyPr>
          <a:lstStyle/>
          <a:p>
            <a:pPr algn="just"/>
            <a:r>
              <a:rPr lang="en-US" b="1" dirty="0"/>
              <a:t>How can your interactions with your parents or other family members help you to grow in light and truth?</a:t>
            </a:r>
          </a:p>
        </p:txBody>
      </p:sp>
      <p:sp>
        <p:nvSpPr>
          <p:cNvPr id="10" name="Rectangle 9">
            <a:extLst>
              <a:ext uri="{FF2B5EF4-FFF2-40B4-BE49-F238E27FC236}">
                <a16:creationId xmlns:a16="http://schemas.microsoft.com/office/drawing/2014/main" id="{79DFE197-A2CD-4E37-92B8-7AB81B3808A5}"/>
              </a:ext>
            </a:extLst>
          </p:cNvPr>
          <p:cNvSpPr/>
          <p:nvPr/>
        </p:nvSpPr>
        <p:spPr>
          <a:xfrm>
            <a:off x="1134792" y="1502746"/>
            <a:ext cx="3380349" cy="400110"/>
          </a:xfrm>
          <a:prstGeom prst="rect">
            <a:avLst/>
          </a:prstGeom>
        </p:spPr>
        <p:txBody>
          <a:bodyPr wrap="none">
            <a:spAutoFit/>
          </a:bodyPr>
          <a:lstStyle/>
          <a:p>
            <a:r>
              <a:rPr lang="en-US" sz="2000" b="1" dirty="0"/>
              <a:t>Doctrine and Covenants 93:40</a:t>
            </a:r>
          </a:p>
        </p:txBody>
      </p:sp>
      <p:sp>
        <p:nvSpPr>
          <p:cNvPr id="11" name="Rectangle 10">
            <a:extLst>
              <a:ext uri="{FF2B5EF4-FFF2-40B4-BE49-F238E27FC236}">
                <a16:creationId xmlns:a16="http://schemas.microsoft.com/office/drawing/2014/main" id="{C1BE1E36-317B-4436-BE83-7A1EE4FFD2B5}"/>
              </a:ext>
            </a:extLst>
          </p:cNvPr>
          <p:cNvSpPr/>
          <p:nvPr/>
        </p:nvSpPr>
        <p:spPr>
          <a:xfrm>
            <a:off x="1134792" y="1767946"/>
            <a:ext cx="7784356" cy="369332"/>
          </a:xfrm>
          <a:prstGeom prst="rect">
            <a:avLst/>
          </a:prstGeom>
        </p:spPr>
        <p:txBody>
          <a:bodyPr wrap="square">
            <a:spAutoFit/>
          </a:bodyPr>
          <a:lstStyle/>
          <a:p>
            <a:pPr algn="just"/>
            <a:r>
              <a:rPr lang="en-US" dirty="0">
                <a:latin typeface="Palatino"/>
              </a:rPr>
              <a:t>But I have commanded you to bring up your children in light and truth.</a:t>
            </a:r>
            <a:endParaRPr lang="en-US" dirty="0"/>
          </a:p>
        </p:txBody>
      </p:sp>
      <p:sp>
        <p:nvSpPr>
          <p:cNvPr id="12" name="Rectangle 11">
            <a:extLst>
              <a:ext uri="{FF2B5EF4-FFF2-40B4-BE49-F238E27FC236}">
                <a16:creationId xmlns:a16="http://schemas.microsoft.com/office/drawing/2014/main" id="{ABF2BD5E-FAFD-43EB-B311-C6437EF5CEF8}"/>
              </a:ext>
            </a:extLst>
          </p:cNvPr>
          <p:cNvSpPr/>
          <p:nvPr/>
        </p:nvSpPr>
        <p:spPr>
          <a:xfrm>
            <a:off x="1134792" y="2223437"/>
            <a:ext cx="4579202" cy="369332"/>
          </a:xfrm>
          <a:prstGeom prst="rect">
            <a:avLst/>
          </a:prstGeom>
        </p:spPr>
        <p:txBody>
          <a:bodyPr wrap="none">
            <a:spAutoFit/>
          </a:bodyPr>
          <a:lstStyle/>
          <a:p>
            <a:r>
              <a:rPr lang="en-US" b="1" dirty="0"/>
              <a:t>What responsibility has God given to parents?</a:t>
            </a:r>
          </a:p>
        </p:txBody>
      </p:sp>
      <p:sp>
        <p:nvSpPr>
          <p:cNvPr id="13" name="Rectangle 12">
            <a:extLst>
              <a:ext uri="{FF2B5EF4-FFF2-40B4-BE49-F238E27FC236}">
                <a16:creationId xmlns:a16="http://schemas.microsoft.com/office/drawing/2014/main" id="{6C2E7173-21DE-47ED-837D-78CB1A77BBB8}"/>
              </a:ext>
            </a:extLst>
          </p:cNvPr>
          <p:cNvSpPr/>
          <p:nvPr/>
        </p:nvSpPr>
        <p:spPr>
          <a:xfrm>
            <a:off x="1134792" y="2522398"/>
            <a:ext cx="5464509" cy="369332"/>
          </a:xfrm>
          <a:prstGeom prst="rect">
            <a:avLst/>
          </a:prstGeom>
        </p:spPr>
        <p:txBody>
          <a:bodyPr wrap="none">
            <a:spAutoFit/>
          </a:bodyPr>
          <a:lstStyle/>
          <a:p>
            <a:r>
              <a:rPr lang="en-US" b="1" dirty="0"/>
              <a:t>How do parents raise their children “in light and truth”?</a:t>
            </a:r>
          </a:p>
        </p:txBody>
      </p:sp>
      <p:sp>
        <p:nvSpPr>
          <p:cNvPr id="16" name="Rectangle 15">
            <a:extLst>
              <a:ext uri="{FF2B5EF4-FFF2-40B4-BE49-F238E27FC236}">
                <a16:creationId xmlns:a16="http://schemas.microsoft.com/office/drawing/2014/main" id="{1031BD60-6C99-4308-9539-B7056CC85742}"/>
              </a:ext>
            </a:extLst>
          </p:cNvPr>
          <p:cNvSpPr/>
          <p:nvPr/>
        </p:nvSpPr>
        <p:spPr>
          <a:xfrm>
            <a:off x="1134791" y="2915686"/>
            <a:ext cx="3787512" cy="400110"/>
          </a:xfrm>
          <a:prstGeom prst="rect">
            <a:avLst/>
          </a:prstGeom>
        </p:spPr>
        <p:txBody>
          <a:bodyPr wrap="none">
            <a:spAutoFit/>
          </a:bodyPr>
          <a:lstStyle/>
          <a:p>
            <a:r>
              <a:rPr lang="en-US" sz="2000" b="1" dirty="0"/>
              <a:t>Doctrine and Covenants 93:49-50.</a:t>
            </a:r>
          </a:p>
        </p:txBody>
      </p:sp>
      <p:sp>
        <p:nvSpPr>
          <p:cNvPr id="14" name="Rectangle 13">
            <a:extLst>
              <a:ext uri="{FF2B5EF4-FFF2-40B4-BE49-F238E27FC236}">
                <a16:creationId xmlns:a16="http://schemas.microsoft.com/office/drawing/2014/main" id="{86B19B6D-5E16-41F2-AEB9-785015BDC22A}"/>
              </a:ext>
            </a:extLst>
          </p:cNvPr>
          <p:cNvSpPr/>
          <p:nvPr/>
        </p:nvSpPr>
        <p:spPr>
          <a:xfrm>
            <a:off x="1173699" y="3231233"/>
            <a:ext cx="9103488" cy="1323439"/>
          </a:xfrm>
          <a:prstGeom prst="rect">
            <a:avLst/>
          </a:prstGeom>
        </p:spPr>
        <p:txBody>
          <a:bodyPr wrap="square">
            <a:spAutoFit/>
          </a:bodyPr>
          <a:lstStyle/>
          <a:p>
            <a:pPr algn="just" fontAlgn="base"/>
            <a:r>
              <a:rPr lang="en-US" sz="1600" b="1" dirty="0">
                <a:latin typeface="Palatino"/>
              </a:rPr>
              <a:t>49 </a:t>
            </a:r>
            <a:r>
              <a:rPr lang="en-US" sz="1600" dirty="0">
                <a:latin typeface="Palatino"/>
              </a:rPr>
              <a:t>What I say unto one I say unto all; pray always lest that wicked one have power in you, and remove you out of your place.</a:t>
            </a:r>
          </a:p>
          <a:p>
            <a:pPr algn="just" fontAlgn="base"/>
            <a:r>
              <a:rPr lang="en-US" sz="1600" b="1" dirty="0">
                <a:latin typeface="Palatino"/>
              </a:rPr>
              <a:t>50 </a:t>
            </a:r>
            <a:r>
              <a:rPr lang="en-US" sz="1600" dirty="0">
                <a:latin typeface="Palatino"/>
              </a:rPr>
              <a:t>My servant Newel K. Whitney also, a bishop of my church, hath need to be chastened, and set in order his family, and see that they are more diligent and concerned at home, and pray always, or they shall be removed out of their place.</a:t>
            </a:r>
            <a:endParaRPr lang="en-US" sz="1600" b="0" i="0" dirty="0">
              <a:effectLst/>
              <a:latin typeface="Palatino"/>
            </a:endParaRPr>
          </a:p>
        </p:txBody>
      </p:sp>
      <p:sp>
        <p:nvSpPr>
          <p:cNvPr id="15" name="Rectangle 14">
            <a:extLst>
              <a:ext uri="{FF2B5EF4-FFF2-40B4-BE49-F238E27FC236}">
                <a16:creationId xmlns:a16="http://schemas.microsoft.com/office/drawing/2014/main" id="{02172608-A33D-40E8-86F9-5ADD52065A94}"/>
              </a:ext>
            </a:extLst>
          </p:cNvPr>
          <p:cNvSpPr/>
          <p:nvPr/>
        </p:nvSpPr>
        <p:spPr>
          <a:xfrm>
            <a:off x="1173699" y="4560333"/>
            <a:ext cx="4754763" cy="369332"/>
          </a:xfrm>
          <a:prstGeom prst="rect">
            <a:avLst/>
          </a:prstGeom>
        </p:spPr>
        <p:txBody>
          <a:bodyPr wrap="none">
            <a:spAutoFit/>
          </a:bodyPr>
          <a:lstStyle/>
          <a:p>
            <a:r>
              <a:rPr lang="en-US" b="1" dirty="0"/>
              <a:t>What warning did the Lord give in these verses?</a:t>
            </a:r>
          </a:p>
        </p:txBody>
      </p:sp>
      <p:sp>
        <p:nvSpPr>
          <p:cNvPr id="19" name="Rectangle 18">
            <a:extLst>
              <a:ext uri="{FF2B5EF4-FFF2-40B4-BE49-F238E27FC236}">
                <a16:creationId xmlns:a16="http://schemas.microsoft.com/office/drawing/2014/main" id="{0D0CB55C-FF72-42D8-968B-A8D5191EACCF}"/>
              </a:ext>
            </a:extLst>
          </p:cNvPr>
          <p:cNvSpPr/>
          <p:nvPr/>
        </p:nvSpPr>
        <p:spPr>
          <a:xfrm>
            <a:off x="1173699" y="4851448"/>
            <a:ext cx="9064582" cy="646331"/>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We must pray always and be diligent and concerned at home, or the wicked one will have power over us.</a:t>
            </a:r>
          </a:p>
        </p:txBody>
      </p:sp>
      <p:sp>
        <p:nvSpPr>
          <p:cNvPr id="20" name="Rectangle 19">
            <a:extLst>
              <a:ext uri="{FF2B5EF4-FFF2-40B4-BE49-F238E27FC236}">
                <a16:creationId xmlns:a16="http://schemas.microsoft.com/office/drawing/2014/main" id="{DB505361-F699-4EC5-AC71-78980CC2DA5E}"/>
              </a:ext>
            </a:extLst>
          </p:cNvPr>
          <p:cNvSpPr/>
          <p:nvPr/>
        </p:nvSpPr>
        <p:spPr>
          <a:xfrm>
            <a:off x="1173699" y="5467799"/>
            <a:ext cx="6950970" cy="369332"/>
          </a:xfrm>
          <a:prstGeom prst="rect">
            <a:avLst/>
          </a:prstGeom>
        </p:spPr>
        <p:txBody>
          <a:bodyPr wrap="square">
            <a:spAutoFit/>
          </a:bodyPr>
          <a:lstStyle/>
          <a:p>
            <a:r>
              <a:rPr lang="en-US" b="1" dirty="0"/>
              <a:t>What do you think it means to be “diligent and concerned at home”?</a:t>
            </a:r>
          </a:p>
        </p:txBody>
      </p:sp>
    </p:spTree>
    <p:extLst>
      <p:ext uri="{BB962C8B-B14F-4D97-AF65-F5344CB8AC3E}">
        <p14:creationId xmlns:p14="http://schemas.microsoft.com/office/powerpoint/2010/main" val="486085174"/>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arn(inVertical)">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1000"/>
                                        <p:tgtEl>
                                          <p:spTgt spid="12"/>
                                        </p:tgtEl>
                                      </p:cBhvr>
                                    </p:animEffect>
                                    <p:anim calcmode="lin" valueType="num">
                                      <p:cBhvr>
                                        <p:cTn id="16" dur="1000" fill="hold"/>
                                        <p:tgtEl>
                                          <p:spTgt spid="12"/>
                                        </p:tgtEl>
                                        <p:attrNameLst>
                                          <p:attrName>ppt_x</p:attrName>
                                        </p:attrNameLst>
                                      </p:cBhvr>
                                      <p:tavLst>
                                        <p:tav tm="0">
                                          <p:val>
                                            <p:strVal val="#ppt_x"/>
                                          </p:val>
                                        </p:tav>
                                        <p:tav tm="100000">
                                          <p:val>
                                            <p:strVal val="#ppt_x"/>
                                          </p:val>
                                        </p:tav>
                                      </p:tavLst>
                                    </p:anim>
                                    <p:anim calcmode="lin" valueType="num">
                                      <p:cBhvr>
                                        <p:cTn id="1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1000"/>
                                        <p:tgtEl>
                                          <p:spTgt spid="13"/>
                                        </p:tgtEl>
                                      </p:cBhvr>
                                    </p:animEffect>
                                    <p:anim calcmode="lin" valueType="num">
                                      <p:cBhvr>
                                        <p:cTn id="23" dur="1000" fill="hold"/>
                                        <p:tgtEl>
                                          <p:spTgt spid="13"/>
                                        </p:tgtEl>
                                        <p:attrNameLst>
                                          <p:attrName>ppt_x</p:attrName>
                                        </p:attrNameLst>
                                      </p:cBhvr>
                                      <p:tavLst>
                                        <p:tav tm="0">
                                          <p:val>
                                            <p:strVal val="#ppt_x"/>
                                          </p:val>
                                        </p:tav>
                                        <p:tav tm="100000">
                                          <p:val>
                                            <p:strVal val="#ppt_x"/>
                                          </p:val>
                                        </p:tav>
                                      </p:tavLst>
                                    </p:anim>
                                    <p:anim calcmode="lin" valueType="num">
                                      <p:cBhvr>
                                        <p:cTn id="2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strips(downRight)">
                                      <p:cBhvr>
                                        <p:cTn id="29" dur="1000"/>
                                        <p:tgtEl>
                                          <p:spTgt spid="16"/>
                                        </p:tgtEl>
                                      </p:cBhvr>
                                    </p:animEffect>
                                  </p:childTnLst>
                                </p:cTn>
                              </p:par>
                              <p:par>
                                <p:cTn id="30" presetID="18" presetClass="entr" presetSubtype="6"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strips(downRight)">
                                      <p:cBhvr>
                                        <p:cTn id="32" dur="1000"/>
                                        <p:tgtEl>
                                          <p:spTgt spid="14"/>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barn(inVertical)">
                                      <p:cBhvr>
                                        <p:cTn id="37" dur="10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41" presetClass="entr" presetSubtype="0" fill="hold" grpId="0" nodeType="clickEffect">
                                  <p:stCondLst>
                                    <p:cond delay="0"/>
                                  </p:stCondLst>
                                  <p:iterate type="lt">
                                    <p:tmPct val="10000"/>
                                  </p:iterate>
                                  <p:childTnLst>
                                    <p:set>
                                      <p:cBhvr>
                                        <p:cTn id="41" dur="1" fill="hold">
                                          <p:stCondLst>
                                            <p:cond delay="0"/>
                                          </p:stCondLst>
                                        </p:cTn>
                                        <p:tgtEl>
                                          <p:spTgt spid="19"/>
                                        </p:tgtEl>
                                        <p:attrNameLst>
                                          <p:attrName>style.visibility</p:attrName>
                                        </p:attrNameLst>
                                      </p:cBhvr>
                                      <p:to>
                                        <p:strVal val="visible"/>
                                      </p:to>
                                    </p:set>
                                    <p:anim calcmode="lin" valueType="num">
                                      <p:cBhvr>
                                        <p:cTn id="42" dur="25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43" dur="250" fill="hold"/>
                                        <p:tgtEl>
                                          <p:spTgt spid="19"/>
                                        </p:tgtEl>
                                        <p:attrNameLst>
                                          <p:attrName>ppt_y</p:attrName>
                                        </p:attrNameLst>
                                      </p:cBhvr>
                                      <p:tavLst>
                                        <p:tav tm="0">
                                          <p:val>
                                            <p:strVal val="#ppt_y"/>
                                          </p:val>
                                        </p:tav>
                                        <p:tav tm="100000">
                                          <p:val>
                                            <p:strVal val="#ppt_y"/>
                                          </p:val>
                                        </p:tav>
                                      </p:tavLst>
                                    </p:anim>
                                    <p:anim calcmode="lin" valueType="num">
                                      <p:cBhvr>
                                        <p:cTn id="44" dur="25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45" dur="25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46" dur="250" tmFilter="0,0; .5, 1; 1, 1"/>
                                        <p:tgtEl>
                                          <p:spTgt spid="19"/>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barn(inVertical)">
                                      <p:cBhvr>
                                        <p:cTn id="5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6" grpId="0"/>
      <p:bldP spid="14" grpId="0"/>
      <p:bldP spid="15" grpId="0"/>
      <p:bldP spid="19" grpId="0"/>
      <p:bldP spid="2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98</a:t>
            </a:r>
          </a:p>
        </p:txBody>
      </p:sp>
    </p:spTree>
    <p:extLst>
      <p:ext uri="{BB962C8B-B14F-4D97-AF65-F5344CB8AC3E}">
        <p14:creationId xmlns:p14="http://schemas.microsoft.com/office/powerpoint/2010/main" val="42491340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98</a:t>
            </a:r>
            <a:endPar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endParaRPr>
          </a:p>
        </p:txBody>
      </p:sp>
      <p:sp>
        <p:nvSpPr>
          <p:cNvPr id="3" name="Rectangle 2">
            <a:extLst>
              <a:ext uri="{FF2B5EF4-FFF2-40B4-BE49-F238E27FC236}">
                <a16:creationId xmlns:a16="http://schemas.microsoft.com/office/drawing/2014/main" id="{A45A8041-F84B-4507-A449-C607E8B54304}"/>
              </a:ext>
            </a:extLst>
          </p:cNvPr>
          <p:cNvSpPr/>
          <p:nvPr/>
        </p:nvSpPr>
        <p:spPr>
          <a:xfrm>
            <a:off x="2385391" y="2861318"/>
            <a:ext cx="6845666" cy="646331"/>
          </a:xfrm>
          <a:prstGeom prst="rect">
            <a:avLst/>
          </a:prstGeom>
        </p:spPr>
        <p:txBody>
          <a:bodyPr wrap="square">
            <a:spAutoFit/>
          </a:bodyPr>
          <a:lstStyle/>
          <a:p>
            <a:pPr algn="ctr"/>
            <a:r>
              <a:rPr lang="en-US" sz="3600" b="1" dirty="0">
                <a:solidFill>
                  <a:schemeClr val="tx1">
                    <a:lumMod val="95000"/>
                    <a:lumOff val="5000"/>
                  </a:schemeClr>
                </a:solidFill>
                <a:effectLst>
                  <a:outerShdw blurRad="38100" dist="38100" dir="2700000" algn="tl">
                    <a:srgbClr val="000000">
                      <a:alpha val="43137"/>
                    </a:srgbClr>
                  </a:outerShdw>
                </a:effectLst>
                <a:latin typeface="Leelawadee UI Semilight" panose="020B0402040204020203" pitchFamily="34" charset="-34"/>
                <a:ea typeface="Microsoft Himalaya" panose="01010100010101010101" pitchFamily="2" charset="0"/>
                <a:cs typeface="Leelawadee UI Semilight" panose="020B0402040204020203" pitchFamily="34" charset="-34"/>
              </a:rPr>
              <a:t>Doctrine and Covenants 93:21-53.</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D592B3E-A143-4741-9CDB-02C473F23296}"/>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98</a:t>
            </a:r>
          </a:p>
        </p:txBody>
      </p:sp>
      <p:sp>
        <p:nvSpPr>
          <p:cNvPr id="4" name="Rectangle 3">
            <a:extLst>
              <a:ext uri="{FF2B5EF4-FFF2-40B4-BE49-F238E27FC236}">
                <a16:creationId xmlns:a16="http://schemas.microsoft.com/office/drawing/2014/main" id="{9AA5914B-185F-4B44-9EE3-09366FBA9DDD}"/>
              </a:ext>
            </a:extLst>
          </p:cNvPr>
          <p:cNvSpPr/>
          <p:nvPr/>
        </p:nvSpPr>
        <p:spPr>
          <a:xfrm>
            <a:off x="2939527" y="2828835"/>
            <a:ext cx="6391493" cy="1200329"/>
          </a:xfrm>
          <a:prstGeom prst="rect">
            <a:avLst/>
          </a:prstGeom>
        </p:spPr>
        <p:txBody>
          <a:bodyPr wrap="none">
            <a:spAutoFit/>
          </a:bodyPr>
          <a:lstStyle/>
          <a:p>
            <a:pPr algn="ctr"/>
            <a:r>
              <a:rPr lang="en-US" sz="3600" dirty="0">
                <a:latin typeface="Bahnschrift SemiLight SemiConde" panose="020B0502040204020203" pitchFamily="34" charset="0"/>
              </a:rPr>
              <a:t>“The Lord instructs His servants on </a:t>
            </a:r>
          </a:p>
          <a:p>
            <a:pPr algn="ctr"/>
            <a:r>
              <a:rPr lang="en-US" sz="3600" dirty="0">
                <a:latin typeface="Bahnschrift SemiLight SemiConde" panose="020B0502040204020203" pitchFamily="34" charset="0"/>
              </a:rPr>
              <a:t>how to receive truth and light”</a:t>
            </a:r>
          </a:p>
        </p:txBody>
      </p:sp>
      <p:sp>
        <p:nvSpPr>
          <p:cNvPr id="6" name="Rectangle 5">
            <a:extLst>
              <a:ext uri="{FF2B5EF4-FFF2-40B4-BE49-F238E27FC236}">
                <a16:creationId xmlns:a16="http://schemas.microsoft.com/office/drawing/2014/main" id="{20170475-3BDC-4444-AD37-28D27C198936}"/>
              </a:ext>
            </a:extLst>
          </p:cNvPr>
          <p:cNvSpPr/>
          <p:nvPr/>
        </p:nvSpPr>
        <p:spPr>
          <a:xfrm>
            <a:off x="1284668" y="890974"/>
            <a:ext cx="4504503" cy="461665"/>
          </a:xfrm>
          <a:prstGeom prst="rect">
            <a:avLst/>
          </a:prstGeom>
        </p:spPr>
        <p:txBody>
          <a:bodyPr wrap="none">
            <a:spAutoFit/>
          </a:bodyPr>
          <a:lstStyle/>
          <a:p>
            <a:r>
              <a:rPr lang="en-US" sz="2400" b="1" dirty="0"/>
              <a:t>Doctrine and Covenants 93:11-39.</a:t>
            </a:r>
          </a:p>
        </p:txBody>
      </p:sp>
    </p:spTree>
    <p:extLst>
      <p:ext uri="{BB962C8B-B14F-4D97-AF65-F5344CB8AC3E}">
        <p14:creationId xmlns:p14="http://schemas.microsoft.com/office/powerpoint/2010/main" val="2245227433"/>
      </p:ext>
    </p:extLst>
  </p:cSld>
  <p:clrMapOvr>
    <a:masterClrMapping/>
  </p:clrMapOvr>
  <p:transition spd="slow">
    <p:push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174132EC-CECA-480D-B9C7-7B9FCCF1BDE8}"/>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98</a:t>
            </a:r>
          </a:p>
        </p:txBody>
      </p:sp>
      <p:sp>
        <p:nvSpPr>
          <p:cNvPr id="5" name="Rectangle 4">
            <a:extLst>
              <a:ext uri="{FF2B5EF4-FFF2-40B4-BE49-F238E27FC236}">
                <a16:creationId xmlns:a16="http://schemas.microsoft.com/office/drawing/2014/main" id="{134D77CD-0FFC-432A-A667-31B9A09234D4}"/>
              </a:ext>
            </a:extLst>
          </p:cNvPr>
          <p:cNvSpPr/>
          <p:nvPr/>
        </p:nvSpPr>
        <p:spPr>
          <a:xfrm>
            <a:off x="965982" y="784666"/>
            <a:ext cx="7362092" cy="369332"/>
          </a:xfrm>
          <a:prstGeom prst="rect">
            <a:avLst/>
          </a:prstGeom>
        </p:spPr>
        <p:txBody>
          <a:bodyPr wrap="square">
            <a:spAutoFit/>
          </a:bodyPr>
          <a:lstStyle/>
          <a:p>
            <a:r>
              <a:rPr lang="en-US" b="1" dirty="0"/>
              <a:t>What do you think are some of the responsibilities of being the first born?</a:t>
            </a:r>
          </a:p>
        </p:txBody>
      </p:sp>
      <p:sp>
        <p:nvSpPr>
          <p:cNvPr id="6" name="Rectangle 5">
            <a:extLst>
              <a:ext uri="{FF2B5EF4-FFF2-40B4-BE49-F238E27FC236}">
                <a16:creationId xmlns:a16="http://schemas.microsoft.com/office/drawing/2014/main" id="{BABECDF9-C049-42E8-B6EF-303D5F1C113D}"/>
              </a:ext>
            </a:extLst>
          </p:cNvPr>
          <p:cNvSpPr/>
          <p:nvPr/>
        </p:nvSpPr>
        <p:spPr>
          <a:xfrm>
            <a:off x="965982" y="1429602"/>
            <a:ext cx="3837204" cy="400110"/>
          </a:xfrm>
          <a:prstGeom prst="rect">
            <a:avLst/>
          </a:prstGeom>
        </p:spPr>
        <p:txBody>
          <a:bodyPr wrap="none">
            <a:spAutoFit/>
          </a:bodyPr>
          <a:lstStyle/>
          <a:p>
            <a:r>
              <a:rPr lang="en-US" sz="2000" b="1" dirty="0"/>
              <a:t>Doctrine and Covenants 93:21–23.</a:t>
            </a:r>
          </a:p>
        </p:txBody>
      </p:sp>
      <p:sp>
        <p:nvSpPr>
          <p:cNvPr id="10" name="Rectangle 9">
            <a:extLst>
              <a:ext uri="{FF2B5EF4-FFF2-40B4-BE49-F238E27FC236}">
                <a16:creationId xmlns:a16="http://schemas.microsoft.com/office/drawing/2014/main" id="{D76352FB-CA47-4E60-990E-A2E79768D6A0}"/>
              </a:ext>
            </a:extLst>
          </p:cNvPr>
          <p:cNvSpPr/>
          <p:nvPr/>
        </p:nvSpPr>
        <p:spPr>
          <a:xfrm>
            <a:off x="965982" y="1759372"/>
            <a:ext cx="9626990" cy="1107996"/>
          </a:xfrm>
          <a:prstGeom prst="rect">
            <a:avLst/>
          </a:prstGeom>
        </p:spPr>
        <p:txBody>
          <a:bodyPr wrap="square">
            <a:spAutoFit/>
          </a:bodyPr>
          <a:lstStyle/>
          <a:p>
            <a:pPr algn="just" fontAlgn="base"/>
            <a:r>
              <a:rPr lang="en-US" sz="1600" b="1" dirty="0">
                <a:latin typeface="Palatino"/>
              </a:rPr>
              <a:t>21 </a:t>
            </a:r>
            <a:r>
              <a:rPr lang="en-US" sz="1600" dirty="0">
                <a:latin typeface="Palatino"/>
              </a:rPr>
              <a:t>And now, verily I say unto you, I was in the beginning with the Father, and am the Firstborn;</a:t>
            </a:r>
          </a:p>
          <a:p>
            <a:pPr algn="just" fontAlgn="base"/>
            <a:r>
              <a:rPr lang="en-US" sz="1600" b="1" dirty="0">
                <a:latin typeface="Palatino"/>
              </a:rPr>
              <a:t>22 </a:t>
            </a:r>
            <a:r>
              <a:rPr lang="en-US" sz="1600" dirty="0">
                <a:latin typeface="Palatino"/>
              </a:rPr>
              <a:t>And all those who are begotten through me are partakers of the glory of the same, and are the church of the Firstborn.</a:t>
            </a:r>
          </a:p>
          <a:p>
            <a:pPr algn="just" fontAlgn="base"/>
            <a:r>
              <a:rPr lang="en-US" sz="1600" b="1" dirty="0">
                <a:latin typeface="Palatino"/>
              </a:rPr>
              <a:t>23 </a:t>
            </a:r>
            <a:r>
              <a:rPr lang="en-US" sz="1600" dirty="0">
                <a:latin typeface="Palatino"/>
              </a:rPr>
              <a:t>Ye were also in the beginning with the Father; that which is Spirit, even the Spirit of truth;</a:t>
            </a:r>
            <a:endParaRPr lang="en-US" sz="1600" b="0" i="0" dirty="0">
              <a:effectLst/>
              <a:latin typeface="Palatino"/>
            </a:endParaRPr>
          </a:p>
        </p:txBody>
      </p:sp>
      <p:sp>
        <p:nvSpPr>
          <p:cNvPr id="11" name="Rectangle 10">
            <a:extLst>
              <a:ext uri="{FF2B5EF4-FFF2-40B4-BE49-F238E27FC236}">
                <a16:creationId xmlns:a16="http://schemas.microsoft.com/office/drawing/2014/main" id="{E8377CD3-C5DB-49C9-8E1B-88AA41C7B33C}"/>
              </a:ext>
            </a:extLst>
          </p:cNvPr>
          <p:cNvSpPr/>
          <p:nvPr/>
        </p:nvSpPr>
        <p:spPr>
          <a:xfrm>
            <a:off x="965982" y="2867368"/>
            <a:ext cx="8979876" cy="369332"/>
          </a:xfrm>
          <a:prstGeom prst="rect">
            <a:avLst/>
          </a:prstGeom>
        </p:spPr>
        <p:txBody>
          <a:bodyPr wrap="square">
            <a:spAutoFit/>
          </a:bodyPr>
          <a:lstStyle/>
          <a:p>
            <a:r>
              <a:rPr lang="en-US" b="1" dirty="0"/>
              <a:t>What distinction does Jesus Christ have among all the spirit children of Heavenly Father? </a:t>
            </a:r>
          </a:p>
        </p:txBody>
      </p:sp>
      <p:sp>
        <p:nvSpPr>
          <p:cNvPr id="12" name="Rectangle 11">
            <a:extLst>
              <a:ext uri="{FF2B5EF4-FFF2-40B4-BE49-F238E27FC236}">
                <a16:creationId xmlns:a16="http://schemas.microsoft.com/office/drawing/2014/main" id="{FD0B08E9-4816-48D5-9C8E-E9E76F1CF445}"/>
              </a:ext>
            </a:extLst>
          </p:cNvPr>
          <p:cNvSpPr/>
          <p:nvPr/>
        </p:nvSpPr>
        <p:spPr>
          <a:xfrm>
            <a:off x="965981" y="3105834"/>
            <a:ext cx="6855655"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Jesus Christ is the firstborn of all the spirit children of Heavenly Father.</a:t>
            </a:r>
          </a:p>
        </p:txBody>
      </p:sp>
      <p:sp>
        <p:nvSpPr>
          <p:cNvPr id="13" name="Rectangle 12">
            <a:extLst>
              <a:ext uri="{FF2B5EF4-FFF2-40B4-BE49-F238E27FC236}">
                <a16:creationId xmlns:a16="http://schemas.microsoft.com/office/drawing/2014/main" id="{B7DEBF9C-8CA3-4BC2-A879-66C7E498FD97}"/>
              </a:ext>
            </a:extLst>
          </p:cNvPr>
          <p:cNvSpPr/>
          <p:nvPr/>
        </p:nvSpPr>
        <p:spPr>
          <a:xfrm>
            <a:off x="965978" y="3471011"/>
            <a:ext cx="6246838" cy="369332"/>
          </a:xfrm>
          <a:prstGeom prst="rect">
            <a:avLst/>
          </a:prstGeom>
        </p:spPr>
        <p:txBody>
          <a:bodyPr wrap="none">
            <a:spAutoFit/>
          </a:bodyPr>
          <a:lstStyle/>
          <a:p>
            <a:r>
              <a:rPr lang="en-US" b="1" dirty="0"/>
              <a:t>What must we do to be partakers of the glory of the Firstborn? </a:t>
            </a:r>
          </a:p>
        </p:txBody>
      </p:sp>
      <p:sp>
        <p:nvSpPr>
          <p:cNvPr id="15" name="Rectangle 14">
            <a:extLst>
              <a:ext uri="{FF2B5EF4-FFF2-40B4-BE49-F238E27FC236}">
                <a16:creationId xmlns:a16="http://schemas.microsoft.com/office/drawing/2014/main" id="{9A1993E4-0F5B-4CD5-A7DC-BE21C6301E97}"/>
              </a:ext>
            </a:extLst>
          </p:cNvPr>
          <p:cNvSpPr/>
          <p:nvPr/>
        </p:nvSpPr>
        <p:spPr>
          <a:xfrm>
            <a:off x="965979" y="3840343"/>
            <a:ext cx="5591724" cy="369332"/>
          </a:xfrm>
          <a:prstGeom prst="rect">
            <a:avLst/>
          </a:prstGeom>
        </p:spPr>
        <p:txBody>
          <a:bodyPr wrap="none">
            <a:spAutoFit/>
          </a:bodyPr>
          <a:lstStyle/>
          <a:p>
            <a:r>
              <a:rPr lang="en-US" b="1" dirty="0"/>
              <a:t>What does it mean to be begotten through Jesus Christ? </a:t>
            </a:r>
          </a:p>
        </p:txBody>
      </p:sp>
      <p:sp>
        <p:nvSpPr>
          <p:cNvPr id="16" name="Rectangle 15">
            <a:extLst>
              <a:ext uri="{FF2B5EF4-FFF2-40B4-BE49-F238E27FC236}">
                <a16:creationId xmlns:a16="http://schemas.microsoft.com/office/drawing/2014/main" id="{C4480040-0F51-4F4A-9485-BB95752B40EB}"/>
              </a:ext>
            </a:extLst>
          </p:cNvPr>
          <p:cNvSpPr/>
          <p:nvPr/>
        </p:nvSpPr>
        <p:spPr>
          <a:xfrm>
            <a:off x="965978" y="4139335"/>
            <a:ext cx="8712203"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To be spiritually reborn and cleansed from all sin through the power of the Atonement.</a:t>
            </a:r>
          </a:p>
        </p:txBody>
      </p:sp>
      <p:sp>
        <p:nvSpPr>
          <p:cNvPr id="17" name="Rectangle 16">
            <a:extLst>
              <a:ext uri="{FF2B5EF4-FFF2-40B4-BE49-F238E27FC236}">
                <a16:creationId xmlns:a16="http://schemas.microsoft.com/office/drawing/2014/main" id="{C40FBECB-43ED-4F29-995C-47C6C4F9B886}"/>
              </a:ext>
            </a:extLst>
          </p:cNvPr>
          <p:cNvSpPr/>
          <p:nvPr/>
        </p:nvSpPr>
        <p:spPr>
          <a:xfrm>
            <a:off x="965978" y="4512125"/>
            <a:ext cx="4777590" cy="369332"/>
          </a:xfrm>
          <a:prstGeom prst="rect">
            <a:avLst/>
          </a:prstGeom>
        </p:spPr>
        <p:txBody>
          <a:bodyPr wrap="none">
            <a:spAutoFit/>
          </a:bodyPr>
          <a:lstStyle/>
          <a:p>
            <a:r>
              <a:rPr lang="en-US" b="1" dirty="0"/>
              <a:t>Who else was in the beginning with the Father? </a:t>
            </a: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000" fill="hold"/>
                                        <p:tgtEl>
                                          <p:spTgt spid="10"/>
                                        </p:tgtEl>
                                        <p:attrNameLst>
                                          <p:attrName>ppt_w</p:attrName>
                                        </p:attrNameLst>
                                      </p:cBhvr>
                                      <p:tavLst>
                                        <p:tav tm="0">
                                          <p:val>
                                            <p:strVal val="#ppt_w*0.70"/>
                                          </p:val>
                                        </p:tav>
                                        <p:tav tm="100000">
                                          <p:val>
                                            <p:strVal val="#ppt_w"/>
                                          </p:val>
                                        </p:tav>
                                      </p:tavLst>
                                    </p:anim>
                                    <p:anim calcmode="lin" valueType="num">
                                      <p:cBhvr>
                                        <p:cTn id="8" dur="1000" fill="hold"/>
                                        <p:tgtEl>
                                          <p:spTgt spid="10"/>
                                        </p:tgtEl>
                                        <p:attrNameLst>
                                          <p:attrName>ppt_h</p:attrName>
                                        </p:attrNameLst>
                                      </p:cBhvr>
                                      <p:tavLst>
                                        <p:tav tm="0">
                                          <p:val>
                                            <p:strVal val="#ppt_h"/>
                                          </p:val>
                                        </p:tav>
                                        <p:tav tm="100000">
                                          <p:val>
                                            <p:strVal val="#ppt_h"/>
                                          </p:val>
                                        </p:tav>
                                      </p:tavLst>
                                    </p:anim>
                                    <p:animEffect transition="in" filter="fade">
                                      <p:cBhvr>
                                        <p:cTn id="9" dur="1000"/>
                                        <p:tgtEl>
                                          <p:spTgt spid="10"/>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1000" fill="hold"/>
                                        <p:tgtEl>
                                          <p:spTgt spid="6"/>
                                        </p:tgtEl>
                                        <p:attrNameLst>
                                          <p:attrName>ppt_w</p:attrName>
                                        </p:attrNameLst>
                                      </p:cBhvr>
                                      <p:tavLst>
                                        <p:tav tm="0">
                                          <p:val>
                                            <p:strVal val="#ppt_w*0.70"/>
                                          </p:val>
                                        </p:tav>
                                        <p:tav tm="100000">
                                          <p:val>
                                            <p:strVal val="#ppt_w"/>
                                          </p:val>
                                        </p:tav>
                                      </p:tavLst>
                                    </p:anim>
                                    <p:anim calcmode="lin" valueType="num">
                                      <p:cBhvr>
                                        <p:cTn id="13" dur="1000" fill="hold"/>
                                        <p:tgtEl>
                                          <p:spTgt spid="6"/>
                                        </p:tgtEl>
                                        <p:attrNameLst>
                                          <p:attrName>ppt_h</p:attrName>
                                        </p:attrNameLst>
                                      </p:cBhvr>
                                      <p:tavLst>
                                        <p:tav tm="0">
                                          <p:val>
                                            <p:strVal val="#ppt_h"/>
                                          </p:val>
                                        </p:tav>
                                        <p:tav tm="100000">
                                          <p:val>
                                            <p:strVal val="#ppt_h"/>
                                          </p:val>
                                        </p:tav>
                                      </p:tavLst>
                                    </p:anim>
                                    <p:animEffect transition="in" filter="fade">
                                      <p:cBhvr>
                                        <p:cTn id="14" dur="10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p:tgtEl>
                                          <p:spTgt spid="11"/>
                                        </p:tgtEl>
                                        <p:attrNameLst>
                                          <p:attrName>ppt_y</p:attrName>
                                        </p:attrNameLst>
                                      </p:cBhvr>
                                      <p:tavLst>
                                        <p:tav tm="0">
                                          <p:val>
                                            <p:strVal val="#ppt_y+#ppt_h*1.125000"/>
                                          </p:val>
                                        </p:tav>
                                        <p:tav tm="100000">
                                          <p:val>
                                            <p:strVal val="#ppt_y"/>
                                          </p:val>
                                        </p:tav>
                                      </p:tavLst>
                                    </p:anim>
                                    <p:animEffect transition="in" filter="wipe(up)">
                                      <p:cBhvr>
                                        <p:cTn id="20" dur="500"/>
                                        <p:tgtEl>
                                          <p:spTgt spid="11"/>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blinds(horizontal)">
                                      <p:cBhvr>
                                        <p:cTn id="25" dur="500"/>
                                        <p:tgtEl>
                                          <p:spTgt spid="12"/>
                                        </p:tgtEl>
                                      </p:cBhvr>
                                    </p:animEffect>
                                  </p:childTnLst>
                                </p:cTn>
                              </p:par>
                            </p:childTnLst>
                          </p:cTn>
                        </p:par>
                      </p:childTnLst>
                    </p:cTn>
                  </p:par>
                  <p:par>
                    <p:cTn id="26" fill="hold">
                      <p:stCondLst>
                        <p:cond delay="indefinite"/>
                      </p:stCondLst>
                      <p:childTnLst>
                        <p:par>
                          <p:cTn id="27" fill="hold">
                            <p:stCondLst>
                              <p:cond delay="0"/>
                            </p:stCondLst>
                            <p:childTnLst>
                              <p:par>
                                <p:cTn id="28" presetID="50" presetClass="entr" presetSubtype="0" decel="100000"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p:cTn id="30" dur="1000" fill="hold"/>
                                        <p:tgtEl>
                                          <p:spTgt spid="13"/>
                                        </p:tgtEl>
                                        <p:attrNameLst>
                                          <p:attrName>ppt_w</p:attrName>
                                        </p:attrNameLst>
                                      </p:cBhvr>
                                      <p:tavLst>
                                        <p:tav tm="0">
                                          <p:val>
                                            <p:strVal val="#ppt_w+.3"/>
                                          </p:val>
                                        </p:tav>
                                        <p:tav tm="100000">
                                          <p:val>
                                            <p:strVal val="#ppt_w"/>
                                          </p:val>
                                        </p:tav>
                                      </p:tavLst>
                                    </p:anim>
                                    <p:anim calcmode="lin" valueType="num">
                                      <p:cBhvr>
                                        <p:cTn id="31" dur="1000" fill="hold"/>
                                        <p:tgtEl>
                                          <p:spTgt spid="13"/>
                                        </p:tgtEl>
                                        <p:attrNameLst>
                                          <p:attrName>ppt_h</p:attrName>
                                        </p:attrNameLst>
                                      </p:cBhvr>
                                      <p:tavLst>
                                        <p:tav tm="0">
                                          <p:val>
                                            <p:strVal val="#ppt_h"/>
                                          </p:val>
                                        </p:tav>
                                        <p:tav tm="100000">
                                          <p:val>
                                            <p:strVal val="#ppt_h"/>
                                          </p:val>
                                        </p:tav>
                                      </p:tavLst>
                                    </p:anim>
                                    <p:animEffect transition="in" filter="fade">
                                      <p:cBhvr>
                                        <p:cTn id="32" dur="10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1000"/>
                                        <p:tgtEl>
                                          <p:spTgt spid="15"/>
                                        </p:tgtEl>
                                      </p:cBhvr>
                                    </p:animEffect>
                                    <p:anim calcmode="lin" valueType="num">
                                      <p:cBhvr>
                                        <p:cTn id="38" dur="1000" fill="hold"/>
                                        <p:tgtEl>
                                          <p:spTgt spid="15"/>
                                        </p:tgtEl>
                                        <p:attrNameLst>
                                          <p:attrName>ppt_x</p:attrName>
                                        </p:attrNameLst>
                                      </p:cBhvr>
                                      <p:tavLst>
                                        <p:tav tm="0">
                                          <p:val>
                                            <p:strVal val="#ppt_x"/>
                                          </p:val>
                                        </p:tav>
                                        <p:tav tm="100000">
                                          <p:val>
                                            <p:strVal val="#ppt_x"/>
                                          </p:val>
                                        </p:tav>
                                      </p:tavLst>
                                    </p:anim>
                                    <p:anim calcmode="lin" valueType="num">
                                      <p:cBhvr>
                                        <p:cTn id="3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1" presetClass="entr" presetSubtype="0" fill="hold" grpId="0" nodeType="clickEffect">
                                  <p:stCondLst>
                                    <p:cond delay="0"/>
                                  </p:stCondLst>
                                  <p:iterate type="lt">
                                    <p:tmPct val="10000"/>
                                  </p:iterate>
                                  <p:childTnLst>
                                    <p:set>
                                      <p:cBhvr>
                                        <p:cTn id="43" dur="1" fill="hold">
                                          <p:stCondLst>
                                            <p:cond delay="0"/>
                                          </p:stCondLst>
                                        </p:cTn>
                                        <p:tgtEl>
                                          <p:spTgt spid="16"/>
                                        </p:tgtEl>
                                        <p:attrNameLst>
                                          <p:attrName>style.visibility</p:attrName>
                                        </p:attrNameLst>
                                      </p:cBhvr>
                                      <p:to>
                                        <p:strVal val="visible"/>
                                      </p:to>
                                    </p:set>
                                    <p:anim calcmode="lin" valueType="num">
                                      <p:cBhvr>
                                        <p:cTn id="44" dur="250" fill="hold"/>
                                        <p:tgtEl>
                                          <p:spTgt spid="16"/>
                                        </p:tgtEl>
                                        <p:attrNameLst>
                                          <p:attrName>ppt_x</p:attrName>
                                        </p:attrNameLst>
                                      </p:cBhvr>
                                      <p:tavLst>
                                        <p:tav tm="0">
                                          <p:val>
                                            <p:strVal val="#ppt_x"/>
                                          </p:val>
                                        </p:tav>
                                        <p:tav tm="50000">
                                          <p:val>
                                            <p:strVal val="#ppt_x+.1"/>
                                          </p:val>
                                        </p:tav>
                                        <p:tav tm="100000">
                                          <p:val>
                                            <p:strVal val="#ppt_x"/>
                                          </p:val>
                                        </p:tav>
                                      </p:tavLst>
                                    </p:anim>
                                    <p:anim calcmode="lin" valueType="num">
                                      <p:cBhvr>
                                        <p:cTn id="45" dur="250" fill="hold"/>
                                        <p:tgtEl>
                                          <p:spTgt spid="16"/>
                                        </p:tgtEl>
                                        <p:attrNameLst>
                                          <p:attrName>ppt_y</p:attrName>
                                        </p:attrNameLst>
                                      </p:cBhvr>
                                      <p:tavLst>
                                        <p:tav tm="0">
                                          <p:val>
                                            <p:strVal val="#ppt_y"/>
                                          </p:val>
                                        </p:tav>
                                        <p:tav tm="100000">
                                          <p:val>
                                            <p:strVal val="#ppt_y"/>
                                          </p:val>
                                        </p:tav>
                                      </p:tavLst>
                                    </p:anim>
                                    <p:anim calcmode="lin" valueType="num">
                                      <p:cBhvr>
                                        <p:cTn id="46" dur="250" fill="hold"/>
                                        <p:tgtEl>
                                          <p:spTgt spid="16"/>
                                        </p:tgtEl>
                                        <p:attrNameLst>
                                          <p:attrName>ppt_h</p:attrName>
                                        </p:attrNameLst>
                                      </p:cBhvr>
                                      <p:tavLst>
                                        <p:tav tm="0">
                                          <p:val>
                                            <p:strVal val="#ppt_h/10"/>
                                          </p:val>
                                        </p:tav>
                                        <p:tav tm="50000">
                                          <p:val>
                                            <p:strVal val="#ppt_h+.01"/>
                                          </p:val>
                                        </p:tav>
                                        <p:tav tm="100000">
                                          <p:val>
                                            <p:strVal val="#ppt_h"/>
                                          </p:val>
                                        </p:tav>
                                      </p:tavLst>
                                    </p:anim>
                                    <p:anim calcmode="lin" valueType="num">
                                      <p:cBhvr>
                                        <p:cTn id="47" dur="250" fill="hold"/>
                                        <p:tgtEl>
                                          <p:spTgt spid="16"/>
                                        </p:tgtEl>
                                        <p:attrNameLst>
                                          <p:attrName>ppt_w</p:attrName>
                                        </p:attrNameLst>
                                      </p:cBhvr>
                                      <p:tavLst>
                                        <p:tav tm="0">
                                          <p:val>
                                            <p:strVal val="#ppt_w/10"/>
                                          </p:val>
                                        </p:tav>
                                        <p:tav tm="50000">
                                          <p:val>
                                            <p:strVal val="#ppt_w+.01"/>
                                          </p:val>
                                        </p:tav>
                                        <p:tav tm="100000">
                                          <p:val>
                                            <p:strVal val="#ppt_w"/>
                                          </p:val>
                                        </p:tav>
                                      </p:tavLst>
                                    </p:anim>
                                    <p:animEffect transition="in" filter="fade">
                                      <p:cBhvr>
                                        <p:cTn id="48" dur="250" tmFilter="0,0; .5, 1; 1, 1"/>
                                        <p:tgtEl>
                                          <p:spTgt spid="16"/>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p:cTn id="53" dur="1000" fill="hold"/>
                                        <p:tgtEl>
                                          <p:spTgt spid="17"/>
                                        </p:tgtEl>
                                        <p:attrNameLst>
                                          <p:attrName>ppt_w</p:attrName>
                                        </p:attrNameLst>
                                      </p:cBhvr>
                                      <p:tavLst>
                                        <p:tav tm="0">
                                          <p:val>
                                            <p:fltVal val="0"/>
                                          </p:val>
                                        </p:tav>
                                        <p:tav tm="100000">
                                          <p:val>
                                            <p:strVal val="#ppt_w"/>
                                          </p:val>
                                        </p:tav>
                                      </p:tavLst>
                                    </p:anim>
                                    <p:anim calcmode="lin" valueType="num">
                                      <p:cBhvr>
                                        <p:cTn id="54" dur="1000" fill="hold"/>
                                        <p:tgtEl>
                                          <p:spTgt spid="17"/>
                                        </p:tgtEl>
                                        <p:attrNameLst>
                                          <p:attrName>ppt_h</p:attrName>
                                        </p:attrNameLst>
                                      </p:cBhvr>
                                      <p:tavLst>
                                        <p:tav tm="0">
                                          <p:val>
                                            <p:fltVal val="0"/>
                                          </p:val>
                                        </p:tav>
                                        <p:tav tm="100000">
                                          <p:val>
                                            <p:strVal val="#ppt_h"/>
                                          </p:val>
                                        </p:tav>
                                      </p:tavLst>
                                    </p:anim>
                                    <p:anim calcmode="lin" valueType="num">
                                      <p:cBhvr>
                                        <p:cTn id="55" dur="1000" fill="hold"/>
                                        <p:tgtEl>
                                          <p:spTgt spid="17"/>
                                        </p:tgtEl>
                                        <p:attrNameLst>
                                          <p:attrName>style.rotation</p:attrName>
                                        </p:attrNameLst>
                                      </p:cBhvr>
                                      <p:tavLst>
                                        <p:tav tm="0">
                                          <p:val>
                                            <p:fltVal val="90"/>
                                          </p:val>
                                        </p:tav>
                                        <p:tav tm="100000">
                                          <p:val>
                                            <p:fltVal val="0"/>
                                          </p:val>
                                        </p:tav>
                                      </p:tavLst>
                                    </p:anim>
                                    <p:animEffect transition="in" filter="fade">
                                      <p:cBhvr>
                                        <p:cTn id="56"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11" grpId="0"/>
      <p:bldP spid="12" grpId="0"/>
      <p:bldP spid="13" grpId="0"/>
      <p:bldP spid="15" grpId="0"/>
      <p:bldP spid="16"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66AF03FA-B1D1-4ACE-A98D-08E5EA8AEA3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98</a:t>
            </a:r>
          </a:p>
        </p:txBody>
      </p:sp>
      <p:sp>
        <p:nvSpPr>
          <p:cNvPr id="11" name="Rectangle 10">
            <a:extLst>
              <a:ext uri="{FF2B5EF4-FFF2-40B4-BE49-F238E27FC236}">
                <a16:creationId xmlns:a16="http://schemas.microsoft.com/office/drawing/2014/main" id="{8E44BD17-39D3-47BB-9739-81D85984AE32}"/>
              </a:ext>
            </a:extLst>
          </p:cNvPr>
          <p:cNvSpPr/>
          <p:nvPr/>
        </p:nvSpPr>
        <p:spPr>
          <a:xfrm>
            <a:off x="1032243" y="890974"/>
            <a:ext cx="3787512" cy="400110"/>
          </a:xfrm>
          <a:prstGeom prst="rect">
            <a:avLst/>
          </a:prstGeom>
        </p:spPr>
        <p:txBody>
          <a:bodyPr wrap="none">
            <a:spAutoFit/>
          </a:bodyPr>
          <a:lstStyle/>
          <a:p>
            <a:r>
              <a:rPr lang="en-US" sz="2000" b="1" dirty="0"/>
              <a:t>Doctrine and Covenants 93:24-26.</a:t>
            </a:r>
          </a:p>
        </p:txBody>
      </p:sp>
      <p:sp>
        <p:nvSpPr>
          <p:cNvPr id="2" name="Rectangle 1">
            <a:extLst>
              <a:ext uri="{FF2B5EF4-FFF2-40B4-BE49-F238E27FC236}">
                <a16:creationId xmlns:a16="http://schemas.microsoft.com/office/drawing/2014/main" id="{F2EDFD19-E540-43B1-84B1-DB3A15C279AB}"/>
              </a:ext>
            </a:extLst>
          </p:cNvPr>
          <p:cNvSpPr/>
          <p:nvPr/>
        </p:nvSpPr>
        <p:spPr>
          <a:xfrm>
            <a:off x="1032243" y="1194138"/>
            <a:ext cx="8999654" cy="1323439"/>
          </a:xfrm>
          <a:prstGeom prst="rect">
            <a:avLst/>
          </a:prstGeom>
        </p:spPr>
        <p:txBody>
          <a:bodyPr wrap="square">
            <a:spAutoFit/>
          </a:bodyPr>
          <a:lstStyle/>
          <a:p>
            <a:pPr algn="just" fontAlgn="base"/>
            <a:r>
              <a:rPr lang="en-US" sz="1600" dirty="0">
                <a:latin typeface="Palatino"/>
              </a:rPr>
              <a:t>24 And truth is knowledge of things as they are, and as they were, and as they are to come;</a:t>
            </a:r>
          </a:p>
          <a:p>
            <a:pPr algn="just" fontAlgn="base"/>
            <a:r>
              <a:rPr lang="en-US" sz="1600" dirty="0">
                <a:latin typeface="Palatino"/>
              </a:rPr>
              <a:t>25 And whatsoever is more or less than this is the spirit of that wicked one who was a liar from the beginning.</a:t>
            </a:r>
          </a:p>
          <a:p>
            <a:pPr algn="just" fontAlgn="base"/>
            <a:r>
              <a:rPr lang="en-US" sz="1600" dirty="0">
                <a:latin typeface="Palatino"/>
              </a:rPr>
              <a:t>26 The Spirit of truth is of God. I am the Spirit of truth, and John bore record of me, saying: He received a fulness of truth, yea, even of all truth;</a:t>
            </a:r>
            <a:endParaRPr lang="en-US" sz="1600" i="0" dirty="0">
              <a:effectLst/>
              <a:latin typeface="Palatino"/>
            </a:endParaRPr>
          </a:p>
        </p:txBody>
      </p:sp>
      <p:sp>
        <p:nvSpPr>
          <p:cNvPr id="3" name="Rectangle 2">
            <a:extLst>
              <a:ext uri="{FF2B5EF4-FFF2-40B4-BE49-F238E27FC236}">
                <a16:creationId xmlns:a16="http://schemas.microsoft.com/office/drawing/2014/main" id="{1C39664B-5354-4B5E-B926-7979EBFE7186}"/>
              </a:ext>
            </a:extLst>
          </p:cNvPr>
          <p:cNvSpPr/>
          <p:nvPr/>
        </p:nvSpPr>
        <p:spPr>
          <a:xfrm>
            <a:off x="1032241" y="2528764"/>
            <a:ext cx="6561253" cy="369332"/>
          </a:xfrm>
          <a:prstGeom prst="rect">
            <a:avLst/>
          </a:prstGeom>
        </p:spPr>
        <p:txBody>
          <a:bodyPr wrap="square">
            <a:spAutoFit/>
          </a:bodyPr>
          <a:lstStyle/>
          <a:p>
            <a:r>
              <a:rPr lang="en-US" b="1" dirty="0"/>
              <a:t>What do you learn from the Lord’s definition of truth in verse 24?</a:t>
            </a:r>
          </a:p>
        </p:txBody>
      </p:sp>
      <p:sp>
        <p:nvSpPr>
          <p:cNvPr id="4" name="Rectangle 3">
            <a:extLst>
              <a:ext uri="{FF2B5EF4-FFF2-40B4-BE49-F238E27FC236}">
                <a16:creationId xmlns:a16="http://schemas.microsoft.com/office/drawing/2014/main" id="{1A05FB78-4BEF-40AF-9DAD-C0AE86269B80}"/>
              </a:ext>
            </a:extLst>
          </p:cNvPr>
          <p:cNvSpPr/>
          <p:nvPr/>
        </p:nvSpPr>
        <p:spPr>
          <a:xfrm>
            <a:off x="1032241" y="2886909"/>
            <a:ext cx="3009029" cy="369332"/>
          </a:xfrm>
          <a:prstGeom prst="rect">
            <a:avLst/>
          </a:prstGeom>
        </p:spPr>
        <p:txBody>
          <a:bodyPr wrap="none">
            <a:spAutoFit/>
          </a:bodyPr>
          <a:lstStyle/>
          <a:p>
            <a:r>
              <a:rPr lang="en-US" b="1" dirty="0"/>
              <a:t>Who is described in verse 25?</a:t>
            </a:r>
          </a:p>
        </p:txBody>
      </p:sp>
      <p:sp>
        <p:nvSpPr>
          <p:cNvPr id="8" name="Rectangle 7">
            <a:extLst>
              <a:ext uri="{FF2B5EF4-FFF2-40B4-BE49-F238E27FC236}">
                <a16:creationId xmlns:a16="http://schemas.microsoft.com/office/drawing/2014/main" id="{21079D6B-DE87-4D83-B1D1-2938FF8AD33D}"/>
              </a:ext>
            </a:extLst>
          </p:cNvPr>
          <p:cNvSpPr/>
          <p:nvPr/>
        </p:nvSpPr>
        <p:spPr>
          <a:xfrm>
            <a:off x="1032241" y="3256241"/>
            <a:ext cx="6146234" cy="369332"/>
          </a:xfrm>
          <a:prstGeom prst="rect">
            <a:avLst/>
          </a:prstGeom>
        </p:spPr>
        <p:txBody>
          <a:bodyPr wrap="none">
            <a:spAutoFit/>
          </a:bodyPr>
          <a:lstStyle/>
          <a:p>
            <a:r>
              <a:rPr lang="en-US" b="1" dirty="0"/>
              <a:t>How does Satan seek to influence our knowledge of the truth?</a:t>
            </a:r>
          </a:p>
        </p:txBody>
      </p:sp>
      <p:sp>
        <p:nvSpPr>
          <p:cNvPr id="12" name="Rectangle 11">
            <a:extLst>
              <a:ext uri="{FF2B5EF4-FFF2-40B4-BE49-F238E27FC236}">
                <a16:creationId xmlns:a16="http://schemas.microsoft.com/office/drawing/2014/main" id="{D19743A9-5505-456B-9EBC-6DD7A79A2794}"/>
              </a:ext>
            </a:extLst>
          </p:cNvPr>
          <p:cNvSpPr/>
          <p:nvPr/>
        </p:nvSpPr>
        <p:spPr>
          <a:xfrm>
            <a:off x="1032241" y="3614386"/>
            <a:ext cx="5136534" cy="369332"/>
          </a:xfrm>
          <a:prstGeom prst="rect">
            <a:avLst/>
          </a:prstGeom>
        </p:spPr>
        <p:txBody>
          <a:bodyPr wrap="none">
            <a:spAutoFit/>
          </a:bodyPr>
          <a:lstStyle/>
          <a:p>
            <a:r>
              <a:rPr lang="en-US" b="1" dirty="0"/>
              <a:t>What do we learn from verse 26 about Jesus Christ?</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800" decel="100000"/>
                                        <p:tgtEl>
                                          <p:spTgt spid="4"/>
                                        </p:tgtEl>
                                      </p:cBhvr>
                                    </p:animEffect>
                                    <p:anim calcmode="lin" valueType="num">
                                      <p:cBhvr>
                                        <p:cTn id="13" dur="800" decel="100000" fill="hold"/>
                                        <p:tgtEl>
                                          <p:spTgt spid="4"/>
                                        </p:tgtEl>
                                        <p:attrNameLst>
                                          <p:attrName>style.rotation</p:attrName>
                                        </p:attrNameLst>
                                      </p:cBhvr>
                                      <p:tavLst>
                                        <p:tav tm="0">
                                          <p:val>
                                            <p:fltVal val="-90"/>
                                          </p:val>
                                        </p:tav>
                                        <p:tav tm="100000">
                                          <p:val>
                                            <p:fltVal val="0"/>
                                          </p:val>
                                        </p:tav>
                                      </p:tavLst>
                                    </p:anim>
                                    <p:anim calcmode="lin" valueType="num">
                                      <p:cBhvr>
                                        <p:cTn id="14" dur="800" decel="100000" fill="hold"/>
                                        <p:tgtEl>
                                          <p:spTgt spid="4"/>
                                        </p:tgtEl>
                                        <p:attrNameLst>
                                          <p:attrName>ppt_x</p:attrName>
                                        </p:attrNameLst>
                                      </p:cBhvr>
                                      <p:tavLst>
                                        <p:tav tm="0">
                                          <p:val>
                                            <p:strVal val="#ppt_x+0.4"/>
                                          </p:val>
                                        </p:tav>
                                        <p:tav tm="100000">
                                          <p:val>
                                            <p:strVal val="#ppt_x-0.05"/>
                                          </p:val>
                                        </p:tav>
                                      </p:tavLst>
                                    </p:anim>
                                    <p:anim calcmode="lin" valueType="num">
                                      <p:cBhvr>
                                        <p:cTn id="15" dur="800" decel="100000" fill="hold"/>
                                        <p:tgtEl>
                                          <p:spTgt spid="4"/>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1"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heel(8)">
                                      <p:cBhvr>
                                        <p:cTn id="22" dur="2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strips(downLeft)">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8"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16ECC24C-71D6-4681-8C88-0DD966D38915}"/>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98</a:t>
            </a:r>
          </a:p>
        </p:txBody>
      </p:sp>
      <p:sp>
        <p:nvSpPr>
          <p:cNvPr id="7" name="Rectangle 6">
            <a:extLst>
              <a:ext uri="{FF2B5EF4-FFF2-40B4-BE49-F238E27FC236}">
                <a16:creationId xmlns:a16="http://schemas.microsoft.com/office/drawing/2014/main" id="{11C77B1F-EDE1-4CA7-A97D-73318C7B9A7E}"/>
              </a:ext>
            </a:extLst>
          </p:cNvPr>
          <p:cNvSpPr/>
          <p:nvPr/>
        </p:nvSpPr>
        <p:spPr>
          <a:xfrm>
            <a:off x="1171391" y="1054051"/>
            <a:ext cx="3787512" cy="400110"/>
          </a:xfrm>
          <a:prstGeom prst="rect">
            <a:avLst/>
          </a:prstGeom>
        </p:spPr>
        <p:txBody>
          <a:bodyPr wrap="none">
            <a:spAutoFit/>
          </a:bodyPr>
          <a:lstStyle/>
          <a:p>
            <a:r>
              <a:rPr lang="en-US" sz="2000" b="1" dirty="0"/>
              <a:t>Doctrine and Covenants 93:36-37.</a:t>
            </a:r>
          </a:p>
        </p:txBody>
      </p:sp>
      <p:sp>
        <p:nvSpPr>
          <p:cNvPr id="4" name="Rectangle 3">
            <a:extLst>
              <a:ext uri="{FF2B5EF4-FFF2-40B4-BE49-F238E27FC236}">
                <a16:creationId xmlns:a16="http://schemas.microsoft.com/office/drawing/2014/main" id="{123E1B4D-13CB-4E73-8A3B-64DC9177AF90}"/>
              </a:ext>
            </a:extLst>
          </p:cNvPr>
          <p:cNvSpPr/>
          <p:nvPr/>
        </p:nvSpPr>
        <p:spPr>
          <a:xfrm>
            <a:off x="1171391" y="1374649"/>
            <a:ext cx="6806418" cy="584775"/>
          </a:xfrm>
          <a:prstGeom prst="rect">
            <a:avLst/>
          </a:prstGeom>
        </p:spPr>
        <p:txBody>
          <a:bodyPr wrap="square">
            <a:spAutoFit/>
          </a:bodyPr>
          <a:lstStyle/>
          <a:p>
            <a:pPr algn="just" fontAlgn="base"/>
            <a:r>
              <a:rPr lang="en-US" sz="1600" b="1" dirty="0">
                <a:latin typeface="Palatino"/>
              </a:rPr>
              <a:t>36 </a:t>
            </a:r>
            <a:r>
              <a:rPr lang="en-US" sz="1600" dirty="0">
                <a:latin typeface="Palatino"/>
              </a:rPr>
              <a:t>The glory of God is intelligence, or, in other words, light and truth.</a:t>
            </a:r>
          </a:p>
          <a:p>
            <a:pPr algn="just" fontAlgn="base"/>
            <a:r>
              <a:rPr lang="en-US" sz="1600" b="1" dirty="0">
                <a:latin typeface="Palatino"/>
              </a:rPr>
              <a:t>37 </a:t>
            </a:r>
            <a:r>
              <a:rPr lang="en-US" sz="1600" dirty="0">
                <a:latin typeface="Palatino"/>
              </a:rPr>
              <a:t>Light and truth forsake that evil one.</a:t>
            </a:r>
            <a:endParaRPr lang="en-US" sz="1600" b="0" i="0" dirty="0">
              <a:effectLst/>
              <a:latin typeface="Palatino"/>
            </a:endParaRPr>
          </a:p>
        </p:txBody>
      </p:sp>
      <p:sp>
        <p:nvSpPr>
          <p:cNvPr id="6" name="Rectangle 5">
            <a:extLst>
              <a:ext uri="{FF2B5EF4-FFF2-40B4-BE49-F238E27FC236}">
                <a16:creationId xmlns:a16="http://schemas.microsoft.com/office/drawing/2014/main" id="{E6B10DC3-5B6C-468B-9A4B-5DC96B6F660B}"/>
              </a:ext>
            </a:extLst>
          </p:cNvPr>
          <p:cNvSpPr/>
          <p:nvPr/>
        </p:nvSpPr>
        <p:spPr>
          <a:xfrm>
            <a:off x="1171391" y="1959424"/>
            <a:ext cx="6224589" cy="369332"/>
          </a:xfrm>
          <a:prstGeom prst="rect">
            <a:avLst/>
          </a:prstGeom>
        </p:spPr>
        <p:txBody>
          <a:bodyPr wrap="none">
            <a:spAutoFit/>
          </a:bodyPr>
          <a:lstStyle/>
          <a:p>
            <a:r>
              <a:rPr lang="en-US" b="1" dirty="0"/>
              <a:t>What did the Lord reveal about light and truth in these verses? </a:t>
            </a:r>
          </a:p>
        </p:txBody>
      </p:sp>
      <p:sp>
        <p:nvSpPr>
          <p:cNvPr id="8" name="Rectangle 7">
            <a:extLst>
              <a:ext uri="{FF2B5EF4-FFF2-40B4-BE49-F238E27FC236}">
                <a16:creationId xmlns:a16="http://schemas.microsoft.com/office/drawing/2014/main" id="{2BF80240-958F-45E6-B00A-177ED30CF554}"/>
              </a:ext>
            </a:extLst>
          </p:cNvPr>
          <p:cNvSpPr/>
          <p:nvPr/>
        </p:nvSpPr>
        <p:spPr>
          <a:xfrm>
            <a:off x="1171391" y="2359533"/>
            <a:ext cx="4737002" cy="369332"/>
          </a:xfrm>
          <a:prstGeom prst="rect">
            <a:avLst/>
          </a:prstGeom>
        </p:spPr>
        <p:txBody>
          <a:bodyPr wrap="none">
            <a:spAutoFit/>
          </a:bodyPr>
          <a:lstStyle/>
          <a:p>
            <a:r>
              <a:rPr lang="en-US" b="1" dirty="0"/>
              <a:t>How do we benefit by receiving light and truth?</a:t>
            </a:r>
          </a:p>
        </p:txBody>
      </p:sp>
      <p:sp>
        <p:nvSpPr>
          <p:cNvPr id="10" name="Rectangle 9">
            <a:extLst>
              <a:ext uri="{FF2B5EF4-FFF2-40B4-BE49-F238E27FC236}">
                <a16:creationId xmlns:a16="http://schemas.microsoft.com/office/drawing/2014/main" id="{FD203EB6-542F-495E-B24B-D079428128C5}"/>
              </a:ext>
            </a:extLst>
          </p:cNvPr>
          <p:cNvSpPr/>
          <p:nvPr/>
        </p:nvSpPr>
        <p:spPr>
          <a:xfrm>
            <a:off x="1171391" y="2759642"/>
            <a:ext cx="8318996" cy="369332"/>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By receiving light and truth, we can become like Jesus Christ and Heavenly Father.</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diamond(in)">
                                      <p:cBhvr>
                                        <p:cTn id="12" dur="2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98</a:t>
            </a:r>
          </a:p>
        </p:txBody>
      </p:sp>
      <p:sp>
        <p:nvSpPr>
          <p:cNvPr id="3" name="Arrow: Down 2">
            <a:extLst>
              <a:ext uri="{FF2B5EF4-FFF2-40B4-BE49-F238E27FC236}">
                <a16:creationId xmlns:a16="http://schemas.microsoft.com/office/drawing/2014/main" id="{0F29A018-FBC2-4C3B-825D-DAC02EFCB57E}"/>
              </a:ext>
            </a:extLst>
          </p:cNvPr>
          <p:cNvSpPr/>
          <p:nvPr/>
        </p:nvSpPr>
        <p:spPr>
          <a:xfrm>
            <a:off x="3728147" y="2986673"/>
            <a:ext cx="1033670" cy="3498572"/>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4" name="Rectangle 3">
            <a:extLst>
              <a:ext uri="{FF2B5EF4-FFF2-40B4-BE49-F238E27FC236}">
                <a16:creationId xmlns:a16="http://schemas.microsoft.com/office/drawing/2014/main" id="{3E6A44D4-34AD-40A4-B6C0-6ED03E39127D}"/>
              </a:ext>
            </a:extLst>
          </p:cNvPr>
          <p:cNvSpPr/>
          <p:nvPr/>
        </p:nvSpPr>
        <p:spPr>
          <a:xfrm>
            <a:off x="2641469" y="4373609"/>
            <a:ext cx="3207026" cy="57314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8" name="Arrow: Down 7">
            <a:extLst>
              <a:ext uri="{FF2B5EF4-FFF2-40B4-BE49-F238E27FC236}">
                <a16:creationId xmlns:a16="http://schemas.microsoft.com/office/drawing/2014/main" id="{8A30A9A6-263B-4EC4-B27C-CA49C965F0EE}"/>
              </a:ext>
            </a:extLst>
          </p:cNvPr>
          <p:cNvSpPr/>
          <p:nvPr/>
        </p:nvSpPr>
        <p:spPr>
          <a:xfrm rot="10800000">
            <a:off x="7616614" y="1670601"/>
            <a:ext cx="1033670" cy="3993875"/>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9" name="Rectangle 8">
            <a:extLst>
              <a:ext uri="{FF2B5EF4-FFF2-40B4-BE49-F238E27FC236}">
                <a16:creationId xmlns:a16="http://schemas.microsoft.com/office/drawing/2014/main" id="{02524581-8DFC-48D1-878D-8AE9C6EFED7E}"/>
              </a:ext>
            </a:extLst>
          </p:cNvPr>
          <p:cNvSpPr/>
          <p:nvPr/>
        </p:nvSpPr>
        <p:spPr>
          <a:xfrm rot="10800000">
            <a:off x="6529936" y="3530877"/>
            <a:ext cx="3207026" cy="65428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3" name="Rectangle 12">
            <a:extLst>
              <a:ext uri="{FF2B5EF4-FFF2-40B4-BE49-F238E27FC236}">
                <a16:creationId xmlns:a16="http://schemas.microsoft.com/office/drawing/2014/main" id="{722E43DE-6EC8-4737-982E-4033D4450FBC}"/>
              </a:ext>
            </a:extLst>
          </p:cNvPr>
          <p:cNvSpPr/>
          <p:nvPr/>
        </p:nvSpPr>
        <p:spPr>
          <a:xfrm>
            <a:off x="3020598" y="845897"/>
            <a:ext cx="6096000" cy="646331"/>
          </a:xfrm>
          <a:prstGeom prst="rect">
            <a:avLst/>
          </a:prstGeom>
        </p:spPr>
        <p:txBody>
          <a:bodyPr>
            <a:spAutoFit/>
          </a:bodyPr>
          <a:lstStyle/>
          <a:p>
            <a:pPr algn="ctr"/>
            <a:r>
              <a:rPr lang="en-US" b="1" dirty="0"/>
              <a:t>By receiving light and truth, we can become like Jesus Christ and Heavenly Father.</a:t>
            </a:r>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1250"/>
                                        <p:tgtEl>
                                          <p:spTgt spid="9"/>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1250"/>
                                        <p:tgtEl>
                                          <p:spTgt spid="8"/>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5"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randombar(vertical)">
                                      <p:cBhvr>
                                        <p:cTn id="15" dur="1500"/>
                                        <p:tgtEl>
                                          <p:spTgt spid="4"/>
                                        </p:tgtEl>
                                      </p:cBhvr>
                                    </p:animEffect>
                                  </p:childTnLst>
                                </p:cTn>
                              </p:par>
                              <p:par>
                                <p:cTn id="16" presetID="14" presetClass="entr" presetSubtype="5" fill="hold" grpId="0" nodeType="with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randombar(vertical)">
                                      <p:cBhvr>
                                        <p:cTn id="18" dur="1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98</a:t>
            </a:r>
          </a:p>
        </p:txBody>
      </p:sp>
      <p:sp>
        <p:nvSpPr>
          <p:cNvPr id="5" name="Rectangle 4">
            <a:extLst>
              <a:ext uri="{FF2B5EF4-FFF2-40B4-BE49-F238E27FC236}">
                <a16:creationId xmlns:a16="http://schemas.microsoft.com/office/drawing/2014/main" id="{E56EDFFE-1B9A-4773-B259-34738A678E16}"/>
              </a:ext>
            </a:extLst>
          </p:cNvPr>
          <p:cNvSpPr/>
          <p:nvPr/>
        </p:nvSpPr>
        <p:spPr>
          <a:xfrm>
            <a:off x="1171391" y="1054051"/>
            <a:ext cx="3856440" cy="400110"/>
          </a:xfrm>
          <a:prstGeom prst="rect">
            <a:avLst/>
          </a:prstGeom>
        </p:spPr>
        <p:txBody>
          <a:bodyPr wrap="none">
            <a:spAutoFit/>
          </a:bodyPr>
          <a:lstStyle/>
          <a:p>
            <a:r>
              <a:rPr lang="en-US" sz="2000" b="1" dirty="0"/>
              <a:t>Doctrine and Covenants 93:26-28.</a:t>
            </a:r>
          </a:p>
        </p:txBody>
      </p:sp>
      <p:sp>
        <p:nvSpPr>
          <p:cNvPr id="3" name="Rectangle 2">
            <a:extLst>
              <a:ext uri="{FF2B5EF4-FFF2-40B4-BE49-F238E27FC236}">
                <a16:creationId xmlns:a16="http://schemas.microsoft.com/office/drawing/2014/main" id="{DD565A65-7B45-476E-96E6-6914F7D3259B}"/>
              </a:ext>
            </a:extLst>
          </p:cNvPr>
          <p:cNvSpPr/>
          <p:nvPr/>
        </p:nvSpPr>
        <p:spPr>
          <a:xfrm>
            <a:off x="1171390" y="1454161"/>
            <a:ext cx="8449687" cy="1323439"/>
          </a:xfrm>
          <a:prstGeom prst="rect">
            <a:avLst/>
          </a:prstGeom>
        </p:spPr>
        <p:txBody>
          <a:bodyPr wrap="square">
            <a:spAutoFit/>
          </a:bodyPr>
          <a:lstStyle/>
          <a:p>
            <a:pPr algn="just" fontAlgn="base"/>
            <a:r>
              <a:rPr lang="en-US" sz="1600" b="1" dirty="0">
                <a:latin typeface="Palatino"/>
              </a:rPr>
              <a:t>26 </a:t>
            </a:r>
            <a:r>
              <a:rPr lang="en-US" sz="1600" dirty="0">
                <a:latin typeface="Palatino"/>
              </a:rPr>
              <a:t>The Spirit of truth is of God. I am the Spirit of truth, and John bore record of me, saying: He received a fulness of truth, yea, even of all truth;</a:t>
            </a:r>
          </a:p>
          <a:p>
            <a:pPr algn="just" fontAlgn="base"/>
            <a:r>
              <a:rPr lang="en-US" sz="1600" b="1" dirty="0">
                <a:latin typeface="Palatino"/>
              </a:rPr>
              <a:t>27 </a:t>
            </a:r>
            <a:r>
              <a:rPr lang="en-US" sz="1600" dirty="0">
                <a:latin typeface="Palatino"/>
              </a:rPr>
              <a:t>And no man receiveth a fulness unless he keepeth his commandments.</a:t>
            </a:r>
          </a:p>
          <a:p>
            <a:pPr algn="just" fontAlgn="base"/>
            <a:r>
              <a:rPr lang="en-US" sz="1600" b="1" dirty="0">
                <a:latin typeface="Palatino"/>
              </a:rPr>
              <a:t>28 </a:t>
            </a:r>
            <a:r>
              <a:rPr lang="en-US" sz="1600" dirty="0">
                <a:latin typeface="Palatino"/>
              </a:rPr>
              <a:t>He that keepeth his commandments receiveth truth and light, until he is glorified in truth and knoweth all things.</a:t>
            </a:r>
          </a:p>
        </p:txBody>
      </p:sp>
      <p:sp>
        <p:nvSpPr>
          <p:cNvPr id="4" name="Rectangle 3">
            <a:extLst>
              <a:ext uri="{FF2B5EF4-FFF2-40B4-BE49-F238E27FC236}">
                <a16:creationId xmlns:a16="http://schemas.microsoft.com/office/drawing/2014/main" id="{AADAA659-D627-4974-A281-78A21CE7657C}"/>
              </a:ext>
            </a:extLst>
          </p:cNvPr>
          <p:cNvSpPr/>
          <p:nvPr/>
        </p:nvSpPr>
        <p:spPr>
          <a:xfrm>
            <a:off x="1171389" y="2777600"/>
            <a:ext cx="4410695" cy="369332"/>
          </a:xfrm>
          <a:prstGeom prst="rect">
            <a:avLst/>
          </a:prstGeom>
        </p:spPr>
        <p:txBody>
          <a:bodyPr wrap="none">
            <a:spAutoFit/>
          </a:bodyPr>
          <a:lstStyle/>
          <a:p>
            <a:r>
              <a:rPr lang="en-US" b="1" dirty="0"/>
              <a:t>What must we do to receive truth and light?</a:t>
            </a:r>
          </a:p>
        </p:txBody>
      </p:sp>
      <p:sp>
        <p:nvSpPr>
          <p:cNvPr id="7" name="Rectangle 6">
            <a:extLst>
              <a:ext uri="{FF2B5EF4-FFF2-40B4-BE49-F238E27FC236}">
                <a16:creationId xmlns:a16="http://schemas.microsoft.com/office/drawing/2014/main" id="{C0733296-2092-4BE7-8F2C-69FED6F5723A}"/>
              </a:ext>
            </a:extLst>
          </p:cNvPr>
          <p:cNvSpPr/>
          <p:nvPr/>
        </p:nvSpPr>
        <p:spPr>
          <a:xfrm>
            <a:off x="1171388" y="3059668"/>
            <a:ext cx="5719323" cy="369332"/>
          </a:xfrm>
          <a:prstGeom prst="rect">
            <a:avLst/>
          </a:prstGeom>
        </p:spPr>
        <p:txBody>
          <a:bodyPr wrap="none">
            <a:spAutoFit/>
          </a:bodyPr>
          <a:lstStyle/>
          <a:p>
            <a:r>
              <a:rPr lang="en-US" i="1" dirty="0">
                <a:effectLst>
                  <a:outerShdw blurRad="38100" dist="38100" dir="2700000" algn="tl">
                    <a:srgbClr val="000000">
                      <a:alpha val="43137"/>
                    </a:srgbClr>
                  </a:outerShdw>
                </a:effectLst>
              </a:rPr>
              <a:t>We receive truth and light as we keep the commandments.</a:t>
            </a:r>
          </a:p>
        </p:txBody>
      </p:sp>
      <p:sp>
        <p:nvSpPr>
          <p:cNvPr id="9" name="Arrow: Down 8">
            <a:extLst>
              <a:ext uri="{FF2B5EF4-FFF2-40B4-BE49-F238E27FC236}">
                <a16:creationId xmlns:a16="http://schemas.microsoft.com/office/drawing/2014/main" id="{074C87AB-FEFB-4929-A41D-75E9E58D4C1E}"/>
              </a:ext>
            </a:extLst>
          </p:cNvPr>
          <p:cNvSpPr/>
          <p:nvPr/>
        </p:nvSpPr>
        <p:spPr>
          <a:xfrm>
            <a:off x="7947061" y="3615288"/>
            <a:ext cx="790845" cy="2784921"/>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0" name="Rectangle 9">
            <a:extLst>
              <a:ext uri="{FF2B5EF4-FFF2-40B4-BE49-F238E27FC236}">
                <a16:creationId xmlns:a16="http://schemas.microsoft.com/office/drawing/2014/main" id="{43B48BA0-09DA-468C-A81B-9A92D13555AE}"/>
              </a:ext>
            </a:extLst>
          </p:cNvPr>
          <p:cNvSpPr/>
          <p:nvPr/>
        </p:nvSpPr>
        <p:spPr>
          <a:xfrm>
            <a:off x="7331044" y="4688218"/>
            <a:ext cx="2022877" cy="39242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1" name="Arrow: Down 10">
            <a:extLst>
              <a:ext uri="{FF2B5EF4-FFF2-40B4-BE49-F238E27FC236}">
                <a16:creationId xmlns:a16="http://schemas.microsoft.com/office/drawing/2014/main" id="{76DAC0C3-CEF1-4EC7-B37F-0FDBA9D51E92}"/>
              </a:ext>
            </a:extLst>
          </p:cNvPr>
          <p:cNvSpPr/>
          <p:nvPr/>
        </p:nvSpPr>
        <p:spPr>
          <a:xfrm rot="10800000">
            <a:off x="9842979" y="2200688"/>
            <a:ext cx="1033670" cy="2703008"/>
          </a:xfrm>
          <a:prstGeom prst="downArrow">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2" name="Rectangle 11">
            <a:extLst>
              <a:ext uri="{FF2B5EF4-FFF2-40B4-BE49-F238E27FC236}">
                <a16:creationId xmlns:a16="http://schemas.microsoft.com/office/drawing/2014/main" id="{C5C0A4B1-927D-48B0-93A1-F9F3934DA07B}"/>
              </a:ext>
            </a:extLst>
          </p:cNvPr>
          <p:cNvSpPr/>
          <p:nvPr/>
        </p:nvSpPr>
        <p:spPr>
          <a:xfrm rot="10800000">
            <a:off x="9041222" y="3413192"/>
            <a:ext cx="2637183" cy="47048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15" name="TextBox 14">
            <a:extLst>
              <a:ext uri="{FF2B5EF4-FFF2-40B4-BE49-F238E27FC236}">
                <a16:creationId xmlns:a16="http://schemas.microsoft.com/office/drawing/2014/main" id="{C856A326-D983-40AA-BD3A-17B31E2AEEE5}"/>
              </a:ext>
            </a:extLst>
          </p:cNvPr>
          <p:cNvSpPr txBox="1"/>
          <p:nvPr/>
        </p:nvSpPr>
        <p:spPr>
          <a:xfrm>
            <a:off x="9100942" y="3403827"/>
            <a:ext cx="2517741" cy="523220"/>
          </a:xfrm>
          <a:prstGeom prst="rect">
            <a:avLst/>
          </a:prstGeom>
          <a:noFill/>
        </p:spPr>
        <p:txBody>
          <a:bodyPr wrap="none" rtlCol="0">
            <a:spAutoFit/>
          </a:bodyPr>
          <a:lstStyle/>
          <a:p>
            <a:pPr algn="ctr"/>
            <a:r>
              <a:rPr lang="en-US" sz="1400" dirty="0">
                <a:effectLst>
                  <a:outerShdw blurRad="38100" dist="38100" dir="2700000" algn="tl">
                    <a:srgbClr val="000000">
                      <a:alpha val="43137"/>
                    </a:srgbClr>
                  </a:outerShdw>
                </a:effectLst>
              </a:rPr>
              <a:t>We receive truth light </a:t>
            </a:r>
          </a:p>
          <a:p>
            <a:pPr algn="ctr"/>
            <a:r>
              <a:rPr lang="en-US" sz="1400" dirty="0">
                <a:effectLst>
                  <a:outerShdw blurRad="38100" dist="38100" dir="2700000" algn="tl">
                    <a:srgbClr val="000000">
                      <a:alpha val="43137"/>
                    </a:srgbClr>
                  </a:outerShdw>
                </a:effectLst>
              </a:rPr>
              <a:t>As we keep the commandments</a:t>
            </a:r>
          </a:p>
        </p:txBody>
      </p:sp>
      <p:sp>
        <p:nvSpPr>
          <p:cNvPr id="8" name="Rectangle 7">
            <a:extLst>
              <a:ext uri="{FF2B5EF4-FFF2-40B4-BE49-F238E27FC236}">
                <a16:creationId xmlns:a16="http://schemas.microsoft.com/office/drawing/2014/main" id="{83019ACC-A358-426C-A89E-A9DA9E2E998E}"/>
              </a:ext>
            </a:extLst>
          </p:cNvPr>
          <p:cNvSpPr/>
          <p:nvPr/>
        </p:nvSpPr>
        <p:spPr>
          <a:xfrm>
            <a:off x="1171387" y="3387902"/>
            <a:ext cx="5430469" cy="646331"/>
          </a:xfrm>
          <a:prstGeom prst="rect">
            <a:avLst/>
          </a:prstGeom>
        </p:spPr>
        <p:txBody>
          <a:bodyPr wrap="square">
            <a:spAutoFit/>
          </a:bodyPr>
          <a:lstStyle/>
          <a:p>
            <a:r>
              <a:rPr lang="en-US" b="1" dirty="0"/>
              <a:t>How does obeying the commandments help us receive truth and light?</a:t>
            </a:r>
          </a:p>
        </p:txBody>
      </p:sp>
      <p:sp>
        <p:nvSpPr>
          <p:cNvPr id="16" name="Rectangle 15">
            <a:extLst>
              <a:ext uri="{FF2B5EF4-FFF2-40B4-BE49-F238E27FC236}">
                <a16:creationId xmlns:a16="http://schemas.microsoft.com/office/drawing/2014/main" id="{A2EDAF8D-EDF8-4E54-A55C-F0DE45352D49}"/>
              </a:ext>
            </a:extLst>
          </p:cNvPr>
          <p:cNvSpPr/>
          <p:nvPr/>
        </p:nvSpPr>
        <p:spPr>
          <a:xfrm>
            <a:off x="1171387" y="4101039"/>
            <a:ext cx="6096000" cy="646331"/>
          </a:xfrm>
          <a:prstGeom prst="rect">
            <a:avLst/>
          </a:prstGeom>
        </p:spPr>
        <p:txBody>
          <a:bodyPr>
            <a:spAutoFit/>
          </a:bodyPr>
          <a:lstStyle/>
          <a:p>
            <a:r>
              <a:rPr lang="en-US" b="1" dirty="0"/>
              <a:t>When have you felt that you received truth and light by keeping the commandments?</a:t>
            </a:r>
          </a:p>
        </p:txBody>
      </p:sp>
    </p:spTree>
    <p:extLst>
      <p:ext uri="{BB962C8B-B14F-4D97-AF65-F5344CB8AC3E}">
        <p14:creationId xmlns:p14="http://schemas.microsoft.com/office/powerpoint/2010/main" val="30321560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strips(downLeft)">
                                      <p:cBhvr>
                                        <p:cTn id="25" dur="1000"/>
                                        <p:tgtEl>
                                          <p:spTgt spid="15"/>
                                        </p:tgtEl>
                                      </p:cBhvr>
                                    </p:animEffect>
                                  </p:childTnLst>
                                </p:cTn>
                              </p:par>
                              <p:par>
                                <p:cTn id="26" presetID="18" presetClass="entr" presetSubtype="12" fill="hold" grpId="0"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strips(downLeft)">
                                      <p:cBhvr>
                                        <p:cTn id="28" dur="10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p:cTn id="33" dur="1000" fill="hold"/>
                                        <p:tgtEl>
                                          <p:spTgt spid="8"/>
                                        </p:tgtEl>
                                        <p:attrNameLst>
                                          <p:attrName>ppt_w</p:attrName>
                                        </p:attrNameLst>
                                      </p:cBhvr>
                                      <p:tavLst>
                                        <p:tav tm="0">
                                          <p:val>
                                            <p:fltVal val="0"/>
                                          </p:val>
                                        </p:tav>
                                        <p:tav tm="100000">
                                          <p:val>
                                            <p:strVal val="#ppt_w"/>
                                          </p:val>
                                        </p:tav>
                                      </p:tavLst>
                                    </p:anim>
                                    <p:anim calcmode="lin" valueType="num">
                                      <p:cBhvr>
                                        <p:cTn id="34" dur="1000" fill="hold"/>
                                        <p:tgtEl>
                                          <p:spTgt spid="8"/>
                                        </p:tgtEl>
                                        <p:attrNameLst>
                                          <p:attrName>ppt_h</p:attrName>
                                        </p:attrNameLst>
                                      </p:cBhvr>
                                      <p:tavLst>
                                        <p:tav tm="0">
                                          <p:val>
                                            <p:fltVal val="0"/>
                                          </p:val>
                                        </p:tav>
                                        <p:tav tm="100000">
                                          <p:val>
                                            <p:strVal val="#ppt_h"/>
                                          </p:val>
                                        </p:tav>
                                      </p:tavLst>
                                    </p:anim>
                                    <p:anim calcmode="lin" valueType="num">
                                      <p:cBhvr>
                                        <p:cTn id="35" dur="1000" fill="hold"/>
                                        <p:tgtEl>
                                          <p:spTgt spid="8"/>
                                        </p:tgtEl>
                                        <p:attrNameLst>
                                          <p:attrName>style.rotation</p:attrName>
                                        </p:attrNameLst>
                                      </p:cBhvr>
                                      <p:tavLst>
                                        <p:tav tm="0">
                                          <p:val>
                                            <p:fltVal val="90"/>
                                          </p:val>
                                        </p:tav>
                                        <p:tav tm="100000">
                                          <p:val>
                                            <p:fltVal val="0"/>
                                          </p:val>
                                        </p:tav>
                                      </p:tavLst>
                                    </p:anim>
                                    <p:animEffect transition="in" filter="fade">
                                      <p:cBhvr>
                                        <p:cTn id="36" dur="10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dissolve">
                                      <p:cBhvr>
                                        <p:cTn id="4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15" grpId="0"/>
      <p:bldP spid="8"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98</a:t>
            </a:r>
          </a:p>
        </p:txBody>
      </p:sp>
      <p:sp>
        <p:nvSpPr>
          <p:cNvPr id="12" name="Rectangle 11">
            <a:extLst>
              <a:ext uri="{FF2B5EF4-FFF2-40B4-BE49-F238E27FC236}">
                <a16:creationId xmlns:a16="http://schemas.microsoft.com/office/drawing/2014/main" id="{C9970BC2-6E34-4C69-B188-8953C2BCE590}"/>
              </a:ext>
            </a:extLst>
          </p:cNvPr>
          <p:cNvSpPr/>
          <p:nvPr/>
        </p:nvSpPr>
        <p:spPr>
          <a:xfrm>
            <a:off x="1171391" y="1054051"/>
            <a:ext cx="3917354" cy="400110"/>
          </a:xfrm>
          <a:prstGeom prst="rect">
            <a:avLst/>
          </a:prstGeom>
        </p:spPr>
        <p:txBody>
          <a:bodyPr wrap="none">
            <a:spAutoFit/>
          </a:bodyPr>
          <a:lstStyle/>
          <a:p>
            <a:r>
              <a:rPr lang="en-US" sz="2000" b="1" dirty="0"/>
              <a:t>Doctrine and Covenants 93:29-32.</a:t>
            </a:r>
          </a:p>
        </p:txBody>
      </p:sp>
      <p:sp>
        <p:nvSpPr>
          <p:cNvPr id="3" name="Rectangle 2">
            <a:extLst>
              <a:ext uri="{FF2B5EF4-FFF2-40B4-BE49-F238E27FC236}">
                <a16:creationId xmlns:a16="http://schemas.microsoft.com/office/drawing/2014/main" id="{1E36DC75-61B3-416B-B90E-59CE0F190606}"/>
              </a:ext>
            </a:extLst>
          </p:cNvPr>
          <p:cNvSpPr/>
          <p:nvPr/>
        </p:nvSpPr>
        <p:spPr>
          <a:xfrm>
            <a:off x="1171391" y="1392412"/>
            <a:ext cx="8648470" cy="1815882"/>
          </a:xfrm>
          <a:prstGeom prst="rect">
            <a:avLst/>
          </a:prstGeom>
        </p:spPr>
        <p:txBody>
          <a:bodyPr wrap="square">
            <a:spAutoFit/>
          </a:bodyPr>
          <a:lstStyle/>
          <a:p>
            <a:pPr algn="just" fontAlgn="base"/>
            <a:r>
              <a:rPr lang="en-US" sz="1600" b="1" dirty="0">
                <a:latin typeface="Palatino"/>
              </a:rPr>
              <a:t>29 </a:t>
            </a:r>
            <a:r>
              <a:rPr lang="en-US" sz="1600" dirty="0">
                <a:latin typeface="Palatino"/>
              </a:rPr>
              <a:t>Man was also in the beginning with God. Intelligence, or the light of truth, was not created or made, neither indeed can be.</a:t>
            </a:r>
          </a:p>
          <a:p>
            <a:pPr algn="just" fontAlgn="base"/>
            <a:r>
              <a:rPr lang="en-US" sz="1600" b="1" dirty="0">
                <a:latin typeface="Palatino"/>
              </a:rPr>
              <a:t>30 </a:t>
            </a:r>
            <a:r>
              <a:rPr lang="en-US" sz="1600" dirty="0">
                <a:latin typeface="Palatino"/>
              </a:rPr>
              <a:t>All truth is independent in that sphere in which God has placed it, to act for itself, as all intelligence also; otherwise there is no existence.</a:t>
            </a:r>
          </a:p>
          <a:p>
            <a:pPr algn="just" fontAlgn="base"/>
            <a:r>
              <a:rPr lang="en-US" sz="1600" b="1" dirty="0">
                <a:latin typeface="Palatino"/>
              </a:rPr>
              <a:t>31 </a:t>
            </a:r>
            <a:r>
              <a:rPr lang="en-US" sz="1600" dirty="0">
                <a:latin typeface="Palatino"/>
              </a:rPr>
              <a:t>Behold, here is the agency of man, and here is the condemnation of man; because that which was from the beginning is plainly manifest unto them, and they receive not the light.</a:t>
            </a:r>
          </a:p>
          <a:p>
            <a:pPr algn="just" fontAlgn="base"/>
            <a:r>
              <a:rPr lang="en-US" sz="1600" b="1" dirty="0">
                <a:latin typeface="Palatino"/>
              </a:rPr>
              <a:t>32 </a:t>
            </a:r>
            <a:r>
              <a:rPr lang="en-US" sz="1600" dirty="0">
                <a:latin typeface="Palatino"/>
              </a:rPr>
              <a:t>And every man whose spirit receiveth not the light is under condemnation.</a:t>
            </a:r>
            <a:endParaRPr lang="en-US" sz="1600" b="0" i="0" dirty="0">
              <a:effectLst/>
              <a:latin typeface="Palatino"/>
            </a:endParaRPr>
          </a:p>
        </p:txBody>
      </p:sp>
      <p:sp>
        <p:nvSpPr>
          <p:cNvPr id="8" name="Rectangle 7">
            <a:extLst>
              <a:ext uri="{FF2B5EF4-FFF2-40B4-BE49-F238E27FC236}">
                <a16:creationId xmlns:a16="http://schemas.microsoft.com/office/drawing/2014/main" id="{39E4BD45-4CBF-4F60-B81E-AC1D82B48537}"/>
              </a:ext>
            </a:extLst>
          </p:cNvPr>
          <p:cNvSpPr/>
          <p:nvPr/>
        </p:nvSpPr>
        <p:spPr>
          <a:xfrm>
            <a:off x="1171391" y="3208294"/>
            <a:ext cx="6116098" cy="369332"/>
          </a:xfrm>
          <a:prstGeom prst="rect">
            <a:avLst/>
          </a:prstGeom>
        </p:spPr>
        <p:txBody>
          <a:bodyPr wrap="none">
            <a:spAutoFit/>
          </a:bodyPr>
          <a:lstStyle/>
          <a:p>
            <a:r>
              <a:rPr lang="en-US" b="1" dirty="0"/>
              <a:t>What is the consequence if we choose to not receive the light?</a:t>
            </a:r>
          </a:p>
        </p:txBody>
      </p:sp>
      <p:sp>
        <p:nvSpPr>
          <p:cNvPr id="13" name="Rectangle 12">
            <a:extLst>
              <a:ext uri="{FF2B5EF4-FFF2-40B4-BE49-F238E27FC236}">
                <a16:creationId xmlns:a16="http://schemas.microsoft.com/office/drawing/2014/main" id="{934ECD11-E8DD-4897-B164-96F2E02D9E41}"/>
              </a:ext>
            </a:extLst>
          </p:cNvPr>
          <p:cNvSpPr/>
          <p:nvPr/>
        </p:nvSpPr>
        <p:spPr>
          <a:xfrm>
            <a:off x="1171391" y="3594298"/>
            <a:ext cx="5331203" cy="369332"/>
          </a:xfrm>
          <a:prstGeom prst="rect">
            <a:avLst/>
          </a:prstGeom>
        </p:spPr>
        <p:txBody>
          <a:bodyPr wrap="none">
            <a:spAutoFit/>
          </a:bodyPr>
          <a:lstStyle/>
          <a:p>
            <a:r>
              <a:rPr lang="en-US" b="1" dirty="0"/>
              <a:t>Can we lose light and truth we have already received?</a:t>
            </a:r>
          </a:p>
        </p:txBody>
      </p:sp>
    </p:spTree>
    <p:extLst>
      <p:ext uri="{BB962C8B-B14F-4D97-AF65-F5344CB8AC3E}">
        <p14:creationId xmlns:p14="http://schemas.microsoft.com/office/powerpoint/2010/main" val="26168633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0</TotalTime>
  <Words>752</Words>
  <Application>Microsoft Office PowerPoint</Application>
  <PresentationFormat>Widescreen</PresentationFormat>
  <Paragraphs>94</Paragraphs>
  <Slides>14</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14</vt:i4>
      </vt:variant>
    </vt:vector>
  </HeadingPairs>
  <TitlesOfParts>
    <vt:vector size="27" baseType="lpstr">
      <vt:lpstr>PMingLiU-ExtB</vt:lpstr>
      <vt:lpstr>Yu Gothic UI Semibold</vt:lpstr>
      <vt:lpstr>Arial</vt:lpstr>
      <vt:lpstr>Bahnschrift SemiLight SemiConde</vt:lpstr>
      <vt:lpstr>Calibri</vt:lpstr>
      <vt:lpstr>Calibri Light</vt:lpstr>
      <vt:lpstr>Leelawadee UI Semilight</vt:lpstr>
      <vt:lpstr>Microsoft Himalaya</vt:lpstr>
      <vt:lpstr>Mongolian Baiti</vt:lpstr>
      <vt:lpstr>MV Boli</vt:lpstr>
      <vt:lpstr>Palatino</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2586</cp:revision>
  <dcterms:created xsi:type="dcterms:W3CDTF">2018-08-29T04:26:39Z</dcterms:created>
  <dcterms:modified xsi:type="dcterms:W3CDTF">2018-10-09T06:35:17Z</dcterms:modified>
</cp:coreProperties>
</file>