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19" r:id="rId1"/>
  </p:sldMasterIdLst>
  <p:notesMasterIdLst>
    <p:notesMasterId r:id="rId16"/>
  </p:notesMasterIdLst>
  <p:sldIdLst>
    <p:sldId id="296" r:id="rId2"/>
    <p:sldId id="304" r:id="rId3"/>
    <p:sldId id="299" r:id="rId4"/>
    <p:sldId id="308" r:id="rId5"/>
    <p:sldId id="305" r:id="rId6"/>
    <p:sldId id="306" r:id="rId7"/>
    <p:sldId id="307" r:id="rId8"/>
    <p:sldId id="309" r:id="rId9"/>
    <p:sldId id="310" r:id="rId10"/>
    <p:sldId id="311" r:id="rId11"/>
    <p:sldId id="314" r:id="rId12"/>
    <p:sldId id="312" r:id="rId13"/>
    <p:sldId id="316" r:id="rId14"/>
    <p:sldId id="31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757"/>
    <a:srgbClr val="13BD23"/>
    <a:srgbClr val="E6E6E6"/>
    <a:srgbClr val="CC0000"/>
    <a:srgbClr val="D88028"/>
    <a:srgbClr val="A7897B"/>
    <a:srgbClr val="B9B93A"/>
    <a:srgbClr val="FF6600"/>
    <a:srgbClr val="D6E513"/>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4" d="100"/>
          <a:sy n="64" d="100"/>
        </p:scale>
        <p:origin x="8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10/9/2018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0788-7DBB-4A74-8692-D74F1D9231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BD76C2-4A12-42D3-ACDC-3303B253CA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7886F4-DB9B-4E05-8DB3-4A3BF4F5EAD1}"/>
              </a:ext>
            </a:extLst>
          </p:cNvPr>
          <p:cNvSpPr>
            <a:spLocks noGrp="1"/>
          </p:cNvSpPr>
          <p:nvPr>
            <p:ph type="dt" sz="half" idx="10"/>
          </p:nvPr>
        </p:nvSpPr>
        <p:spPr/>
        <p:txBody>
          <a:bodyPr/>
          <a:lstStyle/>
          <a:p>
            <a:fld id="{75640873-EF0B-4AC7-AF11-57FEBA4985EA}" type="datetimeFigureOut">
              <a:rPr lang="en-US" smtClean="0"/>
              <a:t>10/9/2018</a:t>
            </a:fld>
            <a:endParaRPr lang="en-US" dirty="0"/>
          </a:p>
        </p:txBody>
      </p:sp>
      <p:sp>
        <p:nvSpPr>
          <p:cNvPr id="5" name="Footer Placeholder 4">
            <a:extLst>
              <a:ext uri="{FF2B5EF4-FFF2-40B4-BE49-F238E27FC236}">
                <a16:creationId xmlns:a16="http://schemas.microsoft.com/office/drawing/2014/main" id="{D040FD86-19B1-44CE-B93C-C2B000FF92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1C1CDA-3248-4517-99CD-08B3DC5B4C91}"/>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88243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71F87-14F3-4D84-BC4E-FD2DD441F5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97B02E-18E0-4C9E-BC60-5A7FBCFF4B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1BCE62-D9FD-4BD4-8DC0-77A9BA442107}"/>
              </a:ext>
            </a:extLst>
          </p:cNvPr>
          <p:cNvSpPr>
            <a:spLocks noGrp="1"/>
          </p:cNvSpPr>
          <p:nvPr>
            <p:ph type="dt" sz="half" idx="10"/>
          </p:nvPr>
        </p:nvSpPr>
        <p:spPr/>
        <p:txBody>
          <a:bodyPr/>
          <a:lstStyle/>
          <a:p>
            <a:fld id="{75640873-EF0B-4AC7-AF11-57FEBA4985EA}" type="datetimeFigureOut">
              <a:rPr lang="en-US" smtClean="0"/>
              <a:t>10/9/2018</a:t>
            </a:fld>
            <a:endParaRPr lang="en-US" dirty="0"/>
          </a:p>
        </p:txBody>
      </p:sp>
      <p:sp>
        <p:nvSpPr>
          <p:cNvPr id="5" name="Footer Placeholder 4">
            <a:extLst>
              <a:ext uri="{FF2B5EF4-FFF2-40B4-BE49-F238E27FC236}">
                <a16:creationId xmlns:a16="http://schemas.microsoft.com/office/drawing/2014/main" id="{375E7B3A-B3FE-4835-A5DF-9D0E36189C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74C966-D78F-4E79-937C-0FB8CBD5F1B5}"/>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6045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0BF33E-A692-4782-A30A-06E69F1C2E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3339D0-0CBE-4750-AC38-02120948EB1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6FEEC3-27DE-4036-B81F-0E3EE4D2A95A}"/>
              </a:ext>
            </a:extLst>
          </p:cNvPr>
          <p:cNvSpPr>
            <a:spLocks noGrp="1"/>
          </p:cNvSpPr>
          <p:nvPr>
            <p:ph type="dt" sz="half" idx="10"/>
          </p:nvPr>
        </p:nvSpPr>
        <p:spPr/>
        <p:txBody>
          <a:bodyPr/>
          <a:lstStyle/>
          <a:p>
            <a:fld id="{75640873-EF0B-4AC7-AF11-57FEBA4985EA}" type="datetimeFigureOut">
              <a:rPr lang="en-US" smtClean="0"/>
              <a:t>10/9/2018</a:t>
            </a:fld>
            <a:endParaRPr lang="en-US" dirty="0"/>
          </a:p>
        </p:txBody>
      </p:sp>
      <p:sp>
        <p:nvSpPr>
          <p:cNvPr id="5" name="Footer Placeholder 4">
            <a:extLst>
              <a:ext uri="{FF2B5EF4-FFF2-40B4-BE49-F238E27FC236}">
                <a16:creationId xmlns:a16="http://schemas.microsoft.com/office/drawing/2014/main" id="{D20F68D8-11C5-49DE-93C9-4B1AB2D28A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4B7A2B-0EF3-4149-A692-D832A3940059}"/>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53353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2F55-0BDF-478A-A10C-67210DA974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8510F3-63EE-4ACF-84AA-C47775F63D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944106-7A67-4E85-8F91-A20437C91F1F}"/>
              </a:ext>
            </a:extLst>
          </p:cNvPr>
          <p:cNvSpPr>
            <a:spLocks noGrp="1"/>
          </p:cNvSpPr>
          <p:nvPr>
            <p:ph type="dt" sz="half" idx="10"/>
          </p:nvPr>
        </p:nvSpPr>
        <p:spPr/>
        <p:txBody>
          <a:bodyPr/>
          <a:lstStyle/>
          <a:p>
            <a:fld id="{75640873-EF0B-4AC7-AF11-57FEBA4985EA}" type="datetimeFigureOut">
              <a:rPr lang="en-US" smtClean="0"/>
              <a:t>10/9/2018</a:t>
            </a:fld>
            <a:endParaRPr lang="en-US" dirty="0"/>
          </a:p>
        </p:txBody>
      </p:sp>
      <p:sp>
        <p:nvSpPr>
          <p:cNvPr id="5" name="Footer Placeholder 4">
            <a:extLst>
              <a:ext uri="{FF2B5EF4-FFF2-40B4-BE49-F238E27FC236}">
                <a16:creationId xmlns:a16="http://schemas.microsoft.com/office/drawing/2014/main" id="{FBD32F9A-7EF4-4E55-BCAB-69FAB536E2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472975-2D38-4E00-AB3C-801B503CA08C}"/>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9785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5F27-EA5C-4245-8D29-806A9FB576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250C4D-A603-4E77-826F-EE4D991534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16E9F3-B57B-46C7-876B-09710D2AC8B4}"/>
              </a:ext>
            </a:extLst>
          </p:cNvPr>
          <p:cNvSpPr>
            <a:spLocks noGrp="1"/>
          </p:cNvSpPr>
          <p:nvPr>
            <p:ph type="dt" sz="half" idx="10"/>
          </p:nvPr>
        </p:nvSpPr>
        <p:spPr/>
        <p:txBody>
          <a:bodyPr/>
          <a:lstStyle/>
          <a:p>
            <a:fld id="{75640873-EF0B-4AC7-AF11-57FEBA4985EA}" type="datetimeFigureOut">
              <a:rPr lang="en-US" smtClean="0"/>
              <a:t>10/9/2018</a:t>
            </a:fld>
            <a:endParaRPr lang="en-US" dirty="0"/>
          </a:p>
        </p:txBody>
      </p:sp>
      <p:sp>
        <p:nvSpPr>
          <p:cNvPr id="5" name="Footer Placeholder 4">
            <a:extLst>
              <a:ext uri="{FF2B5EF4-FFF2-40B4-BE49-F238E27FC236}">
                <a16:creationId xmlns:a16="http://schemas.microsoft.com/office/drawing/2014/main" id="{D55F1943-C640-474E-ACDD-E35807768E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39C4BA-2E7A-4026-8882-46771D869A03}"/>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0640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E9822-6A96-44EE-ABE7-6CDFDC83AF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B629A7-9314-497F-814F-67DA4C58CD7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B068D5-C59F-436E-9CC2-24489F76521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AB226B-557A-4CD5-B7CA-38031B515E0A}"/>
              </a:ext>
            </a:extLst>
          </p:cNvPr>
          <p:cNvSpPr>
            <a:spLocks noGrp="1"/>
          </p:cNvSpPr>
          <p:nvPr>
            <p:ph type="dt" sz="half" idx="10"/>
          </p:nvPr>
        </p:nvSpPr>
        <p:spPr/>
        <p:txBody>
          <a:bodyPr/>
          <a:lstStyle/>
          <a:p>
            <a:fld id="{75640873-EF0B-4AC7-AF11-57FEBA4985EA}" type="datetimeFigureOut">
              <a:rPr lang="en-US" smtClean="0"/>
              <a:t>10/9/2018</a:t>
            </a:fld>
            <a:endParaRPr lang="en-US" dirty="0"/>
          </a:p>
        </p:txBody>
      </p:sp>
      <p:sp>
        <p:nvSpPr>
          <p:cNvPr id="6" name="Footer Placeholder 5">
            <a:extLst>
              <a:ext uri="{FF2B5EF4-FFF2-40B4-BE49-F238E27FC236}">
                <a16:creationId xmlns:a16="http://schemas.microsoft.com/office/drawing/2014/main" id="{B26681C6-0662-4973-911D-37FD3FC36D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2517ED-0D41-4627-AB6F-86AD55083FF9}"/>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97899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5CD04-E5FB-4CDC-9F21-4C1786D149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E0B6A6-2F3E-4392-8531-B2BBD142B3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268181-6C06-43D8-9556-E31DEBCA24A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E29E02-4A84-467E-97EA-37ED0847E0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E816EF1-EA0B-4DF2-8F6C-2A50DA11881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3DC9E8-A995-4377-90E3-E595DED79A1D}"/>
              </a:ext>
            </a:extLst>
          </p:cNvPr>
          <p:cNvSpPr>
            <a:spLocks noGrp="1"/>
          </p:cNvSpPr>
          <p:nvPr>
            <p:ph type="dt" sz="half" idx="10"/>
          </p:nvPr>
        </p:nvSpPr>
        <p:spPr/>
        <p:txBody>
          <a:bodyPr/>
          <a:lstStyle/>
          <a:p>
            <a:fld id="{75640873-EF0B-4AC7-AF11-57FEBA4985EA}" type="datetimeFigureOut">
              <a:rPr lang="en-US" smtClean="0"/>
              <a:t>10/9/2018</a:t>
            </a:fld>
            <a:endParaRPr lang="en-US" dirty="0"/>
          </a:p>
        </p:txBody>
      </p:sp>
      <p:sp>
        <p:nvSpPr>
          <p:cNvPr id="8" name="Footer Placeholder 7">
            <a:extLst>
              <a:ext uri="{FF2B5EF4-FFF2-40B4-BE49-F238E27FC236}">
                <a16:creationId xmlns:a16="http://schemas.microsoft.com/office/drawing/2014/main" id="{5D7CF3F5-F757-47A4-B315-4EC13FAA0FE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F9E7F81-A48B-4B1E-84DE-3BAA1C487FFE}"/>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5114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64217-0635-4A95-940B-9778BB7D07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E1D4BB-A51E-4CB2-9CAB-77354A12F5E8}"/>
              </a:ext>
            </a:extLst>
          </p:cNvPr>
          <p:cNvSpPr>
            <a:spLocks noGrp="1"/>
          </p:cNvSpPr>
          <p:nvPr>
            <p:ph type="dt" sz="half" idx="10"/>
          </p:nvPr>
        </p:nvSpPr>
        <p:spPr/>
        <p:txBody>
          <a:bodyPr/>
          <a:lstStyle/>
          <a:p>
            <a:fld id="{75640873-EF0B-4AC7-AF11-57FEBA4985EA}" type="datetimeFigureOut">
              <a:rPr lang="en-US" smtClean="0"/>
              <a:t>10/9/2018</a:t>
            </a:fld>
            <a:endParaRPr lang="en-US" dirty="0"/>
          </a:p>
        </p:txBody>
      </p:sp>
      <p:sp>
        <p:nvSpPr>
          <p:cNvPr id="4" name="Footer Placeholder 3">
            <a:extLst>
              <a:ext uri="{FF2B5EF4-FFF2-40B4-BE49-F238E27FC236}">
                <a16:creationId xmlns:a16="http://schemas.microsoft.com/office/drawing/2014/main" id="{9CB4ED51-2BF1-4AA0-8743-DD81E0FFBA2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DC04A6A-E4E3-42DA-9921-D093B29B3EC4}"/>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4116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D2063F-FAD6-48D9-AEBB-26210FBB1BDA}"/>
              </a:ext>
            </a:extLst>
          </p:cNvPr>
          <p:cNvSpPr>
            <a:spLocks noGrp="1"/>
          </p:cNvSpPr>
          <p:nvPr>
            <p:ph type="dt" sz="half" idx="10"/>
          </p:nvPr>
        </p:nvSpPr>
        <p:spPr/>
        <p:txBody>
          <a:bodyPr/>
          <a:lstStyle/>
          <a:p>
            <a:fld id="{75640873-EF0B-4AC7-AF11-57FEBA4985EA}" type="datetimeFigureOut">
              <a:rPr lang="en-US" smtClean="0"/>
              <a:t>10/9/2018</a:t>
            </a:fld>
            <a:endParaRPr lang="en-US" dirty="0"/>
          </a:p>
        </p:txBody>
      </p:sp>
      <p:sp>
        <p:nvSpPr>
          <p:cNvPr id="3" name="Footer Placeholder 2">
            <a:extLst>
              <a:ext uri="{FF2B5EF4-FFF2-40B4-BE49-F238E27FC236}">
                <a16:creationId xmlns:a16="http://schemas.microsoft.com/office/drawing/2014/main" id="{4F7338B6-F9D1-4E93-BD6A-E2A7AB91B9B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6AA2F23-A63F-487E-B454-E4CE8347A5EC}"/>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3180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D0641-248B-4A43-B367-E733A7D01B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36AAE8-298E-4BAE-90B4-790C23FAD9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3EE4E4-7F41-48D5-8E50-15E225F2C2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27491A-FC22-41CD-AE92-6EA5FBC2AB5A}"/>
              </a:ext>
            </a:extLst>
          </p:cNvPr>
          <p:cNvSpPr>
            <a:spLocks noGrp="1"/>
          </p:cNvSpPr>
          <p:nvPr>
            <p:ph type="dt" sz="half" idx="10"/>
          </p:nvPr>
        </p:nvSpPr>
        <p:spPr/>
        <p:txBody>
          <a:bodyPr/>
          <a:lstStyle/>
          <a:p>
            <a:fld id="{75640873-EF0B-4AC7-AF11-57FEBA4985EA}" type="datetimeFigureOut">
              <a:rPr lang="en-US" smtClean="0"/>
              <a:t>10/9/2018</a:t>
            </a:fld>
            <a:endParaRPr lang="en-US" dirty="0"/>
          </a:p>
        </p:txBody>
      </p:sp>
      <p:sp>
        <p:nvSpPr>
          <p:cNvPr id="6" name="Footer Placeholder 5">
            <a:extLst>
              <a:ext uri="{FF2B5EF4-FFF2-40B4-BE49-F238E27FC236}">
                <a16:creationId xmlns:a16="http://schemas.microsoft.com/office/drawing/2014/main" id="{2B6729B1-F63F-4879-8065-106C93A15C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F46BAC-197E-4770-84AE-D29893C1CB34}"/>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43932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EACCB-B170-42D4-AD6F-7B099A7505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191F2E-981B-402E-AF04-BF566BAE18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CC14F0-5459-41C5-B754-C9EC0BF4BB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008CB4-29C8-417A-B11C-507F261A2418}"/>
              </a:ext>
            </a:extLst>
          </p:cNvPr>
          <p:cNvSpPr>
            <a:spLocks noGrp="1"/>
          </p:cNvSpPr>
          <p:nvPr>
            <p:ph type="dt" sz="half" idx="10"/>
          </p:nvPr>
        </p:nvSpPr>
        <p:spPr/>
        <p:txBody>
          <a:bodyPr/>
          <a:lstStyle/>
          <a:p>
            <a:fld id="{75640873-EF0B-4AC7-AF11-57FEBA4985EA}" type="datetimeFigureOut">
              <a:rPr lang="en-US" smtClean="0"/>
              <a:t>10/9/2018</a:t>
            </a:fld>
            <a:endParaRPr lang="en-US" dirty="0"/>
          </a:p>
        </p:txBody>
      </p:sp>
      <p:sp>
        <p:nvSpPr>
          <p:cNvPr id="6" name="Footer Placeholder 5">
            <a:extLst>
              <a:ext uri="{FF2B5EF4-FFF2-40B4-BE49-F238E27FC236}">
                <a16:creationId xmlns:a16="http://schemas.microsoft.com/office/drawing/2014/main" id="{86061D85-8EF0-4310-82A3-EB9A101FA6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B9AB4C-5918-44A0-B1BD-5F82F3A42151}"/>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23365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1ACE68-B3DB-406F-84EE-53150ACB55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E2E306-58C0-4C2B-AFE2-751FBADBA9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355992-1DBB-4CFB-9400-67DF6E6706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40873-EF0B-4AC7-AF11-57FEBA4985EA}" type="datetimeFigureOut">
              <a:rPr lang="en-US" smtClean="0"/>
              <a:t>10/9/2018</a:t>
            </a:fld>
            <a:endParaRPr lang="en-US" dirty="0"/>
          </a:p>
        </p:txBody>
      </p:sp>
      <p:sp>
        <p:nvSpPr>
          <p:cNvPr id="5" name="Footer Placeholder 4">
            <a:extLst>
              <a:ext uri="{FF2B5EF4-FFF2-40B4-BE49-F238E27FC236}">
                <a16:creationId xmlns:a16="http://schemas.microsoft.com/office/drawing/2014/main" id="{606C2B0B-5876-4001-9E6D-FE7214D2C7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7A3EC7-EDAA-437D-814D-B50613CEA7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3174249434"/>
      </p:ext>
    </p:extLst>
  </p:cSld>
  <p:clrMap bg1="lt1" tx1="dk1" bg2="lt2" tx2="dk2" accent1="accent1" accent2="accent2" accent3="accent3" accent4="accent4" accent5="accent5" accent6="accent6" hlink="hlink" folHlink="folHlink"/>
  <p:sldLayoutIdLst>
    <p:sldLayoutId id="2147484720" r:id="rId1"/>
    <p:sldLayoutId id="2147484721" r:id="rId2"/>
    <p:sldLayoutId id="2147484722" r:id="rId3"/>
    <p:sldLayoutId id="2147484723" r:id="rId4"/>
    <p:sldLayoutId id="2147484724" r:id="rId5"/>
    <p:sldLayoutId id="2147484725" r:id="rId6"/>
    <p:sldLayoutId id="2147484726" r:id="rId7"/>
    <p:sldLayoutId id="2147484727" r:id="rId8"/>
    <p:sldLayoutId id="2147484728" r:id="rId9"/>
    <p:sldLayoutId id="2147484729" r:id="rId10"/>
    <p:sldLayoutId id="2147484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26701" y="2921168"/>
            <a:ext cx="4797287" cy="1015663"/>
          </a:xfrm>
          <a:prstGeom prst="rect">
            <a:avLst/>
          </a:prstGeom>
          <a:noFill/>
        </p:spPr>
        <p:txBody>
          <a:bodyPr wrap="square" rtlCol="0">
            <a:spAutoFit/>
          </a:bodyPr>
          <a:lstStyle/>
          <a:p>
            <a:pPr algn="ctr"/>
            <a:r>
              <a:rPr lang="en-US" sz="6000" b="1" dirty="0">
                <a:effectLst>
                  <a:outerShdw blurRad="38100" dist="38100" dir="2700000" algn="tl">
                    <a:srgbClr val="000000">
                      <a:alpha val="43137"/>
                    </a:srgbClr>
                  </a:outerShdw>
                </a:effectLst>
                <a:latin typeface="Mongolian Baiti" panose="03000500000000000000" pitchFamily="66" charset="0"/>
                <a:ea typeface="PMingLiU-ExtB" panose="02020500000000000000" pitchFamily="18" charset="-120"/>
                <a:cs typeface="Mongolian Baiti" panose="03000500000000000000" pitchFamily="66"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97</a:t>
            </a:r>
          </a:p>
        </p:txBody>
      </p:sp>
      <p:sp>
        <p:nvSpPr>
          <p:cNvPr id="2" name="Rectangle 1">
            <a:extLst>
              <a:ext uri="{FF2B5EF4-FFF2-40B4-BE49-F238E27FC236}">
                <a16:creationId xmlns:a16="http://schemas.microsoft.com/office/drawing/2014/main" id="{A5595EC2-5D86-422D-BCE0-1E57ED4AEE84}"/>
              </a:ext>
            </a:extLst>
          </p:cNvPr>
          <p:cNvSpPr/>
          <p:nvPr/>
        </p:nvSpPr>
        <p:spPr>
          <a:xfrm>
            <a:off x="3425590" y="752925"/>
            <a:ext cx="5644237" cy="461665"/>
          </a:xfrm>
          <a:prstGeom prst="rect">
            <a:avLst/>
          </a:prstGeom>
        </p:spPr>
        <p:txBody>
          <a:bodyPr wrap="none">
            <a:spAutoFit/>
          </a:bodyPr>
          <a:lstStyle/>
          <a:p>
            <a:r>
              <a:rPr lang="en-US" sz="2400" b="1" dirty="0"/>
              <a:t>“The light and the Redeemer of the world”</a:t>
            </a:r>
          </a:p>
        </p:txBody>
      </p:sp>
      <p:sp>
        <p:nvSpPr>
          <p:cNvPr id="7" name="Rectangle 6">
            <a:extLst>
              <a:ext uri="{FF2B5EF4-FFF2-40B4-BE49-F238E27FC236}">
                <a16:creationId xmlns:a16="http://schemas.microsoft.com/office/drawing/2014/main" id="{843FF0CC-27F8-48AF-856F-AD55AE394B73}"/>
              </a:ext>
            </a:extLst>
          </p:cNvPr>
          <p:cNvSpPr/>
          <p:nvPr/>
        </p:nvSpPr>
        <p:spPr>
          <a:xfrm>
            <a:off x="2584174" y="1214591"/>
            <a:ext cx="6906213" cy="13960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b="1" dirty="0">
                <a:solidFill>
                  <a:schemeClr val="tx1"/>
                </a:solidFill>
              </a:rPr>
              <a:t>Through the Light of Christ, Jesus Christ gives life and light to all things. He is also called the Light of the World because He provides the perfect example of how all people should live. Jesus Christ is the Redeemer of the world because through His Atonement He paid the price for the sins of all mankind and made possible the resurrection of all people.</a:t>
            </a:r>
          </a:p>
        </p:txBody>
      </p:sp>
      <p:sp>
        <p:nvSpPr>
          <p:cNvPr id="8" name="Rectangle 7">
            <a:extLst>
              <a:ext uri="{FF2B5EF4-FFF2-40B4-BE49-F238E27FC236}">
                <a16:creationId xmlns:a16="http://schemas.microsoft.com/office/drawing/2014/main" id="{225B6490-EA83-44A6-9940-D2CDAA17B166}"/>
              </a:ext>
            </a:extLst>
          </p:cNvPr>
          <p:cNvSpPr/>
          <p:nvPr/>
        </p:nvSpPr>
        <p:spPr>
          <a:xfrm>
            <a:off x="4726041" y="2967335"/>
            <a:ext cx="2739917" cy="461665"/>
          </a:xfrm>
          <a:prstGeom prst="rect">
            <a:avLst/>
          </a:prstGeom>
        </p:spPr>
        <p:txBody>
          <a:bodyPr wrap="none">
            <a:spAutoFit/>
          </a:bodyPr>
          <a:lstStyle/>
          <a:p>
            <a:r>
              <a:rPr lang="en-US" sz="2400" b="1" dirty="0"/>
              <a:t>“The Spirit of truth”</a:t>
            </a:r>
          </a:p>
        </p:txBody>
      </p:sp>
      <p:sp>
        <p:nvSpPr>
          <p:cNvPr id="9" name="Rectangle 8">
            <a:extLst>
              <a:ext uri="{FF2B5EF4-FFF2-40B4-BE49-F238E27FC236}">
                <a16:creationId xmlns:a16="http://schemas.microsoft.com/office/drawing/2014/main" id="{5F3067BC-B3D6-4134-A72B-59CC3D8B9BDE}"/>
              </a:ext>
            </a:extLst>
          </p:cNvPr>
          <p:cNvSpPr/>
          <p:nvPr/>
        </p:nvSpPr>
        <p:spPr>
          <a:xfrm>
            <a:off x="2584174" y="3684104"/>
            <a:ext cx="6906213" cy="13960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b="1" dirty="0">
                <a:solidFill>
                  <a:schemeClr val="tx1"/>
                </a:solidFill>
              </a:rPr>
              <a:t>The title “the Spirit of truth” helps us understand that Jesus Christ does not lie and that He possesses a fulness of truth (see Enos 1:6;D&amp;C 93:26). He reveals truth to mankind (seeD&amp;C 76:7–8). This title is also used to refer to the Holy Ghost, who testifies of Jesus Christ (see John 15:26).</a:t>
            </a:r>
          </a:p>
        </p:txBody>
      </p:sp>
    </p:spTree>
    <p:extLst>
      <p:ext uri="{BB962C8B-B14F-4D97-AF65-F5344CB8AC3E}">
        <p14:creationId xmlns:p14="http://schemas.microsoft.com/office/powerpoint/2010/main" val="2317971300"/>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97</a:t>
            </a:r>
          </a:p>
        </p:txBody>
      </p:sp>
      <p:sp>
        <p:nvSpPr>
          <p:cNvPr id="2" name="Rectangle 1">
            <a:extLst>
              <a:ext uri="{FF2B5EF4-FFF2-40B4-BE49-F238E27FC236}">
                <a16:creationId xmlns:a16="http://schemas.microsoft.com/office/drawing/2014/main" id="{513DBF1A-7A08-4029-A83A-794893880282}"/>
              </a:ext>
            </a:extLst>
          </p:cNvPr>
          <p:cNvSpPr/>
          <p:nvPr/>
        </p:nvSpPr>
        <p:spPr>
          <a:xfrm>
            <a:off x="3449570" y="890974"/>
            <a:ext cx="5292859" cy="523220"/>
          </a:xfrm>
          <a:prstGeom prst="rect">
            <a:avLst/>
          </a:prstGeom>
        </p:spPr>
        <p:txBody>
          <a:bodyPr wrap="none">
            <a:spAutoFit/>
          </a:bodyPr>
          <a:lstStyle/>
          <a:p>
            <a:r>
              <a:rPr lang="en-US" sz="2800" b="1" dirty="0"/>
              <a:t>“The Only Begotten of the Father”</a:t>
            </a:r>
          </a:p>
        </p:txBody>
      </p:sp>
      <p:sp>
        <p:nvSpPr>
          <p:cNvPr id="4" name="Rectangle 3">
            <a:extLst>
              <a:ext uri="{FF2B5EF4-FFF2-40B4-BE49-F238E27FC236}">
                <a16:creationId xmlns:a16="http://schemas.microsoft.com/office/drawing/2014/main" id="{D3384082-BF1A-46B5-BDCA-C3D834EED740}"/>
              </a:ext>
            </a:extLst>
          </p:cNvPr>
          <p:cNvSpPr/>
          <p:nvPr/>
        </p:nvSpPr>
        <p:spPr>
          <a:xfrm>
            <a:off x="2047461" y="1414194"/>
            <a:ext cx="8097078" cy="144827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dirty="0">
                <a:solidFill>
                  <a:schemeClr val="tx1"/>
                </a:solidFill>
              </a:rPr>
              <a:t>Jesus Christ is the greatest being to be born on this earth. God is the Father of the spirits of all mankind, but Jesus Christ is the only person who was born into the world as the literal Son of God in the flesh. Because Jesus Christ was born of an immortal father, He had power over death (see John 5:26). This power allowed Him to accomplish the Atonement and Resurrection for all mankind.</a:t>
            </a:r>
          </a:p>
        </p:txBody>
      </p:sp>
    </p:spTree>
    <p:extLst>
      <p:ext uri="{BB962C8B-B14F-4D97-AF65-F5344CB8AC3E}">
        <p14:creationId xmlns:p14="http://schemas.microsoft.com/office/powerpoint/2010/main" val="3398445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97</a:t>
            </a:r>
          </a:p>
        </p:txBody>
      </p:sp>
      <p:sp>
        <p:nvSpPr>
          <p:cNvPr id="2" name="Rectangle 1">
            <a:extLst>
              <a:ext uri="{FF2B5EF4-FFF2-40B4-BE49-F238E27FC236}">
                <a16:creationId xmlns:a16="http://schemas.microsoft.com/office/drawing/2014/main" id="{E6EEE57F-FBEE-4356-BB93-2734072DDC35}"/>
              </a:ext>
            </a:extLst>
          </p:cNvPr>
          <p:cNvSpPr/>
          <p:nvPr/>
        </p:nvSpPr>
        <p:spPr>
          <a:xfrm>
            <a:off x="1483443" y="890974"/>
            <a:ext cx="3837204" cy="400110"/>
          </a:xfrm>
          <a:prstGeom prst="rect">
            <a:avLst/>
          </a:prstGeom>
        </p:spPr>
        <p:txBody>
          <a:bodyPr wrap="none">
            <a:spAutoFit/>
          </a:bodyPr>
          <a:lstStyle/>
          <a:p>
            <a:r>
              <a:rPr lang="en-US" sz="2000" b="1" dirty="0"/>
              <a:t>Doctrine and Covenants 93:12–17.</a:t>
            </a:r>
          </a:p>
        </p:txBody>
      </p:sp>
      <p:sp>
        <p:nvSpPr>
          <p:cNvPr id="4" name="Rectangle 3">
            <a:extLst>
              <a:ext uri="{FF2B5EF4-FFF2-40B4-BE49-F238E27FC236}">
                <a16:creationId xmlns:a16="http://schemas.microsoft.com/office/drawing/2014/main" id="{524B1C59-75B0-4044-91FE-578A9D8B13DB}"/>
              </a:ext>
            </a:extLst>
          </p:cNvPr>
          <p:cNvSpPr/>
          <p:nvPr/>
        </p:nvSpPr>
        <p:spPr>
          <a:xfrm>
            <a:off x="1483443" y="1224824"/>
            <a:ext cx="8919514" cy="2554545"/>
          </a:xfrm>
          <a:prstGeom prst="rect">
            <a:avLst/>
          </a:prstGeom>
        </p:spPr>
        <p:txBody>
          <a:bodyPr wrap="square">
            <a:spAutoFit/>
          </a:bodyPr>
          <a:lstStyle/>
          <a:p>
            <a:pPr algn="just" fontAlgn="base"/>
            <a:r>
              <a:rPr lang="en-US" sz="1600" b="1" dirty="0">
                <a:latin typeface="Palatino"/>
              </a:rPr>
              <a:t>12 </a:t>
            </a:r>
            <a:r>
              <a:rPr lang="en-US" sz="1600" dirty="0">
                <a:latin typeface="Palatino"/>
              </a:rPr>
              <a:t>And I, John, saw that he received not of the fulness at the first, but received grace for grace;</a:t>
            </a:r>
          </a:p>
          <a:p>
            <a:pPr algn="just" fontAlgn="base"/>
            <a:r>
              <a:rPr lang="en-US" sz="1600" b="1" dirty="0">
                <a:latin typeface="Palatino"/>
              </a:rPr>
              <a:t>13 </a:t>
            </a:r>
            <a:r>
              <a:rPr lang="en-US" sz="1600" dirty="0">
                <a:latin typeface="Palatino"/>
              </a:rPr>
              <a:t>And he received not of the fulness at first, but continued from grace to grace, until he received a fulness;</a:t>
            </a:r>
          </a:p>
          <a:p>
            <a:pPr algn="just" fontAlgn="base"/>
            <a:r>
              <a:rPr lang="en-US" sz="1600" b="1" dirty="0">
                <a:latin typeface="Palatino"/>
              </a:rPr>
              <a:t>14 </a:t>
            </a:r>
            <a:r>
              <a:rPr lang="en-US" sz="1600" dirty="0">
                <a:latin typeface="Palatino"/>
              </a:rPr>
              <a:t>And thus he was called the Son of God, because he received not of the fulness at the first.</a:t>
            </a:r>
          </a:p>
          <a:p>
            <a:pPr algn="just" fontAlgn="base"/>
            <a:r>
              <a:rPr lang="en-US" sz="1600" b="1" dirty="0">
                <a:latin typeface="Palatino"/>
              </a:rPr>
              <a:t>15 </a:t>
            </a:r>
            <a:r>
              <a:rPr lang="en-US" sz="1600" dirty="0">
                <a:latin typeface="Palatino"/>
              </a:rPr>
              <a:t>And I, John, bear record, and lo, the heavens were opened, and the Holy Ghost descended upon him in the form of a dove, and sat upon him, and there came a voice out of heaven saying: This is my beloved Son.</a:t>
            </a:r>
          </a:p>
          <a:p>
            <a:pPr algn="just" fontAlgn="base"/>
            <a:r>
              <a:rPr lang="en-US" sz="1600" b="1" dirty="0">
                <a:latin typeface="Palatino"/>
              </a:rPr>
              <a:t>16 </a:t>
            </a:r>
            <a:r>
              <a:rPr lang="en-US" sz="1600" dirty="0">
                <a:latin typeface="Palatino"/>
              </a:rPr>
              <a:t>And I, John, bear record that he received a fulness of the glory of the Father;</a:t>
            </a:r>
          </a:p>
          <a:p>
            <a:pPr algn="just" fontAlgn="base"/>
            <a:r>
              <a:rPr lang="en-US" sz="1600" b="1" dirty="0">
                <a:latin typeface="Palatino"/>
              </a:rPr>
              <a:t>17 </a:t>
            </a:r>
            <a:r>
              <a:rPr lang="en-US" sz="1600" dirty="0">
                <a:latin typeface="Palatino"/>
              </a:rPr>
              <a:t>And he received all power, both in heaven and on earth, and the glory of the Father was with him, for he dwelt in him.</a:t>
            </a:r>
            <a:endParaRPr lang="en-US" sz="1600" b="0" i="0" dirty="0">
              <a:effectLst/>
              <a:latin typeface="Palatino"/>
            </a:endParaRPr>
          </a:p>
        </p:txBody>
      </p:sp>
      <p:sp>
        <p:nvSpPr>
          <p:cNvPr id="7" name="Rectangle 6">
            <a:extLst>
              <a:ext uri="{FF2B5EF4-FFF2-40B4-BE49-F238E27FC236}">
                <a16:creationId xmlns:a16="http://schemas.microsoft.com/office/drawing/2014/main" id="{F9C65816-4ADB-4819-B66B-1DCCDFE05BE3}"/>
              </a:ext>
            </a:extLst>
          </p:cNvPr>
          <p:cNvSpPr/>
          <p:nvPr/>
        </p:nvSpPr>
        <p:spPr>
          <a:xfrm>
            <a:off x="1489352" y="3792717"/>
            <a:ext cx="4453848" cy="369332"/>
          </a:xfrm>
          <a:prstGeom prst="rect">
            <a:avLst/>
          </a:prstGeom>
        </p:spPr>
        <p:txBody>
          <a:bodyPr wrap="none">
            <a:spAutoFit/>
          </a:bodyPr>
          <a:lstStyle/>
          <a:p>
            <a:r>
              <a:rPr lang="en-US" b="1" dirty="0"/>
              <a:t>How did Jesus Christ become like His Father?</a:t>
            </a:r>
          </a:p>
        </p:txBody>
      </p:sp>
      <p:sp>
        <p:nvSpPr>
          <p:cNvPr id="9" name="Rectangle 8">
            <a:extLst>
              <a:ext uri="{FF2B5EF4-FFF2-40B4-BE49-F238E27FC236}">
                <a16:creationId xmlns:a16="http://schemas.microsoft.com/office/drawing/2014/main" id="{3EC5FEF9-80AB-42B4-87D8-9E1262B9CBF7}"/>
              </a:ext>
            </a:extLst>
          </p:cNvPr>
          <p:cNvSpPr/>
          <p:nvPr/>
        </p:nvSpPr>
        <p:spPr>
          <a:xfrm>
            <a:off x="1483442" y="4113219"/>
            <a:ext cx="8694227" cy="369332"/>
          </a:xfrm>
          <a:prstGeom prst="rect">
            <a:avLst/>
          </a:prstGeom>
        </p:spPr>
        <p:txBody>
          <a:bodyPr wrap="square">
            <a:spAutoFit/>
          </a:bodyPr>
          <a:lstStyle/>
          <a:p>
            <a:pPr algn="just"/>
            <a:r>
              <a:rPr lang="en-US" i="1" dirty="0">
                <a:effectLst>
                  <a:outerShdw blurRad="38100" dist="38100" dir="2700000" algn="tl">
                    <a:srgbClr val="000000">
                      <a:alpha val="43137"/>
                    </a:srgbClr>
                  </a:outerShdw>
                </a:effectLst>
              </a:rPr>
              <a:t>Jesus Christ grew from grace to grace until He received a fulness of the glory of the Father.</a:t>
            </a:r>
          </a:p>
        </p:txBody>
      </p:sp>
      <p:sp>
        <p:nvSpPr>
          <p:cNvPr id="10" name="Rectangle 9">
            <a:extLst>
              <a:ext uri="{FF2B5EF4-FFF2-40B4-BE49-F238E27FC236}">
                <a16:creationId xmlns:a16="http://schemas.microsoft.com/office/drawing/2014/main" id="{5E339064-B207-4091-AD07-52CF5B2E0347}"/>
              </a:ext>
            </a:extLst>
          </p:cNvPr>
          <p:cNvSpPr/>
          <p:nvPr/>
        </p:nvSpPr>
        <p:spPr>
          <a:xfrm>
            <a:off x="1483441" y="4479887"/>
            <a:ext cx="8919513" cy="646331"/>
          </a:xfrm>
          <a:prstGeom prst="rect">
            <a:avLst/>
          </a:prstGeom>
        </p:spPr>
        <p:txBody>
          <a:bodyPr wrap="square">
            <a:spAutoFit/>
          </a:bodyPr>
          <a:lstStyle/>
          <a:p>
            <a:pPr algn="just"/>
            <a:r>
              <a:rPr lang="en-US" b="1" dirty="0"/>
              <a:t>What do you think it means that Jesus Christ continued from grace to grace until He received a fulness?</a:t>
            </a:r>
          </a:p>
        </p:txBody>
      </p:sp>
    </p:spTree>
    <p:extLst>
      <p:ext uri="{BB962C8B-B14F-4D97-AF65-F5344CB8AC3E}">
        <p14:creationId xmlns:p14="http://schemas.microsoft.com/office/powerpoint/2010/main" val="411166095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p:cTn id="15" dur="25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17" dur="25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97</a:t>
            </a:r>
          </a:p>
        </p:txBody>
      </p:sp>
      <p:sp>
        <p:nvSpPr>
          <p:cNvPr id="17" name="Rectangle 16">
            <a:extLst>
              <a:ext uri="{FF2B5EF4-FFF2-40B4-BE49-F238E27FC236}">
                <a16:creationId xmlns:a16="http://schemas.microsoft.com/office/drawing/2014/main" id="{F840FF9E-7DBB-42DE-A9A7-2E35FB35A0F1}"/>
              </a:ext>
            </a:extLst>
          </p:cNvPr>
          <p:cNvSpPr/>
          <p:nvPr/>
        </p:nvSpPr>
        <p:spPr>
          <a:xfrm>
            <a:off x="1483443" y="890974"/>
            <a:ext cx="3917354" cy="400110"/>
          </a:xfrm>
          <a:prstGeom prst="rect">
            <a:avLst/>
          </a:prstGeom>
        </p:spPr>
        <p:txBody>
          <a:bodyPr wrap="none">
            <a:spAutoFit/>
          </a:bodyPr>
          <a:lstStyle/>
          <a:p>
            <a:r>
              <a:rPr lang="en-US" sz="2000" b="1" dirty="0"/>
              <a:t>Doctrine and Covenants 93:19-20.</a:t>
            </a:r>
          </a:p>
        </p:txBody>
      </p:sp>
      <p:sp>
        <p:nvSpPr>
          <p:cNvPr id="2" name="Rectangle 1">
            <a:extLst>
              <a:ext uri="{FF2B5EF4-FFF2-40B4-BE49-F238E27FC236}">
                <a16:creationId xmlns:a16="http://schemas.microsoft.com/office/drawing/2014/main" id="{632A1770-8BCE-4904-B79F-6C8CCCA527C6}"/>
              </a:ext>
            </a:extLst>
          </p:cNvPr>
          <p:cNvSpPr/>
          <p:nvPr/>
        </p:nvSpPr>
        <p:spPr>
          <a:xfrm>
            <a:off x="1483443" y="1278407"/>
            <a:ext cx="8376174" cy="1323439"/>
          </a:xfrm>
          <a:prstGeom prst="rect">
            <a:avLst/>
          </a:prstGeom>
        </p:spPr>
        <p:txBody>
          <a:bodyPr wrap="square">
            <a:spAutoFit/>
          </a:bodyPr>
          <a:lstStyle/>
          <a:p>
            <a:pPr algn="just" fontAlgn="base"/>
            <a:r>
              <a:rPr lang="en-US" sz="1600" b="1" dirty="0">
                <a:latin typeface="Palatino"/>
              </a:rPr>
              <a:t>19 </a:t>
            </a:r>
            <a:r>
              <a:rPr lang="en-US" sz="1600" dirty="0">
                <a:latin typeface="Palatino"/>
              </a:rPr>
              <a:t>I give unto you these sayings that you may understand and know how to worship, and know what you worship, that you may come unto the Father in my name, and in due time receive of his fulness.</a:t>
            </a:r>
          </a:p>
          <a:p>
            <a:pPr algn="just" fontAlgn="base"/>
            <a:r>
              <a:rPr lang="en-US" sz="1600" b="1" dirty="0">
                <a:latin typeface="Palatino"/>
              </a:rPr>
              <a:t>20 </a:t>
            </a:r>
            <a:r>
              <a:rPr lang="en-US" sz="1600" dirty="0">
                <a:latin typeface="Palatino"/>
              </a:rPr>
              <a:t>For if you keep my commandments you shall receive of his fulness, and be glorified in me as I am in the Father; therefore, I say unto you, you shall receive grace for grace.</a:t>
            </a:r>
            <a:endParaRPr lang="en-US" sz="1600" b="0" i="0" dirty="0">
              <a:effectLst/>
              <a:latin typeface="Palatino"/>
            </a:endParaRPr>
          </a:p>
        </p:txBody>
      </p:sp>
      <p:sp>
        <p:nvSpPr>
          <p:cNvPr id="3" name="Rectangle 2">
            <a:extLst>
              <a:ext uri="{FF2B5EF4-FFF2-40B4-BE49-F238E27FC236}">
                <a16:creationId xmlns:a16="http://schemas.microsoft.com/office/drawing/2014/main" id="{CEEBF111-6F22-4A84-AB0E-E9231D066FEA}"/>
              </a:ext>
            </a:extLst>
          </p:cNvPr>
          <p:cNvSpPr/>
          <p:nvPr/>
        </p:nvSpPr>
        <p:spPr>
          <a:xfrm>
            <a:off x="1483442" y="2666113"/>
            <a:ext cx="7196731" cy="369332"/>
          </a:xfrm>
          <a:prstGeom prst="rect">
            <a:avLst/>
          </a:prstGeom>
        </p:spPr>
        <p:txBody>
          <a:bodyPr wrap="square">
            <a:spAutoFit/>
          </a:bodyPr>
          <a:lstStyle/>
          <a:p>
            <a:r>
              <a:rPr lang="en-US" b="1" dirty="0"/>
              <a:t>Why did the Savior reveal how He received the fulness of the Father? </a:t>
            </a:r>
          </a:p>
        </p:txBody>
      </p:sp>
      <p:sp>
        <p:nvSpPr>
          <p:cNvPr id="5" name="Rectangle 4">
            <a:extLst>
              <a:ext uri="{FF2B5EF4-FFF2-40B4-BE49-F238E27FC236}">
                <a16:creationId xmlns:a16="http://schemas.microsoft.com/office/drawing/2014/main" id="{4758E3C1-0B91-44DB-A7E4-D4339BD2FE0E}"/>
              </a:ext>
            </a:extLst>
          </p:cNvPr>
          <p:cNvSpPr/>
          <p:nvPr/>
        </p:nvSpPr>
        <p:spPr>
          <a:xfrm>
            <a:off x="2028118" y="3264092"/>
            <a:ext cx="6745357" cy="58439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a:solidFill>
                  <a:schemeClr val="tx1"/>
                </a:solidFill>
              </a:rPr>
              <a:t>“Perfect worship is emulation. We honor those whom we imitate” (Elder Bruce R. McConkie).</a:t>
            </a:r>
          </a:p>
        </p:txBody>
      </p:sp>
      <p:sp>
        <p:nvSpPr>
          <p:cNvPr id="7" name="Rectangle 6">
            <a:extLst>
              <a:ext uri="{FF2B5EF4-FFF2-40B4-BE49-F238E27FC236}">
                <a16:creationId xmlns:a16="http://schemas.microsoft.com/office/drawing/2014/main" id="{DAE9768B-C943-40D6-8366-87D68DEAE0AD}"/>
              </a:ext>
            </a:extLst>
          </p:cNvPr>
          <p:cNvSpPr/>
          <p:nvPr/>
        </p:nvSpPr>
        <p:spPr>
          <a:xfrm>
            <a:off x="1483442" y="4141398"/>
            <a:ext cx="4017062" cy="369332"/>
          </a:xfrm>
          <a:prstGeom prst="rect">
            <a:avLst/>
          </a:prstGeom>
        </p:spPr>
        <p:txBody>
          <a:bodyPr wrap="none">
            <a:spAutoFit/>
          </a:bodyPr>
          <a:lstStyle/>
          <a:p>
            <a:r>
              <a:rPr lang="en-US" b="1" dirty="0"/>
              <a:t>What do you think it means to worship?</a:t>
            </a:r>
          </a:p>
        </p:txBody>
      </p:sp>
      <p:sp>
        <p:nvSpPr>
          <p:cNvPr id="8" name="Rectangle 7">
            <a:extLst>
              <a:ext uri="{FF2B5EF4-FFF2-40B4-BE49-F238E27FC236}">
                <a16:creationId xmlns:a16="http://schemas.microsoft.com/office/drawing/2014/main" id="{E3FF5AE8-C0B0-4F68-9C94-E163B12C0078}"/>
              </a:ext>
            </a:extLst>
          </p:cNvPr>
          <p:cNvSpPr/>
          <p:nvPr/>
        </p:nvSpPr>
        <p:spPr>
          <a:xfrm>
            <a:off x="1483442" y="4488931"/>
            <a:ext cx="4158574" cy="369332"/>
          </a:xfrm>
          <a:prstGeom prst="rect">
            <a:avLst/>
          </a:prstGeom>
        </p:spPr>
        <p:txBody>
          <a:bodyPr wrap="none">
            <a:spAutoFit/>
          </a:bodyPr>
          <a:lstStyle/>
          <a:p>
            <a:r>
              <a:rPr lang="en-US" b="1" dirty="0"/>
              <a:t>How are we to worship Heavenly Father? </a:t>
            </a:r>
          </a:p>
        </p:txBody>
      </p:sp>
      <p:sp>
        <p:nvSpPr>
          <p:cNvPr id="9" name="Rectangle 8">
            <a:extLst>
              <a:ext uri="{FF2B5EF4-FFF2-40B4-BE49-F238E27FC236}">
                <a16:creationId xmlns:a16="http://schemas.microsoft.com/office/drawing/2014/main" id="{3D62A84A-3103-4972-A6F4-44137C152AF1}"/>
              </a:ext>
            </a:extLst>
          </p:cNvPr>
          <p:cNvSpPr/>
          <p:nvPr/>
        </p:nvSpPr>
        <p:spPr>
          <a:xfrm>
            <a:off x="1483441" y="4800834"/>
            <a:ext cx="7435271" cy="369332"/>
          </a:xfrm>
          <a:prstGeom prst="rect">
            <a:avLst/>
          </a:prstGeom>
        </p:spPr>
        <p:txBody>
          <a:bodyPr wrap="square">
            <a:spAutoFit/>
          </a:bodyPr>
          <a:lstStyle/>
          <a:p>
            <a:r>
              <a:rPr lang="en-US" i="1" dirty="0">
                <a:effectLst>
                  <a:outerShdw blurRad="38100" dist="38100" dir="2700000" algn="tl">
                    <a:srgbClr val="000000">
                      <a:alpha val="43137"/>
                    </a:srgbClr>
                  </a:outerShdw>
                </a:effectLst>
              </a:rPr>
              <a:t>We are to worship Heavenly Father by following the example of Jesus Christ.</a:t>
            </a:r>
          </a:p>
        </p:txBody>
      </p:sp>
      <p:sp>
        <p:nvSpPr>
          <p:cNvPr id="18" name="Rectangle 17">
            <a:extLst>
              <a:ext uri="{FF2B5EF4-FFF2-40B4-BE49-F238E27FC236}">
                <a16:creationId xmlns:a16="http://schemas.microsoft.com/office/drawing/2014/main" id="{7F1B8E6A-F167-46E3-9A96-B17510F0F000}"/>
              </a:ext>
            </a:extLst>
          </p:cNvPr>
          <p:cNvSpPr/>
          <p:nvPr/>
        </p:nvSpPr>
        <p:spPr>
          <a:xfrm>
            <a:off x="1483440" y="5170166"/>
            <a:ext cx="8866507" cy="646331"/>
          </a:xfrm>
          <a:prstGeom prst="rect">
            <a:avLst/>
          </a:prstGeom>
        </p:spPr>
        <p:txBody>
          <a:bodyPr wrap="square">
            <a:spAutoFit/>
          </a:bodyPr>
          <a:lstStyle/>
          <a:p>
            <a:pPr algn="just"/>
            <a:r>
              <a:rPr lang="en-US" b="1" dirty="0"/>
              <a:t>How was the Savior’s progression from grace to grace similar to the process of learning and progressing that we can experience?</a:t>
            </a:r>
          </a:p>
        </p:txBody>
      </p:sp>
    </p:spTree>
    <p:extLst>
      <p:ext uri="{BB962C8B-B14F-4D97-AF65-F5344CB8AC3E}">
        <p14:creationId xmlns:p14="http://schemas.microsoft.com/office/powerpoint/2010/main" val="4860851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p:bldP spid="8" grpId="0"/>
      <p:bldP spid="9"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97</a:t>
            </a:r>
          </a:p>
        </p:txBody>
      </p:sp>
      <p:sp>
        <p:nvSpPr>
          <p:cNvPr id="3" name="Rectangle 2">
            <a:extLst>
              <a:ext uri="{FF2B5EF4-FFF2-40B4-BE49-F238E27FC236}">
                <a16:creationId xmlns:a16="http://schemas.microsoft.com/office/drawing/2014/main" id="{32C277A1-9295-4CE9-9E31-64B0F9F64939}"/>
              </a:ext>
            </a:extLst>
          </p:cNvPr>
          <p:cNvSpPr/>
          <p:nvPr/>
        </p:nvSpPr>
        <p:spPr>
          <a:xfrm>
            <a:off x="1429061" y="890974"/>
            <a:ext cx="8899161" cy="646331"/>
          </a:xfrm>
          <a:prstGeom prst="rect">
            <a:avLst/>
          </a:prstGeom>
        </p:spPr>
        <p:txBody>
          <a:bodyPr wrap="square">
            <a:spAutoFit/>
          </a:bodyPr>
          <a:lstStyle/>
          <a:p>
            <a:pPr algn="just"/>
            <a:r>
              <a:rPr lang="en-US" b="1" dirty="0"/>
              <a:t>What promise is given in Doctrine and Covenants 93:20 to those who follow Jesus Christ’s example and keep His commandments? </a:t>
            </a:r>
          </a:p>
        </p:txBody>
      </p:sp>
      <p:sp>
        <p:nvSpPr>
          <p:cNvPr id="5" name="Rectangle 4">
            <a:extLst>
              <a:ext uri="{FF2B5EF4-FFF2-40B4-BE49-F238E27FC236}">
                <a16:creationId xmlns:a16="http://schemas.microsoft.com/office/drawing/2014/main" id="{660B6A7D-D0C6-424A-9BD9-51EBD3943A8B}"/>
              </a:ext>
            </a:extLst>
          </p:cNvPr>
          <p:cNvSpPr/>
          <p:nvPr/>
        </p:nvSpPr>
        <p:spPr>
          <a:xfrm>
            <a:off x="1429061" y="1537305"/>
            <a:ext cx="8899160" cy="646331"/>
          </a:xfrm>
          <a:prstGeom prst="rect">
            <a:avLst/>
          </a:prstGeom>
        </p:spPr>
        <p:txBody>
          <a:bodyPr wrap="square">
            <a:spAutoFit/>
          </a:bodyPr>
          <a:lstStyle/>
          <a:p>
            <a:pPr algn="just"/>
            <a:r>
              <a:rPr lang="en-US" b="1" dirty="0"/>
              <a:t>Why is it important to have a testimony of Jesus Christ’s example, teachings, and Atonement?</a:t>
            </a:r>
          </a:p>
        </p:txBody>
      </p:sp>
      <p:sp>
        <p:nvSpPr>
          <p:cNvPr id="7" name="Rectangle 6">
            <a:extLst>
              <a:ext uri="{FF2B5EF4-FFF2-40B4-BE49-F238E27FC236}">
                <a16:creationId xmlns:a16="http://schemas.microsoft.com/office/drawing/2014/main" id="{0340B4D5-1725-45F4-8D7F-1E313B268EBA}"/>
              </a:ext>
            </a:extLst>
          </p:cNvPr>
          <p:cNvSpPr/>
          <p:nvPr/>
        </p:nvSpPr>
        <p:spPr>
          <a:xfrm>
            <a:off x="1429059" y="2183636"/>
            <a:ext cx="8749261" cy="369332"/>
          </a:xfrm>
          <a:prstGeom prst="rect">
            <a:avLst/>
          </a:prstGeom>
        </p:spPr>
        <p:txBody>
          <a:bodyPr wrap="square">
            <a:spAutoFit/>
          </a:bodyPr>
          <a:lstStyle/>
          <a:p>
            <a:pPr algn="just"/>
            <a:r>
              <a:rPr lang="en-US" b="1" dirty="0"/>
              <a:t>What can you do to continue “from grace to grace” (D&amp;C 93:13) and be more like Him?</a:t>
            </a:r>
          </a:p>
        </p:txBody>
      </p:sp>
      <p:sp>
        <p:nvSpPr>
          <p:cNvPr id="9" name="Rectangle 8">
            <a:extLst>
              <a:ext uri="{FF2B5EF4-FFF2-40B4-BE49-F238E27FC236}">
                <a16:creationId xmlns:a16="http://schemas.microsoft.com/office/drawing/2014/main" id="{4CA2CD7A-A630-49A2-906D-7299B2D47FD8}"/>
              </a:ext>
            </a:extLst>
          </p:cNvPr>
          <p:cNvSpPr/>
          <p:nvPr/>
        </p:nvSpPr>
        <p:spPr>
          <a:xfrm>
            <a:off x="3192905" y="2803162"/>
            <a:ext cx="6700603" cy="2353628"/>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34A0D9-F30E-447A-A9A1-CB8CF9D76370}"/>
              </a:ext>
            </a:extLst>
          </p:cNvPr>
          <p:cNvSpPr/>
          <p:nvPr/>
        </p:nvSpPr>
        <p:spPr>
          <a:xfrm>
            <a:off x="4628712" y="2761410"/>
            <a:ext cx="5264796" cy="2308324"/>
          </a:xfrm>
          <a:prstGeom prst="rect">
            <a:avLst/>
          </a:prstGeom>
        </p:spPr>
        <p:txBody>
          <a:bodyPr wrap="square">
            <a:spAutoFit/>
          </a:bodyPr>
          <a:lstStyle/>
          <a:p>
            <a:pPr algn="just"/>
            <a:r>
              <a:rPr lang="en-US" sz="1600" dirty="0"/>
              <a:t>“Do not expect to become perfect at once. If you do, you will be disappointed. Be better today than you were yesterday, and be better tomorrow than you are today. The temptations that perhaps partially overcome us today, let them not overcome us so far tomorrow. Thus continue to be a little better day by day; and do not let your life wear away without accomplishing good to others as well as to ourselves” (Teachings of Presidents of the Church: Lorenzo Snow[2012],103).</a:t>
            </a:r>
          </a:p>
        </p:txBody>
      </p:sp>
      <p:sp>
        <p:nvSpPr>
          <p:cNvPr id="11" name="TextBox 10">
            <a:extLst>
              <a:ext uri="{FF2B5EF4-FFF2-40B4-BE49-F238E27FC236}">
                <a16:creationId xmlns:a16="http://schemas.microsoft.com/office/drawing/2014/main" id="{C7AAAE20-837B-4920-9140-FA63F42295A5}"/>
              </a:ext>
            </a:extLst>
          </p:cNvPr>
          <p:cNvSpPr txBox="1"/>
          <p:nvPr/>
        </p:nvSpPr>
        <p:spPr>
          <a:xfrm>
            <a:off x="3409083" y="4633569"/>
            <a:ext cx="1219629" cy="523220"/>
          </a:xfrm>
          <a:prstGeom prst="rect">
            <a:avLst/>
          </a:prstGeom>
          <a:noFill/>
        </p:spPr>
        <p:txBody>
          <a:bodyPr wrap="none" rtlCol="0">
            <a:spAutoFit/>
          </a:bodyPr>
          <a:lstStyle/>
          <a:p>
            <a:pPr algn="ctr"/>
            <a:r>
              <a:rPr lang="en-US" sz="1400" b="1" dirty="0"/>
              <a:t>President </a:t>
            </a:r>
          </a:p>
          <a:p>
            <a:pPr algn="ctr"/>
            <a:r>
              <a:rPr lang="en-US" sz="1400" b="1" dirty="0"/>
              <a:t>Lorenzo Snow</a:t>
            </a:r>
          </a:p>
        </p:txBody>
      </p:sp>
      <p:pic>
        <p:nvPicPr>
          <p:cNvPr id="2050" name="Picture 2" descr="Resultado de imagen para lorenzo snow">
            <a:extLst>
              <a:ext uri="{FF2B5EF4-FFF2-40B4-BE49-F238E27FC236}">
                <a16:creationId xmlns:a16="http://schemas.microsoft.com/office/drawing/2014/main" id="{B5541245-0063-432C-A6C8-8432C5AC0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066" y="2890216"/>
            <a:ext cx="1297646" cy="178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1340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97</a:t>
            </a:r>
          </a:p>
        </p:txBody>
      </p:sp>
      <p:sp>
        <p:nvSpPr>
          <p:cNvPr id="3" name="Rectangle 2">
            <a:extLst>
              <a:ext uri="{FF2B5EF4-FFF2-40B4-BE49-F238E27FC236}">
                <a16:creationId xmlns:a16="http://schemas.microsoft.com/office/drawing/2014/main" id="{A45A8041-F84B-4507-A449-C607E8B54304}"/>
              </a:ext>
            </a:extLst>
          </p:cNvPr>
          <p:cNvSpPr/>
          <p:nvPr/>
        </p:nvSpPr>
        <p:spPr>
          <a:xfrm>
            <a:off x="2385391" y="2861318"/>
            <a:ext cx="6845666" cy="646331"/>
          </a:xfrm>
          <a:prstGeom prst="rect">
            <a:avLst/>
          </a:prstGeom>
        </p:spPr>
        <p:txBody>
          <a:bodyPr wrap="square">
            <a:spAutoFit/>
          </a:bodyPr>
          <a:lstStyle/>
          <a:p>
            <a:pPr algn="ctr"/>
            <a:r>
              <a:rPr lang="en-US" sz="3600" b="1" dirty="0">
                <a:solidFill>
                  <a:schemeClr val="tx1">
                    <a:lumMod val="95000"/>
                    <a:lumOff val="5000"/>
                  </a:schemeClr>
                </a:solidFill>
                <a:effectLst>
                  <a:outerShdw blurRad="38100" dist="38100" dir="2700000" algn="tl">
                    <a:srgbClr val="000000">
                      <a:alpha val="43137"/>
                    </a:srgbClr>
                  </a:outerShdw>
                </a:effectLst>
                <a:latin typeface="Leelawadee UI Semilight" panose="020B0402040204020203" pitchFamily="34" charset="-34"/>
                <a:ea typeface="Microsoft Himalaya" panose="01010100010101010101" pitchFamily="2" charset="0"/>
                <a:cs typeface="Leelawadee UI Semilight" panose="020B0402040204020203" pitchFamily="34" charset="-34"/>
              </a:rPr>
              <a:t>Doctrine and Covenants 93:1-20.</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D592B3E-A143-4741-9CDB-02C473F23296}"/>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97</a:t>
            </a:r>
          </a:p>
        </p:txBody>
      </p:sp>
      <p:sp>
        <p:nvSpPr>
          <p:cNvPr id="4" name="Rectangle 3">
            <a:extLst>
              <a:ext uri="{FF2B5EF4-FFF2-40B4-BE49-F238E27FC236}">
                <a16:creationId xmlns:a16="http://schemas.microsoft.com/office/drawing/2014/main" id="{9AA5914B-185F-4B44-9EE3-09366FBA9DDD}"/>
              </a:ext>
            </a:extLst>
          </p:cNvPr>
          <p:cNvSpPr/>
          <p:nvPr/>
        </p:nvSpPr>
        <p:spPr>
          <a:xfrm>
            <a:off x="1967305" y="2828835"/>
            <a:ext cx="8335936" cy="1200329"/>
          </a:xfrm>
          <a:prstGeom prst="rect">
            <a:avLst/>
          </a:prstGeom>
        </p:spPr>
        <p:txBody>
          <a:bodyPr wrap="none">
            <a:spAutoFit/>
          </a:bodyPr>
          <a:lstStyle/>
          <a:p>
            <a:pPr algn="ctr"/>
            <a:r>
              <a:rPr lang="en-US" sz="3600" dirty="0">
                <a:latin typeface="Bahnschrift SemiLight SemiConde" panose="020B0502040204020203" pitchFamily="34" charset="0"/>
              </a:rPr>
              <a:t>“Jesus Christ teaches how individuals can see </a:t>
            </a:r>
          </a:p>
          <a:p>
            <a:pPr algn="ctr"/>
            <a:r>
              <a:rPr lang="en-US" sz="3600" dirty="0">
                <a:latin typeface="Bahnschrift SemiLight SemiConde" panose="020B0502040204020203" pitchFamily="34" charset="0"/>
              </a:rPr>
              <a:t>His face and know that He exists”</a:t>
            </a:r>
          </a:p>
        </p:txBody>
      </p:sp>
      <p:sp>
        <p:nvSpPr>
          <p:cNvPr id="6" name="Rectangle 5">
            <a:extLst>
              <a:ext uri="{FF2B5EF4-FFF2-40B4-BE49-F238E27FC236}">
                <a16:creationId xmlns:a16="http://schemas.microsoft.com/office/drawing/2014/main" id="{20170475-3BDC-4444-AD37-28D27C198936}"/>
              </a:ext>
            </a:extLst>
          </p:cNvPr>
          <p:cNvSpPr/>
          <p:nvPr/>
        </p:nvSpPr>
        <p:spPr>
          <a:xfrm>
            <a:off x="1284668" y="890974"/>
            <a:ext cx="4193520" cy="461665"/>
          </a:xfrm>
          <a:prstGeom prst="rect">
            <a:avLst/>
          </a:prstGeom>
        </p:spPr>
        <p:txBody>
          <a:bodyPr wrap="none">
            <a:spAutoFit/>
          </a:bodyPr>
          <a:lstStyle/>
          <a:p>
            <a:r>
              <a:rPr lang="en-US" sz="2400" b="1" dirty="0"/>
              <a:t>Doctrine and Covenants 93:1-5.</a:t>
            </a:r>
          </a:p>
        </p:txBody>
      </p:sp>
    </p:spTree>
    <p:extLst>
      <p:ext uri="{BB962C8B-B14F-4D97-AF65-F5344CB8AC3E}">
        <p14:creationId xmlns:p14="http://schemas.microsoft.com/office/powerpoint/2010/main" val="22452274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4">
            <a:extLst>
              <a:ext uri="{FF2B5EF4-FFF2-40B4-BE49-F238E27FC236}">
                <a16:creationId xmlns:a16="http://schemas.microsoft.com/office/drawing/2014/main" id="{174132EC-CECA-480D-B9C7-7B9FCCF1BDE8}"/>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97</a:t>
            </a:r>
          </a:p>
        </p:txBody>
      </p:sp>
      <p:sp>
        <p:nvSpPr>
          <p:cNvPr id="2" name="Rectangle 1">
            <a:extLst>
              <a:ext uri="{FF2B5EF4-FFF2-40B4-BE49-F238E27FC236}">
                <a16:creationId xmlns:a16="http://schemas.microsoft.com/office/drawing/2014/main" id="{657FE78E-0CD6-4CD7-B754-EEDC78FEBECB}"/>
              </a:ext>
            </a:extLst>
          </p:cNvPr>
          <p:cNvSpPr/>
          <p:nvPr/>
        </p:nvSpPr>
        <p:spPr>
          <a:xfrm>
            <a:off x="1621110" y="1150491"/>
            <a:ext cx="4956421" cy="369332"/>
          </a:xfrm>
          <a:prstGeom prst="rect">
            <a:avLst/>
          </a:prstGeom>
        </p:spPr>
        <p:txBody>
          <a:bodyPr wrap="none">
            <a:spAutoFit/>
          </a:bodyPr>
          <a:lstStyle/>
          <a:p>
            <a:r>
              <a:rPr lang="en-US" b="1" dirty="0"/>
              <a:t>Why do so many people know who this person is?</a:t>
            </a:r>
          </a:p>
        </p:txBody>
      </p:sp>
      <p:sp>
        <p:nvSpPr>
          <p:cNvPr id="3" name="Rectangle 2">
            <a:extLst>
              <a:ext uri="{FF2B5EF4-FFF2-40B4-BE49-F238E27FC236}">
                <a16:creationId xmlns:a16="http://schemas.microsoft.com/office/drawing/2014/main" id="{D678D1A6-35D5-4147-83F6-D4055BA6117E}"/>
              </a:ext>
            </a:extLst>
          </p:cNvPr>
          <p:cNvSpPr/>
          <p:nvPr/>
        </p:nvSpPr>
        <p:spPr>
          <a:xfrm>
            <a:off x="1621110" y="1746839"/>
            <a:ext cx="6088013" cy="369332"/>
          </a:xfrm>
          <a:prstGeom prst="rect">
            <a:avLst/>
          </a:prstGeom>
        </p:spPr>
        <p:txBody>
          <a:bodyPr wrap="none">
            <a:spAutoFit/>
          </a:bodyPr>
          <a:lstStyle/>
          <a:p>
            <a:r>
              <a:rPr lang="en-US" b="1" dirty="0"/>
              <a:t>Do you think it is important to know who this person is? Why?</a:t>
            </a:r>
          </a:p>
        </p:txBody>
      </p:sp>
      <p:pic>
        <p:nvPicPr>
          <p:cNvPr id="1026" name="Picture 2" descr="Imagen relacionada">
            <a:extLst>
              <a:ext uri="{FF2B5EF4-FFF2-40B4-BE49-F238E27FC236}">
                <a16:creationId xmlns:a16="http://schemas.microsoft.com/office/drawing/2014/main" id="{76DE159D-C011-495A-95B8-EAF609BD73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2290" y="1746839"/>
            <a:ext cx="3394933" cy="41371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B9ED15B-9179-4249-8B21-7C2DAEE8516F}"/>
              </a:ext>
            </a:extLst>
          </p:cNvPr>
          <p:cNvSpPr/>
          <p:nvPr/>
        </p:nvSpPr>
        <p:spPr>
          <a:xfrm>
            <a:off x="1621110" y="2342016"/>
            <a:ext cx="6001708" cy="369332"/>
          </a:xfrm>
          <a:prstGeom prst="rect">
            <a:avLst/>
          </a:prstGeom>
        </p:spPr>
        <p:txBody>
          <a:bodyPr wrap="none">
            <a:spAutoFit/>
          </a:bodyPr>
          <a:lstStyle/>
          <a:p>
            <a:r>
              <a:rPr lang="en-US" b="1" dirty="0"/>
              <a:t>Why do you think it is important to know who Jesus Christ is?</a:t>
            </a:r>
          </a:p>
        </p:txBody>
      </p:sp>
      <p:sp>
        <p:nvSpPr>
          <p:cNvPr id="7" name="Rectangle 6">
            <a:extLst>
              <a:ext uri="{FF2B5EF4-FFF2-40B4-BE49-F238E27FC236}">
                <a16:creationId xmlns:a16="http://schemas.microsoft.com/office/drawing/2014/main" id="{0C14FA09-C951-468E-AF1D-3B1FE8B4410F}"/>
              </a:ext>
            </a:extLst>
          </p:cNvPr>
          <p:cNvSpPr/>
          <p:nvPr/>
        </p:nvSpPr>
        <p:spPr>
          <a:xfrm>
            <a:off x="1722783" y="3114261"/>
            <a:ext cx="5420139" cy="92765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What must we do to gain a testimony of Jesus Christ?</a:t>
            </a:r>
          </a:p>
        </p:txBody>
      </p:sp>
      <p:sp>
        <p:nvSpPr>
          <p:cNvPr id="9" name="Rectangle 8">
            <a:extLst>
              <a:ext uri="{FF2B5EF4-FFF2-40B4-BE49-F238E27FC236}">
                <a16:creationId xmlns:a16="http://schemas.microsoft.com/office/drawing/2014/main" id="{587EE170-D98C-4715-82CD-9D4B12A1A21C}"/>
              </a:ext>
            </a:extLst>
          </p:cNvPr>
          <p:cNvSpPr/>
          <p:nvPr/>
        </p:nvSpPr>
        <p:spPr>
          <a:xfrm>
            <a:off x="1722783" y="4047260"/>
            <a:ext cx="5406887" cy="80838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What can we know about Him if we do these things?</a:t>
            </a: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out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66AF03FA-B1D1-4ACE-A98D-08E5EA8AEA3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97</a:t>
            </a:r>
          </a:p>
        </p:txBody>
      </p:sp>
      <p:sp>
        <p:nvSpPr>
          <p:cNvPr id="10" name="Rectangle 9">
            <a:extLst>
              <a:ext uri="{FF2B5EF4-FFF2-40B4-BE49-F238E27FC236}">
                <a16:creationId xmlns:a16="http://schemas.microsoft.com/office/drawing/2014/main" id="{4CA207D0-110B-4C5F-BB9A-7404E8D26ECD}"/>
              </a:ext>
            </a:extLst>
          </p:cNvPr>
          <p:cNvSpPr/>
          <p:nvPr/>
        </p:nvSpPr>
        <p:spPr>
          <a:xfrm>
            <a:off x="1284668" y="890974"/>
            <a:ext cx="3527825" cy="400110"/>
          </a:xfrm>
          <a:prstGeom prst="rect">
            <a:avLst/>
          </a:prstGeom>
        </p:spPr>
        <p:txBody>
          <a:bodyPr wrap="none">
            <a:spAutoFit/>
          </a:bodyPr>
          <a:lstStyle/>
          <a:p>
            <a:r>
              <a:rPr lang="en-US" sz="2000" b="1" dirty="0"/>
              <a:t>Doctrine and Covenants 93:1-5.</a:t>
            </a:r>
          </a:p>
        </p:txBody>
      </p:sp>
      <p:sp>
        <p:nvSpPr>
          <p:cNvPr id="5" name="Rectangle 4">
            <a:extLst>
              <a:ext uri="{FF2B5EF4-FFF2-40B4-BE49-F238E27FC236}">
                <a16:creationId xmlns:a16="http://schemas.microsoft.com/office/drawing/2014/main" id="{340476F9-C46B-48A8-AF43-1E327BC6BE20}"/>
              </a:ext>
            </a:extLst>
          </p:cNvPr>
          <p:cNvSpPr/>
          <p:nvPr/>
        </p:nvSpPr>
        <p:spPr>
          <a:xfrm>
            <a:off x="1284668" y="1224824"/>
            <a:ext cx="8906254" cy="2062103"/>
          </a:xfrm>
          <a:prstGeom prst="rect">
            <a:avLst/>
          </a:prstGeom>
        </p:spPr>
        <p:txBody>
          <a:bodyPr wrap="square">
            <a:spAutoFit/>
          </a:bodyPr>
          <a:lstStyle/>
          <a:p>
            <a:pPr algn="just" fontAlgn="base"/>
            <a:r>
              <a:rPr lang="en-US" sz="1600" b="1" dirty="0">
                <a:latin typeface="Palatino"/>
              </a:rPr>
              <a:t>1 </a:t>
            </a:r>
            <a:r>
              <a:rPr lang="en-US" sz="1600" dirty="0">
                <a:latin typeface="Palatino"/>
              </a:rPr>
              <a:t>Verily, thus saith the Lord: It shall come to pass that every soul who forsaketh his sins and cometh unto me, and calleth on my name, and obeyeth my voice, and keepeth my commandments, shall see my face and know that I am;</a:t>
            </a:r>
          </a:p>
          <a:p>
            <a:pPr algn="just" fontAlgn="base"/>
            <a:r>
              <a:rPr lang="en-US" sz="1600" b="1" dirty="0">
                <a:latin typeface="Palatino"/>
              </a:rPr>
              <a:t>2 </a:t>
            </a:r>
            <a:r>
              <a:rPr lang="en-US" sz="1600" dirty="0">
                <a:latin typeface="Palatino"/>
              </a:rPr>
              <a:t>And that I am the true light that lighteth every man that cometh into the world;</a:t>
            </a:r>
          </a:p>
          <a:p>
            <a:pPr algn="just" fontAlgn="base"/>
            <a:r>
              <a:rPr lang="en-US" sz="1600" b="1" dirty="0">
                <a:latin typeface="Palatino"/>
              </a:rPr>
              <a:t>3 </a:t>
            </a:r>
            <a:r>
              <a:rPr lang="en-US" sz="1600" dirty="0">
                <a:latin typeface="Palatino"/>
              </a:rPr>
              <a:t>And that I am in the Father, and the Father in me, and the Father and I are one—</a:t>
            </a:r>
          </a:p>
          <a:p>
            <a:pPr algn="just" fontAlgn="base"/>
            <a:r>
              <a:rPr lang="en-US" sz="1600" b="1" dirty="0">
                <a:latin typeface="Palatino"/>
              </a:rPr>
              <a:t>4 </a:t>
            </a:r>
            <a:r>
              <a:rPr lang="en-US" sz="1600" dirty="0">
                <a:latin typeface="Palatino"/>
              </a:rPr>
              <a:t>The Father because he gave me of his fulness, and the Son because I was in the world and made flesh my tabernacle, and dwelt among the sons of men.</a:t>
            </a:r>
          </a:p>
          <a:p>
            <a:pPr algn="just" fontAlgn="base"/>
            <a:r>
              <a:rPr lang="en-US" sz="1600" b="1" dirty="0">
                <a:latin typeface="Palatino"/>
              </a:rPr>
              <a:t>5 </a:t>
            </a:r>
            <a:r>
              <a:rPr lang="en-US" sz="1600" dirty="0">
                <a:latin typeface="Palatino"/>
              </a:rPr>
              <a:t>I was in the world and received of my Father, and the works of him were plainly manifest.</a:t>
            </a:r>
            <a:endParaRPr lang="en-US" sz="1600" b="0" i="0" dirty="0">
              <a:effectLst/>
              <a:latin typeface="Palatino"/>
            </a:endParaRPr>
          </a:p>
        </p:txBody>
      </p:sp>
      <p:sp>
        <p:nvSpPr>
          <p:cNvPr id="9" name="Rectangle 8">
            <a:extLst>
              <a:ext uri="{FF2B5EF4-FFF2-40B4-BE49-F238E27FC236}">
                <a16:creationId xmlns:a16="http://schemas.microsoft.com/office/drawing/2014/main" id="{74553343-B02B-48CE-8BE1-9137953F5D61}"/>
              </a:ext>
            </a:extLst>
          </p:cNvPr>
          <p:cNvSpPr/>
          <p:nvPr/>
        </p:nvSpPr>
        <p:spPr>
          <a:xfrm>
            <a:off x="1284668" y="3247908"/>
            <a:ext cx="6931680" cy="369332"/>
          </a:xfrm>
          <a:prstGeom prst="rect">
            <a:avLst/>
          </a:prstGeom>
        </p:spPr>
        <p:txBody>
          <a:bodyPr wrap="square">
            <a:spAutoFit/>
          </a:bodyPr>
          <a:lstStyle/>
          <a:p>
            <a:r>
              <a:rPr lang="en-US" b="1" dirty="0"/>
              <a:t>How would you state the promise in verse 1 as an “if–then” principle?</a:t>
            </a:r>
          </a:p>
        </p:txBody>
      </p:sp>
      <p:sp>
        <p:nvSpPr>
          <p:cNvPr id="13" name="Rectangle 12">
            <a:extLst>
              <a:ext uri="{FF2B5EF4-FFF2-40B4-BE49-F238E27FC236}">
                <a16:creationId xmlns:a16="http://schemas.microsoft.com/office/drawing/2014/main" id="{654EC734-B1C9-470C-8BF9-EAA15041CDAD}"/>
              </a:ext>
            </a:extLst>
          </p:cNvPr>
          <p:cNvSpPr/>
          <p:nvPr/>
        </p:nvSpPr>
        <p:spPr>
          <a:xfrm>
            <a:off x="1284667" y="3504814"/>
            <a:ext cx="8906253" cy="646331"/>
          </a:xfrm>
          <a:prstGeom prst="rect">
            <a:avLst/>
          </a:prstGeom>
        </p:spPr>
        <p:txBody>
          <a:bodyPr wrap="square">
            <a:spAutoFit/>
          </a:bodyPr>
          <a:lstStyle/>
          <a:p>
            <a:pPr algn="just"/>
            <a:r>
              <a:rPr lang="en-US" i="1" dirty="0">
                <a:effectLst>
                  <a:outerShdw blurRad="38100" dist="38100" dir="2700000" algn="tl">
                    <a:srgbClr val="000000">
                      <a:alpha val="43137"/>
                    </a:srgbClr>
                  </a:outerShdw>
                </a:effectLst>
              </a:rPr>
              <a:t>If we forsake our sins, come unto Christ, call on His name, obey His voice, and keep His commandments, then we shall see His face and know that He is.</a:t>
            </a:r>
          </a:p>
        </p:txBody>
      </p:sp>
      <p:sp>
        <p:nvSpPr>
          <p:cNvPr id="14" name="Rectangle 13">
            <a:extLst>
              <a:ext uri="{FF2B5EF4-FFF2-40B4-BE49-F238E27FC236}">
                <a16:creationId xmlns:a16="http://schemas.microsoft.com/office/drawing/2014/main" id="{C83D1341-2C9D-4EDA-B0FF-1B25B657F7EB}"/>
              </a:ext>
            </a:extLst>
          </p:cNvPr>
          <p:cNvSpPr/>
          <p:nvPr/>
        </p:nvSpPr>
        <p:spPr>
          <a:xfrm>
            <a:off x="1284665" y="4151145"/>
            <a:ext cx="8574951" cy="369332"/>
          </a:xfrm>
          <a:prstGeom prst="rect">
            <a:avLst/>
          </a:prstGeom>
        </p:spPr>
        <p:txBody>
          <a:bodyPr wrap="square">
            <a:spAutoFit/>
          </a:bodyPr>
          <a:lstStyle/>
          <a:p>
            <a:pPr algn="just"/>
            <a:r>
              <a:rPr lang="en-US" b="1" dirty="0"/>
              <a:t>How can each of the actions in Doctrine and </a:t>
            </a:r>
            <a:r>
              <a:rPr lang="en-US" b="1"/>
              <a:t>Covenants 93:1 help </a:t>
            </a:r>
            <a:r>
              <a:rPr lang="en-US" b="1" dirty="0"/>
              <a:t>us know Jesus Christ?</a:t>
            </a:r>
          </a:p>
        </p:txBody>
      </p:sp>
      <p:sp>
        <p:nvSpPr>
          <p:cNvPr id="15" name="Rectangle 14">
            <a:extLst>
              <a:ext uri="{FF2B5EF4-FFF2-40B4-BE49-F238E27FC236}">
                <a16:creationId xmlns:a16="http://schemas.microsoft.com/office/drawing/2014/main" id="{D30143A1-842A-4407-A070-CEEA167D3F6A}"/>
              </a:ext>
            </a:extLst>
          </p:cNvPr>
          <p:cNvSpPr/>
          <p:nvPr/>
        </p:nvSpPr>
        <p:spPr>
          <a:xfrm>
            <a:off x="1284664" y="4474310"/>
            <a:ext cx="7422013" cy="369332"/>
          </a:xfrm>
          <a:prstGeom prst="rect">
            <a:avLst/>
          </a:prstGeom>
        </p:spPr>
        <p:txBody>
          <a:bodyPr wrap="square">
            <a:spAutoFit/>
          </a:bodyPr>
          <a:lstStyle/>
          <a:p>
            <a:r>
              <a:rPr lang="en-US" b="1" dirty="0"/>
              <a:t>What is an important doctrine to understand about the Father and the Son? </a:t>
            </a:r>
          </a:p>
        </p:txBody>
      </p:sp>
      <p:sp>
        <p:nvSpPr>
          <p:cNvPr id="16" name="Rectangle 15">
            <a:extLst>
              <a:ext uri="{FF2B5EF4-FFF2-40B4-BE49-F238E27FC236}">
                <a16:creationId xmlns:a16="http://schemas.microsoft.com/office/drawing/2014/main" id="{3D5118D3-F958-4F82-AC9A-523710A87D87}"/>
              </a:ext>
            </a:extLst>
          </p:cNvPr>
          <p:cNvSpPr/>
          <p:nvPr/>
        </p:nvSpPr>
        <p:spPr>
          <a:xfrm>
            <a:off x="1284664" y="4794907"/>
            <a:ext cx="3191771" cy="369332"/>
          </a:xfrm>
          <a:prstGeom prst="rect">
            <a:avLst/>
          </a:prstGeom>
        </p:spPr>
        <p:txBody>
          <a:bodyPr wrap="none">
            <a:spAutoFit/>
          </a:bodyPr>
          <a:lstStyle/>
          <a:p>
            <a:r>
              <a:rPr lang="en-US" i="1" dirty="0">
                <a:effectLst>
                  <a:outerShdw blurRad="38100" dist="38100" dir="2700000" algn="tl">
                    <a:srgbClr val="000000">
                      <a:alpha val="43137"/>
                    </a:srgbClr>
                  </a:outerShdw>
                </a:effectLst>
              </a:rPr>
              <a:t>The Father and the Son are one.</a:t>
            </a:r>
          </a:p>
        </p:txBody>
      </p:sp>
      <p:sp>
        <p:nvSpPr>
          <p:cNvPr id="17" name="Rectangle 16">
            <a:extLst>
              <a:ext uri="{FF2B5EF4-FFF2-40B4-BE49-F238E27FC236}">
                <a16:creationId xmlns:a16="http://schemas.microsoft.com/office/drawing/2014/main" id="{50C9582E-3CE5-4A91-8E79-78E688FAD016}"/>
              </a:ext>
            </a:extLst>
          </p:cNvPr>
          <p:cNvSpPr/>
          <p:nvPr/>
        </p:nvSpPr>
        <p:spPr>
          <a:xfrm>
            <a:off x="1284664" y="5112358"/>
            <a:ext cx="5509072" cy="369332"/>
          </a:xfrm>
          <a:prstGeom prst="rect">
            <a:avLst/>
          </a:prstGeom>
        </p:spPr>
        <p:txBody>
          <a:bodyPr wrap="none">
            <a:spAutoFit/>
          </a:bodyPr>
          <a:lstStyle/>
          <a:p>
            <a:r>
              <a:rPr lang="en-US" b="1" dirty="0"/>
              <a:t>What does it mean that the Father and the Son are one?</a:t>
            </a: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1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Scale>
                                      <p:cBhvr>
                                        <p:cTn id="30"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6"/>
                                        </p:tgtEl>
                                        <p:attrNameLst>
                                          <p:attrName>ppt_x</p:attrName>
                                          <p:attrName>ppt_y</p:attrName>
                                        </p:attrNameLst>
                                      </p:cBhvr>
                                    </p:animMotion>
                                    <p:animEffect transition="in" filter="fade">
                                      <p:cBhvr>
                                        <p:cTn id="32" dur="1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16ECC24C-71D6-4681-8C88-0DD966D38915}"/>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97</a:t>
            </a:r>
          </a:p>
        </p:txBody>
      </p:sp>
      <p:sp>
        <p:nvSpPr>
          <p:cNvPr id="11" name="Rectangle 10">
            <a:extLst>
              <a:ext uri="{FF2B5EF4-FFF2-40B4-BE49-F238E27FC236}">
                <a16:creationId xmlns:a16="http://schemas.microsoft.com/office/drawing/2014/main" id="{F3B20D0B-6E28-4075-9C28-0A949FA0E719}"/>
              </a:ext>
            </a:extLst>
          </p:cNvPr>
          <p:cNvSpPr/>
          <p:nvPr/>
        </p:nvSpPr>
        <p:spPr>
          <a:xfrm>
            <a:off x="1284668" y="890974"/>
            <a:ext cx="3784306" cy="400110"/>
          </a:xfrm>
          <a:prstGeom prst="rect">
            <a:avLst/>
          </a:prstGeom>
        </p:spPr>
        <p:txBody>
          <a:bodyPr wrap="none">
            <a:spAutoFit/>
          </a:bodyPr>
          <a:lstStyle/>
          <a:p>
            <a:r>
              <a:rPr lang="en-US" sz="2000" b="1" dirty="0"/>
              <a:t>Doctrine and Covenants 93:17,26.</a:t>
            </a:r>
          </a:p>
        </p:txBody>
      </p:sp>
      <p:sp>
        <p:nvSpPr>
          <p:cNvPr id="2" name="Rectangle 1">
            <a:extLst>
              <a:ext uri="{FF2B5EF4-FFF2-40B4-BE49-F238E27FC236}">
                <a16:creationId xmlns:a16="http://schemas.microsoft.com/office/drawing/2014/main" id="{09FBC5D2-DF01-46C0-B974-9753922C06CF}"/>
              </a:ext>
            </a:extLst>
          </p:cNvPr>
          <p:cNvSpPr/>
          <p:nvPr/>
        </p:nvSpPr>
        <p:spPr>
          <a:xfrm>
            <a:off x="1284667" y="1224824"/>
            <a:ext cx="8839993" cy="1077218"/>
          </a:xfrm>
          <a:prstGeom prst="rect">
            <a:avLst/>
          </a:prstGeom>
        </p:spPr>
        <p:txBody>
          <a:bodyPr wrap="square">
            <a:spAutoFit/>
          </a:bodyPr>
          <a:lstStyle/>
          <a:p>
            <a:pPr algn="just"/>
            <a:r>
              <a:rPr lang="en-US" sz="1600" b="1" dirty="0">
                <a:latin typeface="Palatino"/>
              </a:rPr>
              <a:t>17 </a:t>
            </a:r>
            <a:r>
              <a:rPr lang="en-US" sz="1600" dirty="0">
                <a:latin typeface="Palatino"/>
              </a:rPr>
              <a:t>And he received all power, both in heaven and on earth, and the glory of the Father was with him, for he dwelt in him.</a:t>
            </a:r>
          </a:p>
          <a:p>
            <a:pPr algn="just"/>
            <a:r>
              <a:rPr lang="en-US" sz="1600" b="1" dirty="0"/>
              <a:t>26 </a:t>
            </a:r>
            <a:r>
              <a:rPr lang="en-US" sz="1600" dirty="0"/>
              <a:t>The Spirit of truth is of God. I am the Spirit of truth, and John bore record of me, saying: He received a fulness of truth, yea, even of all truth;</a:t>
            </a:r>
          </a:p>
        </p:txBody>
      </p:sp>
      <p:sp>
        <p:nvSpPr>
          <p:cNvPr id="3" name="Rectangle 2">
            <a:extLst>
              <a:ext uri="{FF2B5EF4-FFF2-40B4-BE49-F238E27FC236}">
                <a16:creationId xmlns:a16="http://schemas.microsoft.com/office/drawing/2014/main" id="{12D35263-2CC7-42E8-A861-A4125A012E46}"/>
              </a:ext>
            </a:extLst>
          </p:cNvPr>
          <p:cNvSpPr/>
          <p:nvPr/>
        </p:nvSpPr>
        <p:spPr>
          <a:xfrm>
            <a:off x="1284667" y="2312726"/>
            <a:ext cx="6693142" cy="369332"/>
          </a:xfrm>
          <a:prstGeom prst="rect">
            <a:avLst/>
          </a:prstGeom>
        </p:spPr>
        <p:txBody>
          <a:bodyPr wrap="square">
            <a:spAutoFit/>
          </a:bodyPr>
          <a:lstStyle/>
          <a:p>
            <a:r>
              <a:rPr lang="en-US" b="1" dirty="0"/>
              <a:t>What does it mean that Jesus Christ received a fulness of the Father?</a:t>
            </a:r>
          </a:p>
        </p:txBody>
      </p:sp>
      <p:sp>
        <p:nvSpPr>
          <p:cNvPr id="5" name="Rectangle 4">
            <a:extLst>
              <a:ext uri="{FF2B5EF4-FFF2-40B4-BE49-F238E27FC236}">
                <a16:creationId xmlns:a16="http://schemas.microsoft.com/office/drawing/2014/main" id="{9B16F0E1-7A95-42EC-B93A-6C74F842D18C}"/>
              </a:ext>
            </a:extLst>
          </p:cNvPr>
          <p:cNvSpPr/>
          <p:nvPr/>
        </p:nvSpPr>
        <p:spPr>
          <a:xfrm>
            <a:off x="1284666" y="2692742"/>
            <a:ext cx="8839993" cy="646331"/>
          </a:xfrm>
          <a:prstGeom prst="rect">
            <a:avLst/>
          </a:prstGeom>
        </p:spPr>
        <p:txBody>
          <a:bodyPr wrap="square">
            <a:spAutoFit/>
          </a:bodyPr>
          <a:lstStyle/>
          <a:p>
            <a:pPr algn="just"/>
            <a:r>
              <a:rPr lang="en-US" b="1" dirty="0"/>
              <a:t>How do the truths in verses 4–5 help us further understand what it means that the Father and the Son are one?</a:t>
            </a:r>
          </a:p>
        </p:txBody>
      </p:sp>
    </p:spTree>
    <p:extLst>
      <p:ext uri="{BB962C8B-B14F-4D97-AF65-F5344CB8AC3E}">
        <p14:creationId xmlns:p14="http://schemas.microsoft.com/office/powerpoint/2010/main" val="213135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97</a:t>
            </a:r>
          </a:p>
        </p:txBody>
      </p:sp>
      <p:sp>
        <p:nvSpPr>
          <p:cNvPr id="2" name="Rectangle 1">
            <a:extLst>
              <a:ext uri="{FF2B5EF4-FFF2-40B4-BE49-F238E27FC236}">
                <a16:creationId xmlns:a16="http://schemas.microsoft.com/office/drawing/2014/main" id="{58A9FF40-2D87-49A0-A9C6-B618C4920296}"/>
              </a:ext>
            </a:extLst>
          </p:cNvPr>
          <p:cNvSpPr/>
          <p:nvPr/>
        </p:nvSpPr>
        <p:spPr>
          <a:xfrm>
            <a:off x="2226365" y="2551837"/>
            <a:ext cx="7739270" cy="1754326"/>
          </a:xfrm>
          <a:prstGeom prst="rect">
            <a:avLst/>
          </a:prstGeom>
        </p:spPr>
        <p:txBody>
          <a:bodyPr wrap="square">
            <a:spAutoFit/>
          </a:bodyPr>
          <a:lstStyle/>
          <a:p>
            <a:pPr algn="ctr"/>
            <a:r>
              <a:rPr lang="en-US" sz="3600" dirty="0">
                <a:latin typeface="Bahnschrift SemiBold SemiConden" panose="020B0502040204020203" pitchFamily="34" charset="0"/>
              </a:rPr>
              <a:t>“John’s record is used to help us understand how Jesus Christ received a fulness of Heavenly Father’s glory” </a:t>
            </a:r>
          </a:p>
        </p:txBody>
      </p:sp>
      <p:sp>
        <p:nvSpPr>
          <p:cNvPr id="7" name="Rectangle 6">
            <a:extLst>
              <a:ext uri="{FF2B5EF4-FFF2-40B4-BE49-F238E27FC236}">
                <a16:creationId xmlns:a16="http://schemas.microsoft.com/office/drawing/2014/main" id="{46EF179F-A924-4D9F-9315-539EEFB03D72}"/>
              </a:ext>
            </a:extLst>
          </p:cNvPr>
          <p:cNvSpPr/>
          <p:nvPr/>
        </p:nvSpPr>
        <p:spPr>
          <a:xfrm>
            <a:off x="1284668" y="890974"/>
            <a:ext cx="3787512" cy="400110"/>
          </a:xfrm>
          <a:prstGeom prst="rect">
            <a:avLst/>
          </a:prstGeom>
        </p:spPr>
        <p:txBody>
          <a:bodyPr wrap="none">
            <a:spAutoFit/>
          </a:bodyPr>
          <a:lstStyle/>
          <a:p>
            <a:r>
              <a:rPr lang="en-US" sz="2000" b="1" dirty="0"/>
              <a:t>Doctrine and Covenants 93:6-20.</a:t>
            </a:r>
          </a:p>
        </p:txBody>
      </p:sp>
    </p:spTree>
    <p:extLst>
      <p:ext uri="{BB962C8B-B14F-4D97-AF65-F5344CB8AC3E}">
        <p14:creationId xmlns:p14="http://schemas.microsoft.com/office/powerpoint/2010/main" val="4065210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97</a:t>
            </a:r>
          </a:p>
        </p:txBody>
      </p:sp>
      <p:sp>
        <p:nvSpPr>
          <p:cNvPr id="13" name="Rectangle 12">
            <a:extLst>
              <a:ext uri="{FF2B5EF4-FFF2-40B4-BE49-F238E27FC236}">
                <a16:creationId xmlns:a16="http://schemas.microsoft.com/office/drawing/2014/main" id="{DD6AEB57-B9C7-49D2-8057-3998AC48B9F3}"/>
              </a:ext>
            </a:extLst>
          </p:cNvPr>
          <p:cNvSpPr/>
          <p:nvPr/>
        </p:nvSpPr>
        <p:spPr>
          <a:xfrm>
            <a:off x="1291293" y="890974"/>
            <a:ext cx="3657668" cy="400110"/>
          </a:xfrm>
          <a:prstGeom prst="rect">
            <a:avLst/>
          </a:prstGeom>
        </p:spPr>
        <p:txBody>
          <a:bodyPr wrap="none">
            <a:spAutoFit/>
          </a:bodyPr>
          <a:lstStyle/>
          <a:p>
            <a:r>
              <a:rPr lang="en-US" sz="2000" b="1" dirty="0"/>
              <a:t>Doctrine and Covenants 93:6-11.</a:t>
            </a:r>
          </a:p>
        </p:txBody>
      </p:sp>
      <p:sp>
        <p:nvSpPr>
          <p:cNvPr id="2" name="Rectangle 1">
            <a:extLst>
              <a:ext uri="{FF2B5EF4-FFF2-40B4-BE49-F238E27FC236}">
                <a16:creationId xmlns:a16="http://schemas.microsoft.com/office/drawing/2014/main" id="{1A1FD03E-2158-41C6-B90A-A84559225BB0}"/>
              </a:ext>
            </a:extLst>
          </p:cNvPr>
          <p:cNvSpPr/>
          <p:nvPr/>
        </p:nvSpPr>
        <p:spPr>
          <a:xfrm>
            <a:off x="1291292" y="1238076"/>
            <a:ext cx="8939385" cy="3046988"/>
          </a:xfrm>
          <a:prstGeom prst="rect">
            <a:avLst/>
          </a:prstGeom>
        </p:spPr>
        <p:txBody>
          <a:bodyPr wrap="square">
            <a:spAutoFit/>
          </a:bodyPr>
          <a:lstStyle/>
          <a:p>
            <a:pPr algn="just" fontAlgn="base"/>
            <a:r>
              <a:rPr lang="en-US" sz="1600" b="1" dirty="0">
                <a:latin typeface="Palatino"/>
              </a:rPr>
              <a:t>6 </a:t>
            </a:r>
            <a:r>
              <a:rPr lang="en-US" sz="1600" dirty="0">
                <a:latin typeface="Palatino"/>
              </a:rPr>
              <a:t>And John saw and bore record of the fulness of my glory, and the fulness of John’s record is hereafter to be revealed.</a:t>
            </a:r>
          </a:p>
          <a:p>
            <a:pPr algn="just" fontAlgn="base"/>
            <a:r>
              <a:rPr lang="en-US" sz="1600" b="1" dirty="0">
                <a:latin typeface="Palatino"/>
              </a:rPr>
              <a:t>7 </a:t>
            </a:r>
            <a:r>
              <a:rPr lang="en-US" sz="1600" dirty="0">
                <a:latin typeface="Palatino"/>
              </a:rPr>
              <a:t>And he bore record, saying: I saw his glory, that he was in the beginning, before the world was;</a:t>
            </a:r>
          </a:p>
          <a:p>
            <a:pPr algn="just" fontAlgn="base"/>
            <a:r>
              <a:rPr lang="en-US" sz="1600" b="1" dirty="0">
                <a:latin typeface="Palatino"/>
              </a:rPr>
              <a:t>8 </a:t>
            </a:r>
            <a:r>
              <a:rPr lang="en-US" sz="1600" dirty="0">
                <a:latin typeface="Palatino"/>
              </a:rPr>
              <a:t>Therefore, in the beginning the Word was, for he was the Word, even the messenger of salvation—</a:t>
            </a:r>
          </a:p>
          <a:p>
            <a:pPr algn="just" fontAlgn="base"/>
            <a:r>
              <a:rPr lang="en-US" sz="1600" b="1" dirty="0">
                <a:latin typeface="Palatino"/>
              </a:rPr>
              <a:t>9 </a:t>
            </a:r>
            <a:r>
              <a:rPr lang="en-US" sz="1600" dirty="0">
                <a:latin typeface="Palatino"/>
              </a:rPr>
              <a:t>The light and the Redeemer of the world; the Spirit of truth, who came into the world, because the world was made by him, and in him was the life of men and the light of men.</a:t>
            </a:r>
          </a:p>
          <a:p>
            <a:pPr algn="just" fontAlgn="base"/>
            <a:r>
              <a:rPr lang="en-US" sz="1600" b="1" dirty="0">
                <a:latin typeface="Palatino"/>
              </a:rPr>
              <a:t>10 </a:t>
            </a:r>
            <a:r>
              <a:rPr lang="en-US" sz="1600" dirty="0">
                <a:latin typeface="Palatino"/>
              </a:rPr>
              <a:t>The worlds were made by him; men were made by him; all things were made by him, and through him, and of him.</a:t>
            </a:r>
          </a:p>
          <a:p>
            <a:pPr algn="just" fontAlgn="base"/>
            <a:r>
              <a:rPr lang="en-US" sz="1600" b="1" dirty="0">
                <a:latin typeface="Palatino"/>
              </a:rPr>
              <a:t>11 </a:t>
            </a:r>
            <a:r>
              <a:rPr lang="en-US" sz="1600" dirty="0">
                <a:latin typeface="Palatino"/>
              </a:rPr>
              <a:t>And I, John, bear record that I beheld his glory, as the glory of the Only Begotten of the Father, full of grace and truth, even the Spirit of truth, which came and dwelt in the flesh, and dwelt among us.</a:t>
            </a:r>
            <a:endParaRPr lang="en-US" sz="1600" b="0" i="0" dirty="0">
              <a:effectLst/>
              <a:latin typeface="Palatino"/>
            </a:endParaRPr>
          </a:p>
        </p:txBody>
      </p:sp>
    </p:spTree>
    <p:extLst>
      <p:ext uri="{BB962C8B-B14F-4D97-AF65-F5344CB8AC3E}">
        <p14:creationId xmlns:p14="http://schemas.microsoft.com/office/powerpoint/2010/main" val="3032156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97</a:t>
            </a:r>
          </a:p>
        </p:txBody>
      </p:sp>
      <p:sp>
        <p:nvSpPr>
          <p:cNvPr id="2" name="Rectangle 1">
            <a:extLst>
              <a:ext uri="{FF2B5EF4-FFF2-40B4-BE49-F238E27FC236}">
                <a16:creationId xmlns:a16="http://schemas.microsoft.com/office/drawing/2014/main" id="{25B7A4DA-E351-4A8C-AD51-37457C7DBA78}"/>
              </a:ext>
            </a:extLst>
          </p:cNvPr>
          <p:cNvSpPr/>
          <p:nvPr/>
        </p:nvSpPr>
        <p:spPr>
          <a:xfrm>
            <a:off x="1325216" y="890974"/>
            <a:ext cx="8613913" cy="369332"/>
          </a:xfrm>
          <a:prstGeom prst="rect">
            <a:avLst/>
          </a:prstGeom>
        </p:spPr>
        <p:txBody>
          <a:bodyPr wrap="square">
            <a:spAutoFit/>
          </a:bodyPr>
          <a:lstStyle/>
          <a:p>
            <a:pPr algn="just"/>
            <a:r>
              <a:rPr lang="en-US" b="1" dirty="0"/>
              <a:t>How does this information help you to better know, appreciate, and follow Jesus Christ?</a:t>
            </a:r>
          </a:p>
        </p:txBody>
      </p:sp>
      <p:sp>
        <p:nvSpPr>
          <p:cNvPr id="4" name="Rectangle 3">
            <a:extLst>
              <a:ext uri="{FF2B5EF4-FFF2-40B4-BE49-F238E27FC236}">
                <a16:creationId xmlns:a16="http://schemas.microsoft.com/office/drawing/2014/main" id="{74713A20-7671-4115-9896-483A8359E590}"/>
              </a:ext>
            </a:extLst>
          </p:cNvPr>
          <p:cNvSpPr/>
          <p:nvPr/>
        </p:nvSpPr>
        <p:spPr>
          <a:xfrm>
            <a:off x="1325216" y="1499954"/>
            <a:ext cx="5977534" cy="461665"/>
          </a:xfrm>
          <a:prstGeom prst="rect">
            <a:avLst/>
          </a:prstGeom>
        </p:spPr>
        <p:txBody>
          <a:bodyPr wrap="none">
            <a:spAutoFit/>
          </a:bodyPr>
          <a:lstStyle/>
          <a:p>
            <a:r>
              <a:rPr lang="en-US" sz="2400" b="1" dirty="0"/>
              <a:t>“The Word, even the messenger of salvation”</a:t>
            </a:r>
          </a:p>
        </p:txBody>
      </p:sp>
      <p:sp>
        <p:nvSpPr>
          <p:cNvPr id="5" name="Rectangle 4">
            <a:extLst>
              <a:ext uri="{FF2B5EF4-FFF2-40B4-BE49-F238E27FC236}">
                <a16:creationId xmlns:a16="http://schemas.microsoft.com/office/drawing/2014/main" id="{792EC023-23D9-4C6B-A7DE-7992C188CB2E}"/>
              </a:ext>
            </a:extLst>
          </p:cNvPr>
          <p:cNvSpPr/>
          <p:nvPr/>
        </p:nvSpPr>
        <p:spPr>
          <a:xfrm>
            <a:off x="2927927" y="2173357"/>
            <a:ext cx="5977534" cy="192156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E09B6852-ED74-42CA-8D96-A64E803964A1}"/>
              </a:ext>
            </a:extLst>
          </p:cNvPr>
          <p:cNvSpPr/>
          <p:nvPr/>
        </p:nvSpPr>
        <p:spPr>
          <a:xfrm>
            <a:off x="4240695" y="2136339"/>
            <a:ext cx="4664765" cy="2031325"/>
          </a:xfrm>
          <a:prstGeom prst="rect">
            <a:avLst/>
          </a:prstGeom>
        </p:spPr>
        <p:txBody>
          <a:bodyPr wrap="square">
            <a:spAutoFit/>
          </a:bodyPr>
          <a:lstStyle/>
          <a:p>
            <a:pPr algn="just"/>
            <a:r>
              <a:rPr lang="en-US" sz="1400" dirty="0"/>
              <a:t>“In the Greek language of the New Testament, that Word was Logos, or ‘expression.’ … That terminology may seem strange, but it is appropriate. We use words to convey our expression to others. So Jesus was the Word, or expression, of His Father to the world” (“Jesus the Christ: Our Master and More,” Ensign, Apr. 2000, 4). Jesus Christ is called the messenger of salvation because He declares the Father’s words to us, and those who hear and obey His message will receive salvation (</a:t>
            </a:r>
            <a:r>
              <a:rPr lang="en-US" sz="1400" dirty="0" err="1"/>
              <a:t>seeJohn</a:t>
            </a:r>
            <a:r>
              <a:rPr lang="en-US" sz="1400" dirty="0"/>
              <a:t> 12:49–50).</a:t>
            </a:r>
          </a:p>
        </p:txBody>
      </p:sp>
      <p:pic>
        <p:nvPicPr>
          <p:cNvPr id="9" name="Picture 8">
            <a:extLst>
              <a:ext uri="{FF2B5EF4-FFF2-40B4-BE49-F238E27FC236}">
                <a16:creationId xmlns:a16="http://schemas.microsoft.com/office/drawing/2014/main" id="{826C176B-D497-41BF-A5C2-742371E05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1465" y="2237220"/>
            <a:ext cx="1139230" cy="1422620"/>
          </a:xfrm>
          <a:prstGeom prst="rect">
            <a:avLst/>
          </a:prstGeom>
        </p:spPr>
      </p:pic>
      <p:sp>
        <p:nvSpPr>
          <p:cNvPr id="10" name="TextBox 9">
            <a:extLst>
              <a:ext uri="{FF2B5EF4-FFF2-40B4-BE49-F238E27FC236}">
                <a16:creationId xmlns:a16="http://schemas.microsoft.com/office/drawing/2014/main" id="{9D588321-0FE5-4F3F-9CED-858BB239B1AA}"/>
              </a:ext>
            </a:extLst>
          </p:cNvPr>
          <p:cNvSpPr txBox="1"/>
          <p:nvPr/>
        </p:nvSpPr>
        <p:spPr>
          <a:xfrm>
            <a:off x="3048456" y="3591050"/>
            <a:ext cx="1321195" cy="461665"/>
          </a:xfrm>
          <a:prstGeom prst="rect">
            <a:avLst/>
          </a:prstGeom>
          <a:noFill/>
        </p:spPr>
        <p:txBody>
          <a:bodyPr wrap="none" rtlCol="0">
            <a:spAutoFit/>
          </a:bodyPr>
          <a:lstStyle/>
          <a:p>
            <a:pPr algn="ctr"/>
            <a:r>
              <a:rPr lang="en-US" sz="1200" b="1" dirty="0"/>
              <a:t>President </a:t>
            </a:r>
          </a:p>
          <a:p>
            <a:pPr algn="ctr"/>
            <a:r>
              <a:rPr lang="en-US" sz="1200" b="1" dirty="0"/>
              <a:t>Russell M. Nelson</a:t>
            </a:r>
          </a:p>
        </p:txBody>
      </p:sp>
    </p:spTree>
    <p:extLst>
      <p:ext uri="{BB962C8B-B14F-4D97-AF65-F5344CB8AC3E}">
        <p14:creationId xmlns:p14="http://schemas.microsoft.com/office/powerpoint/2010/main" val="2616863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25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25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25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1004</Words>
  <Application>Microsoft Office PowerPoint</Application>
  <PresentationFormat>Widescreen</PresentationFormat>
  <Paragraphs>88</Paragraphs>
  <Slides>14</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PMingLiU-ExtB</vt:lpstr>
      <vt:lpstr>Yu Gothic UI Semibold</vt:lpstr>
      <vt:lpstr>Arial</vt:lpstr>
      <vt:lpstr>Bahnschrift SemiBold SemiConden</vt:lpstr>
      <vt:lpstr>Bahnschrift SemiLight SemiConde</vt:lpstr>
      <vt:lpstr>Calibri</vt:lpstr>
      <vt:lpstr>Calibri Light</vt:lpstr>
      <vt:lpstr>Leelawadee UI Semilight</vt:lpstr>
      <vt:lpstr>Microsoft Himalaya</vt:lpstr>
      <vt:lpstr>Mongolian Baiti</vt:lpstr>
      <vt:lpstr>MV Boli</vt:lpstr>
      <vt:lpstr>Palatino</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2572</cp:revision>
  <dcterms:created xsi:type="dcterms:W3CDTF">2018-08-29T04:26:39Z</dcterms:created>
  <dcterms:modified xsi:type="dcterms:W3CDTF">2018-10-09T05:04:52Z</dcterms:modified>
</cp:coreProperties>
</file>