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7"/>
  </p:notesMasterIdLst>
  <p:sldIdLst>
    <p:sldId id="296" r:id="rId2"/>
    <p:sldId id="304" r:id="rId3"/>
    <p:sldId id="299" r:id="rId4"/>
    <p:sldId id="308" r:id="rId5"/>
    <p:sldId id="305" r:id="rId6"/>
    <p:sldId id="306" r:id="rId7"/>
    <p:sldId id="307" r:id="rId8"/>
    <p:sldId id="309" r:id="rId9"/>
    <p:sldId id="310" r:id="rId10"/>
    <p:sldId id="311" r:id="rId11"/>
    <p:sldId id="314" r:id="rId12"/>
    <p:sldId id="312" r:id="rId13"/>
    <p:sldId id="316" r:id="rId14"/>
    <p:sldId id="317" r:id="rId15"/>
    <p:sldId id="31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E6E6E6"/>
    <a:srgbClr val="CC0000"/>
    <a:srgbClr val="D88028"/>
    <a:srgbClr val="A7897B"/>
    <a:srgbClr val="B9B93A"/>
    <a:srgbClr val="FFD757"/>
    <a:srgbClr val="FF6600"/>
    <a:srgbClr val="D6E51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10/8/2018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10/8/2018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3" name="Rectangle 2">
            <a:extLst>
              <a:ext uri="{FF2B5EF4-FFF2-40B4-BE49-F238E27FC236}">
                <a16:creationId xmlns:a16="http://schemas.microsoft.com/office/drawing/2014/main" id="{711E11FC-9977-471F-B7C8-8D8EEF0BA1B1}"/>
              </a:ext>
            </a:extLst>
          </p:cNvPr>
          <p:cNvSpPr/>
          <p:nvPr/>
        </p:nvSpPr>
        <p:spPr>
          <a:xfrm>
            <a:off x="1134793" y="890974"/>
            <a:ext cx="6335152" cy="369332"/>
          </a:xfrm>
          <a:prstGeom prst="rect">
            <a:avLst/>
          </a:prstGeom>
        </p:spPr>
        <p:txBody>
          <a:bodyPr wrap="square">
            <a:spAutoFit/>
          </a:bodyPr>
          <a:lstStyle/>
          <a:p>
            <a:pPr algn="just"/>
            <a:r>
              <a:rPr lang="en-US" b="1" dirty="0"/>
              <a:t>How did Vienna Jaques fulfill the instructions the Lord gave her? </a:t>
            </a:r>
          </a:p>
        </p:txBody>
      </p:sp>
      <p:sp>
        <p:nvSpPr>
          <p:cNvPr id="4" name="Rectangle 3">
            <a:extLst>
              <a:ext uri="{FF2B5EF4-FFF2-40B4-BE49-F238E27FC236}">
                <a16:creationId xmlns:a16="http://schemas.microsoft.com/office/drawing/2014/main" id="{3239C84D-534A-4601-8B53-173FFF707BAA}"/>
              </a:ext>
            </a:extLst>
          </p:cNvPr>
          <p:cNvSpPr/>
          <p:nvPr/>
        </p:nvSpPr>
        <p:spPr>
          <a:xfrm>
            <a:off x="1134793" y="1260306"/>
            <a:ext cx="4263539" cy="369332"/>
          </a:xfrm>
          <a:prstGeom prst="rect">
            <a:avLst/>
          </a:prstGeom>
        </p:spPr>
        <p:txBody>
          <a:bodyPr wrap="none">
            <a:spAutoFit/>
          </a:bodyPr>
          <a:lstStyle/>
          <a:p>
            <a:r>
              <a:rPr lang="en-US" b="1" dirty="0"/>
              <a:t>What impresses you about Vienna Jaques?</a:t>
            </a:r>
            <a:endParaRPr lang="en-US" dirty="0"/>
          </a:p>
        </p:txBody>
      </p:sp>
      <p:sp>
        <p:nvSpPr>
          <p:cNvPr id="5" name="Rectangle 4">
            <a:extLst>
              <a:ext uri="{FF2B5EF4-FFF2-40B4-BE49-F238E27FC236}">
                <a16:creationId xmlns:a16="http://schemas.microsoft.com/office/drawing/2014/main" id="{D145BC99-1CAB-409E-AE34-97A41B770CFC}"/>
              </a:ext>
            </a:extLst>
          </p:cNvPr>
          <p:cNvSpPr/>
          <p:nvPr/>
        </p:nvSpPr>
        <p:spPr>
          <a:xfrm>
            <a:off x="1134793" y="1629638"/>
            <a:ext cx="6053067" cy="369332"/>
          </a:xfrm>
          <a:prstGeom prst="rect">
            <a:avLst/>
          </a:prstGeom>
        </p:spPr>
        <p:txBody>
          <a:bodyPr wrap="none">
            <a:spAutoFit/>
          </a:bodyPr>
          <a:lstStyle/>
          <a:p>
            <a:r>
              <a:rPr lang="en-US" b="1" dirty="0"/>
              <a:t>What did you learn from what you read about Vienna Jaques?</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3" name="Rectangle 2">
            <a:extLst>
              <a:ext uri="{FF2B5EF4-FFF2-40B4-BE49-F238E27FC236}">
                <a16:creationId xmlns:a16="http://schemas.microsoft.com/office/drawing/2014/main" id="{AE99931E-CC77-4F70-9C2C-4427F071A6E1}"/>
              </a:ext>
            </a:extLst>
          </p:cNvPr>
          <p:cNvSpPr/>
          <p:nvPr/>
        </p:nvSpPr>
        <p:spPr>
          <a:xfrm>
            <a:off x="3048000" y="2828835"/>
            <a:ext cx="6096000" cy="1200329"/>
          </a:xfrm>
          <a:prstGeom prst="rect">
            <a:avLst/>
          </a:prstGeom>
        </p:spPr>
        <p:txBody>
          <a:bodyPr>
            <a:spAutoFit/>
          </a:bodyPr>
          <a:lstStyle/>
          <a:p>
            <a:pPr algn="ctr"/>
            <a:r>
              <a:rPr lang="en-US" sz="3600" dirty="0">
                <a:latin typeface="Bahnschrift Condensed" panose="020B0502040204020203" pitchFamily="34" charset="0"/>
              </a:rPr>
              <a:t>“The Savior instructs Joseph Smith not to translate the Apocrypha”</a:t>
            </a:r>
          </a:p>
        </p:txBody>
      </p:sp>
      <p:sp>
        <p:nvSpPr>
          <p:cNvPr id="5" name="Rectangle 4">
            <a:extLst>
              <a:ext uri="{FF2B5EF4-FFF2-40B4-BE49-F238E27FC236}">
                <a16:creationId xmlns:a16="http://schemas.microsoft.com/office/drawing/2014/main" id="{7558ECFE-C63A-4369-B041-5044A3C18CFF}"/>
              </a:ext>
            </a:extLst>
          </p:cNvPr>
          <p:cNvSpPr/>
          <p:nvPr/>
        </p:nvSpPr>
        <p:spPr>
          <a:xfrm>
            <a:off x="1554194" y="1063842"/>
            <a:ext cx="3410229" cy="430887"/>
          </a:xfrm>
          <a:prstGeom prst="rect">
            <a:avLst/>
          </a:prstGeom>
        </p:spPr>
        <p:txBody>
          <a:bodyPr wrap="none">
            <a:spAutoFit/>
          </a:bodyPr>
          <a:lstStyle/>
          <a:p>
            <a:r>
              <a:rPr lang="en-US" sz="2200" b="1" dirty="0"/>
              <a:t>Doctrine and Covenants 91.</a:t>
            </a:r>
          </a:p>
        </p:txBody>
      </p:sp>
    </p:spTree>
    <p:extLst>
      <p:ext uri="{BB962C8B-B14F-4D97-AF65-F5344CB8AC3E}">
        <p14:creationId xmlns:p14="http://schemas.microsoft.com/office/powerpoint/2010/main" val="33984454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3" name="Rectangle 2">
            <a:extLst>
              <a:ext uri="{FF2B5EF4-FFF2-40B4-BE49-F238E27FC236}">
                <a16:creationId xmlns:a16="http://schemas.microsoft.com/office/drawing/2014/main" id="{2F9C9A67-8966-446C-9CFF-00D2E66C78B5}"/>
              </a:ext>
            </a:extLst>
          </p:cNvPr>
          <p:cNvSpPr/>
          <p:nvPr/>
        </p:nvSpPr>
        <p:spPr>
          <a:xfrm>
            <a:off x="1388012" y="890974"/>
            <a:ext cx="6743113" cy="369332"/>
          </a:xfrm>
          <a:prstGeom prst="rect">
            <a:avLst/>
          </a:prstGeom>
        </p:spPr>
        <p:txBody>
          <a:bodyPr wrap="square">
            <a:spAutoFit/>
          </a:bodyPr>
          <a:lstStyle/>
          <a:p>
            <a:r>
              <a:rPr lang="en-US" b="1" dirty="0"/>
              <a:t>How can you know if something you read in these sources is true?</a:t>
            </a:r>
          </a:p>
        </p:txBody>
      </p:sp>
      <p:sp>
        <p:nvSpPr>
          <p:cNvPr id="5" name="TextBox 4">
            <a:extLst>
              <a:ext uri="{FF2B5EF4-FFF2-40B4-BE49-F238E27FC236}">
                <a16:creationId xmlns:a16="http://schemas.microsoft.com/office/drawing/2014/main" id="{AF87D368-1259-47A4-B815-D4CB03082C76}"/>
              </a:ext>
            </a:extLst>
          </p:cNvPr>
          <p:cNvSpPr txBox="1"/>
          <p:nvPr/>
        </p:nvSpPr>
        <p:spPr>
          <a:xfrm>
            <a:off x="4000234" y="1406769"/>
            <a:ext cx="4717253" cy="400110"/>
          </a:xfrm>
          <a:prstGeom prst="rect">
            <a:avLst/>
          </a:prstGeom>
          <a:noFill/>
        </p:spPr>
        <p:txBody>
          <a:bodyPr wrap="none" rtlCol="0">
            <a:spAutoFit/>
          </a:bodyPr>
          <a:lstStyle/>
          <a:p>
            <a:r>
              <a:rPr lang="en-US" sz="2000" b="1" dirty="0"/>
              <a:t>Introduction to Doctrine and Covenants 91</a:t>
            </a:r>
          </a:p>
        </p:txBody>
      </p:sp>
      <p:sp>
        <p:nvSpPr>
          <p:cNvPr id="8" name="Rectangle 7">
            <a:extLst>
              <a:ext uri="{FF2B5EF4-FFF2-40B4-BE49-F238E27FC236}">
                <a16:creationId xmlns:a16="http://schemas.microsoft.com/office/drawing/2014/main" id="{F68A08D7-36F4-4B17-A4F2-46E78394F907}"/>
              </a:ext>
            </a:extLst>
          </p:cNvPr>
          <p:cNvSpPr/>
          <p:nvPr/>
        </p:nvSpPr>
        <p:spPr>
          <a:xfrm>
            <a:off x="1871003" y="1718955"/>
            <a:ext cx="8637563" cy="1200329"/>
          </a:xfrm>
          <a:prstGeom prst="rect">
            <a:avLst/>
          </a:prstGeom>
        </p:spPr>
        <p:txBody>
          <a:bodyPr wrap="square">
            <a:spAutoFit/>
          </a:bodyPr>
          <a:lstStyle/>
          <a:p>
            <a:pPr algn="just"/>
            <a:r>
              <a:rPr lang="en-US" dirty="0">
                <a:latin typeface="Open Sans"/>
              </a:rPr>
              <a:t>Revelation given through Joseph Smith the Prophet, at Kirtland, Ohio, March 9, 1833. The Prophet was at this time engaged in the translation of the Old Testament. Having come to that portion of the ancient writings called the Apocrypha, he inquired of the Lord and received this instruction.</a:t>
            </a:r>
            <a:endParaRPr lang="en-US" dirty="0"/>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3000">
        <p14:shred pattern="rectangle"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1000"/>
                                        <p:tgtEl>
                                          <p:spTgt spid="8"/>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10" name="Rectangle 9">
            <a:extLst>
              <a:ext uri="{FF2B5EF4-FFF2-40B4-BE49-F238E27FC236}">
                <a16:creationId xmlns:a16="http://schemas.microsoft.com/office/drawing/2014/main" id="{B3D6E8AD-76F5-4BB5-9A6C-7D21576E597F}"/>
              </a:ext>
            </a:extLst>
          </p:cNvPr>
          <p:cNvSpPr/>
          <p:nvPr/>
        </p:nvSpPr>
        <p:spPr>
          <a:xfrm>
            <a:off x="1233268" y="997565"/>
            <a:ext cx="3527825" cy="400110"/>
          </a:xfrm>
          <a:prstGeom prst="rect">
            <a:avLst/>
          </a:prstGeom>
        </p:spPr>
        <p:txBody>
          <a:bodyPr wrap="none">
            <a:spAutoFit/>
          </a:bodyPr>
          <a:lstStyle/>
          <a:p>
            <a:r>
              <a:rPr lang="en-US" sz="2000" b="1" dirty="0"/>
              <a:t>Doctrine and Covenants 91:1-3</a:t>
            </a:r>
          </a:p>
        </p:txBody>
      </p:sp>
      <p:sp>
        <p:nvSpPr>
          <p:cNvPr id="11" name="Rectangle 10">
            <a:extLst>
              <a:ext uri="{FF2B5EF4-FFF2-40B4-BE49-F238E27FC236}">
                <a16:creationId xmlns:a16="http://schemas.microsoft.com/office/drawing/2014/main" id="{3A2FC6F9-7A58-4669-8192-D4270FD148D7}"/>
              </a:ext>
            </a:extLst>
          </p:cNvPr>
          <p:cNvSpPr/>
          <p:nvPr/>
        </p:nvSpPr>
        <p:spPr>
          <a:xfrm>
            <a:off x="1233268" y="1327335"/>
            <a:ext cx="8628184" cy="1323439"/>
          </a:xfrm>
          <a:prstGeom prst="rect">
            <a:avLst/>
          </a:prstGeom>
        </p:spPr>
        <p:txBody>
          <a:bodyPr wrap="square">
            <a:spAutoFit/>
          </a:bodyPr>
          <a:lstStyle/>
          <a:p>
            <a:pPr algn="just" fontAlgn="base"/>
            <a:r>
              <a:rPr lang="en-US" sz="1600" b="1" dirty="0">
                <a:latin typeface="Palatino"/>
              </a:rPr>
              <a:t>1 </a:t>
            </a:r>
            <a:r>
              <a:rPr lang="en-US" sz="1600" dirty="0">
                <a:latin typeface="Palatino"/>
              </a:rPr>
              <a:t>Verily, thus saith the Lord unto you concerning the Apocrypha—There are many things contained therein that are true, and it is mostly translated correctly;</a:t>
            </a:r>
          </a:p>
          <a:p>
            <a:pPr algn="just" fontAlgn="base"/>
            <a:r>
              <a:rPr lang="en-US" sz="1600" b="1" dirty="0">
                <a:latin typeface="Palatino"/>
              </a:rPr>
              <a:t>2 </a:t>
            </a:r>
            <a:r>
              <a:rPr lang="en-US" sz="1600" dirty="0">
                <a:latin typeface="Palatino"/>
              </a:rPr>
              <a:t>There are many things contained therein that are not true, which are interpolations by the hands of men.</a:t>
            </a:r>
          </a:p>
          <a:p>
            <a:pPr algn="just" fontAlgn="base"/>
            <a:r>
              <a:rPr lang="en-US" sz="1600" b="1" dirty="0">
                <a:latin typeface="Palatino"/>
              </a:rPr>
              <a:t>3 </a:t>
            </a:r>
            <a:r>
              <a:rPr lang="en-US" sz="1600" dirty="0">
                <a:latin typeface="Palatino"/>
              </a:rPr>
              <a:t>Verily, I say unto you, that it is not needful that the Apocrypha should be translated.</a:t>
            </a:r>
            <a:endParaRPr lang="en-US" sz="1600" b="0" i="0" dirty="0">
              <a:effectLst/>
              <a:latin typeface="Palatino"/>
            </a:endParaRPr>
          </a:p>
        </p:txBody>
      </p:sp>
      <p:sp>
        <p:nvSpPr>
          <p:cNvPr id="12" name="Rectangle 11">
            <a:extLst>
              <a:ext uri="{FF2B5EF4-FFF2-40B4-BE49-F238E27FC236}">
                <a16:creationId xmlns:a16="http://schemas.microsoft.com/office/drawing/2014/main" id="{42EC2DE3-17A0-4A97-935A-E27FC0CC3429}"/>
              </a:ext>
            </a:extLst>
          </p:cNvPr>
          <p:cNvSpPr/>
          <p:nvPr/>
        </p:nvSpPr>
        <p:spPr>
          <a:xfrm>
            <a:off x="4452423" y="997565"/>
            <a:ext cx="715260" cy="400110"/>
          </a:xfrm>
          <a:prstGeom prst="rect">
            <a:avLst/>
          </a:prstGeom>
        </p:spPr>
        <p:txBody>
          <a:bodyPr wrap="none">
            <a:spAutoFit/>
          </a:bodyPr>
          <a:lstStyle/>
          <a:p>
            <a:r>
              <a:rPr lang="en-US" sz="2000" b="1" dirty="0"/>
              <a:t>, 4-6.</a:t>
            </a:r>
          </a:p>
        </p:txBody>
      </p:sp>
      <p:sp>
        <p:nvSpPr>
          <p:cNvPr id="13" name="Rectangle 12">
            <a:extLst>
              <a:ext uri="{FF2B5EF4-FFF2-40B4-BE49-F238E27FC236}">
                <a16:creationId xmlns:a16="http://schemas.microsoft.com/office/drawing/2014/main" id="{BB1402AF-5A67-474B-9F7F-F19C6453F9B6}"/>
              </a:ext>
            </a:extLst>
          </p:cNvPr>
          <p:cNvSpPr/>
          <p:nvPr/>
        </p:nvSpPr>
        <p:spPr>
          <a:xfrm>
            <a:off x="1233268" y="2567227"/>
            <a:ext cx="7629378" cy="1077218"/>
          </a:xfrm>
          <a:prstGeom prst="rect">
            <a:avLst/>
          </a:prstGeom>
        </p:spPr>
        <p:txBody>
          <a:bodyPr wrap="square">
            <a:spAutoFit/>
          </a:bodyPr>
          <a:lstStyle/>
          <a:p>
            <a:pPr algn="just" fontAlgn="base"/>
            <a:r>
              <a:rPr lang="en-US" sz="1600" b="1" dirty="0">
                <a:latin typeface="Palatino"/>
              </a:rPr>
              <a:t>4 </a:t>
            </a:r>
            <a:r>
              <a:rPr lang="en-US" sz="1600" dirty="0">
                <a:latin typeface="Palatino"/>
              </a:rPr>
              <a:t>Therefore, whoso readeth it, let him understand, for the Spirit manifesteth truth;</a:t>
            </a:r>
          </a:p>
          <a:p>
            <a:pPr algn="just" fontAlgn="base"/>
            <a:r>
              <a:rPr lang="en-US" sz="1600" b="1" dirty="0">
                <a:latin typeface="Palatino"/>
              </a:rPr>
              <a:t>5 </a:t>
            </a:r>
            <a:r>
              <a:rPr lang="en-US" sz="1600" dirty="0">
                <a:latin typeface="Palatino"/>
              </a:rPr>
              <a:t>And whoso is enlightened by the Spirit shall obtain benefit therefrom;</a:t>
            </a:r>
          </a:p>
          <a:p>
            <a:pPr algn="just" fontAlgn="base"/>
            <a:r>
              <a:rPr lang="en-US" sz="1600" b="1" dirty="0">
                <a:latin typeface="Palatino"/>
              </a:rPr>
              <a:t>6 </a:t>
            </a:r>
            <a:r>
              <a:rPr lang="en-US" sz="1600" dirty="0">
                <a:latin typeface="Palatino"/>
              </a:rPr>
              <a:t>And whoso receiveth not by the Spirit, cannot be benefited. Therefore it is not needful that it should be translated. Amen.</a:t>
            </a:r>
            <a:endParaRPr lang="en-US" sz="1600" b="0" i="0" dirty="0">
              <a:effectLst/>
              <a:latin typeface="Palatino"/>
            </a:endParaRPr>
          </a:p>
        </p:txBody>
      </p:sp>
      <p:sp>
        <p:nvSpPr>
          <p:cNvPr id="14" name="Rectangle 13">
            <a:extLst>
              <a:ext uri="{FF2B5EF4-FFF2-40B4-BE49-F238E27FC236}">
                <a16:creationId xmlns:a16="http://schemas.microsoft.com/office/drawing/2014/main" id="{8F2302B5-EF79-4999-A401-55D2D1F28454}"/>
              </a:ext>
            </a:extLst>
          </p:cNvPr>
          <p:cNvSpPr/>
          <p:nvPr/>
        </p:nvSpPr>
        <p:spPr>
          <a:xfrm>
            <a:off x="1233268" y="3706000"/>
            <a:ext cx="5707781" cy="369332"/>
          </a:xfrm>
          <a:prstGeom prst="rect">
            <a:avLst/>
          </a:prstGeom>
        </p:spPr>
        <p:txBody>
          <a:bodyPr wrap="none">
            <a:spAutoFit/>
          </a:bodyPr>
          <a:lstStyle/>
          <a:p>
            <a:r>
              <a:rPr lang="en-US" b="1" dirty="0"/>
              <a:t>How could Joseph know what was true in the Apocrypha?</a:t>
            </a:r>
          </a:p>
        </p:txBody>
      </p:sp>
      <p:sp>
        <p:nvSpPr>
          <p:cNvPr id="15" name="Rectangle 14">
            <a:extLst>
              <a:ext uri="{FF2B5EF4-FFF2-40B4-BE49-F238E27FC236}">
                <a16:creationId xmlns:a16="http://schemas.microsoft.com/office/drawing/2014/main" id="{2F3E35D9-F7F3-4601-82AA-0E6633279A2D}"/>
              </a:ext>
            </a:extLst>
          </p:cNvPr>
          <p:cNvSpPr/>
          <p:nvPr/>
        </p:nvSpPr>
        <p:spPr>
          <a:xfrm>
            <a:off x="1233268" y="4075332"/>
            <a:ext cx="6183616" cy="369332"/>
          </a:xfrm>
          <a:prstGeom prst="rect">
            <a:avLst/>
          </a:prstGeom>
        </p:spPr>
        <p:txBody>
          <a:bodyPr wrap="none">
            <a:spAutoFit/>
          </a:bodyPr>
          <a:lstStyle/>
          <a:p>
            <a:r>
              <a:rPr lang="en-US" b="1" dirty="0"/>
              <a:t>How can the counsel in verses 4–6 help us with things we read?</a:t>
            </a:r>
          </a:p>
        </p:txBody>
      </p:sp>
      <p:sp>
        <p:nvSpPr>
          <p:cNvPr id="16" name="Rectangle 15">
            <a:extLst>
              <a:ext uri="{FF2B5EF4-FFF2-40B4-BE49-F238E27FC236}">
                <a16:creationId xmlns:a16="http://schemas.microsoft.com/office/drawing/2014/main" id="{561F7F34-A4EF-483E-9D36-8C4C7A2940CB}"/>
              </a:ext>
            </a:extLst>
          </p:cNvPr>
          <p:cNvSpPr/>
          <p:nvPr/>
        </p:nvSpPr>
        <p:spPr>
          <a:xfrm>
            <a:off x="1241860" y="4444664"/>
            <a:ext cx="6175024"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Holy Ghost can help us know if the things we read are true.</a:t>
            </a:r>
          </a:p>
        </p:txBody>
      </p:sp>
    </p:spTree>
    <p:extLst>
      <p:ext uri="{BB962C8B-B14F-4D97-AF65-F5344CB8AC3E}">
        <p14:creationId xmlns:p14="http://schemas.microsoft.com/office/powerpoint/2010/main" val="4860851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randombar(horizont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000"/>
                                        <p:tgtEl>
                                          <p:spTgt spid="14"/>
                                        </p:tgtEl>
                                      </p:cBhvr>
                                    </p:animEffect>
                                    <p:anim calcmode="lin" valueType="num">
                                      <p:cBhvr>
                                        <p:cTn id="16" dur="1000" fill="hold"/>
                                        <p:tgtEl>
                                          <p:spTgt spid="14"/>
                                        </p:tgtEl>
                                        <p:attrNameLst>
                                          <p:attrName>ppt_x</p:attrName>
                                        </p:attrNameLst>
                                      </p:cBhvr>
                                      <p:tavLst>
                                        <p:tav tm="0">
                                          <p:val>
                                            <p:strVal val="#ppt_x"/>
                                          </p:val>
                                        </p:tav>
                                        <p:tav tm="100000">
                                          <p:val>
                                            <p:strVal val="#ppt_x"/>
                                          </p:val>
                                        </p:tav>
                                      </p:tavLst>
                                    </p:anim>
                                    <p:anim calcmode="lin" valueType="num">
                                      <p:cBhvr>
                                        <p:cTn id="1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10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grpId="0" nodeType="clickEffect">
                                  <p:stCondLst>
                                    <p:cond delay="0"/>
                                  </p:stCondLst>
                                  <p:iterate type="lt">
                                    <p:tmPct val="10000"/>
                                  </p:iterate>
                                  <p:childTnLst>
                                    <p:set>
                                      <p:cBhvr>
                                        <p:cTn id="26" dur="1" fill="hold">
                                          <p:stCondLst>
                                            <p:cond delay="0"/>
                                          </p:stCondLst>
                                        </p:cTn>
                                        <p:tgtEl>
                                          <p:spTgt spid="16"/>
                                        </p:tgtEl>
                                        <p:attrNameLst>
                                          <p:attrName>style.visibility</p:attrName>
                                        </p:attrNameLst>
                                      </p:cBhvr>
                                      <p:to>
                                        <p:strVal val="visible"/>
                                      </p:to>
                                    </p:set>
                                    <p:anim calcmode="lin" valueType="num">
                                      <p:cBhvr>
                                        <p:cTn id="27" dur="25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28" dur="250" fill="hold"/>
                                        <p:tgtEl>
                                          <p:spTgt spid="16"/>
                                        </p:tgtEl>
                                        <p:attrNameLst>
                                          <p:attrName>ppt_y</p:attrName>
                                        </p:attrNameLst>
                                      </p:cBhvr>
                                      <p:tavLst>
                                        <p:tav tm="0">
                                          <p:val>
                                            <p:strVal val="#ppt_y"/>
                                          </p:val>
                                        </p:tav>
                                        <p:tav tm="100000">
                                          <p:val>
                                            <p:strVal val="#ppt_y"/>
                                          </p:val>
                                        </p:tav>
                                      </p:tavLst>
                                    </p:anim>
                                    <p:anim calcmode="lin" valueType="num">
                                      <p:cBhvr>
                                        <p:cTn id="29" dur="25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30" dur="25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31" dur="250" tmFilter="0,0; .5, 1; 1, 1"/>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2" name="Rectangle 1">
            <a:extLst>
              <a:ext uri="{FF2B5EF4-FFF2-40B4-BE49-F238E27FC236}">
                <a16:creationId xmlns:a16="http://schemas.microsoft.com/office/drawing/2014/main" id="{8D8C9055-0A3A-4566-9CE5-30C0DA3FA374}"/>
              </a:ext>
            </a:extLst>
          </p:cNvPr>
          <p:cNvSpPr/>
          <p:nvPr/>
        </p:nvSpPr>
        <p:spPr>
          <a:xfrm>
            <a:off x="3064561" y="2828835"/>
            <a:ext cx="6062878" cy="1200329"/>
          </a:xfrm>
          <a:prstGeom prst="rect">
            <a:avLst/>
          </a:prstGeom>
        </p:spPr>
        <p:txBody>
          <a:bodyPr wrap="none">
            <a:spAutoFit/>
          </a:bodyPr>
          <a:lstStyle/>
          <a:p>
            <a:pPr algn="ctr"/>
            <a:r>
              <a:rPr lang="en-US" sz="3600" dirty="0">
                <a:latin typeface="Bahnschrift Condensed" panose="020B0502040204020203" pitchFamily="34" charset="0"/>
              </a:rPr>
              <a:t>“Frederick G. Williams is to be received </a:t>
            </a:r>
          </a:p>
          <a:p>
            <a:pPr algn="ctr"/>
            <a:r>
              <a:rPr lang="en-US" sz="3600" dirty="0">
                <a:latin typeface="Bahnschrift Condensed" panose="020B0502040204020203" pitchFamily="34" charset="0"/>
              </a:rPr>
              <a:t>into the United Firm”</a:t>
            </a:r>
          </a:p>
        </p:txBody>
      </p:sp>
      <p:sp>
        <p:nvSpPr>
          <p:cNvPr id="4" name="Rectangle 3">
            <a:extLst>
              <a:ext uri="{FF2B5EF4-FFF2-40B4-BE49-F238E27FC236}">
                <a16:creationId xmlns:a16="http://schemas.microsoft.com/office/drawing/2014/main" id="{7EE585C6-284B-47DD-B25A-1005F9D72CE6}"/>
              </a:ext>
            </a:extLst>
          </p:cNvPr>
          <p:cNvSpPr/>
          <p:nvPr/>
        </p:nvSpPr>
        <p:spPr>
          <a:xfrm>
            <a:off x="1233268" y="997565"/>
            <a:ext cx="3119059" cy="400110"/>
          </a:xfrm>
          <a:prstGeom prst="rect">
            <a:avLst/>
          </a:prstGeom>
        </p:spPr>
        <p:txBody>
          <a:bodyPr wrap="none">
            <a:spAutoFit/>
          </a:bodyPr>
          <a:lstStyle/>
          <a:p>
            <a:r>
              <a:rPr lang="en-US" sz="2000" b="1" dirty="0"/>
              <a:t>Doctrine and Covenants 92.</a:t>
            </a:r>
          </a:p>
        </p:txBody>
      </p:sp>
    </p:spTree>
    <p:extLst>
      <p:ext uri="{BB962C8B-B14F-4D97-AF65-F5344CB8AC3E}">
        <p14:creationId xmlns:p14="http://schemas.microsoft.com/office/powerpoint/2010/main" val="424913407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9" name="Rectangle 8">
            <a:extLst>
              <a:ext uri="{FF2B5EF4-FFF2-40B4-BE49-F238E27FC236}">
                <a16:creationId xmlns:a16="http://schemas.microsoft.com/office/drawing/2014/main" id="{F5F612E7-5E25-45A7-8B28-5616CFAF1752}"/>
              </a:ext>
            </a:extLst>
          </p:cNvPr>
          <p:cNvSpPr/>
          <p:nvPr/>
        </p:nvSpPr>
        <p:spPr>
          <a:xfrm>
            <a:off x="1233268" y="997565"/>
            <a:ext cx="3527825" cy="400110"/>
          </a:xfrm>
          <a:prstGeom prst="rect">
            <a:avLst/>
          </a:prstGeom>
        </p:spPr>
        <p:txBody>
          <a:bodyPr wrap="none">
            <a:spAutoFit/>
          </a:bodyPr>
          <a:lstStyle/>
          <a:p>
            <a:r>
              <a:rPr lang="en-US" sz="2000" b="1" dirty="0"/>
              <a:t>Doctrine and Covenants 92:1-2.</a:t>
            </a:r>
          </a:p>
        </p:txBody>
      </p:sp>
      <p:sp>
        <p:nvSpPr>
          <p:cNvPr id="10" name="Rectangle 9">
            <a:extLst>
              <a:ext uri="{FF2B5EF4-FFF2-40B4-BE49-F238E27FC236}">
                <a16:creationId xmlns:a16="http://schemas.microsoft.com/office/drawing/2014/main" id="{F974F31D-880D-4F1F-A886-279005B3F76F}"/>
              </a:ext>
            </a:extLst>
          </p:cNvPr>
          <p:cNvSpPr/>
          <p:nvPr/>
        </p:nvSpPr>
        <p:spPr>
          <a:xfrm>
            <a:off x="1351721" y="3105834"/>
            <a:ext cx="8348869" cy="369332"/>
          </a:xfrm>
          <a:prstGeom prst="rect">
            <a:avLst/>
          </a:prstGeom>
        </p:spPr>
        <p:txBody>
          <a:bodyPr wrap="square">
            <a:spAutoFit/>
          </a:bodyPr>
          <a:lstStyle/>
          <a:p>
            <a:r>
              <a:rPr lang="en-US" b="1" dirty="0"/>
              <a:t>What do you think it means that Frederick G. Williams was to be “a lively member”?</a:t>
            </a:r>
          </a:p>
        </p:txBody>
      </p:sp>
      <p:sp>
        <p:nvSpPr>
          <p:cNvPr id="11" name="Rectangle 10">
            <a:extLst>
              <a:ext uri="{FF2B5EF4-FFF2-40B4-BE49-F238E27FC236}">
                <a16:creationId xmlns:a16="http://schemas.microsoft.com/office/drawing/2014/main" id="{C107E94C-3AA0-4123-A85A-653798A3D9A6}"/>
              </a:ext>
            </a:extLst>
          </p:cNvPr>
          <p:cNvSpPr/>
          <p:nvPr/>
        </p:nvSpPr>
        <p:spPr>
          <a:xfrm>
            <a:off x="1351721" y="3612535"/>
            <a:ext cx="5920532" cy="369332"/>
          </a:xfrm>
          <a:prstGeom prst="rect">
            <a:avLst/>
          </a:prstGeom>
        </p:spPr>
        <p:txBody>
          <a:bodyPr wrap="none">
            <a:spAutoFit/>
          </a:bodyPr>
          <a:lstStyle/>
          <a:p>
            <a:r>
              <a:rPr lang="en-US" b="1" dirty="0"/>
              <a:t>What can you do to be a lively member of the Church today?</a:t>
            </a:r>
          </a:p>
        </p:txBody>
      </p:sp>
      <p:sp>
        <p:nvSpPr>
          <p:cNvPr id="12" name="Rectangle 11">
            <a:extLst>
              <a:ext uri="{FF2B5EF4-FFF2-40B4-BE49-F238E27FC236}">
                <a16:creationId xmlns:a16="http://schemas.microsoft.com/office/drawing/2014/main" id="{B5B31FED-3685-4490-90E3-B6C286752120}"/>
              </a:ext>
            </a:extLst>
          </p:cNvPr>
          <p:cNvSpPr/>
          <p:nvPr/>
        </p:nvSpPr>
        <p:spPr>
          <a:xfrm>
            <a:off x="1351720" y="4028703"/>
            <a:ext cx="8521150" cy="369332"/>
          </a:xfrm>
          <a:prstGeom prst="rect">
            <a:avLst/>
          </a:prstGeom>
        </p:spPr>
        <p:txBody>
          <a:bodyPr wrap="square">
            <a:spAutoFit/>
          </a:bodyPr>
          <a:lstStyle/>
          <a:p>
            <a:r>
              <a:rPr lang="en-US" b="1" dirty="0"/>
              <a:t>What principle can we learn from verse 2 about the blessings promised to the faithful?</a:t>
            </a:r>
          </a:p>
        </p:txBody>
      </p:sp>
      <p:sp>
        <p:nvSpPr>
          <p:cNvPr id="13" name="Rectangle 12">
            <a:extLst>
              <a:ext uri="{FF2B5EF4-FFF2-40B4-BE49-F238E27FC236}">
                <a16:creationId xmlns:a16="http://schemas.microsoft.com/office/drawing/2014/main" id="{A39C1172-01A7-46D8-8395-61368842474B}"/>
              </a:ext>
            </a:extLst>
          </p:cNvPr>
          <p:cNvSpPr/>
          <p:nvPr/>
        </p:nvSpPr>
        <p:spPr>
          <a:xfrm>
            <a:off x="1351720" y="4535404"/>
            <a:ext cx="8348870"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If we are faithful in keeping the Lord’s commandments, then we will be blessed forever. </a:t>
            </a:r>
          </a:p>
        </p:txBody>
      </p:sp>
      <p:sp>
        <p:nvSpPr>
          <p:cNvPr id="14" name="Rectangle 13">
            <a:extLst>
              <a:ext uri="{FF2B5EF4-FFF2-40B4-BE49-F238E27FC236}">
                <a16:creationId xmlns:a16="http://schemas.microsoft.com/office/drawing/2014/main" id="{DCB632D0-67FB-44FB-BAD3-B0C847EEB08C}"/>
              </a:ext>
            </a:extLst>
          </p:cNvPr>
          <p:cNvSpPr/>
          <p:nvPr/>
        </p:nvSpPr>
        <p:spPr>
          <a:xfrm>
            <a:off x="1263986" y="1305677"/>
            <a:ext cx="8608883" cy="1815882"/>
          </a:xfrm>
          <a:prstGeom prst="rect">
            <a:avLst/>
          </a:prstGeom>
        </p:spPr>
        <p:txBody>
          <a:bodyPr wrap="square">
            <a:spAutoFit/>
          </a:bodyPr>
          <a:lstStyle/>
          <a:p>
            <a:pPr algn="just" fontAlgn="base"/>
            <a:r>
              <a:rPr lang="en-US" sz="1600" b="1" dirty="0">
                <a:latin typeface="Palatino"/>
              </a:rPr>
              <a:t>1 </a:t>
            </a:r>
            <a:r>
              <a:rPr lang="en-US" sz="1600" dirty="0">
                <a:latin typeface="Palatino"/>
              </a:rPr>
              <a:t>Verily, thus saith the Lord, I give unto the united order, organized agreeable to the commandment previously given, a revelation and commandment concerning my servant Frederick G. Williams, that ye shall receive him into the order. What I say unto one I say unto all.</a:t>
            </a:r>
          </a:p>
          <a:p>
            <a:pPr algn="just" fontAlgn="base"/>
            <a:r>
              <a:rPr lang="en-US" sz="1600" b="1" dirty="0">
                <a:latin typeface="Palatino"/>
              </a:rPr>
              <a:t>2 </a:t>
            </a:r>
            <a:r>
              <a:rPr lang="en-US" sz="1600" dirty="0">
                <a:latin typeface="Palatino"/>
              </a:rPr>
              <a:t>And again, I say unto you my servant Frederick G. Williams, you shall be a lively member in this order; and inasmuch as you are faithful in keeping all former commandments you shall be blessed forever. Amen.</a:t>
            </a:r>
            <a:endParaRPr lang="en-US" sz="1600" b="0" i="0" dirty="0">
              <a:effectLst/>
              <a:latin typeface="Palatino"/>
            </a:endParaRPr>
          </a:p>
        </p:txBody>
      </p:sp>
    </p:spTree>
    <p:extLst>
      <p:ext uri="{BB962C8B-B14F-4D97-AF65-F5344CB8AC3E}">
        <p14:creationId xmlns:p14="http://schemas.microsoft.com/office/powerpoint/2010/main" val="91167321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outHorizontal)">
                                      <p:cBhvr>
                                        <p:cTn id="12" dur="1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plus(in)">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8" presetClass="entr" presetSubtype="0" accel="50000" fill="hold" grpId="0" nodeType="clickEffect">
                                  <p:stCondLst>
                                    <p:cond delay="0"/>
                                  </p:stCondLst>
                                  <p:iterate type="lt">
                                    <p:tmPct val="50000"/>
                                  </p:iterate>
                                  <p:childTnLst>
                                    <p:set>
                                      <p:cBhvr>
                                        <p:cTn id="21" dur="1" fill="hold">
                                          <p:stCondLst>
                                            <p:cond delay="0"/>
                                          </p:stCondLst>
                                        </p:cTn>
                                        <p:tgtEl>
                                          <p:spTgt spid="13"/>
                                        </p:tgtEl>
                                        <p:attrNameLst>
                                          <p:attrName>style.visibility</p:attrName>
                                        </p:attrNameLst>
                                      </p:cBhvr>
                                      <p:to>
                                        <p:strVal val="visible"/>
                                      </p:to>
                                    </p:set>
                                    <p:set>
                                      <p:cBhvr>
                                        <p:cTn id="22" dur="114" fill="hold">
                                          <p:stCondLst>
                                            <p:cond delay="0"/>
                                          </p:stCondLst>
                                        </p:cTn>
                                        <p:tgtEl>
                                          <p:spTgt spid="13"/>
                                        </p:tgtEl>
                                        <p:attrNameLst>
                                          <p:attrName>style.rotation</p:attrName>
                                        </p:attrNameLst>
                                      </p:cBhvr>
                                      <p:to>
                                        <p:strVal val="-45.0"/>
                                      </p:to>
                                    </p:set>
                                    <p:anim calcmode="lin" valueType="num">
                                      <p:cBhvr>
                                        <p:cTn id="23" dur="114" fill="hold">
                                          <p:stCondLst>
                                            <p:cond delay="114"/>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24" dur="114"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25" dur="39" decel="50000" autoRev="1" fill="hold">
                                          <p:stCondLst>
                                            <p:cond delay="114"/>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26" dur="34" fill="hold">
                                          <p:stCondLst>
                                            <p:cond delay="216"/>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3" name="Rectangle 2">
            <a:extLst>
              <a:ext uri="{FF2B5EF4-FFF2-40B4-BE49-F238E27FC236}">
                <a16:creationId xmlns:a16="http://schemas.microsoft.com/office/drawing/2014/main" id="{A45A8041-F84B-4507-A449-C607E8B54304}"/>
              </a:ext>
            </a:extLst>
          </p:cNvPr>
          <p:cNvSpPr/>
          <p:nvPr/>
        </p:nvSpPr>
        <p:spPr>
          <a:xfrm>
            <a:off x="2385391" y="2861318"/>
            <a:ext cx="6845666" cy="707886"/>
          </a:xfrm>
          <a:prstGeom prst="rect">
            <a:avLst/>
          </a:prstGeom>
        </p:spPr>
        <p:txBody>
          <a:bodyPr wrap="square">
            <a:spAutoFit/>
          </a:bodyPr>
          <a:lstStyle/>
          <a:p>
            <a:pPr algn="ctr"/>
            <a:r>
              <a:rPr lang="en-US" sz="4000" b="1" dirty="0">
                <a:solidFill>
                  <a:schemeClr val="tx1">
                    <a:lumMod val="95000"/>
                    <a:lumOff val="5000"/>
                  </a:schemeClr>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rPr>
              <a:t>Doctrine and Covenants 90-92.</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4" name="Rectangle 3">
            <a:extLst>
              <a:ext uri="{FF2B5EF4-FFF2-40B4-BE49-F238E27FC236}">
                <a16:creationId xmlns:a16="http://schemas.microsoft.com/office/drawing/2014/main" id="{9AA5914B-185F-4B44-9EE3-09366FBA9DDD}"/>
              </a:ext>
            </a:extLst>
          </p:cNvPr>
          <p:cNvSpPr/>
          <p:nvPr/>
        </p:nvSpPr>
        <p:spPr>
          <a:xfrm>
            <a:off x="1967305" y="2828835"/>
            <a:ext cx="8257389" cy="1200329"/>
          </a:xfrm>
          <a:prstGeom prst="rect">
            <a:avLst/>
          </a:prstGeom>
        </p:spPr>
        <p:txBody>
          <a:bodyPr wrap="none">
            <a:spAutoFit/>
          </a:bodyPr>
          <a:lstStyle/>
          <a:p>
            <a:r>
              <a:rPr lang="en-US" sz="3600" dirty="0">
                <a:latin typeface="Bahnschrift SemiLight SemiConde" panose="020B0502040204020203" pitchFamily="34" charset="0"/>
              </a:rPr>
              <a:t>“The Lord instructs the Presidency of the High </a:t>
            </a:r>
          </a:p>
          <a:p>
            <a:r>
              <a:rPr lang="en-US" sz="3600" dirty="0">
                <a:latin typeface="Bahnschrift SemiLight SemiConde" panose="020B0502040204020203" pitchFamily="34" charset="0"/>
              </a:rPr>
              <a:t>Priesthood concerning their responsibilities”</a:t>
            </a:r>
          </a:p>
        </p:txBody>
      </p:sp>
      <p:sp>
        <p:nvSpPr>
          <p:cNvPr id="6" name="Rectangle 5">
            <a:extLst>
              <a:ext uri="{FF2B5EF4-FFF2-40B4-BE49-F238E27FC236}">
                <a16:creationId xmlns:a16="http://schemas.microsoft.com/office/drawing/2014/main" id="{20170475-3BDC-4444-AD37-28D27C198936}"/>
              </a:ext>
            </a:extLst>
          </p:cNvPr>
          <p:cNvSpPr/>
          <p:nvPr/>
        </p:nvSpPr>
        <p:spPr>
          <a:xfrm>
            <a:off x="1284668" y="890974"/>
            <a:ext cx="4349011" cy="461665"/>
          </a:xfrm>
          <a:prstGeom prst="rect">
            <a:avLst/>
          </a:prstGeom>
        </p:spPr>
        <p:txBody>
          <a:bodyPr wrap="none">
            <a:spAutoFit/>
          </a:bodyPr>
          <a:lstStyle/>
          <a:p>
            <a:r>
              <a:rPr lang="en-US" sz="2400" b="1" dirty="0"/>
              <a:t>Doctrine and Covenants 90:1-18.</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5" name="Rectangle 4">
            <a:extLst>
              <a:ext uri="{FF2B5EF4-FFF2-40B4-BE49-F238E27FC236}">
                <a16:creationId xmlns:a16="http://schemas.microsoft.com/office/drawing/2014/main" id="{0E06086D-9639-4752-9683-D0BDFD1DD6E4}"/>
              </a:ext>
            </a:extLst>
          </p:cNvPr>
          <p:cNvSpPr/>
          <p:nvPr/>
        </p:nvSpPr>
        <p:spPr>
          <a:xfrm>
            <a:off x="1206844" y="1063842"/>
            <a:ext cx="5402569" cy="369332"/>
          </a:xfrm>
          <a:prstGeom prst="rect">
            <a:avLst/>
          </a:prstGeom>
        </p:spPr>
        <p:txBody>
          <a:bodyPr wrap="none">
            <a:spAutoFit/>
          </a:bodyPr>
          <a:lstStyle/>
          <a:p>
            <a:r>
              <a:rPr lang="en-US" b="1" dirty="0"/>
              <a:t>What is the most valuable gift you have ever received?</a:t>
            </a:r>
          </a:p>
        </p:txBody>
      </p:sp>
      <p:sp>
        <p:nvSpPr>
          <p:cNvPr id="6" name="Rectangle 5">
            <a:extLst>
              <a:ext uri="{FF2B5EF4-FFF2-40B4-BE49-F238E27FC236}">
                <a16:creationId xmlns:a16="http://schemas.microsoft.com/office/drawing/2014/main" id="{6565C165-0D6E-4B28-9A29-9893CC3A20A7}"/>
              </a:ext>
            </a:extLst>
          </p:cNvPr>
          <p:cNvSpPr/>
          <p:nvPr/>
        </p:nvSpPr>
        <p:spPr>
          <a:xfrm>
            <a:off x="6649214" y="1063842"/>
            <a:ext cx="1980479" cy="369332"/>
          </a:xfrm>
          <a:prstGeom prst="rect">
            <a:avLst/>
          </a:prstGeom>
        </p:spPr>
        <p:txBody>
          <a:bodyPr wrap="none">
            <a:spAutoFit/>
          </a:bodyPr>
          <a:lstStyle/>
          <a:p>
            <a:r>
              <a:rPr lang="en-US" b="1" dirty="0"/>
              <a:t>Why is it valuable?</a:t>
            </a:r>
          </a:p>
        </p:txBody>
      </p:sp>
      <p:sp>
        <p:nvSpPr>
          <p:cNvPr id="11" name="Rectangle 10">
            <a:extLst>
              <a:ext uri="{FF2B5EF4-FFF2-40B4-BE49-F238E27FC236}">
                <a16:creationId xmlns:a16="http://schemas.microsoft.com/office/drawing/2014/main" id="{45C7EF27-4AB7-4F92-970B-B51F4090C1F0}"/>
              </a:ext>
            </a:extLst>
          </p:cNvPr>
          <p:cNvSpPr/>
          <p:nvPr/>
        </p:nvSpPr>
        <p:spPr>
          <a:xfrm>
            <a:off x="1206844" y="1528074"/>
            <a:ext cx="3231847" cy="369332"/>
          </a:xfrm>
          <a:prstGeom prst="rect">
            <a:avLst/>
          </a:prstGeom>
        </p:spPr>
        <p:txBody>
          <a:bodyPr wrap="none">
            <a:spAutoFit/>
          </a:bodyPr>
          <a:lstStyle/>
          <a:p>
            <a:r>
              <a:rPr lang="en-US" b="1" dirty="0"/>
              <a:t>Doctrine and Covenants 90:1–3.</a:t>
            </a:r>
          </a:p>
        </p:txBody>
      </p:sp>
      <p:sp>
        <p:nvSpPr>
          <p:cNvPr id="12" name="Rectangle 11">
            <a:extLst>
              <a:ext uri="{FF2B5EF4-FFF2-40B4-BE49-F238E27FC236}">
                <a16:creationId xmlns:a16="http://schemas.microsoft.com/office/drawing/2014/main" id="{25F2902A-E351-4C24-B668-14FA7EDFD89D}"/>
              </a:ext>
            </a:extLst>
          </p:cNvPr>
          <p:cNvSpPr/>
          <p:nvPr/>
        </p:nvSpPr>
        <p:spPr>
          <a:xfrm>
            <a:off x="1206843" y="1783080"/>
            <a:ext cx="9259519" cy="1569660"/>
          </a:xfrm>
          <a:prstGeom prst="rect">
            <a:avLst/>
          </a:prstGeom>
        </p:spPr>
        <p:txBody>
          <a:bodyPr wrap="square">
            <a:spAutoFit/>
          </a:bodyPr>
          <a:lstStyle/>
          <a:p>
            <a:pPr algn="just" fontAlgn="base"/>
            <a:r>
              <a:rPr lang="en-US" sz="1600" b="1" dirty="0">
                <a:latin typeface="Palatino"/>
              </a:rPr>
              <a:t>1 </a:t>
            </a:r>
            <a:r>
              <a:rPr lang="en-US" sz="1600" dirty="0">
                <a:latin typeface="Palatino"/>
              </a:rPr>
              <a:t>Thus saith the Lord, verily, verily I say unto you my son, thy sins are forgiven thee, according to thy petition, for thy prayers and the prayers of thy brethren have come up into my ears.</a:t>
            </a:r>
          </a:p>
          <a:p>
            <a:pPr algn="just" fontAlgn="base"/>
            <a:r>
              <a:rPr lang="en-US" sz="1600" b="1" dirty="0">
                <a:latin typeface="Palatino"/>
              </a:rPr>
              <a:t>2 </a:t>
            </a:r>
            <a:r>
              <a:rPr lang="en-US" sz="1600" dirty="0">
                <a:latin typeface="Palatino"/>
              </a:rPr>
              <a:t>Therefore, thou art blessed from henceforth that bear the keys of the kingdom given unto you; which kingdom is coming forth for the last time.</a:t>
            </a:r>
          </a:p>
          <a:p>
            <a:pPr algn="just" fontAlgn="base"/>
            <a:r>
              <a:rPr lang="en-US" sz="1600" b="1" dirty="0">
                <a:latin typeface="Palatino"/>
              </a:rPr>
              <a:t>3 </a:t>
            </a:r>
            <a:r>
              <a:rPr lang="en-US" sz="1600" dirty="0">
                <a:latin typeface="Palatino"/>
              </a:rPr>
              <a:t>Verily I say unto you, the keys of this kingdom shall never be taken from you, while thou art in the world, neither in the world to come;</a:t>
            </a:r>
            <a:endParaRPr lang="en-US" sz="1600" b="0" i="0" dirty="0">
              <a:effectLst/>
              <a:latin typeface="Palatino"/>
            </a:endParaRPr>
          </a:p>
        </p:txBody>
      </p:sp>
      <p:sp>
        <p:nvSpPr>
          <p:cNvPr id="13" name="Rectangle 12">
            <a:extLst>
              <a:ext uri="{FF2B5EF4-FFF2-40B4-BE49-F238E27FC236}">
                <a16:creationId xmlns:a16="http://schemas.microsoft.com/office/drawing/2014/main" id="{BA123707-A48F-4CC0-A1B7-1E77C41F3368}"/>
              </a:ext>
            </a:extLst>
          </p:cNvPr>
          <p:cNvSpPr/>
          <p:nvPr/>
        </p:nvSpPr>
        <p:spPr>
          <a:xfrm>
            <a:off x="1206842" y="3320595"/>
            <a:ext cx="3021468" cy="369332"/>
          </a:xfrm>
          <a:prstGeom prst="rect">
            <a:avLst/>
          </a:prstGeom>
        </p:spPr>
        <p:txBody>
          <a:bodyPr wrap="none">
            <a:spAutoFit/>
          </a:bodyPr>
          <a:lstStyle/>
          <a:p>
            <a:r>
              <a:rPr lang="en-US" b="1" dirty="0"/>
              <a:t>What did Joseph Smith hold? </a:t>
            </a:r>
          </a:p>
        </p:txBody>
      </p:sp>
      <p:sp>
        <p:nvSpPr>
          <p:cNvPr id="14" name="Rectangle 13">
            <a:extLst>
              <a:ext uri="{FF2B5EF4-FFF2-40B4-BE49-F238E27FC236}">
                <a16:creationId xmlns:a16="http://schemas.microsoft.com/office/drawing/2014/main" id="{1C34BD56-FB47-4373-872E-FB0806709969}"/>
              </a:ext>
            </a:extLst>
          </p:cNvPr>
          <p:cNvSpPr/>
          <p:nvPr/>
        </p:nvSpPr>
        <p:spPr>
          <a:xfrm>
            <a:off x="1251336" y="3607746"/>
            <a:ext cx="9215026"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The keys of the kingdom, which means the rights of presidency, or the power God gives man to govern and direct His kingdom on the earth.</a:t>
            </a:r>
          </a:p>
        </p:txBody>
      </p:sp>
      <p:sp>
        <p:nvSpPr>
          <p:cNvPr id="15" name="Rectangle 14">
            <a:extLst>
              <a:ext uri="{FF2B5EF4-FFF2-40B4-BE49-F238E27FC236}">
                <a16:creationId xmlns:a16="http://schemas.microsoft.com/office/drawing/2014/main" id="{0BDC93FD-53B9-4074-8648-4944464D788A}"/>
              </a:ext>
            </a:extLst>
          </p:cNvPr>
          <p:cNvSpPr/>
          <p:nvPr/>
        </p:nvSpPr>
        <p:spPr>
          <a:xfrm>
            <a:off x="1251336" y="4237195"/>
            <a:ext cx="2239652" cy="369332"/>
          </a:xfrm>
          <a:prstGeom prst="rect">
            <a:avLst/>
          </a:prstGeom>
        </p:spPr>
        <p:txBody>
          <a:bodyPr wrap="none">
            <a:spAutoFit/>
          </a:bodyPr>
          <a:lstStyle/>
          <a:p>
            <a:r>
              <a:rPr lang="en-US" b="1" dirty="0"/>
              <a:t>Why is that valuable?</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1500">
        <p:split/>
      </p:transition>
    </mc:Choice>
    <mc:Fallback>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38" presetClass="entr" presetSubtype="0" accel="50000" fill="hold" grpId="0" nodeType="clickEffect">
                                  <p:stCondLst>
                                    <p:cond delay="0"/>
                                  </p:stCondLst>
                                  <p:iterate type="lt">
                                    <p:tmPct val="50000"/>
                                  </p:iterate>
                                  <p:childTnLst>
                                    <p:set>
                                      <p:cBhvr>
                                        <p:cTn id="14" dur="1" fill="hold">
                                          <p:stCondLst>
                                            <p:cond delay="0"/>
                                          </p:stCondLst>
                                        </p:cTn>
                                        <p:tgtEl>
                                          <p:spTgt spid="13"/>
                                        </p:tgtEl>
                                        <p:attrNameLst>
                                          <p:attrName>style.visibility</p:attrName>
                                        </p:attrNameLst>
                                      </p:cBhvr>
                                      <p:to>
                                        <p:strVal val="visible"/>
                                      </p:to>
                                    </p:set>
                                    <p:set>
                                      <p:cBhvr>
                                        <p:cTn id="15" dur="114" fill="hold">
                                          <p:stCondLst>
                                            <p:cond delay="0"/>
                                          </p:stCondLst>
                                        </p:cTn>
                                        <p:tgtEl>
                                          <p:spTgt spid="13"/>
                                        </p:tgtEl>
                                        <p:attrNameLst>
                                          <p:attrName>style.rotation</p:attrName>
                                        </p:attrNameLst>
                                      </p:cBhvr>
                                      <p:to>
                                        <p:strVal val="-45.0"/>
                                      </p:to>
                                    </p:set>
                                    <p:anim calcmode="lin" valueType="num">
                                      <p:cBhvr>
                                        <p:cTn id="16" dur="114" fill="hold">
                                          <p:stCondLst>
                                            <p:cond delay="114"/>
                                          </p:stCondLst>
                                        </p:cTn>
                                        <p:tgtEl>
                                          <p:spTgt spid="13"/>
                                        </p:tgtEl>
                                        <p:attrNameLst>
                                          <p:attrName>style.rotation</p:attrName>
                                        </p:attrNameLst>
                                      </p:cBhvr>
                                      <p:tavLst>
                                        <p:tav tm="0">
                                          <p:val>
                                            <p:fltVal val="-45"/>
                                          </p:val>
                                        </p:tav>
                                        <p:tav tm="69900">
                                          <p:val>
                                            <p:fltVal val="45"/>
                                          </p:val>
                                        </p:tav>
                                        <p:tav tm="100000">
                                          <p:val>
                                            <p:fltVal val="0"/>
                                          </p:val>
                                        </p:tav>
                                      </p:tavLst>
                                    </p:anim>
                                    <p:anim calcmode="lin" valueType="num">
                                      <p:cBhvr>
                                        <p:cTn id="17" dur="114" fill="hold">
                                          <p:stCondLst>
                                            <p:cond delay="0"/>
                                          </p:stCondLst>
                                        </p:cTn>
                                        <p:tgtEl>
                                          <p:spTgt spid="13"/>
                                        </p:tgtEl>
                                        <p:attrNameLst>
                                          <p:attrName>ppt_y</p:attrName>
                                        </p:attrNameLst>
                                      </p:cBhvr>
                                      <p:tavLst>
                                        <p:tav tm="0">
                                          <p:val>
                                            <p:strVal val="#ppt_y-1"/>
                                          </p:val>
                                        </p:tav>
                                        <p:tav tm="100000">
                                          <p:val>
                                            <p:strVal val="#ppt_y-(0.354*#ppt_w-0.172*#ppt_h)"/>
                                          </p:val>
                                        </p:tav>
                                      </p:tavLst>
                                    </p:anim>
                                    <p:anim calcmode="lin" valueType="num">
                                      <p:cBhvr>
                                        <p:cTn id="18" dur="39" decel="50000" autoRev="1" fill="hold">
                                          <p:stCondLst>
                                            <p:cond delay="114"/>
                                          </p:stCondLst>
                                        </p:cTn>
                                        <p:tgtEl>
                                          <p:spTgt spid="13"/>
                                        </p:tgtEl>
                                        <p:attrNameLst>
                                          <p:attrName>ppt_y</p:attrName>
                                        </p:attrNameLst>
                                      </p:cBhvr>
                                      <p:tavLst>
                                        <p:tav tm="0">
                                          <p:val>
                                            <p:strVal val="#ppt_y-(0.354*#ppt_w-0.172*#ppt_h)"/>
                                          </p:val>
                                        </p:tav>
                                        <p:tav tm="100000">
                                          <p:val>
                                            <p:strVal val="#ppt_y-(0.354*#ppt_w-0.172*#ppt_h)-#ppt_h/2"/>
                                          </p:val>
                                        </p:tav>
                                      </p:tavLst>
                                    </p:anim>
                                    <p:anim calcmode="lin" valueType="num">
                                      <p:cBhvr>
                                        <p:cTn id="19" dur="34" fill="hold">
                                          <p:stCondLst>
                                            <p:cond delay="216"/>
                                          </p:stCondLst>
                                        </p:cTn>
                                        <p:tgtEl>
                                          <p:spTgt spid="13"/>
                                        </p:tgtEl>
                                        <p:attrNameLst>
                                          <p:attrName>ppt_y</p:attrName>
                                        </p:attrNameLst>
                                      </p:cBhvr>
                                      <p:tavLst>
                                        <p:tav tm="0">
                                          <p:val>
                                            <p:strVal val="#ppt_y-(0.354*#ppt_w-0.172*#ppt_h)"/>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strVal val="#ppt_w*0.70"/>
                                          </p:val>
                                        </p:tav>
                                        <p:tav tm="100000">
                                          <p:val>
                                            <p:strVal val="#ppt_w"/>
                                          </p:val>
                                        </p:tav>
                                      </p:tavLst>
                                    </p:anim>
                                    <p:anim calcmode="lin" valueType="num">
                                      <p:cBhvr>
                                        <p:cTn id="30" dur="1000" fill="hold"/>
                                        <p:tgtEl>
                                          <p:spTgt spid="15"/>
                                        </p:tgtEl>
                                        <p:attrNameLst>
                                          <p:attrName>ppt_h</p:attrName>
                                        </p:attrNameLst>
                                      </p:cBhvr>
                                      <p:tavLst>
                                        <p:tav tm="0">
                                          <p:val>
                                            <p:strVal val="#ppt_h"/>
                                          </p:val>
                                        </p:tav>
                                        <p:tav tm="100000">
                                          <p:val>
                                            <p:strVal val="#ppt_h"/>
                                          </p:val>
                                        </p:tav>
                                      </p:tavLst>
                                    </p:anim>
                                    <p:animEffect transition="in" filter="fade">
                                      <p:cBhvr>
                                        <p:cTn id="31"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2" name="Rectangle 1">
            <a:extLst>
              <a:ext uri="{FF2B5EF4-FFF2-40B4-BE49-F238E27FC236}">
                <a16:creationId xmlns:a16="http://schemas.microsoft.com/office/drawing/2014/main" id="{D4B25CCA-C59A-47F5-89EE-CCA929D18C9C}"/>
              </a:ext>
            </a:extLst>
          </p:cNvPr>
          <p:cNvSpPr/>
          <p:nvPr/>
        </p:nvSpPr>
        <p:spPr>
          <a:xfrm>
            <a:off x="1434299" y="1021639"/>
            <a:ext cx="3231847" cy="369332"/>
          </a:xfrm>
          <a:prstGeom prst="rect">
            <a:avLst/>
          </a:prstGeom>
        </p:spPr>
        <p:txBody>
          <a:bodyPr wrap="none">
            <a:spAutoFit/>
          </a:bodyPr>
          <a:lstStyle/>
          <a:p>
            <a:r>
              <a:rPr lang="en-US" b="1" dirty="0"/>
              <a:t>Doctrine and Covenants 90:4–5.</a:t>
            </a:r>
          </a:p>
        </p:txBody>
      </p:sp>
      <p:sp>
        <p:nvSpPr>
          <p:cNvPr id="3" name="Rectangle 2">
            <a:extLst>
              <a:ext uri="{FF2B5EF4-FFF2-40B4-BE49-F238E27FC236}">
                <a16:creationId xmlns:a16="http://schemas.microsoft.com/office/drawing/2014/main" id="{4EF0A1D8-B407-46ED-9E7A-1C0DE78F9070}"/>
              </a:ext>
            </a:extLst>
          </p:cNvPr>
          <p:cNvSpPr/>
          <p:nvPr/>
        </p:nvSpPr>
        <p:spPr>
          <a:xfrm>
            <a:off x="1434298" y="1292495"/>
            <a:ext cx="8638169" cy="1323439"/>
          </a:xfrm>
          <a:prstGeom prst="rect">
            <a:avLst/>
          </a:prstGeom>
        </p:spPr>
        <p:txBody>
          <a:bodyPr wrap="square">
            <a:spAutoFit/>
          </a:bodyPr>
          <a:lstStyle/>
          <a:p>
            <a:pPr algn="just" fontAlgn="base"/>
            <a:r>
              <a:rPr lang="en-US" sz="1600" b="1" dirty="0">
                <a:latin typeface="Palatino"/>
              </a:rPr>
              <a:t>4 </a:t>
            </a:r>
            <a:r>
              <a:rPr lang="en-US" sz="1600" dirty="0">
                <a:latin typeface="Palatino"/>
              </a:rPr>
              <a:t>Nevertheless, through you shall the oracles be given to another, yea, even unto the church.</a:t>
            </a:r>
          </a:p>
          <a:p>
            <a:pPr algn="just" fontAlgn="base"/>
            <a:r>
              <a:rPr lang="en-US" sz="1600" b="1" dirty="0">
                <a:latin typeface="Palatino"/>
              </a:rPr>
              <a:t>5 </a:t>
            </a:r>
            <a:r>
              <a:rPr lang="en-US" sz="1600" dirty="0">
                <a:latin typeface="Palatino"/>
              </a:rPr>
              <a:t>And all they who receive the oracles of God, let them beware how they hold them lest they are accounted as a light thing, and are brought under condemnation thereby, and stumble and fall when the storms descend, and the winds blow, and the rains descend, and beat upon their house.</a:t>
            </a:r>
            <a:endParaRPr lang="en-US" sz="1600" b="0" i="0" dirty="0">
              <a:effectLst/>
              <a:latin typeface="Palatino"/>
            </a:endParaRPr>
          </a:p>
        </p:txBody>
      </p:sp>
      <p:sp>
        <p:nvSpPr>
          <p:cNvPr id="4" name="Rectangle 3">
            <a:extLst>
              <a:ext uri="{FF2B5EF4-FFF2-40B4-BE49-F238E27FC236}">
                <a16:creationId xmlns:a16="http://schemas.microsoft.com/office/drawing/2014/main" id="{46F30812-5DEB-4EEB-B7DF-5187D101D0DF}"/>
              </a:ext>
            </a:extLst>
          </p:cNvPr>
          <p:cNvSpPr/>
          <p:nvPr/>
        </p:nvSpPr>
        <p:spPr>
          <a:xfrm>
            <a:off x="1434297" y="2615934"/>
            <a:ext cx="4287905" cy="369332"/>
          </a:xfrm>
          <a:prstGeom prst="rect">
            <a:avLst/>
          </a:prstGeom>
        </p:spPr>
        <p:txBody>
          <a:bodyPr wrap="none">
            <a:spAutoFit/>
          </a:bodyPr>
          <a:lstStyle/>
          <a:p>
            <a:r>
              <a:rPr lang="en-US" b="1" dirty="0"/>
              <a:t>What warning did the Lord give the Saints?</a:t>
            </a:r>
          </a:p>
        </p:txBody>
      </p:sp>
      <p:sp>
        <p:nvSpPr>
          <p:cNvPr id="6" name="Rectangle 5">
            <a:extLst>
              <a:ext uri="{FF2B5EF4-FFF2-40B4-BE49-F238E27FC236}">
                <a16:creationId xmlns:a16="http://schemas.microsoft.com/office/drawing/2014/main" id="{8E3D16A8-0CF1-4D92-BF7E-7F41ADB67B69}"/>
              </a:ext>
            </a:extLst>
          </p:cNvPr>
          <p:cNvSpPr/>
          <p:nvPr/>
        </p:nvSpPr>
        <p:spPr>
          <a:xfrm>
            <a:off x="1434297" y="2886790"/>
            <a:ext cx="4824398" cy="369332"/>
          </a:xfrm>
          <a:prstGeom prst="rect">
            <a:avLst/>
          </a:prstGeom>
        </p:spPr>
        <p:txBody>
          <a:bodyPr wrap="none">
            <a:spAutoFit/>
          </a:bodyPr>
          <a:lstStyle/>
          <a:p>
            <a:r>
              <a:rPr lang="en-US" b="1" dirty="0"/>
              <a:t>What principle can we learn from this warning? </a:t>
            </a:r>
          </a:p>
        </p:txBody>
      </p:sp>
      <p:sp>
        <p:nvSpPr>
          <p:cNvPr id="8" name="Rectangle 7">
            <a:extLst>
              <a:ext uri="{FF2B5EF4-FFF2-40B4-BE49-F238E27FC236}">
                <a16:creationId xmlns:a16="http://schemas.microsoft.com/office/drawing/2014/main" id="{8B35D0F7-58CA-41E6-9E50-8CB2CB9471D1}"/>
              </a:ext>
            </a:extLst>
          </p:cNvPr>
          <p:cNvSpPr/>
          <p:nvPr/>
        </p:nvSpPr>
        <p:spPr>
          <a:xfrm>
            <a:off x="1434297" y="3194566"/>
            <a:ext cx="8638168"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If we treat lightly the revelations God gives through His prophets, we will stumble and fall.</a:t>
            </a:r>
          </a:p>
        </p:txBody>
      </p:sp>
      <p:sp>
        <p:nvSpPr>
          <p:cNvPr id="11" name="Rectangle 10">
            <a:extLst>
              <a:ext uri="{FF2B5EF4-FFF2-40B4-BE49-F238E27FC236}">
                <a16:creationId xmlns:a16="http://schemas.microsoft.com/office/drawing/2014/main" id="{5ECA8174-D9E1-4767-9F43-6C31684E29E3}"/>
              </a:ext>
            </a:extLst>
          </p:cNvPr>
          <p:cNvSpPr/>
          <p:nvPr/>
        </p:nvSpPr>
        <p:spPr>
          <a:xfrm>
            <a:off x="1434296" y="3548508"/>
            <a:ext cx="8638167" cy="646331"/>
          </a:xfrm>
          <a:prstGeom prst="rect">
            <a:avLst/>
          </a:prstGeom>
        </p:spPr>
        <p:txBody>
          <a:bodyPr wrap="square">
            <a:spAutoFit/>
          </a:bodyPr>
          <a:lstStyle/>
          <a:p>
            <a:pPr algn="just"/>
            <a:r>
              <a:rPr lang="en-US" b="1" dirty="0"/>
              <a:t>What do you think it means to treat the revelations God gives through His prophets “as a light thing”?</a:t>
            </a:r>
          </a:p>
        </p:txBody>
      </p:sp>
      <p:sp>
        <p:nvSpPr>
          <p:cNvPr id="12" name="Rectangle 11">
            <a:extLst>
              <a:ext uri="{FF2B5EF4-FFF2-40B4-BE49-F238E27FC236}">
                <a16:creationId xmlns:a16="http://schemas.microsoft.com/office/drawing/2014/main" id="{4EE8B8DF-0084-4366-B981-7F2D7633622D}"/>
              </a:ext>
            </a:extLst>
          </p:cNvPr>
          <p:cNvSpPr/>
          <p:nvPr/>
        </p:nvSpPr>
        <p:spPr>
          <a:xfrm>
            <a:off x="1434293" y="4123232"/>
            <a:ext cx="8497497" cy="369332"/>
          </a:xfrm>
          <a:prstGeom prst="rect">
            <a:avLst/>
          </a:prstGeom>
        </p:spPr>
        <p:txBody>
          <a:bodyPr wrap="square">
            <a:spAutoFit/>
          </a:bodyPr>
          <a:lstStyle/>
          <a:p>
            <a:r>
              <a:rPr lang="en-US" b="1" dirty="0"/>
              <a:t>What are some examples of revelations people might be tempted to treat lightly?</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1+#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80">
                                          <p:stCondLst>
                                            <p:cond delay="0"/>
                                          </p:stCondLst>
                                        </p:cTn>
                                        <p:tgtEl>
                                          <p:spTgt spid="8"/>
                                        </p:tgtEl>
                                      </p:cBhvr>
                                    </p:animEffect>
                                    <p:anim calcmode="lin" valueType="num">
                                      <p:cBhvr>
                                        <p:cTn id="2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6" dur="26">
                                          <p:stCondLst>
                                            <p:cond delay="650"/>
                                          </p:stCondLst>
                                        </p:cTn>
                                        <p:tgtEl>
                                          <p:spTgt spid="8"/>
                                        </p:tgtEl>
                                      </p:cBhvr>
                                      <p:to x="100000" y="60000"/>
                                    </p:animScale>
                                    <p:animScale>
                                      <p:cBhvr>
                                        <p:cTn id="27" dur="166" decel="50000">
                                          <p:stCondLst>
                                            <p:cond delay="676"/>
                                          </p:stCondLst>
                                        </p:cTn>
                                        <p:tgtEl>
                                          <p:spTgt spid="8"/>
                                        </p:tgtEl>
                                      </p:cBhvr>
                                      <p:to x="100000" y="100000"/>
                                    </p:animScale>
                                    <p:animScale>
                                      <p:cBhvr>
                                        <p:cTn id="28" dur="26">
                                          <p:stCondLst>
                                            <p:cond delay="1312"/>
                                          </p:stCondLst>
                                        </p:cTn>
                                        <p:tgtEl>
                                          <p:spTgt spid="8"/>
                                        </p:tgtEl>
                                      </p:cBhvr>
                                      <p:to x="100000" y="80000"/>
                                    </p:animScale>
                                    <p:animScale>
                                      <p:cBhvr>
                                        <p:cTn id="29" dur="166" decel="50000">
                                          <p:stCondLst>
                                            <p:cond delay="1338"/>
                                          </p:stCondLst>
                                        </p:cTn>
                                        <p:tgtEl>
                                          <p:spTgt spid="8"/>
                                        </p:tgtEl>
                                      </p:cBhvr>
                                      <p:to x="100000" y="100000"/>
                                    </p:animScale>
                                    <p:animScale>
                                      <p:cBhvr>
                                        <p:cTn id="30" dur="26">
                                          <p:stCondLst>
                                            <p:cond delay="1642"/>
                                          </p:stCondLst>
                                        </p:cTn>
                                        <p:tgtEl>
                                          <p:spTgt spid="8"/>
                                        </p:tgtEl>
                                      </p:cBhvr>
                                      <p:to x="100000" y="90000"/>
                                    </p:animScale>
                                    <p:animScale>
                                      <p:cBhvr>
                                        <p:cTn id="31" dur="166" decel="50000">
                                          <p:stCondLst>
                                            <p:cond delay="1668"/>
                                          </p:stCondLst>
                                        </p:cTn>
                                        <p:tgtEl>
                                          <p:spTgt spid="8"/>
                                        </p:tgtEl>
                                      </p:cBhvr>
                                      <p:to x="100000" y="100000"/>
                                    </p:animScale>
                                    <p:animScale>
                                      <p:cBhvr>
                                        <p:cTn id="32" dur="26">
                                          <p:stCondLst>
                                            <p:cond delay="1808"/>
                                          </p:stCondLst>
                                        </p:cTn>
                                        <p:tgtEl>
                                          <p:spTgt spid="8"/>
                                        </p:tgtEl>
                                      </p:cBhvr>
                                      <p:to x="100000" y="95000"/>
                                    </p:animScale>
                                    <p:animScale>
                                      <p:cBhvr>
                                        <p:cTn id="33" dur="166" decel="50000">
                                          <p:stCondLst>
                                            <p:cond delay="1834"/>
                                          </p:stCondLst>
                                        </p:cTn>
                                        <p:tgtEl>
                                          <p:spTgt spid="8"/>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randombar(horizontal)">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7" name="Rectangle 6">
            <a:extLst>
              <a:ext uri="{FF2B5EF4-FFF2-40B4-BE49-F238E27FC236}">
                <a16:creationId xmlns:a16="http://schemas.microsoft.com/office/drawing/2014/main" id="{221B1ECB-AAFA-48CA-B1AE-F7016209EF7F}"/>
              </a:ext>
            </a:extLst>
          </p:cNvPr>
          <p:cNvSpPr/>
          <p:nvPr/>
        </p:nvSpPr>
        <p:spPr>
          <a:xfrm>
            <a:off x="1434299" y="1021639"/>
            <a:ext cx="2999411" cy="369332"/>
          </a:xfrm>
          <a:prstGeom prst="rect">
            <a:avLst/>
          </a:prstGeom>
        </p:spPr>
        <p:txBody>
          <a:bodyPr wrap="none">
            <a:spAutoFit/>
          </a:bodyPr>
          <a:lstStyle/>
          <a:p>
            <a:r>
              <a:rPr lang="en-US" b="1" dirty="0"/>
              <a:t>Doctrine and Covenants 90:6.</a:t>
            </a:r>
          </a:p>
        </p:txBody>
      </p:sp>
      <p:sp>
        <p:nvSpPr>
          <p:cNvPr id="4" name="Rectangle 3">
            <a:extLst>
              <a:ext uri="{FF2B5EF4-FFF2-40B4-BE49-F238E27FC236}">
                <a16:creationId xmlns:a16="http://schemas.microsoft.com/office/drawing/2014/main" id="{B0B85B1A-2452-4B69-9A2F-2313F3E2F6F9}"/>
              </a:ext>
            </a:extLst>
          </p:cNvPr>
          <p:cNvSpPr/>
          <p:nvPr/>
        </p:nvSpPr>
        <p:spPr>
          <a:xfrm>
            <a:off x="1434299" y="1276645"/>
            <a:ext cx="8694439" cy="830997"/>
          </a:xfrm>
          <a:prstGeom prst="rect">
            <a:avLst/>
          </a:prstGeom>
        </p:spPr>
        <p:txBody>
          <a:bodyPr wrap="square">
            <a:spAutoFit/>
          </a:bodyPr>
          <a:lstStyle/>
          <a:p>
            <a:pPr algn="just"/>
            <a:r>
              <a:rPr lang="en-US" sz="1600" dirty="0">
                <a:latin typeface="Palatino"/>
              </a:rPr>
              <a:t>And again, verily I say unto thy brethren, Sidney Rigdon and Frederick G. Williams, their sins are forgiven them also, and they are accounted as equal with thee in holding the keys of this last kingdom;</a:t>
            </a:r>
            <a:endParaRPr lang="en-US" sz="1600" dirty="0"/>
          </a:p>
        </p:txBody>
      </p:sp>
      <p:sp>
        <p:nvSpPr>
          <p:cNvPr id="8" name="Rectangle 7">
            <a:extLst>
              <a:ext uri="{FF2B5EF4-FFF2-40B4-BE49-F238E27FC236}">
                <a16:creationId xmlns:a16="http://schemas.microsoft.com/office/drawing/2014/main" id="{603F8EB0-7CB7-4388-BD17-E98BB2DFE535}"/>
              </a:ext>
            </a:extLst>
          </p:cNvPr>
          <p:cNvSpPr/>
          <p:nvPr/>
        </p:nvSpPr>
        <p:spPr>
          <a:xfrm>
            <a:off x="1434299" y="2177982"/>
            <a:ext cx="4183966" cy="369332"/>
          </a:xfrm>
          <a:prstGeom prst="rect">
            <a:avLst/>
          </a:prstGeom>
        </p:spPr>
        <p:txBody>
          <a:bodyPr wrap="none">
            <a:spAutoFit/>
          </a:bodyPr>
          <a:lstStyle/>
          <a:p>
            <a:r>
              <a:rPr lang="en-US" b="1" dirty="0"/>
              <a:t>What doctrine can we learn from verse 6?</a:t>
            </a:r>
          </a:p>
        </p:txBody>
      </p:sp>
      <p:sp>
        <p:nvSpPr>
          <p:cNvPr id="10" name="Rectangle 9">
            <a:extLst>
              <a:ext uri="{FF2B5EF4-FFF2-40B4-BE49-F238E27FC236}">
                <a16:creationId xmlns:a16="http://schemas.microsoft.com/office/drawing/2014/main" id="{68D19EB3-A183-4F43-9A70-784EACECA9AE}"/>
              </a:ext>
            </a:extLst>
          </p:cNvPr>
          <p:cNvSpPr/>
          <p:nvPr/>
        </p:nvSpPr>
        <p:spPr>
          <a:xfrm>
            <a:off x="1434299" y="2547314"/>
            <a:ext cx="5027082"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First Presidency holds the keys of the kingdom. </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by="(-#ppt_w*2)" calcmode="lin" valueType="num">
                                      <p:cBhvr rctx="PPT">
                                        <p:cTn id="12" dur="125" autoRev="1" fill="hold">
                                          <p:stCondLst>
                                            <p:cond delay="0"/>
                                          </p:stCondLst>
                                        </p:cTn>
                                        <p:tgtEl>
                                          <p:spTgt spid="10"/>
                                        </p:tgtEl>
                                        <p:attrNameLst>
                                          <p:attrName>ppt_w</p:attrName>
                                        </p:attrNameLst>
                                      </p:cBhvr>
                                    </p:anim>
                                    <p:anim by="(#ppt_w*0.50)" calcmode="lin" valueType="num">
                                      <p:cBhvr>
                                        <p:cTn id="13" dur="125" decel="50000" autoRev="1" fill="hold">
                                          <p:stCondLst>
                                            <p:cond delay="0"/>
                                          </p:stCondLst>
                                        </p:cTn>
                                        <p:tgtEl>
                                          <p:spTgt spid="10"/>
                                        </p:tgtEl>
                                        <p:attrNameLst>
                                          <p:attrName>ppt_x</p:attrName>
                                        </p:attrNameLst>
                                      </p:cBhvr>
                                    </p:anim>
                                    <p:anim from="(-#ppt_h/2)" to="(#ppt_y)" calcmode="lin" valueType="num">
                                      <p:cBhvr>
                                        <p:cTn id="14" dur="250" fill="hold">
                                          <p:stCondLst>
                                            <p:cond delay="0"/>
                                          </p:stCondLst>
                                        </p:cTn>
                                        <p:tgtEl>
                                          <p:spTgt spid="10"/>
                                        </p:tgtEl>
                                        <p:attrNameLst>
                                          <p:attrName>ppt_y</p:attrName>
                                        </p:attrNameLst>
                                      </p:cBhvr>
                                    </p:anim>
                                    <p:animRot by="21600000">
                                      <p:cBhvr>
                                        <p:cTn id="15" dur="250"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3" name="Rectangle 2">
            <a:extLst>
              <a:ext uri="{FF2B5EF4-FFF2-40B4-BE49-F238E27FC236}">
                <a16:creationId xmlns:a16="http://schemas.microsoft.com/office/drawing/2014/main" id="{AB8E3AA4-8737-4D61-81BF-9974B3BBE631}"/>
              </a:ext>
            </a:extLst>
          </p:cNvPr>
          <p:cNvSpPr/>
          <p:nvPr/>
        </p:nvSpPr>
        <p:spPr>
          <a:xfrm>
            <a:off x="3202419" y="2782669"/>
            <a:ext cx="5787162" cy="646331"/>
          </a:xfrm>
          <a:prstGeom prst="rect">
            <a:avLst/>
          </a:prstGeom>
        </p:spPr>
        <p:txBody>
          <a:bodyPr wrap="none">
            <a:spAutoFit/>
          </a:bodyPr>
          <a:lstStyle/>
          <a:p>
            <a:r>
              <a:rPr lang="en-US" sz="3600" dirty="0">
                <a:latin typeface="Bahnschrift Condensed" panose="020B0502040204020203" pitchFamily="34" charset="0"/>
              </a:rPr>
              <a:t>“The Lord instructs the Saints in Zion”</a:t>
            </a:r>
          </a:p>
        </p:txBody>
      </p:sp>
      <p:sp>
        <p:nvSpPr>
          <p:cNvPr id="10" name="Rectangle 9">
            <a:extLst>
              <a:ext uri="{FF2B5EF4-FFF2-40B4-BE49-F238E27FC236}">
                <a16:creationId xmlns:a16="http://schemas.microsoft.com/office/drawing/2014/main" id="{0D99237C-9814-42A2-9A4C-BADED5E87DEA}"/>
              </a:ext>
            </a:extLst>
          </p:cNvPr>
          <p:cNvSpPr/>
          <p:nvPr/>
        </p:nvSpPr>
        <p:spPr>
          <a:xfrm>
            <a:off x="1434299" y="1021639"/>
            <a:ext cx="4146007" cy="430887"/>
          </a:xfrm>
          <a:prstGeom prst="rect">
            <a:avLst/>
          </a:prstGeom>
        </p:spPr>
        <p:txBody>
          <a:bodyPr wrap="none">
            <a:spAutoFit/>
          </a:bodyPr>
          <a:lstStyle/>
          <a:p>
            <a:r>
              <a:rPr lang="en-US" sz="2200" b="1" dirty="0"/>
              <a:t>Doctrine and Covenants 90:19-37.</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3" name="Rectangle 2">
            <a:extLst>
              <a:ext uri="{FF2B5EF4-FFF2-40B4-BE49-F238E27FC236}">
                <a16:creationId xmlns:a16="http://schemas.microsoft.com/office/drawing/2014/main" id="{B5CB77E6-48F5-496A-813E-4FABF9132ECA}"/>
              </a:ext>
            </a:extLst>
          </p:cNvPr>
          <p:cNvSpPr/>
          <p:nvPr/>
        </p:nvSpPr>
        <p:spPr>
          <a:xfrm>
            <a:off x="1219200" y="1066020"/>
            <a:ext cx="7179212" cy="369332"/>
          </a:xfrm>
          <a:prstGeom prst="rect">
            <a:avLst/>
          </a:prstGeom>
        </p:spPr>
        <p:txBody>
          <a:bodyPr wrap="square">
            <a:spAutoFit/>
          </a:bodyPr>
          <a:lstStyle/>
          <a:p>
            <a:r>
              <a:rPr lang="en-US" b="1" dirty="0"/>
              <a:t>What do you do when circumstances in your life become very difficult?</a:t>
            </a:r>
          </a:p>
        </p:txBody>
      </p:sp>
      <p:sp>
        <p:nvSpPr>
          <p:cNvPr id="8" name="Rectangle 7">
            <a:extLst>
              <a:ext uri="{FF2B5EF4-FFF2-40B4-BE49-F238E27FC236}">
                <a16:creationId xmlns:a16="http://schemas.microsoft.com/office/drawing/2014/main" id="{0CE15075-0020-4D02-A84F-0AF10C2AADF7}"/>
              </a:ext>
            </a:extLst>
          </p:cNvPr>
          <p:cNvSpPr/>
          <p:nvPr/>
        </p:nvSpPr>
        <p:spPr>
          <a:xfrm>
            <a:off x="1219200" y="1435352"/>
            <a:ext cx="3449278" cy="400110"/>
          </a:xfrm>
          <a:prstGeom prst="rect">
            <a:avLst/>
          </a:prstGeom>
        </p:spPr>
        <p:txBody>
          <a:bodyPr wrap="none">
            <a:spAutoFit/>
          </a:bodyPr>
          <a:lstStyle/>
          <a:p>
            <a:r>
              <a:rPr lang="en-US" sz="2000" b="1" dirty="0"/>
              <a:t>Doctrine and Covenants 90:24.</a:t>
            </a:r>
          </a:p>
        </p:txBody>
      </p:sp>
      <p:sp>
        <p:nvSpPr>
          <p:cNvPr id="5" name="Rectangle 4">
            <a:extLst>
              <a:ext uri="{FF2B5EF4-FFF2-40B4-BE49-F238E27FC236}">
                <a16:creationId xmlns:a16="http://schemas.microsoft.com/office/drawing/2014/main" id="{C78DD4D7-5160-4111-8BF1-62971EC594FA}"/>
              </a:ext>
            </a:extLst>
          </p:cNvPr>
          <p:cNvSpPr/>
          <p:nvPr/>
        </p:nvSpPr>
        <p:spPr>
          <a:xfrm>
            <a:off x="1219199" y="1726182"/>
            <a:ext cx="8881403" cy="923330"/>
          </a:xfrm>
          <a:prstGeom prst="rect">
            <a:avLst/>
          </a:prstGeom>
        </p:spPr>
        <p:txBody>
          <a:bodyPr wrap="square">
            <a:spAutoFit/>
          </a:bodyPr>
          <a:lstStyle/>
          <a:p>
            <a:pPr algn="just"/>
            <a:r>
              <a:rPr lang="en-US" dirty="0">
                <a:latin typeface="Palatino"/>
              </a:rPr>
              <a:t>Search diligently, pray always, and be believing, and all things shall work together for your good, if ye walk uprightly and remember the covenant wherewith ye have covenanted one with another.</a:t>
            </a:r>
            <a:endParaRPr lang="en-US" dirty="0"/>
          </a:p>
        </p:txBody>
      </p:sp>
      <p:sp>
        <p:nvSpPr>
          <p:cNvPr id="9" name="Rectangle 8">
            <a:extLst>
              <a:ext uri="{FF2B5EF4-FFF2-40B4-BE49-F238E27FC236}">
                <a16:creationId xmlns:a16="http://schemas.microsoft.com/office/drawing/2014/main" id="{2EEBB893-4180-4097-BED5-44036AA726FE}"/>
              </a:ext>
            </a:extLst>
          </p:cNvPr>
          <p:cNvSpPr/>
          <p:nvPr/>
        </p:nvSpPr>
        <p:spPr>
          <a:xfrm>
            <a:off x="1219197" y="2702520"/>
            <a:ext cx="8271189" cy="369332"/>
          </a:xfrm>
          <a:prstGeom prst="rect">
            <a:avLst/>
          </a:prstGeom>
        </p:spPr>
        <p:txBody>
          <a:bodyPr wrap="square">
            <a:spAutoFit/>
          </a:bodyPr>
          <a:lstStyle/>
          <a:p>
            <a:pPr algn="just"/>
            <a:r>
              <a:rPr lang="en-US" b="1" dirty="0"/>
              <a:t>What counsel in verse 24 could comfort individuals going through difficult times?</a:t>
            </a:r>
          </a:p>
        </p:txBody>
      </p:sp>
      <p:sp>
        <p:nvSpPr>
          <p:cNvPr id="10" name="Rectangle 9">
            <a:extLst>
              <a:ext uri="{FF2B5EF4-FFF2-40B4-BE49-F238E27FC236}">
                <a16:creationId xmlns:a16="http://schemas.microsoft.com/office/drawing/2014/main" id="{96792295-6D2B-4500-A105-76DF8C9914FE}"/>
              </a:ext>
            </a:extLst>
          </p:cNvPr>
          <p:cNvSpPr/>
          <p:nvPr/>
        </p:nvSpPr>
        <p:spPr>
          <a:xfrm>
            <a:off x="1219196" y="3037730"/>
            <a:ext cx="8881403"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we will search diligently, pray always, believe, and keep our covenants, all things will work together for our good.</a:t>
            </a:r>
          </a:p>
        </p:txBody>
      </p:sp>
      <p:sp>
        <p:nvSpPr>
          <p:cNvPr id="11" name="Rectangle 10">
            <a:extLst>
              <a:ext uri="{FF2B5EF4-FFF2-40B4-BE49-F238E27FC236}">
                <a16:creationId xmlns:a16="http://schemas.microsoft.com/office/drawing/2014/main" id="{B31BD3B8-16F9-4354-A4E4-340F3A7ED564}"/>
              </a:ext>
            </a:extLst>
          </p:cNvPr>
          <p:cNvSpPr/>
          <p:nvPr/>
        </p:nvSpPr>
        <p:spPr>
          <a:xfrm>
            <a:off x="1219194" y="3684061"/>
            <a:ext cx="7362097" cy="369332"/>
          </a:xfrm>
          <a:prstGeom prst="rect">
            <a:avLst/>
          </a:prstGeom>
        </p:spPr>
        <p:txBody>
          <a:bodyPr wrap="square">
            <a:spAutoFit/>
          </a:bodyPr>
          <a:lstStyle/>
          <a:p>
            <a:r>
              <a:rPr lang="en-US" b="1" dirty="0"/>
              <a:t>What do you think it means that all things will work together for our good?</a:t>
            </a:r>
          </a:p>
        </p:txBody>
      </p:sp>
      <p:sp>
        <p:nvSpPr>
          <p:cNvPr id="12" name="Rectangle 11">
            <a:extLst>
              <a:ext uri="{FF2B5EF4-FFF2-40B4-BE49-F238E27FC236}">
                <a16:creationId xmlns:a16="http://schemas.microsoft.com/office/drawing/2014/main" id="{921F4540-F1C3-427E-A595-CD6B96A0D328}"/>
              </a:ext>
            </a:extLst>
          </p:cNvPr>
          <p:cNvSpPr/>
          <p:nvPr/>
        </p:nvSpPr>
        <p:spPr>
          <a:xfrm>
            <a:off x="1219194" y="4069400"/>
            <a:ext cx="8571920" cy="369332"/>
          </a:xfrm>
          <a:prstGeom prst="rect">
            <a:avLst/>
          </a:prstGeom>
        </p:spPr>
        <p:txBody>
          <a:bodyPr wrap="square">
            <a:spAutoFit/>
          </a:bodyPr>
          <a:lstStyle/>
          <a:p>
            <a:pPr algn="just"/>
            <a:r>
              <a:rPr lang="en-US" b="1" dirty="0"/>
              <a:t>When have you sought to be faithful during a difficult time and felt blessed as a result?</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0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 calcmode="lin" valueType="num">
                                      <p:cBhvr>
                                        <p:cTn id="17" dur="1000" fill="hold"/>
                                        <p:tgtEl>
                                          <p:spTgt spid="9"/>
                                        </p:tgtEl>
                                        <p:attrNameLst>
                                          <p:attrName>style.rotation</p:attrName>
                                        </p:attrNameLst>
                                      </p:cBhvr>
                                      <p:tavLst>
                                        <p:tav tm="0">
                                          <p:val>
                                            <p:fltVal val="90"/>
                                          </p:val>
                                        </p:tav>
                                        <p:tav tm="100000">
                                          <p:val>
                                            <p:fltVal val="0"/>
                                          </p:val>
                                        </p:tav>
                                      </p:tavLst>
                                    </p:anim>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900" decel="100000" fill="hold"/>
                                        <p:tgtEl>
                                          <p:spTgt spid="1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0"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edge">
                                      <p:cBhvr>
                                        <p:cTn id="31" dur="20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ppt_w</p:attrName>
                                        </p:attrNameLst>
                                      </p:cBhvr>
                                      <p:tavLst>
                                        <p:tav tm="0">
                                          <p:val>
                                            <p:fltVal val="0"/>
                                          </p:val>
                                        </p:tav>
                                        <p:tav tm="100000">
                                          <p:val>
                                            <p:strVal val="#ppt_w"/>
                                          </p:val>
                                        </p:tav>
                                      </p:tavLst>
                                    </p:anim>
                                    <p:anim calcmode="lin" valueType="num">
                                      <p:cBhvr>
                                        <p:cTn id="37" dur="1000" fill="hold"/>
                                        <p:tgtEl>
                                          <p:spTgt spid="12"/>
                                        </p:tgtEl>
                                        <p:attrNameLst>
                                          <p:attrName>ppt_h</p:attrName>
                                        </p:attrNameLst>
                                      </p:cBhvr>
                                      <p:tavLst>
                                        <p:tav tm="0">
                                          <p:val>
                                            <p:fltVal val="0"/>
                                          </p:val>
                                        </p:tav>
                                        <p:tav tm="100000">
                                          <p:val>
                                            <p:strVal val="#ppt_h"/>
                                          </p:val>
                                        </p:tav>
                                      </p:tavLst>
                                    </p:anim>
                                    <p:anim calcmode="lin" valueType="num">
                                      <p:cBhvr>
                                        <p:cTn id="38"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1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96</a:t>
            </a:r>
          </a:p>
        </p:txBody>
      </p:sp>
      <p:sp>
        <p:nvSpPr>
          <p:cNvPr id="3" name="Rectangle 2">
            <a:extLst>
              <a:ext uri="{FF2B5EF4-FFF2-40B4-BE49-F238E27FC236}">
                <a16:creationId xmlns:a16="http://schemas.microsoft.com/office/drawing/2014/main" id="{29FEFD6E-CACB-4C47-B132-24CE797CE3D8}"/>
              </a:ext>
            </a:extLst>
          </p:cNvPr>
          <p:cNvSpPr/>
          <p:nvPr/>
        </p:nvSpPr>
        <p:spPr>
          <a:xfrm>
            <a:off x="1662332" y="1166842"/>
            <a:ext cx="8867335" cy="4524315"/>
          </a:xfrm>
          <a:prstGeom prst="rect">
            <a:avLst/>
          </a:prstGeom>
        </p:spPr>
        <p:txBody>
          <a:bodyPr wrap="square">
            <a:spAutoFit/>
          </a:bodyPr>
          <a:lstStyle/>
          <a:p>
            <a:pPr algn="just"/>
            <a:r>
              <a:rPr lang="en-US" sz="1600" dirty="0">
                <a:effectLst>
                  <a:outerShdw blurRad="38100" dist="38100" dir="2700000" algn="tl">
                    <a:srgbClr val="000000">
                      <a:alpha val="43137"/>
                    </a:srgbClr>
                  </a:outerShdw>
                </a:effectLst>
              </a:rPr>
              <a:t>Vienna Jaques is an example of the faithfulness of many early Latter-day Saints. She was born June 10, 1787. After she met the missionaries in Boston, Massachusetts, USA, she traveled to Kirtland, Ohio, in 1831. She stayed there six weeks and was baptized. Upon returning to Boston, Vienna helped bring several members of her family into the Church. She then “settled up her business, and went back to Kirtland to unite her interests forever with the Church” (“Home Affairs,” Woman’s Exponent, July 1, 1878, 21). In 1833 Vienna consecrated all her possessions, including $1,400, to the Church during a time when the money was desperately needed. She then traveled to Missouri to receive her inheritance in Zion. However, soon after she arrived she suffered persecution with the Saints. After being driven from her home in Missouri, she attended to the sick in Zion’s Camp. Heber C. Kimball wrote, “I received great kindness … from Sister Vienna Jaques, who administered to my wants and also to my brethren—may the Lord reward [her] for [her] kindness” (“Extracts from H.C. Kimball’s Journal,” Times and Seasons, Mar. 15, 1845, 839–40). </a:t>
            </a:r>
          </a:p>
          <a:p>
            <a:pPr algn="just"/>
            <a:r>
              <a:rPr lang="en-US" sz="1600" dirty="0">
                <a:effectLst>
                  <a:outerShdw blurRad="38100" dist="38100" dir="2700000" algn="tl">
                    <a:srgbClr val="000000">
                      <a:alpha val="43137"/>
                    </a:srgbClr>
                  </a:outerShdw>
                </a:effectLst>
              </a:rPr>
              <a:t>While in Missouri, Vienna married Daniel Shearer. She traveled west to Utah in 1847 and, at the age of 60, drove her own wagon across the plains. She settled in Salt Lake City and for the rest of her life worked hard to support herself and diligently study the scriptures. Vienna died on February 7, 1884, at the age of 96. Her obituary stated, “She was true to her covenants and esteemed the restoration of the Gospel as a priceless treasure” (“In Memoriam,” Woman’s Exponent, Mar. 1, 1884, 152). (See also Susan Easton Black, “Happiness in </a:t>
            </a:r>
            <a:r>
              <a:rPr lang="en-US" sz="1600" dirty="0" err="1">
                <a:effectLst>
                  <a:outerShdw blurRad="38100" dist="38100" dir="2700000" algn="tl">
                    <a:srgbClr val="000000">
                      <a:alpha val="43137"/>
                    </a:srgbClr>
                  </a:outerShdw>
                </a:effectLst>
              </a:rPr>
              <a:t>Womanhood,”Ensign</a:t>
            </a:r>
            <a:r>
              <a:rPr lang="en-US" sz="1600" dirty="0">
                <a:effectLst>
                  <a:outerShdw blurRad="38100" dist="38100" dir="2700000" algn="tl">
                    <a:srgbClr val="000000">
                      <a:alpha val="43137"/>
                    </a:srgbClr>
                  </a:outerShdw>
                </a:effectLst>
              </a:rPr>
              <a:t>, Mar. 2002,12–14.)</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969</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15</vt:i4>
      </vt:variant>
    </vt:vector>
  </HeadingPairs>
  <TitlesOfParts>
    <vt:vector size="30" baseType="lpstr">
      <vt:lpstr>PMingLiU-ExtB</vt:lpstr>
      <vt:lpstr>Yu Gothic UI Semibold</vt:lpstr>
      <vt:lpstr>Arial</vt:lpstr>
      <vt:lpstr>Bahnschrift Condensed</vt:lpstr>
      <vt:lpstr>Bahnschrift SemiLight SemiConde</vt:lpstr>
      <vt:lpstr>Calibri</vt:lpstr>
      <vt:lpstr>Calibri Light</vt:lpstr>
      <vt:lpstr>Leelawadee UI Semilight</vt:lpstr>
      <vt:lpstr>Microsoft Himalaya</vt:lpstr>
      <vt:lpstr>Mongolian Baiti</vt:lpstr>
      <vt:lpstr>MV Boli</vt:lpstr>
      <vt:lpstr>Open Sans</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2555</cp:revision>
  <dcterms:created xsi:type="dcterms:W3CDTF">2018-08-29T04:26:39Z</dcterms:created>
  <dcterms:modified xsi:type="dcterms:W3CDTF">2018-10-09T03:26:18Z</dcterms:modified>
</cp:coreProperties>
</file>