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05" r:id="rId1"/>
  </p:sldMasterIdLst>
  <p:notesMasterIdLst>
    <p:notesMasterId r:id="rId18"/>
  </p:notesMasterIdLst>
  <p:sldIdLst>
    <p:sldId id="296" r:id="rId2"/>
    <p:sldId id="304" r:id="rId3"/>
    <p:sldId id="299" r:id="rId4"/>
    <p:sldId id="308" r:id="rId5"/>
    <p:sldId id="305" r:id="rId6"/>
    <p:sldId id="306" r:id="rId7"/>
    <p:sldId id="307" r:id="rId8"/>
    <p:sldId id="310" r:id="rId9"/>
    <p:sldId id="312" r:id="rId10"/>
    <p:sldId id="309" r:id="rId11"/>
    <p:sldId id="315" r:id="rId12"/>
    <p:sldId id="314" r:id="rId13"/>
    <p:sldId id="313" r:id="rId14"/>
    <p:sldId id="316" r:id="rId15"/>
    <p:sldId id="317" r:id="rId16"/>
    <p:sldId id="31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D6E513"/>
    <a:srgbClr val="D88028"/>
    <a:srgbClr val="CC0000"/>
    <a:srgbClr val="FF6600"/>
    <a:srgbClr val="B9B93A"/>
    <a:srgbClr val="13BD23"/>
    <a:srgbClr val="FFFFFF"/>
    <a:srgbClr val="E6E6E6"/>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2" d="100"/>
          <a:sy n="72" d="100"/>
        </p:scale>
        <p:origin x="59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55947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06743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243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626477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440668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885067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041557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3001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404886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239114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5640873-EF0B-4AC7-AF11-57FEBA4985EA}" type="datetimeFigureOut">
              <a:rPr lang="en-US" smtClean="0"/>
              <a:t>10/8/2018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7853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5640873-EF0B-4AC7-AF11-57FEBA4985EA}" type="datetimeFigureOut">
              <a:rPr lang="en-US" smtClean="0"/>
              <a:t>10/8/2018</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B93B05A-D8BA-4E04-8927-7D3B765C5B2D}" type="slidenum">
              <a:rPr lang="en-US" smtClean="0"/>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358732"/>
      </p:ext>
    </p:extLst>
  </p:cSld>
  <p:clrMap bg1="dk1" tx1="lt1" bg2="dk2" tx2="lt2" accent1="accent1" accent2="accent2" accent3="accent3" accent4="accent4" accent5="accent5" accent6="accent6" hlink="hlink" folHlink="folHlink"/>
  <p:sldLayoutIdLst>
    <p:sldLayoutId id="2147484606" r:id="rId1"/>
    <p:sldLayoutId id="2147484607" r:id="rId2"/>
    <p:sldLayoutId id="2147484608" r:id="rId3"/>
    <p:sldLayoutId id="2147484609" r:id="rId4"/>
    <p:sldLayoutId id="2147484610" r:id="rId5"/>
    <p:sldLayoutId id="2147484611" r:id="rId6"/>
    <p:sldLayoutId id="2147484612" r:id="rId7"/>
    <p:sldLayoutId id="2147484613" r:id="rId8"/>
    <p:sldLayoutId id="2147484614" r:id="rId9"/>
    <p:sldLayoutId id="2147484615" r:id="rId10"/>
    <p:sldLayoutId id="2147484616"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solidFill>
                  <a:schemeClr val="bg1">
                    <a:lumMod val="85000"/>
                    <a:lumOff val="15000"/>
                  </a:schemeClr>
                </a:solidFill>
                <a:effectLst>
                  <a:outerShdw blurRad="38100" dist="38100" dir="2700000" algn="tl">
                    <a:srgbClr val="000000">
                      <a:alpha val="43137"/>
                    </a:srgbClr>
                  </a:outerShdw>
                </a:effectLst>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EDBB91FA-F681-482F-8860-7EF86DF90F6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2">
                    <a:lumMod val="20000"/>
                    <a:lumOff val="80000"/>
                  </a:schemeClr>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95</a:t>
            </a:r>
          </a:p>
        </p:txBody>
      </p:sp>
      <p:sp>
        <p:nvSpPr>
          <p:cNvPr id="10" name="9 Rectángulo"/>
          <p:cNvSpPr/>
          <p:nvPr/>
        </p:nvSpPr>
        <p:spPr>
          <a:xfrm>
            <a:off x="2403787" y="2708794"/>
            <a:ext cx="7086600" cy="1200329"/>
          </a:xfrm>
          <a:prstGeom prst="rect">
            <a:avLst/>
          </a:prstGeom>
        </p:spPr>
        <p:txBody>
          <a:bodyPr wrap="square">
            <a:spAutoFit/>
          </a:bodyPr>
          <a:lstStyle/>
          <a:p>
            <a:pPr algn="ctr"/>
            <a:r>
              <a:rPr lang="en-US" sz="3600" dirty="0">
                <a:solidFill>
                  <a:schemeClr val="bg1">
                    <a:lumMod val="85000"/>
                    <a:lumOff val="15000"/>
                  </a:schemeClr>
                </a:solidFill>
              </a:rPr>
              <a:t>“God encourages the use of herbs, fruits, meat, and grains”</a:t>
            </a:r>
            <a:endParaRPr lang="es-ES" sz="3600" dirty="0">
              <a:solidFill>
                <a:schemeClr val="bg1">
                  <a:lumMod val="85000"/>
                  <a:lumOff val="15000"/>
                </a:schemeClr>
              </a:solidFill>
            </a:endParaRPr>
          </a:p>
        </p:txBody>
      </p:sp>
      <p:sp>
        <p:nvSpPr>
          <p:cNvPr id="11" name="Rectangle 2">
            <a:extLst>
              <a:ext uri="{FF2B5EF4-FFF2-40B4-BE49-F238E27FC236}">
                <a16:creationId xmlns:a16="http://schemas.microsoft.com/office/drawing/2014/main" id="{BAEBE2F4-9F0D-4717-A1B1-17C337855F3E}"/>
              </a:ext>
            </a:extLst>
          </p:cNvPr>
          <p:cNvSpPr/>
          <p:nvPr/>
        </p:nvSpPr>
        <p:spPr>
          <a:xfrm>
            <a:off x="1399673" y="1141676"/>
            <a:ext cx="3970702" cy="369332"/>
          </a:xfrm>
          <a:prstGeom prst="rect">
            <a:avLst/>
          </a:prstGeom>
        </p:spPr>
        <p:txBody>
          <a:bodyPr wrap="none">
            <a:spAutoFit/>
          </a:bodyPr>
          <a:lstStyle/>
          <a:p>
            <a:r>
              <a:rPr lang="en-US" b="1" dirty="0">
                <a:solidFill>
                  <a:schemeClr val="bg1">
                    <a:lumMod val="85000"/>
                    <a:lumOff val="15000"/>
                  </a:schemeClr>
                </a:solidFill>
              </a:rPr>
              <a:t>Doctrine and Covenants 89:10-17.</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EDBB91FA-F681-482F-8860-7EF86DF90F6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2">
                    <a:lumMod val="20000"/>
                    <a:lumOff val="80000"/>
                  </a:schemeClr>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95</a:t>
            </a:r>
          </a:p>
        </p:txBody>
      </p:sp>
      <p:sp>
        <p:nvSpPr>
          <p:cNvPr id="3" name="Rectangle 2">
            <a:extLst>
              <a:ext uri="{FF2B5EF4-FFF2-40B4-BE49-F238E27FC236}">
                <a16:creationId xmlns:a16="http://schemas.microsoft.com/office/drawing/2014/main" id="{BAEBE2F4-9F0D-4717-A1B1-17C337855F3E}"/>
              </a:ext>
            </a:extLst>
          </p:cNvPr>
          <p:cNvSpPr/>
          <p:nvPr/>
        </p:nvSpPr>
        <p:spPr>
          <a:xfrm>
            <a:off x="1207168" y="969042"/>
            <a:ext cx="3970702" cy="369332"/>
          </a:xfrm>
          <a:prstGeom prst="rect">
            <a:avLst/>
          </a:prstGeom>
        </p:spPr>
        <p:txBody>
          <a:bodyPr wrap="none">
            <a:spAutoFit/>
          </a:bodyPr>
          <a:lstStyle/>
          <a:p>
            <a:r>
              <a:rPr lang="en-US" b="1" dirty="0">
                <a:solidFill>
                  <a:schemeClr val="bg1">
                    <a:lumMod val="85000"/>
                    <a:lumOff val="15000"/>
                  </a:schemeClr>
                </a:solidFill>
              </a:rPr>
              <a:t>Doctrine and Covenants 89:10-17.</a:t>
            </a:r>
          </a:p>
        </p:txBody>
      </p:sp>
      <p:sp>
        <p:nvSpPr>
          <p:cNvPr id="2" name="1 Rectángulo"/>
          <p:cNvSpPr/>
          <p:nvPr/>
        </p:nvSpPr>
        <p:spPr>
          <a:xfrm>
            <a:off x="1183104" y="1254150"/>
            <a:ext cx="9777665" cy="3323987"/>
          </a:xfrm>
          <a:prstGeom prst="rect">
            <a:avLst/>
          </a:prstGeom>
        </p:spPr>
        <p:txBody>
          <a:bodyPr wrap="square">
            <a:spAutoFit/>
          </a:bodyPr>
          <a:lstStyle/>
          <a:p>
            <a:pPr algn="just" fontAlgn="base"/>
            <a:r>
              <a:rPr lang="en-US" sz="1500" b="1" dirty="0">
                <a:solidFill>
                  <a:schemeClr val="bg1">
                    <a:lumMod val="85000"/>
                    <a:lumOff val="15000"/>
                  </a:schemeClr>
                </a:solidFill>
              </a:rPr>
              <a:t>10 </a:t>
            </a:r>
            <a:r>
              <a:rPr lang="en-US" sz="1500" dirty="0">
                <a:solidFill>
                  <a:schemeClr val="bg1">
                    <a:lumMod val="85000"/>
                    <a:lumOff val="15000"/>
                  </a:schemeClr>
                </a:solidFill>
              </a:rPr>
              <a:t>And again, verily I say unto you, all wholesome herbs God hath ordained for the constitution, nature, and use of man—</a:t>
            </a:r>
          </a:p>
          <a:p>
            <a:pPr algn="just" fontAlgn="base"/>
            <a:r>
              <a:rPr lang="en-US" sz="1500" b="1" dirty="0">
                <a:solidFill>
                  <a:schemeClr val="bg1">
                    <a:lumMod val="85000"/>
                    <a:lumOff val="15000"/>
                  </a:schemeClr>
                </a:solidFill>
              </a:rPr>
              <a:t>11 </a:t>
            </a:r>
            <a:r>
              <a:rPr lang="en-US" sz="1500" dirty="0">
                <a:solidFill>
                  <a:schemeClr val="bg1">
                    <a:lumMod val="85000"/>
                    <a:lumOff val="15000"/>
                  </a:schemeClr>
                </a:solidFill>
              </a:rPr>
              <a:t>Every herb in the season thereof, and every fruit in the season thereof; all these to be used with prudence and thanksgiving.</a:t>
            </a:r>
          </a:p>
          <a:p>
            <a:pPr algn="just" fontAlgn="base"/>
            <a:r>
              <a:rPr lang="en-US" sz="1500" b="1" dirty="0">
                <a:solidFill>
                  <a:schemeClr val="bg1">
                    <a:lumMod val="85000"/>
                    <a:lumOff val="15000"/>
                  </a:schemeClr>
                </a:solidFill>
              </a:rPr>
              <a:t>12 </a:t>
            </a:r>
            <a:r>
              <a:rPr lang="en-US" sz="1500" dirty="0">
                <a:solidFill>
                  <a:schemeClr val="bg1">
                    <a:lumMod val="85000"/>
                    <a:lumOff val="15000"/>
                  </a:schemeClr>
                </a:solidFill>
              </a:rPr>
              <a:t>Yea, flesh also of beasts and of the fowls of the air, I, the Lord, have ordained for the use of man with thanksgiving; nevertheless they are to be used sparingly;</a:t>
            </a:r>
          </a:p>
          <a:p>
            <a:pPr algn="just" fontAlgn="base"/>
            <a:r>
              <a:rPr lang="en-US" sz="1500" b="1" dirty="0">
                <a:solidFill>
                  <a:schemeClr val="bg1">
                    <a:lumMod val="85000"/>
                    <a:lumOff val="15000"/>
                  </a:schemeClr>
                </a:solidFill>
              </a:rPr>
              <a:t>13 </a:t>
            </a:r>
            <a:r>
              <a:rPr lang="en-US" sz="1500" dirty="0">
                <a:solidFill>
                  <a:schemeClr val="bg1">
                    <a:lumMod val="85000"/>
                    <a:lumOff val="15000"/>
                  </a:schemeClr>
                </a:solidFill>
              </a:rPr>
              <a:t>And it is pleasing unto me that they should not be used, only in times of winter, or of cold, or famine.</a:t>
            </a:r>
          </a:p>
          <a:p>
            <a:pPr algn="just" fontAlgn="base"/>
            <a:r>
              <a:rPr lang="en-US" sz="1500" b="1" dirty="0">
                <a:solidFill>
                  <a:schemeClr val="bg1">
                    <a:lumMod val="85000"/>
                    <a:lumOff val="15000"/>
                  </a:schemeClr>
                </a:solidFill>
              </a:rPr>
              <a:t>14 </a:t>
            </a:r>
            <a:r>
              <a:rPr lang="en-US" sz="1500" dirty="0">
                <a:solidFill>
                  <a:schemeClr val="bg1">
                    <a:lumMod val="85000"/>
                    <a:lumOff val="15000"/>
                  </a:schemeClr>
                </a:solidFill>
              </a:rPr>
              <a:t>All grain is ordained for the use of man and of beasts, to be the staff of life, not only for man but for the beasts of the field, and the fowls of heaven, and all wild animals that run or creep on the earth;</a:t>
            </a:r>
          </a:p>
          <a:p>
            <a:pPr algn="just" fontAlgn="base"/>
            <a:r>
              <a:rPr lang="en-US" sz="1500" b="1" dirty="0">
                <a:solidFill>
                  <a:schemeClr val="bg1">
                    <a:lumMod val="85000"/>
                    <a:lumOff val="15000"/>
                  </a:schemeClr>
                </a:solidFill>
              </a:rPr>
              <a:t>15 </a:t>
            </a:r>
            <a:r>
              <a:rPr lang="en-US" sz="1500" dirty="0">
                <a:solidFill>
                  <a:schemeClr val="bg1">
                    <a:lumMod val="85000"/>
                    <a:lumOff val="15000"/>
                  </a:schemeClr>
                </a:solidFill>
              </a:rPr>
              <a:t>And these hath God made for the use of man only in times of famine and excess of hunger.</a:t>
            </a:r>
          </a:p>
          <a:p>
            <a:pPr algn="just" fontAlgn="base"/>
            <a:r>
              <a:rPr lang="en-US" sz="1500" b="1" dirty="0">
                <a:solidFill>
                  <a:schemeClr val="bg1">
                    <a:lumMod val="85000"/>
                    <a:lumOff val="15000"/>
                  </a:schemeClr>
                </a:solidFill>
              </a:rPr>
              <a:t>16 </a:t>
            </a:r>
            <a:r>
              <a:rPr lang="en-US" sz="1500" dirty="0">
                <a:solidFill>
                  <a:schemeClr val="bg1">
                    <a:lumMod val="85000"/>
                    <a:lumOff val="15000"/>
                  </a:schemeClr>
                </a:solidFill>
              </a:rPr>
              <a:t>All grain is good for the food of man; as also the fruit of the vine; that which </a:t>
            </a:r>
            <a:r>
              <a:rPr lang="en-US" sz="1500" dirty="0" err="1">
                <a:solidFill>
                  <a:schemeClr val="bg1">
                    <a:lumMod val="85000"/>
                    <a:lumOff val="15000"/>
                  </a:schemeClr>
                </a:solidFill>
              </a:rPr>
              <a:t>yieldeth</a:t>
            </a:r>
            <a:r>
              <a:rPr lang="en-US" sz="1500" dirty="0">
                <a:solidFill>
                  <a:schemeClr val="bg1">
                    <a:lumMod val="85000"/>
                    <a:lumOff val="15000"/>
                  </a:schemeClr>
                </a:solidFill>
              </a:rPr>
              <a:t> fruit, whether in the ground or above the ground—</a:t>
            </a:r>
          </a:p>
          <a:p>
            <a:pPr algn="just" fontAlgn="base"/>
            <a:r>
              <a:rPr lang="en-US" sz="1500" b="1" dirty="0">
                <a:solidFill>
                  <a:schemeClr val="bg1">
                    <a:lumMod val="85000"/>
                    <a:lumOff val="15000"/>
                  </a:schemeClr>
                </a:solidFill>
              </a:rPr>
              <a:t>17 </a:t>
            </a:r>
            <a:r>
              <a:rPr lang="en-US" sz="1500" dirty="0">
                <a:solidFill>
                  <a:schemeClr val="bg1">
                    <a:lumMod val="85000"/>
                    <a:lumOff val="15000"/>
                  </a:schemeClr>
                </a:solidFill>
              </a:rPr>
              <a:t>Nevertheless, wheat for man, and corn for the ox, and oats for the horse, and rye for the fowls and for swine, and for all beasts of the field, and barley for all useful animals, and for mild drinks, as also other grain.</a:t>
            </a:r>
          </a:p>
        </p:txBody>
      </p:sp>
      <p:sp>
        <p:nvSpPr>
          <p:cNvPr id="4" name="3 Rectángulo"/>
          <p:cNvSpPr/>
          <p:nvPr/>
        </p:nvSpPr>
        <p:spPr>
          <a:xfrm>
            <a:off x="1207168" y="4578137"/>
            <a:ext cx="8283220" cy="369332"/>
          </a:xfrm>
          <a:prstGeom prst="rect">
            <a:avLst/>
          </a:prstGeom>
        </p:spPr>
        <p:txBody>
          <a:bodyPr wrap="square">
            <a:spAutoFit/>
          </a:bodyPr>
          <a:lstStyle/>
          <a:p>
            <a:pPr algn="just"/>
            <a:r>
              <a:rPr lang="en-US" b="1" dirty="0">
                <a:solidFill>
                  <a:schemeClr val="bg1">
                    <a:lumMod val="85000"/>
                    <a:lumOff val="15000"/>
                  </a:schemeClr>
                </a:solidFill>
              </a:rPr>
              <a:t>What foods does the Lord suggest we eat as part of the Word of  Wisdom?</a:t>
            </a:r>
            <a:endParaRPr lang="es-ES" b="1" dirty="0">
              <a:solidFill>
                <a:schemeClr val="bg1">
                  <a:lumMod val="85000"/>
                  <a:lumOff val="15000"/>
                </a:schemeClr>
              </a:solidFill>
            </a:endParaRPr>
          </a:p>
        </p:txBody>
      </p:sp>
      <p:sp>
        <p:nvSpPr>
          <p:cNvPr id="5" name="4 Rectángulo"/>
          <p:cNvSpPr/>
          <p:nvPr/>
        </p:nvSpPr>
        <p:spPr>
          <a:xfrm>
            <a:off x="1207168" y="4957814"/>
            <a:ext cx="9200148" cy="369332"/>
          </a:xfrm>
          <a:prstGeom prst="rect">
            <a:avLst/>
          </a:prstGeom>
        </p:spPr>
        <p:txBody>
          <a:bodyPr wrap="square">
            <a:spAutoFit/>
          </a:bodyPr>
          <a:lstStyle/>
          <a:p>
            <a:r>
              <a:rPr lang="en-US" b="1" dirty="0">
                <a:solidFill>
                  <a:schemeClr val="bg1">
                    <a:lumMod val="85000"/>
                    <a:lumOff val="15000"/>
                  </a:schemeClr>
                </a:solidFill>
              </a:rPr>
              <a:t>What type of attitude should we have as we partake of these healthful foods?</a:t>
            </a:r>
            <a:endParaRPr lang="es-ES" b="1" dirty="0">
              <a:solidFill>
                <a:schemeClr val="bg1">
                  <a:lumMod val="85000"/>
                  <a:lumOff val="15000"/>
                </a:schemeClr>
              </a:solidFill>
            </a:endParaRPr>
          </a:p>
        </p:txBody>
      </p:sp>
      <p:sp>
        <p:nvSpPr>
          <p:cNvPr id="6" name="5 Rectángulo"/>
          <p:cNvSpPr/>
          <p:nvPr/>
        </p:nvSpPr>
        <p:spPr>
          <a:xfrm>
            <a:off x="1207168" y="5327146"/>
            <a:ext cx="7311190" cy="369332"/>
          </a:xfrm>
          <a:prstGeom prst="rect">
            <a:avLst/>
          </a:prstGeom>
        </p:spPr>
        <p:txBody>
          <a:bodyPr wrap="square">
            <a:spAutoFit/>
          </a:bodyPr>
          <a:lstStyle/>
          <a:p>
            <a:r>
              <a:rPr lang="en-US" i="1" dirty="0">
                <a:solidFill>
                  <a:schemeClr val="bg1">
                    <a:lumMod val="85000"/>
                    <a:lumOff val="15000"/>
                  </a:schemeClr>
                </a:solidFill>
                <a:effectLst>
                  <a:outerShdw blurRad="38100" dist="38100" dir="2700000" algn="tl">
                    <a:srgbClr val="000000">
                      <a:alpha val="43137"/>
                    </a:srgbClr>
                  </a:outerShdw>
                </a:effectLst>
              </a:rPr>
              <a:t>We should partake of these foods with prudence and thanksgiving.</a:t>
            </a:r>
            <a:endParaRPr lang="es-ES" i="1" dirty="0">
              <a:solidFill>
                <a:schemeClr val="bg1">
                  <a:lumMod val="85000"/>
                  <a:lumOff val="1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8526237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gtEl>
                                      </p:cBhvr>
                                    </p:animEffect>
                                    <p:animScale>
                                      <p:cBhvr>
                                        <p:cTn id="7" dur="250" autoRev="1" fill="hold"/>
                                        <p:tgtEl>
                                          <p:spTgt spid="3"/>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2"/>
                                        </p:tgtEl>
                                      </p:cBhvr>
                                    </p:animEffect>
                                    <p:animScale>
                                      <p:cBhvr>
                                        <p:cTn id="10" dur="250" autoRev="1" fill="hold"/>
                                        <p:tgtEl>
                                          <p:spTgt spid="2"/>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right)">
                                      <p:cBhvr>
                                        <p:cTn id="2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EDBB91FA-F681-482F-8860-7EF86DF90F6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2">
                    <a:lumMod val="20000"/>
                    <a:lumOff val="80000"/>
                  </a:schemeClr>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95</a:t>
            </a:r>
          </a:p>
        </p:txBody>
      </p:sp>
      <p:sp>
        <p:nvSpPr>
          <p:cNvPr id="2" name="1 Rectángulo"/>
          <p:cNvSpPr/>
          <p:nvPr/>
        </p:nvSpPr>
        <p:spPr>
          <a:xfrm>
            <a:off x="1495925" y="856567"/>
            <a:ext cx="7335253" cy="369332"/>
          </a:xfrm>
          <a:prstGeom prst="rect">
            <a:avLst/>
          </a:prstGeom>
        </p:spPr>
        <p:txBody>
          <a:bodyPr wrap="square">
            <a:spAutoFit/>
          </a:bodyPr>
          <a:lstStyle/>
          <a:p>
            <a:r>
              <a:rPr lang="en-US" b="1" dirty="0">
                <a:solidFill>
                  <a:schemeClr val="bg1">
                    <a:lumMod val="85000"/>
                    <a:lumOff val="15000"/>
                  </a:schemeClr>
                </a:solidFill>
              </a:rPr>
              <a:t>What principle about healthful foods can we add to the board?</a:t>
            </a:r>
            <a:endParaRPr lang="es-ES" b="1" dirty="0">
              <a:solidFill>
                <a:schemeClr val="bg1">
                  <a:lumMod val="85000"/>
                  <a:lumOff val="15000"/>
                </a:schemeClr>
              </a:solidFill>
            </a:endParaRPr>
          </a:p>
        </p:txBody>
      </p:sp>
      <p:sp>
        <p:nvSpPr>
          <p:cNvPr id="3" name="2 Rectángulo"/>
          <p:cNvSpPr/>
          <p:nvPr/>
        </p:nvSpPr>
        <p:spPr>
          <a:xfrm>
            <a:off x="1495923" y="1146376"/>
            <a:ext cx="7130717" cy="369332"/>
          </a:xfrm>
          <a:prstGeom prst="rect">
            <a:avLst/>
          </a:prstGeom>
        </p:spPr>
        <p:txBody>
          <a:bodyPr wrap="square">
            <a:spAutoFit/>
          </a:bodyPr>
          <a:lstStyle/>
          <a:p>
            <a:r>
              <a:rPr lang="en-US" i="1" dirty="0">
                <a:solidFill>
                  <a:schemeClr val="bg1">
                    <a:lumMod val="85000"/>
                    <a:lumOff val="15000"/>
                  </a:schemeClr>
                </a:solidFill>
                <a:effectLst>
                  <a:outerShdw blurRad="38100" dist="38100" dir="2700000" algn="tl">
                    <a:srgbClr val="000000">
                      <a:alpha val="43137"/>
                    </a:srgbClr>
                  </a:outerShdw>
                </a:effectLst>
              </a:rPr>
              <a:t>We are to use herbs, fruits, meats, and grains wisely and thankfully.</a:t>
            </a:r>
            <a:endParaRPr lang="es-ES" i="1" dirty="0">
              <a:solidFill>
                <a:schemeClr val="bg1">
                  <a:lumMod val="85000"/>
                  <a:lumOff val="1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1633822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4">
            <a:extLst>
              <a:ext uri="{FF2B5EF4-FFF2-40B4-BE49-F238E27FC236}">
                <a16:creationId xmlns:a16="http://schemas.microsoft.com/office/drawing/2014/main" id="{E969C5F7-6EF2-49FC-AC86-FFDB4D62241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2">
                    <a:lumMod val="20000"/>
                    <a:lumOff val="80000"/>
                  </a:schemeClr>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95</a:t>
            </a:r>
          </a:p>
        </p:txBody>
      </p:sp>
      <p:sp>
        <p:nvSpPr>
          <p:cNvPr id="6" name="5 Rectángulo"/>
          <p:cNvSpPr/>
          <p:nvPr/>
        </p:nvSpPr>
        <p:spPr>
          <a:xfrm>
            <a:off x="3048000" y="2107214"/>
            <a:ext cx="6096000" cy="2308324"/>
          </a:xfrm>
          <a:prstGeom prst="rect">
            <a:avLst/>
          </a:prstGeom>
        </p:spPr>
        <p:txBody>
          <a:bodyPr>
            <a:spAutoFit/>
          </a:bodyPr>
          <a:lstStyle/>
          <a:p>
            <a:pPr algn="ctr"/>
            <a:r>
              <a:rPr lang="en-US" sz="3600" dirty="0">
                <a:solidFill>
                  <a:schemeClr val="bg1">
                    <a:lumMod val="85000"/>
                    <a:lumOff val="15000"/>
                  </a:schemeClr>
                </a:solidFill>
              </a:rPr>
              <a:t>“The Lord promises health, wisdom, and protection to those who obey the Word of  Wisdom”</a:t>
            </a:r>
            <a:endParaRPr lang="es-ES" sz="3600" dirty="0">
              <a:solidFill>
                <a:schemeClr val="bg1">
                  <a:lumMod val="85000"/>
                  <a:lumOff val="15000"/>
                </a:schemeClr>
              </a:solidFill>
            </a:endParaRPr>
          </a:p>
        </p:txBody>
      </p:sp>
      <p:sp>
        <p:nvSpPr>
          <p:cNvPr id="12" name="Rectangle 2">
            <a:extLst>
              <a:ext uri="{FF2B5EF4-FFF2-40B4-BE49-F238E27FC236}">
                <a16:creationId xmlns:a16="http://schemas.microsoft.com/office/drawing/2014/main" id="{BAEBE2F4-9F0D-4717-A1B1-17C337855F3E}"/>
              </a:ext>
            </a:extLst>
          </p:cNvPr>
          <p:cNvSpPr/>
          <p:nvPr/>
        </p:nvSpPr>
        <p:spPr>
          <a:xfrm>
            <a:off x="1207168" y="969042"/>
            <a:ext cx="3970702" cy="369332"/>
          </a:xfrm>
          <a:prstGeom prst="rect">
            <a:avLst/>
          </a:prstGeom>
        </p:spPr>
        <p:txBody>
          <a:bodyPr wrap="none">
            <a:spAutoFit/>
          </a:bodyPr>
          <a:lstStyle/>
          <a:p>
            <a:r>
              <a:rPr lang="en-US" b="1" dirty="0">
                <a:solidFill>
                  <a:schemeClr val="bg1">
                    <a:lumMod val="85000"/>
                    <a:lumOff val="15000"/>
                  </a:schemeClr>
                </a:solidFill>
              </a:rPr>
              <a:t>Doctrine and Covenants 89:18-21.</a:t>
            </a:r>
          </a:p>
        </p:txBody>
      </p:sp>
    </p:spTree>
    <p:extLst>
      <p:ext uri="{BB962C8B-B14F-4D97-AF65-F5344CB8AC3E}">
        <p14:creationId xmlns:p14="http://schemas.microsoft.com/office/powerpoint/2010/main" val="4183685065"/>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4">
            <a:extLst>
              <a:ext uri="{FF2B5EF4-FFF2-40B4-BE49-F238E27FC236}">
                <a16:creationId xmlns:a16="http://schemas.microsoft.com/office/drawing/2014/main" id="{E969C5F7-6EF2-49FC-AC86-FFDB4D62241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2">
                    <a:lumMod val="20000"/>
                    <a:lumOff val="80000"/>
                  </a:schemeClr>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95</a:t>
            </a:r>
          </a:p>
        </p:txBody>
      </p:sp>
      <p:sp>
        <p:nvSpPr>
          <p:cNvPr id="2" name="1 Rectángulo"/>
          <p:cNvSpPr/>
          <p:nvPr/>
        </p:nvSpPr>
        <p:spPr>
          <a:xfrm>
            <a:off x="2735178" y="694481"/>
            <a:ext cx="7225797" cy="646331"/>
          </a:xfrm>
          <a:prstGeom prst="rect">
            <a:avLst/>
          </a:prstGeom>
        </p:spPr>
        <p:txBody>
          <a:bodyPr wrap="square">
            <a:spAutoFit/>
          </a:bodyPr>
          <a:lstStyle/>
          <a:p>
            <a:pPr algn="ctr"/>
            <a:r>
              <a:rPr lang="en-US" dirty="0">
                <a:solidFill>
                  <a:schemeClr val="bg1">
                    <a:lumMod val="85000"/>
                    <a:lumOff val="15000"/>
                  </a:schemeClr>
                </a:solidFill>
              </a:rPr>
              <a:t>If we follow the Word of Wisdom and the Lord’s other commandments, the Lord will bless us with …</a:t>
            </a:r>
            <a:endParaRPr lang="es-ES" dirty="0">
              <a:solidFill>
                <a:schemeClr val="bg1">
                  <a:lumMod val="85000"/>
                  <a:lumOff val="15000"/>
                </a:schemeClr>
              </a:solidFill>
            </a:endParaRPr>
          </a:p>
        </p:txBody>
      </p:sp>
      <p:sp>
        <p:nvSpPr>
          <p:cNvPr id="5" name="Rectangle 2">
            <a:extLst>
              <a:ext uri="{FF2B5EF4-FFF2-40B4-BE49-F238E27FC236}">
                <a16:creationId xmlns:a16="http://schemas.microsoft.com/office/drawing/2014/main" id="{BAEBE2F4-9F0D-4717-A1B1-17C337855F3E}"/>
              </a:ext>
            </a:extLst>
          </p:cNvPr>
          <p:cNvSpPr/>
          <p:nvPr/>
        </p:nvSpPr>
        <p:spPr>
          <a:xfrm>
            <a:off x="1207168" y="1426242"/>
            <a:ext cx="3970702" cy="369332"/>
          </a:xfrm>
          <a:prstGeom prst="rect">
            <a:avLst/>
          </a:prstGeom>
        </p:spPr>
        <p:txBody>
          <a:bodyPr wrap="none">
            <a:spAutoFit/>
          </a:bodyPr>
          <a:lstStyle/>
          <a:p>
            <a:r>
              <a:rPr lang="en-US" b="1" dirty="0">
                <a:solidFill>
                  <a:schemeClr val="bg1">
                    <a:lumMod val="85000"/>
                    <a:lumOff val="15000"/>
                  </a:schemeClr>
                </a:solidFill>
              </a:rPr>
              <a:t>Doctrine and Covenants 89:18-19.</a:t>
            </a:r>
          </a:p>
        </p:txBody>
      </p:sp>
      <p:sp>
        <p:nvSpPr>
          <p:cNvPr id="3" name="2 Rectángulo"/>
          <p:cNvSpPr/>
          <p:nvPr/>
        </p:nvSpPr>
        <p:spPr>
          <a:xfrm>
            <a:off x="1207168" y="2720825"/>
            <a:ext cx="9176084" cy="369332"/>
          </a:xfrm>
          <a:prstGeom prst="rect">
            <a:avLst/>
          </a:prstGeom>
        </p:spPr>
        <p:txBody>
          <a:bodyPr wrap="square">
            <a:spAutoFit/>
          </a:bodyPr>
          <a:lstStyle/>
          <a:p>
            <a:r>
              <a:rPr lang="en-US" b="1" dirty="0">
                <a:solidFill>
                  <a:schemeClr val="bg1">
                    <a:lumMod val="85000"/>
                    <a:lumOff val="15000"/>
                  </a:schemeClr>
                </a:solidFill>
              </a:rPr>
              <a:t>What blessings does the Lord promise to those who keep the Word of  Wisdom?</a:t>
            </a:r>
            <a:endParaRPr lang="es-ES" b="1" dirty="0">
              <a:solidFill>
                <a:schemeClr val="bg1">
                  <a:lumMod val="85000"/>
                  <a:lumOff val="15000"/>
                </a:schemeClr>
              </a:solidFill>
            </a:endParaRPr>
          </a:p>
        </p:txBody>
      </p:sp>
      <p:sp>
        <p:nvSpPr>
          <p:cNvPr id="6" name="5 Rectángulo"/>
          <p:cNvSpPr/>
          <p:nvPr/>
        </p:nvSpPr>
        <p:spPr>
          <a:xfrm>
            <a:off x="1207168" y="1713307"/>
            <a:ext cx="8970376" cy="830997"/>
          </a:xfrm>
          <a:prstGeom prst="rect">
            <a:avLst/>
          </a:prstGeom>
        </p:spPr>
        <p:txBody>
          <a:bodyPr wrap="square">
            <a:spAutoFit/>
          </a:bodyPr>
          <a:lstStyle/>
          <a:p>
            <a:pPr algn="just" fontAlgn="base"/>
            <a:r>
              <a:rPr lang="en-US" sz="1600" b="1" dirty="0">
                <a:solidFill>
                  <a:schemeClr val="bg1">
                    <a:lumMod val="85000"/>
                    <a:lumOff val="15000"/>
                  </a:schemeClr>
                </a:solidFill>
              </a:rPr>
              <a:t>18 </a:t>
            </a:r>
            <a:r>
              <a:rPr lang="en-US" sz="1600" dirty="0">
                <a:solidFill>
                  <a:schemeClr val="bg1">
                    <a:lumMod val="85000"/>
                    <a:lumOff val="15000"/>
                  </a:schemeClr>
                </a:solidFill>
              </a:rPr>
              <a:t>And all saints who remember to keep and do these sayings, walking in obedience to the commandments, shall receive healthin their navel and marrow to their bones;</a:t>
            </a:r>
          </a:p>
          <a:p>
            <a:pPr algn="just" fontAlgn="base"/>
            <a:r>
              <a:rPr lang="en-US" sz="1600" b="1" dirty="0">
                <a:solidFill>
                  <a:schemeClr val="bg1">
                    <a:lumMod val="85000"/>
                    <a:lumOff val="15000"/>
                  </a:schemeClr>
                </a:solidFill>
              </a:rPr>
              <a:t>19 </a:t>
            </a:r>
            <a:r>
              <a:rPr lang="en-US" sz="1600" dirty="0">
                <a:solidFill>
                  <a:schemeClr val="bg1">
                    <a:lumMod val="85000"/>
                    <a:lumOff val="15000"/>
                  </a:schemeClr>
                </a:solidFill>
              </a:rPr>
              <a:t>And shall find wisdom and great treasures of knowledge, even hidden treasures;</a:t>
            </a:r>
          </a:p>
        </p:txBody>
      </p:sp>
      <p:sp>
        <p:nvSpPr>
          <p:cNvPr id="7" name="6 Rectángulo"/>
          <p:cNvSpPr/>
          <p:nvPr/>
        </p:nvSpPr>
        <p:spPr>
          <a:xfrm>
            <a:off x="1207168" y="3202088"/>
            <a:ext cx="9176084" cy="353943"/>
          </a:xfrm>
          <a:prstGeom prst="rect">
            <a:avLst/>
          </a:prstGeom>
        </p:spPr>
        <p:txBody>
          <a:bodyPr wrap="square">
            <a:spAutoFit/>
          </a:bodyPr>
          <a:lstStyle/>
          <a:p>
            <a:r>
              <a:rPr lang="en-US" sz="1700" b="1" dirty="0">
                <a:solidFill>
                  <a:schemeClr val="bg1">
                    <a:lumMod val="85000"/>
                    <a:lumOff val="15000"/>
                  </a:schemeClr>
                </a:solidFill>
              </a:rPr>
              <a:t>How can observing the Word of Wisdom help us obtain wisdom and knowledge? </a:t>
            </a:r>
            <a:endParaRPr lang="es-ES" sz="1700" b="1" dirty="0">
              <a:solidFill>
                <a:schemeClr val="bg1">
                  <a:lumMod val="85000"/>
                  <a:lumOff val="15000"/>
                </a:schemeClr>
              </a:solidFill>
            </a:endParaRPr>
          </a:p>
        </p:txBody>
      </p:sp>
    </p:spTree>
    <p:extLst>
      <p:ext uri="{BB962C8B-B14F-4D97-AF65-F5344CB8AC3E}">
        <p14:creationId xmlns:p14="http://schemas.microsoft.com/office/powerpoint/2010/main" val="326618478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3"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
                                        <p:tgtEl>
                                          <p:spTgt spid="5"/>
                                        </p:tgtEl>
                                      </p:cBhvr>
                                    </p:animEffect>
                                    <p:anim calcmode="lin" valueType="num">
                                      <p:cBhvr>
                                        <p:cTn id="16" dur="400" fill="hold"/>
                                        <p:tgtEl>
                                          <p:spTgt spid="5"/>
                                        </p:tgtEl>
                                        <p:attrNameLst>
                                          <p:attrName>ppt_x</p:attrName>
                                        </p:attrNameLst>
                                      </p:cBhvr>
                                      <p:tavLst>
                                        <p:tav tm="0">
                                          <p:val>
                                            <p:strVal val="#ppt_x"/>
                                          </p:val>
                                        </p:tav>
                                        <p:tav tm="100000">
                                          <p:val>
                                            <p:strVal val="#ppt_x"/>
                                          </p:val>
                                        </p:tav>
                                      </p:tavLst>
                                    </p:anim>
                                    <p:anim calcmode="lin" valueType="num">
                                      <p:cBhvr>
                                        <p:cTn id="17" dur="400" fill="hold"/>
                                        <p:tgtEl>
                                          <p:spTgt spid="5"/>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0" presetID="43"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
                                        <p:tgtEl>
                                          <p:spTgt spid="6"/>
                                        </p:tgtEl>
                                      </p:cBhvr>
                                    </p:animEffect>
                                    <p:anim calcmode="lin" valueType="num">
                                      <p:cBhvr>
                                        <p:cTn id="23" dur="400" fill="hold"/>
                                        <p:tgtEl>
                                          <p:spTgt spid="6"/>
                                        </p:tgtEl>
                                        <p:attrNameLst>
                                          <p:attrName>ppt_x</p:attrName>
                                        </p:attrNameLst>
                                      </p:cBhvr>
                                      <p:tavLst>
                                        <p:tav tm="0">
                                          <p:val>
                                            <p:strVal val="#ppt_x"/>
                                          </p:val>
                                        </p:tav>
                                        <p:tav tm="100000">
                                          <p:val>
                                            <p:strVal val="#ppt_x"/>
                                          </p:val>
                                        </p:tav>
                                      </p:tavLst>
                                    </p:anim>
                                    <p:anim calcmode="lin" valueType="num">
                                      <p:cBhvr>
                                        <p:cTn id="24" dur="400" fill="hold"/>
                                        <p:tgtEl>
                                          <p:spTgt spid="6"/>
                                        </p:tgtEl>
                                        <p:attrNameLst>
                                          <p:attrName>ppt_y</p:attrName>
                                        </p:attrNameLst>
                                      </p:cBhvr>
                                      <p:tavLst>
                                        <p:tav tm="0">
                                          <p:val>
                                            <p:strVal val="#ppt_y+0.31"/>
                                          </p:val>
                                        </p:tav>
                                        <p:tav tm="100000">
                                          <p:val>
                                            <p:strVal val="#ppt_y+0.31"/>
                                          </p:val>
                                        </p:tav>
                                      </p:tavLst>
                                    </p:anim>
                                    <p:anim calcmode="lin" valueType="num">
                                      <p:cBhvr>
                                        <p:cTn id="25"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6"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1250" fill="hold"/>
                                        <p:tgtEl>
                                          <p:spTgt spid="3"/>
                                        </p:tgtEl>
                                        <p:attrNameLst>
                                          <p:attrName>ppt_x</p:attrName>
                                        </p:attrNameLst>
                                      </p:cBhvr>
                                      <p:tavLst>
                                        <p:tav tm="0">
                                          <p:val>
                                            <p:strVal val="0-#ppt_w/2"/>
                                          </p:val>
                                        </p:tav>
                                        <p:tav tm="100000">
                                          <p:val>
                                            <p:strVal val="#ppt_x"/>
                                          </p:val>
                                        </p:tav>
                                      </p:tavLst>
                                    </p:anim>
                                    <p:anim calcmode="lin" valueType="num">
                                      <p:cBhvr additive="base">
                                        <p:cTn id="32" dur="125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circle(in)">
                                      <p:cBhvr>
                                        <p:cTn id="3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4">
            <a:extLst>
              <a:ext uri="{FF2B5EF4-FFF2-40B4-BE49-F238E27FC236}">
                <a16:creationId xmlns:a16="http://schemas.microsoft.com/office/drawing/2014/main" id="{E969C5F7-6EF2-49FC-AC86-FFDB4D62241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2">
                    <a:lumMod val="20000"/>
                    <a:lumOff val="80000"/>
                  </a:schemeClr>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95</a:t>
            </a:r>
          </a:p>
        </p:txBody>
      </p:sp>
      <p:sp>
        <p:nvSpPr>
          <p:cNvPr id="2" name="1 Rectángulo"/>
          <p:cNvSpPr/>
          <p:nvPr/>
        </p:nvSpPr>
        <p:spPr>
          <a:xfrm>
            <a:off x="3777222" y="1009786"/>
            <a:ext cx="5422281" cy="192866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s-ES"/>
          </a:p>
        </p:txBody>
      </p:sp>
      <p:sp>
        <p:nvSpPr>
          <p:cNvPr id="5" name="4 Rectángulo"/>
          <p:cNvSpPr/>
          <p:nvPr/>
        </p:nvSpPr>
        <p:spPr>
          <a:xfrm>
            <a:off x="4988449" y="962525"/>
            <a:ext cx="4211053" cy="1975926"/>
          </a:xfrm>
          <a:prstGeom prst="rect">
            <a:avLst/>
          </a:prstGeom>
        </p:spPr>
        <p:txBody>
          <a:bodyPr wrap="square">
            <a:spAutoFit/>
          </a:bodyPr>
          <a:lstStyle/>
          <a:p>
            <a:pPr algn="just"/>
            <a:r>
              <a:rPr lang="en-US" sz="1360" dirty="0">
                <a:solidFill>
                  <a:schemeClr val="bg1">
                    <a:lumMod val="85000"/>
                    <a:lumOff val="15000"/>
                  </a:schemeClr>
                </a:solidFill>
              </a:rPr>
              <a:t>“I have come to know … that a fundamental purpose of the Word of Wisdom has to do with revelation. … “If someone ‘under the influence’ can hardly listen to plain talk, how can they respond to spiritual promptings that touch their most delicate feelings? “As valuable as the Word of Wisdom is as a law of health, it may be much more valuable to you spiritually than it is physically” (“Prayers and Answers,” Ensign, Nov. 1979, 20).</a:t>
            </a:r>
            <a:endParaRPr lang="es-ES" sz="1360" dirty="0">
              <a:solidFill>
                <a:schemeClr val="bg1">
                  <a:lumMod val="85000"/>
                  <a:lumOff val="15000"/>
                </a:schemeClr>
              </a:solidFill>
            </a:endParaRPr>
          </a:p>
        </p:txBody>
      </p:sp>
      <p:sp>
        <p:nvSpPr>
          <p:cNvPr id="3" name="AutoShape 2" descr="Resultado de imagen para boyd k pack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2051" name="Picture 3" descr="D:\respaldo SEGURIDAD\ESCRITORIO\boyd k Pac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6298" y="1118938"/>
            <a:ext cx="1092151" cy="1363830"/>
          </a:xfrm>
          <a:prstGeom prst="rect">
            <a:avLst/>
          </a:prstGeom>
          <a:noFill/>
          <a:extLst>
            <a:ext uri="{909E8E84-426E-40DD-AFC4-6F175D3DCCD1}">
              <a14:hiddenFill xmlns:a14="http://schemas.microsoft.com/office/drawing/2010/main">
                <a:solidFill>
                  <a:srgbClr val="FFFFFF"/>
                </a:solidFill>
              </a14:hiddenFill>
            </a:ext>
          </a:extLst>
        </p:spPr>
      </p:pic>
      <p:sp>
        <p:nvSpPr>
          <p:cNvPr id="6" name="5 CuadroTexto"/>
          <p:cNvSpPr txBox="1"/>
          <p:nvPr/>
        </p:nvSpPr>
        <p:spPr>
          <a:xfrm>
            <a:off x="3765190" y="2429505"/>
            <a:ext cx="1330301" cy="461665"/>
          </a:xfrm>
          <a:prstGeom prst="rect">
            <a:avLst/>
          </a:prstGeom>
          <a:noFill/>
        </p:spPr>
        <p:txBody>
          <a:bodyPr wrap="none" rtlCol="0">
            <a:spAutoFit/>
          </a:bodyPr>
          <a:lstStyle/>
          <a:p>
            <a:pPr algn="ctr"/>
            <a:r>
              <a:rPr lang="es-ES" sz="1200" b="1" dirty="0">
                <a:solidFill>
                  <a:schemeClr val="bg1">
                    <a:lumMod val="85000"/>
                    <a:lumOff val="15000"/>
                  </a:schemeClr>
                </a:solidFill>
              </a:rPr>
              <a:t>President </a:t>
            </a:r>
          </a:p>
          <a:p>
            <a:pPr algn="ctr"/>
            <a:r>
              <a:rPr lang="es-ES" sz="1200" b="1" dirty="0">
                <a:solidFill>
                  <a:schemeClr val="bg1">
                    <a:lumMod val="85000"/>
                    <a:lumOff val="15000"/>
                  </a:schemeClr>
                </a:solidFill>
              </a:rPr>
              <a:t>Boyd K. Packer</a:t>
            </a:r>
            <a:endParaRPr lang="es-ES" b="1" dirty="0">
              <a:solidFill>
                <a:schemeClr val="bg1">
                  <a:lumMod val="85000"/>
                  <a:lumOff val="15000"/>
                </a:schemeClr>
              </a:solidFill>
            </a:endParaRPr>
          </a:p>
        </p:txBody>
      </p:sp>
      <p:sp>
        <p:nvSpPr>
          <p:cNvPr id="8" name="Rectangle 2">
            <a:extLst>
              <a:ext uri="{FF2B5EF4-FFF2-40B4-BE49-F238E27FC236}">
                <a16:creationId xmlns:a16="http://schemas.microsoft.com/office/drawing/2014/main" id="{BAEBE2F4-9F0D-4717-A1B1-17C337855F3E}"/>
              </a:ext>
            </a:extLst>
          </p:cNvPr>
          <p:cNvSpPr/>
          <p:nvPr/>
        </p:nvSpPr>
        <p:spPr>
          <a:xfrm>
            <a:off x="1207168" y="3074566"/>
            <a:ext cx="4050853" cy="369332"/>
          </a:xfrm>
          <a:prstGeom prst="rect">
            <a:avLst/>
          </a:prstGeom>
        </p:spPr>
        <p:txBody>
          <a:bodyPr wrap="none">
            <a:spAutoFit/>
          </a:bodyPr>
          <a:lstStyle/>
          <a:p>
            <a:r>
              <a:rPr lang="en-US" b="1" dirty="0">
                <a:solidFill>
                  <a:schemeClr val="bg1">
                    <a:lumMod val="85000"/>
                    <a:lumOff val="15000"/>
                  </a:schemeClr>
                </a:solidFill>
              </a:rPr>
              <a:t>Doctrine and Covenants 89:20-21.</a:t>
            </a:r>
          </a:p>
        </p:txBody>
      </p:sp>
      <p:sp>
        <p:nvSpPr>
          <p:cNvPr id="7" name="6 Rectángulo"/>
          <p:cNvSpPr/>
          <p:nvPr/>
        </p:nvSpPr>
        <p:spPr>
          <a:xfrm>
            <a:off x="1207167" y="3340348"/>
            <a:ext cx="9066629" cy="861774"/>
          </a:xfrm>
          <a:prstGeom prst="rect">
            <a:avLst/>
          </a:prstGeom>
        </p:spPr>
        <p:txBody>
          <a:bodyPr wrap="square">
            <a:spAutoFit/>
          </a:bodyPr>
          <a:lstStyle/>
          <a:p>
            <a:pPr algn="just" fontAlgn="base"/>
            <a:r>
              <a:rPr lang="en-US" sz="1600" b="1" dirty="0">
                <a:solidFill>
                  <a:schemeClr val="bg1">
                    <a:lumMod val="85000"/>
                    <a:lumOff val="15000"/>
                  </a:schemeClr>
                </a:solidFill>
              </a:rPr>
              <a:t>20 </a:t>
            </a:r>
            <a:r>
              <a:rPr lang="en-US" sz="1600" dirty="0">
                <a:solidFill>
                  <a:schemeClr val="bg1">
                    <a:lumMod val="85000"/>
                    <a:lumOff val="15000"/>
                  </a:schemeClr>
                </a:solidFill>
              </a:rPr>
              <a:t>And shall run and not be weary, and shall walk and not faint.</a:t>
            </a:r>
          </a:p>
          <a:p>
            <a:pPr algn="just" fontAlgn="base"/>
            <a:r>
              <a:rPr lang="en-US" sz="1600" b="1" dirty="0">
                <a:solidFill>
                  <a:schemeClr val="bg1">
                    <a:lumMod val="85000"/>
                    <a:lumOff val="15000"/>
                  </a:schemeClr>
                </a:solidFill>
              </a:rPr>
              <a:t>21 </a:t>
            </a:r>
            <a:r>
              <a:rPr lang="en-US" sz="1600" dirty="0">
                <a:solidFill>
                  <a:schemeClr val="bg1">
                    <a:lumMod val="85000"/>
                    <a:lumOff val="15000"/>
                  </a:schemeClr>
                </a:solidFill>
              </a:rPr>
              <a:t>And I, the Lord, give unto them a promise, that the destroying angel shall pass by them, as the children of Israel, and not slay them. Amen</a:t>
            </a:r>
            <a:r>
              <a:rPr lang="en-US" dirty="0">
                <a:solidFill>
                  <a:schemeClr val="bg1">
                    <a:lumMod val="85000"/>
                    <a:lumOff val="15000"/>
                  </a:schemeClr>
                </a:solidFill>
              </a:rPr>
              <a:t>.</a:t>
            </a:r>
          </a:p>
        </p:txBody>
      </p:sp>
      <p:sp>
        <p:nvSpPr>
          <p:cNvPr id="9" name="8 Rectángulo"/>
          <p:cNvSpPr/>
          <p:nvPr/>
        </p:nvSpPr>
        <p:spPr>
          <a:xfrm>
            <a:off x="1207166" y="4190090"/>
            <a:ext cx="9066629" cy="646331"/>
          </a:xfrm>
          <a:prstGeom prst="rect">
            <a:avLst/>
          </a:prstGeom>
        </p:spPr>
        <p:txBody>
          <a:bodyPr wrap="square">
            <a:spAutoFit/>
          </a:bodyPr>
          <a:lstStyle/>
          <a:p>
            <a:r>
              <a:rPr lang="en-US" b="1" dirty="0">
                <a:solidFill>
                  <a:schemeClr val="bg1">
                    <a:lumMod val="85000"/>
                    <a:lumOff val="15000"/>
                  </a:schemeClr>
                </a:solidFill>
              </a:rPr>
              <a:t>What additional blessings does the Lord promise to those who follow the Word of  Wisdom? </a:t>
            </a:r>
            <a:endParaRPr lang="es-ES" b="1" dirty="0">
              <a:solidFill>
                <a:schemeClr val="bg1">
                  <a:lumMod val="85000"/>
                  <a:lumOff val="15000"/>
                </a:schemeClr>
              </a:solidFill>
            </a:endParaRPr>
          </a:p>
        </p:txBody>
      </p:sp>
      <p:sp>
        <p:nvSpPr>
          <p:cNvPr id="10" name="9 Rectángulo"/>
          <p:cNvSpPr/>
          <p:nvPr/>
        </p:nvSpPr>
        <p:spPr>
          <a:xfrm>
            <a:off x="1207167" y="4851199"/>
            <a:ext cx="9066627" cy="646331"/>
          </a:xfrm>
          <a:prstGeom prst="rect">
            <a:avLst/>
          </a:prstGeom>
        </p:spPr>
        <p:txBody>
          <a:bodyPr wrap="square">
            <a:spAutoFit/>
          </a:bodyPr>
          <a:lstStyle/>
          <a:p>
            <a:pPr algn="just"/>
            <a:r>
              <a:rPr lang="en-US" i="1" dirty="0">
                <a:solidFill>
                  <a:schemeClr val="bg1">
                    <a:lumMod val="85000"/>
                    <a:lumOff val="15000"/>
                  </a:schemeClr>
                </a:solidFill>
                <a:effectLst>
                  <a:outerShdw blurRad="38100" dist="38100" dir="2700000" algn="tl">
                    <a:srgbClr val="000000">
                      <a:alpha val="43137"/>
                    </a:srgbClr>
                  </a:outerShdw>
                </a:effectLst>
              </a:rPr>
              <a:t>If we follow the Word of Wisdom and the Lord’s other commandments, the Lord will bless us with health, wisdom, strength, and protection. </a:t>
            </a:r>
            <a:endParaRPr lang="es-ES" i="1" dirty="0">
              <a:solidFill>
                <a:schemeClr val="bg1">
                  <a:lumMod val="85000"/>
                  <a:lumOff val="15000"/>
                </a:schemeClr>
              </a:solidFill>
              <a:effectLst>
                <a:outerShdw blurRad="38100" dist="38100" dir="2700000" algn="tl">
                  <a:srgbClr val="000000">
                    <a:alpha val="43137"/>
                  </a:srgbClr>
                </a:outerShdw>
              </a:effectLst>
            </a:endParaRPr>
          </a:p>
        </p:txBody>
      </p:sp>
      <p:sp>
        <p:nvSpPr>
          <p:cNvPr id="11" name="10 Rectángulo"/>
          <p:cNvSpPr/>
          <p:nvPr/>
        </p:nvSpPr>
        <p:spPr>
          <a:xfrm>
            <a:off x="1207166" y="5499218"/>
            <a:ext cx="9066628" cy="646331"/>
          </a:xfrm>
          <a:prstGeom prst="rect">
            <a:avLst/>
          </a:prstGeom>
        </p:spPr>
        <p:txBody>
          <a:bodyPr wrap="square">
            <a:spAutoFit/>
          </a:bodyPr>
          <a:lstStyle/>
          <a:p>
            <a:pPr algn="just"/>
            <a:r>
              <a:rPr lang="en-US" b="1" dirty="0">
                <a:solidFill>
                  <a:schemeClr val="bg1">
                    <a:lumMod val="85000"/>
                    <a:lumOff val="15000"/>
                  </a:schemeClr>
                </a:solidFill>
              </a:rPr>
              <a:t>When have you seen the promise in verses 18–21 fulfilled in your life or the life of someone you know?</a:t>
            </a:r>
            <a:endParaRPr lang="es-ES" b="1" dirty="0">
              <a:solidFill>
                <a:schemeClr val="bg1">
                  <a:lumMod val="85000"/>
                  <a:lumOff val="15000"/>
                </a:schemeClr>
              </a:solidFill>
            </a:endParaRPr>
          </a:p>
        </p:txBody>
      </p:sp>
    </p:spTree>
    <p:extLst>
      <p:ext uri="{BB962C8B-B14F-4D97-AF65-F5344CB8AC3E}">
        <p14:creationId xmlns:p14="http://schemas.microsoft.com/office/powerpoint/2010/main" val="326618478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right)">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4">
            <a:extLst>
              <a:ext uri="{FF2B5EF4-FFF2-40B4-BE49-F238E27FC236}">
                <a16:creationId xmlns:a16="http://schemas.microsoft.com/office/drawing/2014/main" id="{E969C5F7-6EF2-49FC-AC86-FFDB4D62241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2">
                    <a:lumMod val="20000"/>
                    <a:lumOff val="80000"/>
                  </a:schemeClr>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95</a:t>
            </a:r>
          </a:p>
        </p:txBody>
      </p:sp>
    </p:spTree>
    <p:extLst>
      <p:ext uri="{BB962C8B-B14F-4D97-AF65-F5344CB8AC3E}">
        <p14:creationId xmlns:p14="http://schemas.microsoft.com/office/powerpoint/2010/main" val="1531267583"/>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2">
                    <a:lumMod val="20000"/>
                    <a:lumOff val="80000"/>
                  </a:schemeClr>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95</a:t>
            </a:r>
          </a:p>
        </p:txBody>
      </p:sp>
      <p:sp>
        <p:nvSpPr>
          <p:cNvPr id="3" name="Rectangle 2">
            <a:extLst>
              <a:ext uri="{FF2B5EF4-FFF2-40B4-BE49-F238E27FC236}">
                <a16:creationId xmlns:a16="http://schemas.microsoft.com/office/drawing/2014/main" id="{A45A8041-F84B-4507-A449-C607E8B54304}"/>
              </a:ext>
            </a:extLst>
          </p:cNvPr>
          <p:cNvSpPr/>
          <p:nvPr/>
        </p:nvSpPr>
        <p:spPr>
          <a:xfrm>
            <a:off x="3195638" y="2782669"/>
            <a:ext cx="5800724" cy="646331"/>
          </a:xfrm>
          <a:prstGeom prst="rect">
            <a:avLst/>
          </a:prstGeom>
        </p:spPr>
        <p:txBody>
          <a:bodyPr wrap="square">
            <a:spAutoFit/>
          </a:bodyPr>
          <a:lstStyle/>
          <a:p>
            <a:pPr algn="just"/>
            <a:r>
              <a:rPr lang="en-US" sz="3600" b="1" dirty="0">
                <a:solidFill>
                  <a:schemeClr val="bg1">
                    <a:lumMod val="85000"/>
                    <a:lumOff val="15000"/>
                  </a:schemeClr>
                </a:solidFill>
                <a:latin typeface="Franklin Gothic Medium" panose="020B0603020102020204" pitchFamily="34" charset="0"/>
                <a:ea typeface="Microsoft JhengHei" panose="020B0604030504040204" pitchFamily="34" charset="-120"/>
              </a:rPr>
              <a:t>Doctrine and Covenants 89.</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xmlns:p14="http://schemas.microsoft.com/office/powerpoint/2010/main">
    <mc:Choice Requires="p14">
      <p:transition spd="slow" p14:dur="3400">
        <p14:reveal thruBlk="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19B990A-9578-4F23-8C4D-0E29A01300F4}"/>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2">
                    <a:lumMod val="20000"/>
                    <a:lumOff val="80000"/>
                  </a:schemeClr>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95</a:t>
            </a:r>
          </a:p>
        </p:txBody>
      </p:sp>
      <p:sp>
        <p:nvSpPr>
          <p:cNvPr id="3" name="Rectangle 2">
            <a:extLst>
              <a:ext uri="{FF2B5EF4-FFF2-40B4-BE49-F238E27FC236}">
                <a16:creationId xmlns:a16="http://schemas.microsoft.com/office/drawing/2014/main" id="{BAEBE2F4-9F0D-4717-A1B1-17C337855F3E}"/>
              </a:ext>
            </a:extLst>
          </p:cNvPr>
          <p:cNvSpPr/>
          <p:nvPr/>
        </p:nvSpPr>
        <p:spPr>
          <a:xfrm>
            <a:off x="1337215" y="706308"/>
            <a:ext cx="3717428" cy="369332"/>
          </a:xfrm>
          <a:prstGeom prst="rect">
            <a:avLst/>
          </a:prstGeom>
        </p:spPr>
        <p:txBody>
          <a:bodyPr wrap="none">
            <a:spAutoFit/>
          </a:bodyPr>
          <a:lstStyle/>
          <a:p>
            <a:r>
              <a:rPr lang="en-US" b="1" dirty="0">
                <a:solidFill>
                  <a:schemeClr val="bg1">
                    <a:lumMod val="85000"/>
                    <a:lumOff val="15000"/>
                  </a:schemeClr>
                </a:solidFill>
              </a:rPr>
              <a:t>Doctrine and Covenants 89:1-3.</a:t>
            </a:r>
          </a:p>
        </p:txBody>
      </p:sp>
      <p:sp>
        <p:nvSpPr>
          <p:cNvPr id="4" name="Rectangle 3">
            <a:extLst>
              <a:ext uri="{FF2B5EF4-FFF2-40B4-BE49-F238E27FC236}">
                <a16:creationId xmlns:a16="http://schemas.microsoft.com/office/drawing/2014/main" id="{D9AC2BC0-39B0-447E-89A6-180AE83B6189}"/>
              </a:ext>
            </a:extLst>
          </p:cNvPr>
          <p:cNvSpPr/>
          <p:nvPr/>
        </p:nvSpPr>
        <p:spPr>
          <a:xfrm>
            <a:off x="2631281" y="2537549"/>
            <a:ext cx="6929437" cy="1754326"/>
          </a:xfrm>
          <a:prstGeom prst="rect">
            <a:avLst/>
          </a:prstGeom>
        </p:spPr>
        <p:txBody>
          <a:bodyPr wrap="square">
            <a:spAutoFit/>
          </a:bodyPr>
          <a:lstStyle/>
          <a:p>
            <a:pPr algn="ctr"/>
            <a:r>
              <a:rPr lang="en-US" sz="3600" b="1" dirty="0">
                <a:solidFill>
                  <a:schemeClr val="bg1">
                    <a:lumMod val="85000"/>
                    <a:lumOff val="15000"/>
                  </a:schemeClr>
                </a:solidFill>
                <a:latin typeface="Bahnschrift SemiCondensed" panose="020B0502040204020203" pitchFamily="34" charset="0"/>
              </a:rPr>
              <a:t>“</a:t>
            </a:r>
            <a:r>
              <a:rPr lang="en-US" sz="3600" dirty="0">
                <a:solidFill>
                  <a:schemeClr val="bg1">
                    <a:lumMod val="85000"/>
                    <a:lumOff val="15000"/>
                  </a:schemeClr>
                </a:solidFill>
              </a:rPr>
              <a:t>The Lord introduces the revelation known as the Word of Wisdom</a:t>
            </a:r>
            <a:r>
              <a:rPr lang="en-US" sz="3600" b="1" dirty="0">
                <a:solidFill>
                  <a:schemeClr val="bg1">
                    <a:lumMod val="85000"/>
                    <a:lumOff val="15000"/>
                  </a:schemeClr>
                </a:solidFill>
                <a:latin typeface="Bahnschrift SemiCondensed" panose="020B0502040204020203" pitchFamily="34" charset="0"/>
              </a:rPr>
              <a:t>”</a:t>
            </a:r>
          </a:p>
        </p:txBody>
      </p:sp>
    </p:spTree>
    <p:extLst>
      <p:ext uri="{BB962C8B-B14F-4D97-AF65-F5344CB8AC3E}">
        <p14:creationId xmlns:p14="http://schemas.microsoft.com/office/powerpoint/2010/main" val="224522743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F8A4294C-D097-49A0-B483-53A61B0259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2">
                    <a:lumMod val="20000"/>
                    <a:lumOff val="80000"/>
                  </a:schemeClr>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95</a:t>
            </a:r>
          </a:p>
        </p:txBody>
      </p:sp>
      <p:sp>
        <p:nvSpPr>
          <p:cNvPr id="2" name="1 Rectángulo"/>
          <p:cNvSpPr/>
          <p:nvPr/>
        </p:nvSpPr>
        <p:spPr>
          <a:xfrm>
            <a:off x="1291390" y="798914"/>
            <a:ext cx="2572243" cy="369332"/>
          </a:xfrm>
          <a:prstGeom prst="rect">
            <a:avLst/>
          </a:prstGeom>
        </p:spPr>
        <p:txBody>
          <a:bodyPr wrap="none">
            <a:spAutoFit/>
          </a:bodyPr>
          <a:lstStyle/>
          <a:p>
            <a:pPr algn="ctr"/>
            <a:r>
              <a:rPr lang="en-US" i="1" dirty="0">
                <a:solidFill>
                  <a:schemeClr val="bg1">
                    <a:lumMod val="85000"/>
                    <a:lumOff val="15000"/>
                  </a:schemeClr>
                </a:solidFill>
                <a:effectLst>
                  <a:outerShdw blurRad="38100" dist="38100" dir="2700000" algn="tl">
                    <a:srgbClr val="000000">
                      <a:alpha val="43137"/>
                    </a:srgbClr>
                  </a:outerShdw>
                </a:effectLst>
              </a:rPr>
              <a:t>The Word of  Wisdom..</a:t>
            </a:r>
            <a:endParaRPr lang="es-ES" i="1" dirty="0">
              <a:solidFill>
                <a:schemeClr val="bg1">
                  <a:lumMod val="85000"/>
                  <a:lumOff val="15000"/>
                </a:schemeClr>
              </a:solidFill>
              <a:effectLst>
                <a:outerShdw blurRad="38100" dist="38100" dir="2700000" algn="tl">
                  <a:srgbClr val="000000">
                    <a:alpha val="43137"/>
                  </a:srgbClr>
                </a:outerShdw>
              </a:effectLst>
            </a:endParaRPr>
          </a:p>
        </p:txBody>
      </p:sp>
      <p:sp>
        <p:nvSpPr>
          <p:cNvPr id="3" name="2 Rectángulo"/>
          <p:cNvSpPr/>
          <p:nvPr/>
        </p:nvSpPr>
        <p:spPr>
          <a:xfrm>
            <a:off x="1332066" y="1314391"/>
            <a:ext cx="8982407" cy="646331"/>
          </a:xfrm>
          <a:prstGeom prst="rect">
            <a:avLst/>
          </a:prstGeom>
        </p:spPr>
        <p:txBody>
          <a:bodyPr wrap="square">
            <a:spAutoFit/>
          </a:bodyPr>
          <a:lstStyle/>
          <a:p>
            <a:pPr algn="just"/>
            <a:r>
              <a:rPr lang="en-US" b="1" dirty="0">
                <a:solidFill>
                  <a:schemeClr val="bg1">
                    <a:lumMod val="85000"/>
                    <a:lumOff val="15000"/>
                  </a:schemeClr>
                </a:solidFill>
              </a:rPr>
              <a:t>Have you ever had to explain to someone why you do not drink alcohol, tea, or coffee or use tobacco? </a:t>
            </a:r>
            <a:endParaRPr lang="es-ES" b="1" dirty="0">
              <a:solidFill>
                <a:schemeClr val="bg1">
                  <a:lumMod val="85000"/>
                  <a:lumOff val="15000"/>
                </a:schemeClr>
              </a:solidFill>
            </a:endParaRPr>
          </a:p>
        </p:txBody>
      </p:sp>
      <p:sp>
        <p:nvSpPr>
          <p:cNvPr id="4" name="3 Rectángulo"/>
          <p:cNvSpPr/>
          <p:nvPr/>
        </p:nvSpPr>
        <p:spPr>
          <a:xfrm>
            <a:off x="3983210" y="1583273"/>
            <a:ext cx="2241704" cy="369332"/>
          </a:xfrm>
          <a:prstGeom prst="rect">
            <a:avLst/>
          </a:prstGeom>
        </p:spPr>
        <p:txBody>
          <a:bodyPr wrap="none">
            <a:spAutoFit/>
          </a:bodyPr>
          <a:lstStyle/>
          <a:p>
            <a:r>
              <a:rPr lang="en-US" b="1" dirty="0">
                <a:solidFill>
                  <a:schemeClr val="bg1">
                    <a:lumMod val="85000"/>
                    <a:lumOff val="15000"/>
                  </a:schemeClr>
                </a:solidFill>
              </a:rPr>
              <a:t>What</a:t>
            </a:r>
            <a:r>
              <a:rPr lang="es-ES" b="1" dirty="0">
                <a:solidFill>
                  <a:schemeClr val="bg1">
                    <a:lumMod val="85000"/>
                    <a:lumOff val="15000"/>
                  </a:schemeClr>
                </a:solidFill>
              </a:rPr>
              <a:t> </a:t>
            </a:r>
            <a:r>
              <a:rPr lang="en-US" b="1" dirty="0">
                <a:solidFill>
                  <a:schemeClr val="bg1">
                    <a:lumMod val="85000"/>
                    <a:lumOff val="15000"/>
                  </a:schemeClr>
                </a:solidFill>
              </a:rPr>
              <a:t>did</a:t>
            </a:r>
            <a:r>
              <a:rPr lang="es-ES" b="1" dirty="0">
                <a:solidFill>
                  <a:schemeClr val="bg1">
                    <a:lumMod val="85000"/>
                    <a:lumOff val="15000"/>
                  </a:schemeClr>
                </a:solidFill>
              </a:rPr>
              <a:t> </a:t>
            </a:r>
            <a:r>
              <a:rPr lang="en-US" b="1" dirty="0">
                <a:solidFill>
                  <a:schemeClr val="bg1">
                    <a:lumMod val="85000"/>
                    <a:lumOff val="15000"/>
                  </a:schemeClr>
                </a:solidFill>
              </a:rPr>
              <a:t>you</a:t>
            </a:r>
            <a:r>
              <a:rPr lang="es-ES" b="1" dirty="0">
                <a:solidFill>
                  <a:schemeClr val="bg1">
                    <a:lumMod val="85000"/>
                    <a:lumOff val="15000"/>
                  </a:schemeClr>
                </a:solidFill>
              </a:rPr>
              <a:t> </a:t>
            </a:r>
            <a:r>
              <a:rPr lang="en-US" b="1" dirty="0">
                <a:solidFill>
                  <a:schemeClr val="bg1">
                    <a:lumMod val="85000"/>
                    <a:lumOff val="15000"/>
                  </a:schemeClr>
                </a:solidFill>
              </a:rPr>
              <a:t>say</a:t>
            </a:r>
            <a:r>
              <a:rPr lang="es-ES" b="1" dirty="0">
                <a:solidFill>
                  <a:schemeClr val="bg1">
                    <a:lumMod val="85000"/>
                    <a:lumOff val="15000"/>
                  </a:schemeClr>
                </a:solidFill>
              </a:rPr>
              <a:t>?</a:t>
            </a:r>
          </a:p>
        </p:txBody>
      </p:sp>
      <p:sp>
        <p:nvSpPr>
          <p:cNvPr id="14" name="13 Rectángulo"/>
          <p:cNvSpPr/>
          <p:nvPr/>
        </p:nvSpPr>
        <p:spPr>
          <a:xfrm>
            <a:off x="6224914" y="1590736"/>
            <a:ext cx="3460947" cy="369332"/>
          </a:xfrm>
          <a:prstGeom prst="rect">
            <a:avLst/>
          </a:prstGeom>
        </p:spPr>
        <p:txBody>
          <a:bodyPr wrap="none">
            <a:spAutoFit/>
          </a:bodyPr>
          <a:lstStyle/>
          <a:p>
            <a:r>
              <a:rPr lang="en-US" b="1" dirty="0">
                <a:solidFill>
                  <a:schemeClr val="bg1">
                    <a:lumMod val="85000"/>
                    <a:lumOff val="15000"/>
                  </a:schemeClr>
                </a:solidFill>
              </a:rPr>
              <a:t>How did the person respond?</a:t>
            </a:r>
            <a:endParaRPr lang="es-ES" b="1" dirty="0">
              <a:solidFill>
                <a:schemeClr val="bg1">
                  <a:lumMod val="85000"/>
                  <a:lumOff val="15000"/>
                </a:schemeClr>
              </a:solidFill>
            </a:endParaRPr>
          </a:p>
        </p:txBody>
      </p:sp>
      <p:sp>
        <p:nvSpPr>
          <p:cNvPr id="15" name="14 Rectángulo"/>
          <p:cNvSpPr/>
          <p:nvPr/>
        </p:nvSpPr>
        <p:spPr>
          <a:xfrm>
            <a:off x="3593167" y="2643453"/>
            <a:ext cx="5005666" cy="369332"/>
          </a:xfrm>
          <a:prstGeom prst="rect">
            <a:avLst/>
          </a:prstGeom>
        </p:spPr>
        <p:txBody>
          <a:bodyPr wrap="none">
            <a:spAutoFit/>
          </a:bodyPr>
          <a:lstStyle/>
          <a:p>
            <a:r>
              <a:rPr lang="en-US" b="1" dirty="0">
                <a:solidFill>
                  <a:schemeClr val="bg1">
                    <a:lumMod val="85000"/>
                    <a:lumOff val="15000"/>
                  </a:schemeClr>
                </a:solidFill>
              </a:rPr>
              <a:t>Introduction to Doctrine and Covenants 89</a:t>
            </a:r>
            <a:endParaRPr lang="es-ES" b="1" dirty="0">
              <a:solidFill>
                <a:schemeClr val="bg1">
                  <a:lumMod val="85000"/>
                  <a:lumOff val="15000"/>
                </a:schemeClr>
              </a:solidFill>
            </a:endParaRPr>
          </a:p>
        </p:txBody>
      </p:sp>
      <p:sp>
        <p:nvSpPr>
          <p:cNvPr id="16" name="15 Rectángulo"/>
          <p:cNvSpPr/>
          <p:nvPr/>
        </p:nvSpPr>
        <p:spPr>
          <a:xfrm>
            <a:off x="1511391" y="2952625"/>
            <a:ext cx="8982407" cy="1200329"/>
          </a:xfrm>
          <a:prstGeom prst="rect">
            <a:avLst/>
          </a:prstGeom>
        </p:spPr>
        <p:txBody>
          <a:bodyPr wrap="square">
            <a:spAutoFit/>
          </a:bodyPr>
          <a:lstStyle/>
          <a:p>
            <a:pPr algn="just"/>
            <a:r>
              <a:rPr lang="en-US" dirty="0">
                <a:solidFill>
                  <a:schemeClr val="bg1">
                    <a:lumMod val="85000"/>
                    <a:lumOff val="15000"/>
                  </a:schemeClr>
                </a:solidFill>
              </a:rPr>
              <a:t>Revelation given through Joseph Smith the Prophet, at Kirtland, Ohio, February 27, 1833. As a consequence of the early brethren using tobacco in their meetings, the Prophet was led to ponder upon the matter; consequently, he inquired of the Lord concerning it. This revelation, known as the Word of Wisdom, was the result.</a:t>
            </a:r>
            <a:endParaRPr lang="es-ES" dirty="0">
              <a:solidFill>
                <a:schemeClr val="bg1">
                  <a:lumMod val="85000"/>
                  <a:lumOff val="15000"/>
                </a:schemeClr>
              </a:solidFill>
            </a:endParaRP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heckerboard(across)">
                                      <p:cBhvr>
                                        <p:cTn id="27" dur="500"/>
                                        <p:tgtEl>
                                          <p:spTgt spid="16"/>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checkerboard(across)">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4C7E106A-8B87-41BA-A07D-7FBAC59474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2">
                    <a:lumMod val="20000"/>
                    <a:lumOff val="80000"/>
                  </a:schemeClr>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95</a:t>
            </a:r>
          </a:p>
        </p:txBody>
      </p:sp>
      <p:sp>
        <p:nvSpPr>
          <p:cNvPr id="9" name="Rectangle 2">
            <a:extLst>
              <a:ext uri="{FF2B5EF4-FFF2-40B4-BE49-F238E27FC236}">
                <a16:creationId xmlns:a16="http://schemas.microsoft.com/office/drawing/2014/main" id="{BAEBE2F4-9F0D-4717-A1B1-17C337855F3E}"/>
              </a:ext>
            </a:extLst>
          </p:cNvPr>
          <p:cNvSpPr/>
          <p:nvPr/>
        </p:nvSpPr>
        <p:spPr>
          <a:xfrm>
            <a:off x="1337215" y="706308"/>
            <a:ext cx="3717428" cy="369332"/>
          </a:xfrm>
          <a:prstGeom prst="rect">
            <a:avLst/>
          </a:prstGeom>
        </p:spPr>
        <p:txBody>
          <a:bodyPr wrap="none">
            <a:spAutoFit/>
          </a:bodyPr>
          <a:lstStyle/>
          <a:p>
            <a:r>
              <a:rPr lang="en-US" b="1" dirty="0">
                <a:solidFill>
                  <a:schemeClr val="bg1">
                    <a:lumMod val="85000"/>
                    <a:lumOff val="15000"/>
                  </a:schemeClr>
                </a:solidFill>
              </a:rPr>
              <a:t>Doctrine and Covenants 89:1-3.</a:t>
            </a:r>
          </a:p>
        </p:txBody>
      </p:sp>
      <p:sp>
        <p:nvSpPr>
          <p:cNvPr id="10" name="9 Rectángulo"/>
          <p:cNvSpPr/>
          <p:nvPr/>
        </p:nvSpPr>
        <p:spPr>
          <a:xfrm>
            <a:off x="1300942" y="3015732"/>
            <a:ext cx="3696012" cy="369332"/>
          </a:xfrm>
          <a:prstGeom prst="rect">
            <a:avLst/>
          </a:prstGeom>
        </p:spPr>
        <p:txBody>
          <a:bodyPr wrap="none">
            <a:spAutoFit/>
          </a:bodyPr>
          <a:lstStyle/>
          <a:p>
            <a:r>
              <a:rPr lang="en-US" b="1" dirty="0">
                <a:solidFill>
                  <a:schemeClr val="bg1">
                    <a:lumMod val="85000"/>
                    <a:lumOff val="15000"/>
                  </a:schemeClr>
                </a:solidFill>
              </a:rPr>
              <a:t>Why was this revelation given?</a:t>
            </a:r>
            <a:endParaRPr lang="es-ES" b="1" dirty="0">
              <a:solidFill>
                <a:schemeClr val="bg1">
                  <a:lumMod val="85000"/>
                  <a:lumOff val="15000"/>
                </a:schemeClr>
              </a:solidFill>
            </a:endParaRPr>
          </a:p>
        </p:txBody>
      </p:sp>
      <p:sp>
        <p:nvSpPr>
          <p:cNvPr id="11" name="10 Rectángulo"/>
          <p:cNvSpPr/>
          <p:nvPr/>
        </p:nvSpPr>
        <p:spPr>
          <a:xfrm>
            <a:off x="1337215" y="1016077"/>
            <a:ext cx="8936582" cy="1815882"/>
          </a:xfrm>
          <a:prstGeom prst="rect">
            <a:avLst/>
          </a:prstGeom>
        </p:spPr>
        <p:txBody>
          <a:bodyPr wrap="square">
            <a:spAutoFit/>
          </a:bodyPr>
          <a:lstStyle/>
          <a:p>
            <a:pPr algn="just" fontAlgn="base"/>
            <a:r>
              <a:rPr lang="en-US" sz="1600" b="1" dirty="0">
                <a:solidFill>
                  <a:schemeClr val="bg1">
                    <a:lumMod val="85000"/>
                    <a:lumOff val="15000"/>
                  </a:schemeClr>
                </a:solidFill>
              </a:rPr>
              <a:t>1 </a:t>
            </a:r>
            <a:r>
              <a:rPr lang="en-US" sz="1600" dirty="0">
                <a:solidFill>
                  <a:schemeClr val="bg1">
                    <a:lumMod val="85000"/>
                    <a:lumOff val="15000"/>
                  </a:schemeClr>
                </a:solidFill>
              </a:rPr>
              <a:t>A </a:t>
            </a:r>
            <a:r>
              <a:rPr lang="en-US" sz="1600" cap="small" dirty="0">
                <a:solidFill>
                  <a:schemeClr val="bg1">
                    <a:lumMod val="85000"/>
                    <a:lumOff val="15000"/>
                  </a:schemeClr>
                </a:solidFill>
              </a:rPr>
              <a:t>Word of Wisdom</a:t>
            </a:r>
            <a:r>
              <a:rPr lang="en-US" sz="1600" dirty="0">
                <a:solidFill>
                  <a:schemeClr val="bg1">
                    <a:lumMod val="85000"/>
                    <a:lumOff val="15000"/>
                  </a:schemeClr>
                </a:solidFill>
              </a:rPr>
              <a:t>, for the benefit of the council of high priests, assembled in Kirtland, and the church, and also the saints in Zion—</a:t>
            </a:r>
          </a:p>
          <a:p>
            <a:pPr algn="just" fontAlgn="base"/>
            <a:r>
              <a:rPr lang="en-US" sz="1600" b="1" dirty="0">
                <a:solidFill>
                  <a:schemeClr val="bg1">
                    <a:lumMod val="85000"/>
                    <a:lumOff val="15000"/>
                  </a:schemeClr>
                </a:solidFill>
              </a:rPr>
              <a:t>2 </a:t>
            </a:r>
            <a:r>
              <a:rPr lang="en-US" sz="1600" dirty="0">
                <a:solidFill>
                  <a:schemeClr val="bg1">
                    <a:lumMod val="85000"/>
                    <a:lumOff val="15000"/>
                  </a:schemeClr>
                </a:solidFill>
              </a:rPr>
              <a:t>To be sent greeting; not by commandment or constraint, but by revelation and the word of wisdom, showing forth the order and will of God in the temporal salvation of all saints in the last days—</a:t>
            </a:r>
          </a:p>
          <a:p>
            <a:pPr algn="just" fontAlgn="base"/>
            <a:r>
              <a:rPr lang="en-US" sz="1600" b="1" dirty="0">
                <a:solidFill>
                  <a:schemeClr val="bg1">
                    <a:lumMod val="85000"/>
                    <a:lumOff val="15000"/>
                  </a:schemeClr>
                </a:solidFill>
              </a:rPr>
              <a:t>3 </a:t>
            </a:r>
            <a:r>
              <a:rPr lang="en-US" sz="1600" dirty="0">
                <a:solidFill>
                  <a:schemeClr val="bg1">
                    <a:lumMod val="85000"/>
                    <a:lumOff val="15000"/>
                  </a:schemeClr>
                </a:solidFill>
              </a:rPr>
              <a:t>Given for a principle with promise, adapted to the capacity of the weak and the weakest of all saints, who are or can be called saints.</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997220B-2053-46B3-A2E9-159F65CD1A7A}"/>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2">
                    <a:lumMod val="20000"/>
                    <a:lumOff val="80000"/>
                  </a:schemeClr>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95</a:t>
            </a:r>
          </a:p>
        </p:txBody>
      </p:sp>
      <p:sp>
        <p:nvSpPr>
          <p:cNvPr id="4" name="3 Rectángulo"/>
          <p:cNvSpPr/>
          <p:nvPr/>
        </p:nvSpPr>
        <p:spPr>
          <a:xfrm>
            <a:off x="3363361" y="1092761"/>
            <a:ext cx="5421852" cy="160716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s-ES"/>
          </a:p>
        </p:txBody>
      </p:sp>
      <p:sp>
        <p:nvSpPr>
          <p:cNvPr id="7" name="6 CuadroTexto"/>
          <p:cNvSpPr txBox="1"/>
          <p:nvPr/>
        </p:nvSpPr>
        <p:spPr>
          <a:xfrm>
            <a:off x="4586192" y="1099491"/>
            <a:ext cx="4199021" cy="1600438"/>
          </a:xfrm>
          <a:prstGeom prst="rect">
            <a:avLst/>
          </a:prstGeom>
          <a:noFill/>
        </p:spPr>
        <p:txBody>
          <a:bodyPr wrap="square" rtlCol="0">
            <a:spAutoFit/>
          </a:bodyPr>
          <a:lstStyle/>
          <a:p>
            <a:pPr algn="just"/>
            <a:r>
              <a:rPr lang="en-US" sz="1400" dirty="0">
                <a:solidFill>
                  <a:schemeClr val="bg1">
                    <a:lumMod val="85000"/>
                    <a:lumOff val="15000"/>
                  </a:schemeClr>
                </a:solidFill>
              </a:rPr>
              <a:t>“If [the Word of Wisdom] had been given as a commandment it would have brought every man, addicted to the use of these noxious things, under condemnation; so the Lord was merciful and gave them a chance to overcome, before He brought them under the law” (in Conference Report, Oct. 1913, 14).</a:t>
            </a:r>
            <a:endParaRPr lang="es-ES" sz="1400" dirty="0">
              <a:solidFill>
                <a:schemeClr val="bg1">
                  <a:lumMod val="85000"/>
                  <a:lumOff val="15000"/>
                </a:schemeClr>
              </a:solidFill>
            </a:endParaRPr>
          </a:p>
        </p:txBody>
      </p:sp>
      <p:sp>
        <p:nvSpPr>
          <p:cNvPr id="8" name="AutoShape 2" descr="Resultado de imagen para joseph F smit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9" name="AutoShape 4" descr="Resultado de imagen para joseph F smit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0" name="AutoShape 6" descr="Resultado de imagen para joseph F smith"/>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1" name="10 CuadroTexto"/>
          <p:cNvSpPr txBox="1"/>
          <p:nvPr/>
        </p:nvSpPr>
        <p:spPr>
          <a:xfrm>
            <a:off x="3363361" y="2238264"/>
            <a:ext cx="1319014" cy="461665"/>
          </a:xfrm>
          <a:prstGeom prst="rect">
            <a:avLst/>
          </a:prstGeom>
          <a:noFill/>
        </p:spPr>
        <p:txBody>
          <a:bodyPr wrap="none" rtlCol="0">
            <a:spAutoFit/>
          </a:bodyPr>
          <a:lstStyle/>
          <a:p>
            <a:pPr algn="ctr"/>
            <a:r>
              <a:rPr lang="en-US" sz="1200" b="1" dirty="0">
                <a:solidFill>
                  <a:schemeClr val="bg1">
                    <a:lumMod val="85000"/>
                    <a:lumOff val="15000"/>
                  </a:schemeClr>
                </a:solidFill>
              </a:rPr>
              <a:t>President</a:t>
            </a:r>
            <a:r>
              <a:rPr lang="es-ES" sz="1200" b="1" dirty="0">
                <a:solidFill>
                  <a:schemeClr val="bg1">
                    <a:lumMod val="85000"/>
                    <a:lumOff val="15000"/>
                  </a:schemeClr>
                </a:solidFill>
              </a:rPr>
              <a:t> </a:t>
            </a:r>
          </a:p>
          <a:p>
            <a:pPr algn="ctr"/>
            <a:r>
              <a:rPr lang="es-ES" sz="1200" b="1" dirty="0">
                <a:solidFill>
                  <a:schemeClr val="bg1">
                    <a:lumMod val="85000"/>
                    <a:lumOff val="15000"/>
                  </a:schemeClr>
                </a:solidFill>
              </a:rPr>
              <a:t>Joseph F. Smith</a:t>
            </a:r>
          </a:p>
        </p:txBody>
      </p:sp>
      <p:sp>
        <p:nvSpPr>
          <p:cNvPr id="12" name="AutoShape 8" descr="Resultado de imagen para joseph F smith"/>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3" name="AutoShape 10" descr="Resultado de imagen para joseph F smith"/>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035" name="Picture 11" descr="D:\respaldo SEGURIDAD\ESCRITORIO\Fildie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2796" y="1185825"/>
            <a:ext cx="1103396" cy="1052439"/>
          </a:xfrm>
          <a:prstGeom prst="rect">
            <a:avLst/>
          </a:prstGeom>
          <a:noFill/>
          <a:extLst>
            <a:ext uri="{909E8E84-426E-40DD-AFC4-6F175D3DCCD1}">
              <a14:hiddenFill xmlns:a14="http://schemas.microsoft.com/office/drawing/2010/main">
                <a:solidFill>
                  <a:srgbClr val="FFFFFF"/>
                </a:solidFill>
              </a14:hiddenFill>
            </a:ext>
          </a:extLst>
        </p:spPr>
      </p:pic>
      <p:sp>
        <p:nvSpPr>
          <p:cNvPr id="14" name="13 Rectángulo"/>
          <p:cNvSpPr/>
          <p:nvPr/>
        </p:nvSpPr>
        <p:spPr>
          <a:xfrm>
            <a:off x="1777848" y="3244334"/>
            <a:ext cx="2437590" cy="369332"/>
          </a:xfrm>
          <a:prstGeom prst="rect">
            <a:avLst/>
          </a:prstGeom>
        </p:spPr>
        <p:txBody>
          <a:bodyPr wrap="none">
            <a:spAutoFit/>
          </a:bodyPr>
          <a:lstStyle/>
          <a:p>
            <a:r>
              <a:rPr lang="es-ES" dirty="0">
                <a:solidFill>
                  <a:schemeClr val="bg1">
                    <a:lumMod val="85000"/>
                    <a:lumOff val="15000"/>
                  </a:schemeClr>
                </a:solidFill>
              </a:rPr>
              <a:t>The Word of  Wisdom</a:t>
            </a:r>
          </a:p>
        </p:txBody>
      </p:sp>
      <p:sp>
        <p:nvSpPr>
          <p:cNvPr id="15" name="14 Rectángulo"/>
          <p:cNvSpPr/>
          <p:nvPr/>
        </p:nvSpPr>
        <p:spPr>
          <a:xfrm>
            <a:off x="5289230" y="3244334"/>
            <a:ext cx="2792944" cy="369332"/>
          </a:xfrm>
          <a:prstGeom prst="rect">
            <a:avLst/>
          </a:prstGeom>
        </p:spPr>
        <p:txBody>
          <a:bodyPr wrap="none">
            <a:spAutoFit/>
          </a:bodyPr>
          <a:lstStyle/>
          <a:p>
            <a:r>
              <a:rPr lang="es-ES" dirty="0">
                <a:solidFill>
                  <a:schemeClr val="bg1">
                    <a:lumMod val="85000"/>
                    <a:lumOff val="15000"/>
                  </a:schemeClr>
                </a:solidFill>
              </a:rPr>
              <a:t>A Principle with Promise</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25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1250" fill="hold"/>
                                        <p:tgtEl>
                                          <p:spTgt spid="15"/>
                                        </p:tgtEl>
                                        <p:attrNameLst>
                                          <p:attrName>ppt_x</p:attrName>
                                        </p:attrNameLst>
                                      </p:cBhvr>
                                      <p:tavLst>
                                        <p:tav tm="0">
                                          <p:val>
                                            <p:strVal val="#ppt_x"/>
                                          </p:val>
                                        </p:tav>
                                        <p:tav tm="100000">
                                          <p:val>
                                            <p:strVal val="#ppt_x"/>
                                          </p:val>
                                        </p:tav>
                                      </p:tavLst>
                                    </p:anim>
                                    <p:anim calcmode="lin" valueType="num">
                                      <p:cBhvr additive="base">
                                        <p:cTn id="13" dur="125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B1EC47B0-A8D7-441A-9707-CD4C564BF5E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2">
                    <a:lumMod val="20000"/>
                    <a:lumOff val="80000"/>
                  </a:schemeClr>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95</a:t>
            </a:r>
          </a:p>
        </p:txBody>
      </p:sp>
      <p:sp>
        <p:nvSpPr>
          <p:cNvPr id="3" name="2 Rectángulo"/>
          <p:cNvSpPr/>
          <p:nvPr/>
        </p:nvSpPr>
        <p:spPr>
          <a:xfrm>
            <a:off x="3048000" y="2588477"/>
            <a:ext cx="6096000" cy="1754326"/>
          </a:xfrm>
          <a:prstGeom prst="rect">
            <a:avLst/>
          </a:prstGeom>
        </p:spPr>
        <p:txBody>
          <a:bodyPr>
            <a:spAutoFit/>
          </a:bodyPr>
          <a:lstStyle/>
          <a:p>
            <a:pPr algn="ctr"/>
            <a:r>
              <a:rPr lang="en-US" sz="3600" dirty="0">
                <a:solidFill>
                  <a:schemeClr val="bg1">
                    <a:lumMod val="85000"/>
                    <a:lumOff val="15000"/>
                  </a:schemeClr>
                </a:solidFill>
              </a:rPr>
              <a:t>“The Lord warns the Saints not to use alcohol, tobacco, tea, or coffee”</a:t>
            </a:r>
            <a:endParaRPr lang="es-ES" sz="3600" dirty="0">
              <a:solidFill>
                <a:schemeClr val="bg1">
                  <a:lumMod val="85000"/>
                  <a:lumOff val="15000"/>
                </a:schemeClr>
              </a:solidFill>
            </a:endParaRPr>
          </a:p>
        </p:txBody>
      </p:sp>
      <p:sp>
        <p:nvSpPr>
          <p:cNvPr id="6" name="Rectangle 2">
            <a:extLst>
              <a:ext uri="{FF2B5EF4-FFF2-40B4-BE49-F238E27FC236}">
                <a16:creationId xmlns:a16="http://schemas.microsoft.com/office/drawing/2014/main" id="{BAEBE2F4-9F0D-4717-A1B1-17C337855F3E}"/>
              </a:ext>
            </a:extLst>
          </p:cNvPr>
          <p:cNvSpPr/>
          <p:nvPr/>
        </p:nvSpPr>
        <p:spPr>
          <a:xfrm>
            <a:off x="1337215" y="706308"/>
            <a:ext cx="3717428" cy="369332"/>
          </a:xfrm>
          <a:prstGeom prst="rect">
            <a:avLst/>
          </a:prstGeom>
        </p:spPr>
        <p:txBody>
          <a:bodyPr wrap="none">
            <a:spAutoFit/>
          </a:bodyPr>
          <a:lstStyle/>
          <a:p>
            <a:r>
              <a:rPr lang="en-US" b="1" dirty="0">
                <a:solidFill>
                  <a:schemeClr val="bg1">
                    <a:lumMod val="85000"/>
                    <a:lumOff val="15000"/>
                  </a:schemeClr>
                </a:solidFill>
              </a:rPr>
              <a:t>Doctrine and Covenants 89:4-9.</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4="http://schemas.microsoft.com/office/powerpoint/2010/main">
    <mc:Choice Requires="p14">
      <p:transition spd="slow" p14:dur="1500">
        <p:push dir="r"/>
      </p:transition>
    </mc:Choice>
    <mc:Fallback xmlns="">
      <p:transition spd="slow">
        <p:push dir="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E6B420E-8C07-4EC7-8B76-50944C827FA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2">
                    <a:lumMod val="20000"/>
                    <a:lumOff val="80000"/>
                  </a:schemeClr>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95</a:t>
            </a:r>
          </a:p>
        </p:txBody>
      </p:sp>
      <p:sp>
        <p:nvSpPr>
          <p:cNvPr id="11" name="10 Rectángulo"/>
          <p:cNvSpPr/>
          <p:nvPr/>
        </p:nvSpPr>
        <p:spPr>
          <a:xfrm>
            <a:off x="1423736" y="3104148"/>
            <a:ext cx="8345905" cy="369332"/>
          </a:xfrm>
          <a:prstGeom prst="rect">
            <a:avLst/>
          </a:prstGeom>
        </p:spPr>
        <p:txBody>
          <a:bodyPr wrap="square">
            <a:spAutoFit/>
          </a:bodyPr>
          <a:lstStyle/>
          <a:p>
            <a:pPr algn="just"/>
            <a:r>
              <a:rPr lang="en-US" b="1" dirty="0">
                <a:solidFill>
                  <a:schemeClr val="bg1">
                    <a:lumMod val="85000"/>
                    <a:lumOff val="15000"/>
                  </a:schemeClr>
                </a:solidFill>
              </a:rPr>
              <a:t>In what ways does a fisherman deceive a fish into biting a hook? </a:t>
            </a:r>
            <a:endParaRPr lang="es-ES" b="1" dirty="0">
              <a:solidFill>
                <a:schemeClr val="bg1">
                  <a:lumMod val="85000"/>
                  <a:lumOff val="15000"/>
                </a:schemeClr>
              </a:solidFill>
            </a:endParaRPr>
          </a:p>
        </p:txBody>
      </p:sp>
      <p:sp>
        <p:nvSpPr>
          <p:cNvPr id="12" name="Rectangle 2">
            <a:extLst>
              <a:ext uri="{FF2B5EF4-FFF2-40B4-BE49-F238E27FC236}">
                <a16:creationId xmlns:a16="http://schemas.microsoft.com/office/drawing/2014/main" id="{BAEBE2F4-9F0D-4717-A1B1-17C337855F3E}"/>
              </a:ext>
            </a:extLst>
          </p:cNvPr>
          <p:cNvSpPr/>
          <p:nvPr/>
        </p:nvSpPr>
        <p:spPr>
          <a:xfrm>
            <a:off x="1423736" y="3581855"/>
            <a:ext cx="3510641" cy="369332"/>
          </a:xfrm>
          <a:prstGeom prst="rect">
            <a:avLst/>
          </a:prstGeom>
        </p:spPr>
        <p:txBody>
          <a:bodyPr wrap="none">
            <a:spAutoFit/>
          </a:bodyPr>
          <a:lstStyle/>
          <a:p>
            <a:r>
              <a:rPr lang="en-US" b="1" dirty="0">
                <a:solidFill>
                  <a:schemeClr val="bg1">
                    <a:lumMod val="85000"/>
                    <a:lumOff val="15000"/>
                  </a:schemeClr>
                </a:solidFill>
              </a:rPr>
              <a:t>Doctrine and Covenants 89:4.</a:t>
            </a:r>
          </a:p>
        </p:txBody>
      </p:sp>
      <p:sp>
        <p:nvSpPr>
          <p:cNvPr id="13" name="12 Rectángulo"/>
          <p:cNvSpPr/>
          <p:nvPr/>
        </p:nvSpPr>
        <p:spPr>
          <a:xfrm>
            <a:off x="1423736" y="3883734"/>
            <a:ext cx="9091864" cy="830997"/>
          </a:xfrm>
          <a:prstGeom prst="rect">
            <a:avLst/>
          </a:prstGeom>
        </p:spPr>
        <p:txBody>
          <a:bodyPr wrap="square">
            <a:spAutoFit/>
          </a:bodyPr>
          <a:lstStyle/>
          <a:p>
            <a:pPr algn="just"/>
            <a:r>
              <a:rPr lang="en-US" sz="1600" dirty="0">
                <a:solidFill>
                  <a:schemeClr val="bg1">
                    <a:lumMod val="85000"/>
                    <a:lumOff val="15000"/>
                  </a:schemeClr>
                </a:solidFill>
              </a:rPr>
              <a:t>Behold, verily, thus </a:t>
            </a:r>
            <a:r>
              <a:rPr lang="en-US" sz="1600" dirty="0" err="1">
                <a:solidFill>
                  <a:schemeClr val="bg1">
                    <a:lumMod val="85000"/>
                    <a:lumOff val="15000"/>
                  </a:schemeClr>
                </a:solidFill>
              </a:rPr>
              <a:t>saith</a:t>
            </a:r>
            <a:r>
              <a:rPr lang="en-US" sz="1600" dirty="0">
                <a:solidFill>
                  <a:schemeClr val="bg1">
                    <a:lumMod val="85000"/>
                    <a:lumOff val="15000"/>
                  </a:schemeClr>
                </a:solidFill>
              </a:rPr>
              <a:t> the Lord unto you: In consequence of evils and designs which do and will exist in the hearts of conspiring men in the last days, I have warned you, and forewarn you, by giving unto you this word of wisdom by revelation.</a:t>
            </a:r>
            <a:endParaRPr lang="es-ES" sz="1600" dirty="0">
              <a:solidFill>
                <a:schemeClr val="bg1">
                  <a:lumMod val="85000"/>
                  <a:lumOff val="15000"/>
                </a:schemeClr>
              </a:solidFill>
            </a:endParaRPr>
          </a:p>
        </p:txBody>
      </p:sp>
      <p:sp>
        <p:nvSpPr>
          <p:cNvPr id="14" name="13 Rectángulo"/>
          <p:cNvSpPr/>
          <p:nvPr/>
        </p:nvSpPr>
        <p:spPr>
          <a:xfrm>
            <a:off x="1471861" y="4750827"/>
            <a:ext cx="6317755" cy="369332"/>
          </a:xfrm>
          <a:prstGeom prst="rect">
            <a:avLst/>
          </a:prstGeom>
        </p:spPr>
        <p:txBody>
          <a:bodyPr wrap="none">
            <a:spAutoFit/>
          </a:bodyPr>
          <a:lstStyle/>
          <a:p>
            <a:r>
              <a:rPr lang="en-US" b="1" dirty="0">
                <a:solidFill>
                  <a:schemeClr val="bg1">
                    <a:lumMod val="85000"/>
                    <a:lumOff val="15000"/>
                  </a:schemeClr>
                </a:solidFill>
              </a:rPr>
              <a:t>What did the Lord warn the Saints about in this verse? </a:t>
            </a:r>
            <a:endParaRPr lang="es-ES" b="1" dirty="0">
              <a:solidFill>
                <a:schemeClr val="bg1">
                  <a:lumMod val="85000"/>
                  <a:lumOff val="15000"/>
                </a:schemeClr>
              </a:solidFill>
            </a:endParaRPr>
          </a:p>
        </p:txBody>
      </p:sp>
      <p:pic>
        <p:nvPicPr>
          <p:cNvPr id="8" name="Picture 7">
            <a:extLst>
              <a:ext uri="{FF2B5EF4-FFF2-40B4-BE49-F238E27FC236}">
                <a16:creationId xmlns:a16="http://schemas.microsoft.com/office/drawing/2014/main" id="{7972235C-332F-4CAC-90C8-2F7573F087CF}"/>
              </a:ext>
            </a:extLst>
          </p:cNvPr>
          <p:cNvPicPr/>
          <p:nvPr/>
        </p:nvPicPr>
        <p:blipFill rotWithShape="1">
          <a:blip r:embed="rId2"/>
          <a:srcRect l="24778" t="33230" r="12388" b="50242"/>
          <a:stretch/>
        </p:blipFill>
        <p:spPr bwMode="auto">
          <a:xfrm>
            <a:off x="2235867" y="1169839"/>
            <a:ext cx="7533773" cy="117076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908037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out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randombar(horizontal)">
                                      <p:cBhvr>
                                        <p:cTn id="12" dur="500"/>
                                        <p:tgtEl>
                                          <p:spTgt spid="13"/>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randombar(horizont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anim calcmode="lin" valueType="num">
                                      <p:cBhvr>
                                        <p:cTn id="21" dur="1000" fill="hold"/>
                                        <p:tgtEl>
                                          <p:spTgt spid="14"/>
                                        </p:tgtEl>
                                        <p:attrNameLst>
                                          <p:attrName>ppt_x</p:attrName>
                                        </p:attrNameLst>
                                      </p:cBhvr>
                                      <p:tavLst>
                                        <p:tav tm="0">
                                          <p:val>
                                            <p:strVal val="#ppt_x"/>
                                          </p:val>
                                        </p:tav>
                                        <p:tav tm="100000">
                                          <p:val>
                                            <p:strVal val="#ppt_x"/>
                                          </p:val>
                                        </p:tav>
                                      </p:tavLst>
                                    </p:anim>
                                    <p:anim calcmode="lin" valueType="num">
                                      <p:cBhvr>
                                        <p:cTn id="2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accent2">
                    <a:lumMod val="20000"/>
                    <a:lumOff val="80000"/>
                  </a:schemeClr>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95</a:t>
            </a:r>
          </a:p>
        </p:txBody>
      </p:sp>
      <p:sp>
        <p:nvSpPr>
          <p:cNvPr id="7" name="6 Rectángulo"/>
          <p:cNvSpPr/>
          <p:nvPr/>
        </p:nvSpPr>
        <p:spPr>
          <a:xfrm>
            <a:off x="1303419" y="772344"/>
            <a:ext cx="9236430" cy="369332"/>
          </a:xfrm>
          <a:prstGeom prst="rect">
            <a:avLst/>
          </a:prstGeom>
        </p:spPr>
        <p:txBody>
          <a:bodyPr wrap="square">
            <a:spAutoFit/>
          </a:bodyPr>
          <a:lstStyle/>
          <a:p>
            <a:pPr algn="ctr"/>
            <a:r>
              <a:rPr lang="en-US" i="1" dirty="0">
                <a:solidFill>
                  <a:schemeClr val="bg1">
                    <a:lumMod val="85000"/>
                    <a:lumOff val="15000"/>
                  </a:schemeClr>
                </a:solidFill>
                <a:effectLst>
                  <a:outerShdw blurRad="38100" dist="38100" dir="2700000" algn="tl">
                    <a:srgbClr val="000000">
                      <a:alpha val="43137"/>
                    </a:srgbClr>
                  </a:outerShdw>
                </a:effectLst>
              </a:rPr>
              <a:t>Because of evil designs in the last days, the Lord warns us not to use harmful substances.</a:t>
            </a:r>
            <a:endParaRPr lang="es-ES" i="1" dirty="0">
              <a:solidFill>
                <a:schemeClr val="bg1">
                  <a:lumMod val="85000"/>
                  <a:lumOff val="15000"/>
                </a:schemeClr>
              </a:solidFill>
              <a:effectLst>
                <a:outerShdw blurRad="38100" dist="38100" dir="2700000" algn="tl">
                  <a:srgbClr val="000000">
                    <a:alpha val="43137"/>
                  </a:srgbClr>
                </a:outerShdw>
              </a:effectLst>
            </a:endParaRPr>
          </a:p>
        </p:txBody>
      </p:sp>
      <p:sp>
        <p:nvSpPr>
          <p:cNvPr id="9" name="Rectangle 2">
            <a:extLst>
              <a:ext uri="{FF2B5EF4-FFF2-40B4-BE49-F238E27FC236}">
                <a16:creationId xmlns:a16="http://schemas.microsoft.com/office/drawing/2014/main" id="{BAEBE2F4-9F0D-4717-A1B1-17C337855F3E}"/>
              </a:ext>
            </a:extLst>
          </p:cNvPr>
          <p:cNvSpPr/>
          <p:nvPr/>
        </p:nvSpPr>
        <p:spPr>
          <a:xfrm>
            <a:off x="1399673" y="1141676"/>
            <a:ext cx="3717428" cy="369332"/>
          </a:xfrm>
          <a:prstGeom prst="rect">
            <a:avLst/>
          </a:prstGeom>
        </p:spPr>
        <p:txBody>
          <a:bodyPr wrap="none">
            <a:spAutoFit/>
          </a:bodyPr>
          <a:lstStyle/>
          <a:p>
            <a:r>
              <a:rPr lang="en-US" b="1" dirty="0">
                <a:solidFill>
                  <a:schemeClr val="bg1">
                    <a:lumMod val="85000"/>
                    <a:lumOff val="15000"/>
                  </a:schemeClr>
                </a:solidFill>
              </a:rPr>
              <a:t>Doctrine and Covenants 89:5-9.</a:t>
            </a:r>
          </a:p>
        </p:txBody>
      </p:sp>
      <p:sp>
        <p:nvSpPr>
          <p:cNvPr id="8" name="7 Rectángulo"/>
          <p:cNvSpPr/>
          <p:nvPr/>
        </p:nvSpPr>
        <p:spPr>
          <a:xfrm>
            <a:off x="1423734" y="1450848"/>
            <a:ext cx="9031708" cy="2062103"/>
          </a:xfrm>
          <a:prstGeom prst="rect">
            <a:avLst/>
          </a:prstGeom>
        </p:spPr>
        <p:txBody>
          <a:bodyPr wrap="square">
            <a:spAutoFit/>
          </a:bodyPr>
          <a:lstStyle/>
          <a:p>
            <a:pPr algn="just" fontAlgn="base"/>
            <a:r>
              <a:rPr lang="en-US" sz="1600" b="1" dirty="0">
                <a:solidFill>
                  <a:schemeClr val="bg1">
                    <a:lumMod val="85000"/>
                    <a:lumOff val="15000"/>
                  </a:schemeClr>
                </a:solidFill>
              </a:rPr>
              <a:t>5 </a:t>
            </a:r>
            <a:r>
              <a:rPr lang="en-US" sz="1600" dirty="0">
                <a:solidFill>
                  <a:schemeClr val="bg1">
                    <a:lumMod val="85000"/>
                    <a:lumOff val="15000"/>
                  </a:schemeClr>
                </a:solidFill>
              </a:rPr>
              <a:t>That inasmuch as any man drinketh wine or strong drink among you, behold it is not good, neither meet in the sight of your Father, only in assembling yourselves together to offer up your sacraments before him.</a:t>
            </a:r>
          </a:p>
          <a:p>
            <a:pPr algn="just" fontAlgn="base"/>
            <a:r>
              <a:rPr lang="en-US" sz="1600" b="1" dirty="0">
                <a:solidFill>
                  <a:schemeClr val="bg1">
                    <a:lumMod val="85000"/>
                    <a:lumOff val="15000"/>
                  </a:schemeClr>
                </a:solidFill>
              </a:rPr>
              <a:t>6 </a:t>
            </a:r>
            <a:r>
              <a:rPr lang="en-US" sz="1600" dirty="0">
                <a:solidFill>
                  <a:schemeClr val="bg1">
                    <a:lumMod val="85000"/>
                    <a:lumOff val="15000"/>
                  </a:schemeClr>
                </a:solidFill>
              </a:rPr>
              <a:t>And, behold, this should be wine, yea, pure wine of the grape of the vine, of your own make.</a:t>
            </a:r>
          </a:p>
          <a:p>
            <a:pPr algn="just" fontAlgn="base"/>
            <a:r>
              <a:rPr lang="en-US" sz="1600" b="1" dirty="0">
                <a:solidFill>
                  <a:schemeClr val="bg1">
                    <a:lumMod val="85000"/>
                    <a:lumOff val="15000"/>
                  </a:schemeClr>
                </a:solidFill>
              </a:rPr>
              <a:t>7 </a:t>
            </a:r>
            <a:r>
              <a:rPr lang="en-US" sz="1600" dirty="0">
                <a:solidFill>
                  <a:schemeClr val="bg1">
                    <a:lumMod val="85000"/>
                    <a:lumOff val="15000"/>
                  </a:schemeClr>
                </a:solidFill>
              </a:rPr>
              <a:t>And, again, strong drinks are not for the belly, but for the washing of your bodies.</a:t>
            </a:r>
          </a:p>
          <a:p>
            <a:pPr algn="just" fontAlgn="base"/>
            <a:r>
              <a:rPr lang="en-US" sz="1600" b="1" dirty="0">
                <a:solidFill>
                  <a:schemeClr val="bg1">
                    <a:lumMod val="85000"/>
                    <a:lumOff val="15000"/>
                  </a:schemeClr>
                </a:solidFill>
              </a:rPr>
              <a:t>8 </a:t>
            </a:r>
            <a:r>
              <a:rPr lang="en-US" sz="1600" dirty="0">
                <a:solidFill>
                  <a:schemeClr val="bg1">
                    <a:lumMod val="85000"/>
                    <a:lumOff val="15000"/>
                  </a:schemeClr>
                </a:solidFill>
              </a:rPr>
              <a:t>And again, tobacco is not for the body, neither for the belly, and is not good for man, but is an herb for bruises and all sick cattle, to be used with judgment and skill.</a:t>
            </a:r>
          </a:p>
          <a:p>
            <a:pPr algn="just" fontAlgn="base"/>
            <a:r>
              <a:rPr lang="en-US" sz="1600" b="1" dirty="0">
                <a:solidFill>
                  <a:schemeClr val="bg1">
                    <a:lumMod val="85000"/>
                    <a:lumOff val="15000"/>
                  </a:schemeClr>
                </a:solidFill>
              </a:rPr>
              <a:t>9 </a:t>
            </a:r>
            <a:r>
              <a:rPr lang="en-US" sz="1600" dirty="0">
                <a:solidFill>
                  <a:schemeClr val="bg1">
                    <a:lumMod val="85000"/>
                    <a:lumOff val="15000"/>
                  </a:schemeClr>
                </a:solidFill>
              </a:rPr>
              <a:t>And again, hot drinks are not for the body or belly.</a:t>
            </a:r>
          </a:p>
        </p:txBody>
      </p:sp>
      <p:sp>
        <p:nvSpPr>
          <p:cNvPr id="10" name="9 Rectángulo"/>
          <p:cNvSpPr/>
          <p:nvPr/>
        </p:nvSpPr>
        <p:spPr>
          <a:xfrm>
            <a:off x="1423734" y="3451373"/>
            <a:ext cx="8850063" cy="369332"/>
          </a:xfrm>
          <a:prstGeom prst="rect">
            <a:avLst/>
          </a:prstGeom>
        </p:spPr>
        <p:txBody>
          <a:bodyPr wrap="square">
            <a:spAutoFit/>
          </a:bodyPr>
          <a:lstStyle/>
          <a:p>
            <a:r>
              <a:rPr lang="en-US" b="1" dirty="0">
                <a:solidFill>
                  <a:schemeClr val="bg1">
                    <a:lumMod val="85000"/>
                    <a:lumOff val="15000"/>
                  </a:schemeClr>
                </a:solidFill>
              </a:rPr>
              <a:t>What substances did the Lord warn the Saints not to take into their bodies?</a:t>
            </a:r>
            <a:endParaRPr lang="es-ES" b="1" dirty="0">
              <a:solidFill>
                <a:schemeClr val="bg1">
                  <a:lumMod val="85000"/>
                  <a:lumOff val="15000"/>
                </a:schemeClr>
              </a:solidFill>
            </a:endParaRPr>
          </a:p>
        </p:txBody>
      </p:sp>
      <p:sp>
        <p:nvSpPr>
          <p:cNvPr id="11" name="10 Rectángulo"/>
          <p:cNvSpPr/>
          <p:nvPr/>
        </p:nvSpPr>
        <p:spPr>
          <a:xfrm>
            <a:off x="1447798" y="3748513"/>
            <a:ext cx="5180649" cy="369332"/>
          </a:xfrm>
          <a:prstGeom prst="rect">
            <a:avLst/>
          </a:prstGeom>
        </p:spPr>
        <p:txBody>
          <a:bodyPr wrap="none">
            <a:spAutoFit/>
          </a:bodyPr>
          <a:lstStyle/>
          <a:p>
            <a:r>
              <a:rPr lang="en-US" b="1" dirty="0">
                <a:solidFill>
                  <a:schemeClr val="bg1">
                    <a:lumMod val="85000"/>
                    <a:lumOff val="15000"/>
                  </a:schemeClr>
                </a:solidFill>
              </a:rPr>
              <a:t>In what ways are these substances harmful?</a:t>
            </a:r>
            <a:endParaRPr lang="es-ES" b="1" dirty="0">
              <a:solidFill>
                <a:schemeClr val="bg1">
                  <a:lumMod val="85000"/>
                  <a:lumOff val="15000"/>
                </a:schemeClr>
              </a:solidFill>
            </a:endParaRPr>
          </a:p>
        </p:txBody>
      </p:sp>
      <p:sp>
        <p:nvSpPr>
          <p:cNvPr id="12" name="11 Rectángulo"/>
          <p:cNvSpPr/>
          <p:nvPr/>
        </p:nvSpPr>
        <p:spPr>
          <a:xfrm>
            <a:off x="1423734" y="4101627"/>
            <a:ext cx="9031708" cy="646331"/>
          </a:xfrm>
          <a:prstGeom prst="rect">
            <a:avLst/>
          </a:prstGeom>
        </p:spPr>
        <p:txBody>
          <a:bodyPr wrap="square">
            <a:spAutoFit/>
          </a:bodyPr>
          <a:lstStyle/>
          <a:p>
            <a:pPr algn="just"/>
            <a:r>
              <a:rPr lang="en-US" b="1" dirty="0">
                <a:solidFill>
                  <a:schemeClr val="bg1">
                    <a:lumMod val="85000"/>
                    <a:lumOff val="15000"/>
                  </a:schemeClr>
                </a:solidFill>
              </a:rPr>
              <a:t>Why might some people try to persuade you to partake of substances the Lord has forbidden? </a:t>
            </a:r>
            <a:endParaRPr lang="es-ES" b="1" dirty="0">
              <a:solidFill>
                <a:schemeClr val="bg1">
                  <a:lumMod val="85000"/>
                  <a:lumOff val="15000"/>
                </a:schemeClr>
              </a:solidFill>
            </a:endParaRPr>
          </a:p>
        </p:txBody>
      </p:sp>
      <p:sp>
        <p:nvSpPr>
          <p:cNvPr id="13" name="12 Rectángulo"/>
          <p:cNvSpPr/>
          <p:nvPr/>
        </p:nvSpPr>
        <p:spPr>
          <a:xfrm>
            <a:off x="1423734" y="4624863"/>
            <a:ext cx="9031708" cy="646331"/>
          </a:xfrm>
          <a:prstGeom prst="rect">
            <a:avLst/>
          </a:prstGeom>
        </p:spPr>
        <p:txBody>
          <a:bodyPr wrap="square">
            <a:spAutoFit/>
          </a:bodyPr>
          <a:lstStyle/>
          <a:p>
            <a:pPr algn="just"/>
            <a:r>
              <a:rPr lang="en-US" i="1" dirty="0">
                <a:solidFill>
                  <a:schemeClr val="bg1">
                    <a:lumMod val="85000"/>
                    <a:lumOff val="15000"/>
                  </a:schemeClr>
                </a:solidFill>
                <a:effectLst>
                  <a:outerShdw blurRad="38100" dist="38100" dir="2700000" algn="tl">
                    <a:srgbClr val="000000">
                      <a:alpha val="43137"/>
                    </a:srgbClr>
                  </a:outerShdw>
                </a:effectLst>
              </a:rPr>
              <a:t>Some people feel it is popular to partake of these substances. Others seek to profit by selling addictive substances to others.</a:t>
            </a:r>
            <a:endParaRPr lang="es-ES" i="1" dirty="0">
              <a:solidFill>
                <a:schemeClr val="bg1">
                  <a:lumMod val="85000"/>
                  <a:lumOff val="15000"/>
                </a:schemeClr>
              </a:solidFill>
              <a:effectLst>
                <a:outerShdw blurRad="38100" dist="38100" dir="2700000" algn="tl">
                  <a:srgbClr val="000000">
                    <a:alpha val="43137"/>
                  </a:srgbClr>
                </a:outerShdw>
              </a:effectLst>
            </a:endParaRPr>
          </a:p>
        </p:txBody>
      </p:sp>
      <p:sp>
        <p:nvSpPr>
          <p:cNvPr id="14" name="13 Rectángulo"/>
          <p:cNvSpPr/>
          <p:nvPr/>
        </p:nvSpPr>
        <p:spPr>
          <a:xfrm>
            <a:off x="1447798" y="5307290"/>
            <a:ext cx="9007644" cy="646331"/>
          </a:xfrm>
          <a:prstGeom prst="rect">
            <a:avLst/>
          </a:prstGeom>
        </p:spPr>
        <p:txBody>
          <a:bodyPr wrap="square">
            <a:spAutoFit/>
          </a:bodyPr>
          <a:lstStyle/>
          <a:p>
            <a:r>
              <a:rPr lang="en-US" b="1" dirty="0">
                <a:solidFill>
                  <a:schemeClr val="bg1">
                    <a:lumMod val="85000"/>
                    <a:lumOff val="15000"/>
                  </a:schemeClr>
                </a:solidFill>
              </a:rPr>
              <a:t>In what ways is addiction like the hook that a fisherman uses to catch fish? In what ways is addiction damaging to our eternal progression?</a:t>
            </a:r>
            <a:endParaRPr lang="es-ES" b="1" dirty="0">
              <a:solidFill>
                <a:schemeClr val="bg1">
                  <a:lumMod val="85000"/>
                  <a:lumOff val="15000"/>
                </a:schemeClr>
              </a:solidFill>
            </a:endParaRPr>
          </a:p>
        </p:txBody>
      </p:sp>
    </p:spTree>
    <p:extLst>
      <p:ext uri="{BB962C8B-B14F-4D97-AF65-F5344CB8AC3E}">
        <p14:creationId xmlns:p14="http://schemas.microsoft.com/office/powerpoint/2010/main" val="7714797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right)">
                                      <p:cBhvr>
                                        <p:cTn id="36" dur="125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1000"/>
                                        <p:tgtEl>
                                          <p:spTgt spid="14"/>
                                        </p:tgtEl>
                                      </p:cBhvr>
                                    </p:animEffect>
                                    <p:anim calcmode="lin" valueType="num">
                                      <p:cBhvr>
                                        <p:cTn id="42" dur="1000" fill="hold"/>
                                        <p:tgtEl>
                                          <p:spTgt spid="14"/>
                                        </p:tgtEl>
                                        <p:attrNameLst>
                                          <p:attrName>ppt_x</p:attrName>
                                        </p:attrNameLst>
                                      </p:cBhvr>
                                      <p:tavLst>
                                        <p:tav tm="0">
                                          <p:val>
                                            <p:strVal val="#ppt_x"/>
                                          </p:val>
                                        </p:tav>
                                        <p:tav tm="100000">
                                          <p:val>
                                            <p:strVal val="#ppt_x"/>
                                          </p:val>
                                        </p:tav>
                                      </p:tavLst>
                                    </p:anim>
                                    <p:anim calcmode="lin" valueType="num">
                                      <p:cBhvr>
                                        <p:cTn id="4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0" grpId="0"/>
      <p:bldP spid="11" grpId="0"/>
      <p:bldP spid="12" grpId="0"/>
      <p:bldP spid="13" grpId="0"/>
      <p:bldP spid="14" grpId="0"/>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0</TotalTime>
  <Words>790</Words>
  <Application>Microsoft Office PowerPoint</Application>
  <PresentationFormat>Widescreen</PresentationFormat>
  <Paragraphs>89</Paragraphs>
  <Slides>16</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16</vt:i4>
      </vt:variant>
    </vt:vector>
  </HeadingPairs>
  <TitlesOfParts>
    <vt:vector size="29" baseType="lpstr">
      <vt:lpstr>Microsoft JhengHei</vt:lpstr>
      <vt:lpstr>MingLiU_HKSCS-ExtB</vt:lpstr>
      <vt:lpstr>Arial</vt:lpstr>
      <vt:lpstr>Bahnschrift SemiCondensed</vt:lpstr>
      <vt:lpstr>Calibri</vt:lpstr>
      <vt:lpstr>Cambria Math</vt:lpstr>
      <vt:lpstr>Franklin Gothic Medium</vt:lpstr>
      <vt:lpstr>Rockwell</vt:lpstr>
      <vt:lpstr>Segoe Script</vt:lpstr>
      <vt:lpstr>Sitka Display</vt:lpstr>
      <vt:lpstr>Times New Roman</vt:lpstr>
      <vt:lpstr>Wingdings 3</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1958</cp:revision>
  <dcterms:created xsi:type="dcterms:W3CDTF">2018-08-29T04:26:39Z</dcterms:created>
  <dcterms:modified xsi:type="dcterms:W3CDTF">2018-10-09T02:35:09Z</dcterms:modified>
</cp:coreProperties>
</file>