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19" r:id="rId1"/>
  </p:sldMasterIdLst>
  <p:notesMasterIdLst>
    <p:notesMasterId r:id="rId16"/>
  </p:notesMasterIdLst>
  <p:sldIdLst>
    <p:sldId id="296" r:id="rId2"/>
    <p:sldId id="304" r:id="rId3"/>
    <p:sldId id="299" r:id="rId4"/>
    <p:sldId id="308" r:id="rId5"/>
    <p:sldId id="305" r:id="rId6"/>
    <p:sldId id="306" r:id="rId7"/>
    <p:sldId id="307" r:id="rId8"/>
    <p:sldId id="309" r:id="rId9"/>
    <p:sldId id="310" r:id="rId10"/>
    <p:sldId id="311" r:id="rId11"/>
    <p:sldId id="314" r:id="rId12"/>
    <p:sldId id="312" r:id="rId13"/>
    <p:sldId id="316" r:id="rId14"/>
    <p:sldId id="31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3BD23"/>
    <a:srgbClr val="E6E6E6"/>
    <a:srgbClr val="CC0000"/>
    <a:srgbClr val="D88028"/>
    <a:srgbClr val="A7897B"/>
    <a:srgbClr val="B9B93A"/>
    <a:srgbClr val="FFD757"/>
    <a:srgbClr val="FF6600"/>
    <a:srgbClr val="D6E513"/>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64" d="100"/>
          <a:sy n="64" d="100"/>
        </p:scale>
        <p:origin x="84"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10/8/2018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0788-7DBB-4A74-8692-D74F1D9231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BD76C2-4A12-42D3-ACDC-3303B253CA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7886F4-DB9B-4E05-8DB3-4A3BF4F5EAD1}"/>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5" name="Footer Placeholder 4">
            <a:extLst>
              <a:ext uri="{FF2B5EF4-FFF2-40B4-BE49-F238E27FC236}">
                <a16:creationId xmlns:a16="http://schemas.microsoft.com/office/drawing/2014/main" id="{D040FD86-19B1-44CE-B93C-C2B000FF924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1C1CDA-3248-4517-99CD-08B3DC5B4C9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882439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71F87-14F3-4D84-BC4E-FD2DD441F5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97B02E-18E0-4C9E-BC60-5A7FBCFF4B8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1BCE62-D9FD-4BD4-8DC0-77A9BA442107}"/>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5" name="Footer Placeholder 4">
            <a:extLst>
              <a:ext uri="{FF2B5EF4-FFF2-40B4-BE49-F238E27FC236}">
                <a16:creationId xmlns:a16="http://schemas.microsoft.com/office/drawing/2014/main" id="{375E7B3A-B3FE-4835-A5DF-9D0E36189C9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074C966-D78F-4E79-937C-0FB8CBD5F1B5}"/>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60455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0BF33E-A692-4782-A30A-06E69F1C2EB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3339D0-0CBE-4750-AC38-02120948EB1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6FEEC3-27DE-4036-B81F-0E3EE4D2A95A}"/>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5" name="Footer Placeholder 4">
            <a:extLst>
              <a:ext uri="{FF2B5EF4-FFF2-40B4-BE49-F238E27FC236}">
                <a16:creationId xmlns:a16="http://schemas.microsoft.com/office/drawing/2014/main" id="{D20F68D8-11C5-49DE-93C9-4B1AB2D28AD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54B7A2B-0EF3-4149-A692-D832A394005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253353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2F55-0BDF-478A-A10C-67210DA974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8510F3-63EE-4ACF-84AA-C47775F63DE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944106-7A67-4E85-8F91-A20437C91F1F}"/>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5" name="Footer Placeholder 4">
            <a:extLst>
              <a:ext uri="{FF2B5EF4-FFF2-40B4-BE49-F238E27FC236}">
                <a16:creationId xmlns:a16="http://schemas.microsoft.com/office/drawing/2014/main" id="{FBD32F9A-7EF4-4E55-BCAB-69FAB536E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4472975-2D38-4E00-AB3C-801B503CA08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19785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C5F27-EA5C-4245-8D29-806A9FB576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250C4D-A603-4E77-826F-EE4D991534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16E9F3-B57B-46C7-876B-09710D2AC8B4}"/>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5" name="Footer Placeholder 4">
            <a:extLst>
              <a:ext uri="{FF2B5EF4-FFF2-40B4-BE49-F238E27FC236}">
                <a16:creationId xmlns:a16="http://schemas.microsoft.com/office/drawing/2014/main" id="{D55F1943-C640-474E-ACDD-E35807768E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E39C4BA-2E7A-4026-8882-46771D869A03}"/>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20640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E9822-6A96-44EE-ABE7-6CDFDC83AF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B629A7-9314-497F-814F-67DA4C58CD7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B068D5-C59F-436E-9CC2-24489F76521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AB226B-557A-4CD5-B7CA-38031B515E0A}"/>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6" name="Footer Placeholder 5">
            <a:extLst>
              <a:ext uri="{FF2B5EF4-FFF2-40B4-BE49-F238E27FC236}">
                <a16:creationId xmlns:a16="http://schemas.microsoft.com/office/drawing/2014/main" id="{B26681C6-0662-4973-911D-37FD3FC36D5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32517ED-0D41-4627-AB6F-86AD55083FF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97899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5CD04-E5FB-4CDC-9F21-4C1786D149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E0B6A6-2F3E-4392-8531-B2BBD142B3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6268181-6C06-43D8-9556-E31DEBCA24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E29E02-4A84-467E-97EA-37ED0847E0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E816EF1-EA0B-4DF2-8F6C-2A50DA11881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73DC9E8-A995-4377-90E3-E595DED79A1D}"/>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8" name="Footer Placeholder 7">
            <a:extLst>
              <a:ext uri="{FF2B5EF4-FFF2-40B4-BE49-F238E27FC236}">
                <a16:creationId xmlns:a16="http://schemas.microsoft.com/office/drawing/2014/main" id="{5D7CF3F5-F757-47A4-B315-4EC13FAA0FE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F9E7F81-A48B-4B1E-84DE-3BAA1C487FFE}"/>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751143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64217-0635-4A95-940B-9778BB7D07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E1D4BB-A51E-4CB2-9CAB-77354A12F5E8}"/>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4" name="Footer Placeholder 3">
            <a:extLst>
              <a:ext uri="{FF2B5EF4-FFF2-40B4-BE49-F238E27FC236}">
                <a16:creationId xmlns:a16="http://schemas.microsoft.com/office/drawing/2014/main" id="{9CB4ED51-2BF1-4AA0-8743-DD81E0FFBA2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DC04A6A-E4E3-42DA-9921-D093B29B3EC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141168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D2063F-FAD6-48D9-AEBB-26210FBB1BDA}"/>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3" name="Footer Placeholder 2">
            <a:extLst>
              <a:ext uri="{FF2B5EF4-FFF2-40B4-BE49-F238E27FC236}">
                <a16:creationId xmlns:a16="http://schemas.microsoft.com/office/drawing/2014/main" id="{4F7338B6-F9D1-4E93-BD6A-E2A7AB91B9B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6AA2F23-A63F-487E-B454-E4CE8347A5E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331809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D0641-248B-4A43-B367-E733A7D01B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36AAE8-298E-4BAE-90B4-790C23FAD9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3EE4E4-7F41-48D5-8E50-15E225F2C2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827491A-FC22-41CD-AE92-6EA5FBC2AB5A}"/>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6" name="Footer Placeholder 5">
            <a:extLst>
              <a:ext uri="{FF2B5EF4-FFF2-40B4-BE49-F238E27FC236}">
                <a16:creationId xmlns:a16="http://schemas.microsoft.com/office/drawing/2014/main" id="{2B6729B1-F63F-4879-8065-106C93A15C1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5F46BAC-197E-4770-84AE-D29893C1CB3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643932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EACCB-B170-42D4-AD6F-7B099A7505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191F2E-981B-402E-AF04-BF566BAE18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5CC14F0-5459-41C5-B754-C9EC0BF4BB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E008CB4-29C8-417A-B11C-507F261A2418}"/>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6" name="Footer Placeholder 5">
            <a:extLst>
              <a:ext uri="{FF2B5EF4-FFF2-40B4-BE49-F238E27FC236}">
                <a16:creationId xmlns:a16="http://schemas.microsoft.com/office/drawing/2014/main" id="{86061D85-8EF0-4310-82A3-EB9A101FA6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BB9AB4C-5918-44A0-B1BD-5F82F3A4215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423365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89000"/>
              </a:schemeClr>
            </a:gs>
            <a:gs pos="23000">
              <a:srgbClr val="C00000"/>
            </a:gs>
            <a:gs pos="69000">
              <a:srgbClr val="E6E6E6"/>
            </a:gs>
            <a:gs pos="97000">
              <a:srgbClr val="13BD23"/>
            </a:gs>
          </a:gsLst>
          <a:lin ang="27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1ACE68-B3DB-406F-84EE-53150ACB55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E2E306-58C0-4C2B-AFE2-751FBADBA9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355992-1DBB-4CFB-9400-67DF6E6706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40873-EF0B-4AC7-AF11-57FEBA4985EA}" type="datetimeFigureOut">
              <a:rPr lang="en-US" smtClean="0"/>
              <a:t>10/8/2018</a:t>
            </a:fld>
            <a:endParaRPr lang="en-US" dirty="0"/>
          </a:p>
        </p:txBody>
      </p:sp>
      <p:sp>
        <p:nvSpPr>
          <p:cNvPr id="5" name="Footer Placeholder 4">
            <a:extLst>
              <a:ext uri="{FF2B5EF4-FFF2-40B4-BE49-F238E27FC236}">
                <a16:creationId xmlns:a16="http://schemas.microsoft.com/office/drawing/2014/main" id="{606C2B0B-5876-4001-9E6D-FE7214D2C7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A7A3EC7-EDAA-437D-814D-B50613CEA7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3174249434"/>
      </p:ext>
    </p:extLst>
  </p:cSld>
  <p:clrMap bg1="lt1" tx1="dk1" bg2="lt2" tx2="dk2" accent1="accent1" accent2="accent2" accent3="accent3" accent4="accent4" accent5="accent5" accent6="accent6" hlink="hlink" folHlink="folHlink"/>
  <p:sldLayoutIdLst>
    <p:sldLayoutId id="2147484720" r:id="rId1"/>
    <p:sldLayoutId id="2147484721" r:id="rId2"/>
    <p:sldLayoutId id="2147484722" r:id="rId3"/>
    <p:sldLayoutId id="2147484723" r:id="rId4"/>
    <p:sldLayoutId id="2147484724" r:id="rId5"/>
    <p:sldLayoutId id="2147484725" r:id="rId6"/>
    <p:sldLayoutId id="2147484726" r:id="rId7"/>
    <p:sldLayoutId id="2147484727" r:id="rId8"/>
    <p:sldLayoutId id="2147484728" r:id="rId9"/>
    <p:sldLayoutId id="2147484729" r:id="rId10"/>
    <p:sldLayoutId id="214748473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726701" y="2921168"/>
            <a:ext cx="4797287" cy="1015663"/>
          </a:xfrm>
          <a:prstGeom prst="rect">
            <a:avLst/>
          </a:prstGeom>
          <a:noFill/>
        </p:spPr>
        <p:txBody>
          <a:bodyPr wrap="square" rtlCol="0">
            <a:spAutoFit/>
          </a:bodyPr>
          <a:lstStyle/>
          <a:p>
            <a:pPr algn="ctr"/>
            <a:r>
              <a:rPr lang="en-US" sz="6000" b="1" dirty="0">
                <a:effectLst>
                  <a:outerShdw blurRad="38100" dist="38100" dir="2700000" algn="tl">
                    <a:srgbClr val="000000">
                      <a:alpha val="43137"/>
                    </a:srgbClr>
                  </a:outerShdw>
                </a:effectLst>
                <a:latin typeface="Mongolian Baiti" panose="03000500000000000000" pitchFamily="66" charset="0"/>
                <a:ea typeface="PMingLiU-ExtB" panose="02020500000000000000" pitchFamily="18" charset="-120"/>
                <a:cs typeface="Mongolian Baiti" panose="03000500000000000000" pitchFamily="66"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94</a:t>
            </a:r>
          </a:p>
        </p:txBody>
      </p:sp>
      <p:sp>
        <p:nvSpPr>
          <p:cNvPr id="2" name="Rectangle 1">
            <a:extLst>
              <a:ext uri="{FF2B5EF4-FFF2-40B4-BE49-F238E27FC236}">
                <a16:creationId xmlns:a16="http://schemas.microsoft.com/office/drawing/2014/main" id="{99C64BF9-4895-41F8-89C3-4998B48E8528}"/>
              </a:ext>
            </a:extLst>
          </p:cNvPr>
          <p:cNvSpPr/>
          <p:nvPr/>
        </p:nvSpPr>
        <p:spPr>
          <a:xfrm>
            <a:off x="1484243" y="1059022"/>
            <a:ext cx="8825948" cy="646331"/>
          </a:xfrm>
          <a:prstGeom prst="rect">
            <a:avLst/>
          </a:prstGeom>
        </p:spPr>
        <p:txBody>
          <a:bodyPr wrap="square">
            <a:spAutoFit/>
          </a:bodyPr>
          <a:lstStyle/>
          <a:p>
            <a:pPr algn="just"/>
            <a:r>
              <a:rPr lang="en-US" b="1" dirty="0"/>
              <a:t>Which of the behaviors mentioned in the verses could our seminary class either adopt or give up so we can better learn the gospel and be edified together?</a:t>
            </a:r>
          </a:p>
        </p:txBody>
      </p:sp>
      <p:sp>
        <p:nvSpPr>
          <p:cNvPr id="10" name="Rectangle 9">
            <a:extLst>
              <a:ext uri="{FF2B5EF4-FFF2-40B4-BE49-F238E27FC236}">
                <a16:creationId xmlns:a16="http://schemas.microsoft.com/office/drawing/2014/main" id="{F7B805FB-00BD-47E7-8545-58F056BD7F35}"/>
              </a:ext>
            </a:extLst>
          </p:cNvPr>
          <p:cNvSpPr/>
          <p:nvPr/>
        </p:nvSpPr>
        <p:spPr>
          <a:xfrm>
            <a:off x="1484243" y="1873401"/>
            <a:ext cx="3699924" cy="369332"/>
          </a:xfrm>
          <a:prstGeom prst="rect">
            <a:avLst/>
          </a:prstGeom>
        </p:spPr>
        <p:txBody>
          <a:bodyPr wrap="none">
            <a:spAutoFit/>
          </a:bodyPr>
          <a:lstStyle/>
          <a:p>
            <a:r>
              <a:rPr lang="en-US" b="1" dirty="0"/>
              <a:t>Doctrine and Covenants 88:121–126.</a:t>
            </a:r>
          </a:p>
        </p:txBody>
      </p:sp>
      <p:sp>
        <p:nvSpPr>
          <p:cNvPr id="11" name="Rectangle 10">
            <a:extLst>
              <a:ext uri="{FF2B5EF4-FFF2-40B4-BE49-F238E27FC236}">
                <a16:creationId xmlns:a16="http://schemas.microsoft.com/office/drawing/2014/main" id="{D30A6054-5F34-4D8B-947E-2BB086C9E556}"/>
              </a:ext>
            </a:extLst>
          </p:cNvPr>
          <p:cNvSpPr/>
          <p:nvPr/>
        </p:nvSpPr>
        <p:spPr>
          <a:xfrm>
            <a:off x="1513669" y="2163221"/>
            <a:ext cx="9152883" cy="3323987"/>
          </a:xfrm>
          <a:prstGeom prst="rect">
            <a:avLst/>
          </a:prstGeom>
        </p:spPr>
        <p:txBody>
          <a:bodyPr wrap="square">
            <a:spAutoFit/>
          </a:bodyPr>
          <a:lstStyle/>
          <a:p>
            <a:pPr algn="just" fontAlgn="base"/>
            <a:r>
              <a:rPr lang="en-US" sz="1500" b="1" dirty="0">
                <a:latin typeface="Palatino"/>
              </a:rPr>
              <a:t>121 </a:t>
            </a:r>
            <a:r>
              <a:rPr lang="en-US" sz="1500" dirty="0">
                <a:latin typeface="Palatino"/>
              </a:rPr>
              <a:t>Therefore, cease from all your light speeches, from all laughter, from all your lustful desires, from all your pride and light-mindedness, and from all your wicked doings.</a:t>
            </a:r>
          </a:p>
          <a:p>
            <a:pPr algn="just" fontAlgn="base"/>
            <a:r>
              <a:rPr lang="en-US" sz="1500" b="1" dirty="0">
                <a:latin typeface="Palatino"/>
              </a:rPr>
              <a:t>122 </a:t>
            </a:r>
            <a:r>
              <a:rPr lang="en-US" sz="1500" dirty="0">
                <a:latin typeface="Palatino"/>
              </a:rPr>
              <a:t>Appoint among yourselves a teacher, and let not all be spokesmen at once; but let one speak at a time and let all listen unto his sayings, that when all have spoken that all may be edified of all, and that every man may have an equal privilege.</a:t>
            </a:r>
          </a:p>
          <a:p>
            <a:pPr algn="just" fontAlgn="base"/>
            <a:r>
              <a:rPr lang="en-US" sz="1500" b="1" dirty="0">
                <a:latin typeface="Palatino"/>
              </a:rPr>
              <a:t>123 </a:t>
            </a:r>
            <a:r>
              <a:rPr lang="en-US" sz="1500" dirty="0">
                <a:latin typeface="Palatino"/>
              </a:rPr>
              <a:t>See that ye love one another; cease to be covetous; learn to impart one to another as the gospel requires.</a:t>
            </a:r>
          </a:p>
          <a:p>
            <a:pPr algn="just" fontAlgn="base"/>
            <a:r>
              <a:rPr lang="en-US" sz="1500" b="1" dirty="0">
                <a:latin typeface="Palatino"/>
              </a:rPr>
              <a:t>124 </a:t>
            </a:r>
            <a:r>
              <a:rPr lang="en-US" sz="1500" dirty="0">
                <a:latin typeface="Palatino"/>
              </a:rPr>
              <a:t>Cease to be idle; cease to be unclean; cease to find fault one with another; cease to sleep longer than is needful; retire to thy bed early, that ye may not be weary; arise early, that your bodies and your minds may be invigorated.</a:t>
            </a:r>
          </a:p>
          <a:p>
            <a:pPr algn="just" fontAlgn="base"/>
            <a:r>
              <a:rPr lang="en-US" sz="1500" b="1" dirty="0">
                <a:latin typeface="Palatino"/>
              </a:rPr>
              <a:t>125 </a:t>
            </a:r>
            <a:r>
              <a:rPr lang="en-US" sz="1500" dirty="0">
                <a:latin typeface="Palatino"/>
              </a:rPr>
              <a:t>And above all things, clothe yourselves with the bond of charity, as with a mantle, which is the bond of perfectness and peace.</a:t>
            </a:r>
          </a:p>
          <a:p>
            <a:pPr algn="just" fontAlgn="base"/>
            <a:r>
              <a:rPr lang="en-US" sz="1500" b="1" dirty="0">
                <a:latin typeface="Palatino"/>
              </a:rPr>
              <a:t>126 </a:t>
            </a:r>
            <a:r>
              <a:rPr lang="en-US" sz="1500" dirty="0">
                <a:latin typeface="Palatino"/>
              </a:rPr>
              <a:t>Pray always, that ye may not faint, until I come. Behold, and lo, I will come quickly, and receive you unto myself. Amen.</a:t>
            </a:r>
            <a:endParaRPr lang="en-US" sz="1500" b="0" i="0" dirty="0">
              <a:effectLst/>
              <a:latin typeface="Palatino"/>
            </a:endParaRPr>
          </a:p>
        </p:txBody>
      </p:sp>
    </p:spTree>
    <p:extLst>
      <p:ext uri="{BB962C8B-B14F-4D97-AF65-F5344CB8AC3E}">
        <p14:creationId xmlns:p14="http://schemas.microsoft.com/office/powerpoint/2010/main" val="2317971300"/>
      </p:ext>
    </p:extLst>
  </p:cSld>
  <p:clrMapOvr>
    <a:masterClrMapping/>
  </p:clrMapOvr>
  <mc:AlternateContent xmlns:mc="http://schemas.openxmlformats.org/markup-compatibility/2006">
    <mc:Choice xmlns:p14="http://schemas.microsoft.com/office/powerpoint/2010/main" Requires="p14">
      <p:transition spd="slow" p14:dur="1400">
        <p:blinds/>
      </p:transition>
    </mc:Choice>
    <mc:Fallback>
      <p:transition spd="slow">
        <p:blind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500"/>
                                        <p:tgtEl>
                                          <p:spTgt spid="10"/>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randombar(horizontal)">
                                      <p:cBhvr>
                                        <p:cTn id="1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94</a:t>
            </a:r>
          </a:p>
        </p:txBody>
      </p:sp>
      <p:sp>
        <p:nvSpPr>
          <p:cNvPr id="2" name="Rectangle 1">
            <a:extLst>
              <a:ext uri="{FF2B5EF4-FFF2-40B4-BE49-F238E27FC236}">
                <a16:creationId xmlns:a16="http://schemas.microsoft.com/office/drawing/2014/main" id="{BEFADB99-3D50-44AC-AE3B-26BBE0B64CBB}"/>
              </a:ext>
            </a:extLst>
          </p:cNvPr>
          <p:cNvSpPr/>
          <p:nvPr/>
        </p:nvSpPr>
        <p:spPr>
          <a:xfrm>
            <a:off x="3256761" y="3244334"/>
            <a:ext cx="6476453" cy="1200329"/>
          </a:xfrm>
          <a:prstGeom prst="rect">
            <a:avLst/>
          </a:prstGeom>
        </p:spPr>
        <p:txBody>
          <a:bodyPr wrap="none">
            <a:spAutoFit/>
          </a:bodyPr>
          <a:lstStyle/>
          <a:p>
            <a:pPr algn="ctr"/>
            <a:r>
              <a:rPr lang="en-US" sz="3600" dirty="0">
                <a:latin typeface="Bahnschrift SemiLight SemiConde" panose="020B0502040204020203" pitchFamily="34" charset="0"/>
              </a:rPr>
              <a:t>“The Lord sets forth the order of the </a:t>
            </a:r>
          </a:p>
          <a:p>
            <a:pPr algn="ctr"/>
            <a:r>
              <a:rPr lang="en-US" sz="3600" dirty="0">
                <a:latin typeface="Bahnschrift SemiLight SemiConde" panose="020B0502040204020203" pitchFamily="34" charset="0"/>
              </a:rPr>
              <a:t>School of the Prophets”</a:t>
            </a:r>
          </a:p>
        </p:txBody>
      </p:sp>
      <p:sp>
        <p:nvSpPr>
          <p:cNvPr id="4" name="Rectangle 3">
            <a:extLst>
              <a:ext uri="{FF2B5EF4-FFF2-40B4-BE49-F238E27FC236}">
                <a16:creationId xmlns:a16="http://schemas.microsoft.com/office/drawing/2014/main" id="{19F64BCD-182D-456B-9AF3-37911938DE3E}"/>
              </a:ext>
            </a:extLst>
          </p:cNvPr>
          <p:cNvSpPr/>
          <p:nvPr/>
        </p:nvSpPr>
        <p:spPr>
          <a:xfrm>
            <a:off x="1284668" y="890974"/>
            <a:ext cx="4485843" cy="430887"/>
          </a:xfrm>
          <a:prstGeom prst="rect">
            <a:avLst/>
          </a:prstGeom>
        </p:spPr>
        <p:txBody>
          <a:bodyPr wrap="none">
            <a:spAutoFit/>
          </a:bodyPr>
          <a:lstStyle/>
          <a:p>
            <a:r>
              <a:rPr lang="en-US" sz="2200" b="1" dirty="0"/>
              <a:t>Doctrine and Covenants 88:127–141.</a:t>
            </a:r>
          </a:p>
        </p:txBody>
      </p:sp>
    </p:spTree>
    <p:extLst>
      <p:ext uri="{BB962C8B-B14F-4D97-AF65-F5344CB8AC3E}">
        <p14:creationId xmlns:p14="http://schemas.microsoft.com/office/powerpoint/2010/main" val="3398445452"/>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94</a:t>
            </a:r>
          </a:p>
        </p:txBody>
      </p:sp>
      <p:sp>
        <p:nvSpPr>
          <p:cNvPr id="2" name="Rectangle 1">
            <a:extLst>
              <a:ext uri="{FF2B5EF4-FFF2-40B4-BE49-F238E27FC236}">
                <a16:creationId xmlns:a16="http://schemas.microsoft.com/office/drawing/2014/main" id="{6DA126DD-D700-42C9-83F4-EA9A68F8F899}"/>
              </a:ext>
            </a:extLst>
          </p:cNvPr>
          <p:cNvSpPr/>
          <p:nvPr/>
        </p:nvSpPr>
        <p:spPr>
          <a:xfrm>
            <a:off x="1364974" y="1104757"/>
            <a:ext cx="8878956" cy="646331"/>
          </a:xfrm>
          <a:prstGeom prst="rect">
            <a:avLst/>
          </a:prstGeom>
        </p:spPr>
        <p:txBody>
          <a:bodyPr wrap="square">
            <a:spAutoFit/>
          </a:bodyPr>
          <a:lstStyle/>
          <a:p>
            <a:pPr algn="just"/>
            <a:r>
              <a:rPr lang="en-US" b="1" dirty="0"/>
              <a:t>How does my relationship with those I learn the gospel with affect my ability to learn and be edified by the Spirit?</a:t>
            </a:r>
          </a:p>
        </p:txBody>
      </p:sp>
      <p:sp>
        <p:nvSpPr>
          <p:cNvPr id="7" name="Rectangle 6">
            <a:extLst>
              <a:ext uri="{FF2B5EF4-FFF2-40B4-BE49-F238E27FC236}">
                <a16:creationId xmlns:a16="http://schemas.microsoft.com/office/drawing/2014/main" id="{54ECB899-D495-44B2-8B7F-08734B538B1F}"/>
              </a:ext>
            </a:extLst>
          </p:cNvPr>
          <p:cNvSpPr/>
          <p:nvPr/>
        </p:nvSpPr>
        <p:spPr>
          <a:xfrm>
            <a:off x="1371618" y="1751088"/>
            <a:ext cx="4485843" cy="430887"/>
          </a:xfrm>
          <a:prstGeom prst="rect">
            <a:avLst/>
          </a:prstGeom>
        </p:spPr>
        <p:txBody>
          <a:bodyPr wrap="none">
            <a:spAutoFit/>
          </a:bodyPr>
          <a:lstStyle/>
          <a:p>
            <a:r>
              <a:rPr lang="en-US" sz="2200" b="1" dirty="0"/>
              <a:t>Doctrine and Covenants 88:128–134.</a:t>
            </a:r>
          </a:p>
        </p:txBody>
      </p:sp>
      <p:sp>
        <p:nvSpPr>
          <p:cNvPr id="4" name="Rectangle 3">
            <a:extLst>
              <a:ext uri="{FF2B5EF4-FFF2-40B4-BE49-F238E27FC236}">
                <a16:creationId xmlns:a16="http://schemas.microsoft.com/office/drawing/2014/main" id="{D671D537-F069-4F7F-8BB7-1A5062D12FEE}"/>
              </a:ext>
            </a:extLst>
          </p:cNvPr>
          <p:cNvSpPr/>
          <p:nvPr/>
        </p:nvSpPr>
        <p:spPr>
          <a:xfrm>
            <a:off x="1371618" y="2128967"/>
            <a:ext cx="8984973" cy="4016484"/>
          </a:xfrm>
          <a:prstGeom prst="rect">
            <a:avLst/>
          </a:prstGeom>
        </p:spPr>
        <p:txBody>
          <a:bodyPr wrap="square">
            <a:spAutoFit/>
          </a:bodyPr>
          <a:lstStyle/>
          <a:p>
            <a:pPr algn="just" fontAlgn="base"/>
            <a:r>
              <a:rPr lang="en-US" sz="1500" b="1" dirty="0">
                <a:latin typeface="Palatino"/>
              </a:rPr>
              <a:t>128 </a:t>
            </a:r>
            <a:r>
              <a:rPr lang="en-US" sz="1500" dirty="0">
                <a:latin typeface="Palatino"/>
              </a:rPr>
              <a:t>And this shall be the order of the house of the presidency of the school: He that is appointed to be president, or teacher, shall be found standing in his place, in the house which shall be prepared for him.</a:t>
            </a:r>
          </a:p>
          <a:p>
            <a:pPr algn="just" fontAlgn="base"/>
            <a:r>
              <a:rPr lang="en-US" sz="1500" b="1" dirty="0">
                <a:latin typeface="Palatino"/>
              </a:rPr>
              <a:t>129 </a:t>
            </a:r>
            <a:r>
              <a:rPr lang="en-US" sz="1500" dirty="0">
                <a:latin typeface="Palatino"/>
              </a:rPr>
              <a:t>Therefore, he shall be first in the house of God, in a place that the congregation in the house may hear his words carefully and distinctly, not with loud speech.</a:t>
            </a:r>
          </a:p>
          <a:p>
            <a:pPr algn="just" fontAlgn="base"/>
            <a:r>
              <a:rPr lang="en-US" sz="1500" b="1" dirty="0">
                <a:latin typeface="Palatino"/>
              </a:rPr>
              <a:t>130 </a:t>
            </a:r>
            <a:r>
              <a:rPr lang="en-US" sz="1500" dirty="0">
                <a:latin typeface="Palatino"/>
              </a:rPr>
              <a:t>And when he cometh into the house of God, for he should be first in the house—behold, this is beautiful, that he may be an example—</a:t>
            </a:r>
          </a:p>
          <a:p>
            <a:pPr algn="just" fontAlgn="base"/>
            <a:r>
              <a:rPr lang="en-US" sz="1500" b="1" dirty="0">
                <a:latin typeface="Palatino"/>
              </a:rPr>
              <a:t>131 </a:t>
            </a:r>
            <a:r>
              <a:rPr lang="en-US" sz="1500" dirty="0">
                <a:latin typeface="Palatino"/>
              </a:rPr>
              <a:t>Let him offer himself in prayer upon his knees before God, in token or remembrance of the everlasting covenant.</a:t>
            </a:r>
          </a:p>
          <a:p>
            <a:pPr algn="just" fontAlgn="base"/>
            <a:r>
              <a:rPr lang="en-US" sz="1500" b="1" dirty="0">
                <a:latin typeface="Palatino"/>
              </a:rPr>
              <a:t>132 </a:t>
            </a:r>
            <a:r>
              <a:rPr lang="en-US" sz="1500" dirty="0">
                <a:latin typeface="Palatino"/>
              </a:rPr>
              <a:t>And when any shall come in after him, let the teacher arise, and, with uplifted hands to heaven, yea, even directly, salute his brother or brethren with these words:</a:t>
            </a:r>
          </a:p>
          <a:p>
            <a:pPr algn="just" fontAlgn="base"/>
            <a:r>
              <a:rPr lang="en-US" sz="1500" b="1" dirty="0">
                <a:latin typeface="Palatino"/>
              </a:rPr>
              <a:t>133 </a:t>
            </a:r>
            <a:r>
              <a:rPr lang="en-US" sz="1500" dirty="0">
                <a:latin typeface="Palatino"/>
              </a:rPr>
              <a:t>Art thou a brother or brethren? I salute you in the name of the Lord Jesus Christ, in token or remembrance of the everlasting covenant, in which covenant I receive you to fellowship, in a determination that is fixed, immovable, and unchangeable, to be your friend and brother through the grace of God in the bonds of love, to walk in all the commandments of God blameless, in thanksgiving, forever and ever. Amen.</a:t>
            </a:r>
          </a:p>
          <a:p>
            <a:pPr algn="just" fontAlgn="base"/>
            <a:r>
              <a:rPr lang="en-US" sz="1500" b="1" dirty="0">
                <a:latin typeface="Palatino"/>
              </a:rPr>
              <a:t>134 </a:t>
            </a:r>
            <a:r>
              <a:rPr lang="en-US" sz="1500" dirty="0">
                <a:latin typeface="Palatino"/>
              </a:rPr>
              <a:t>And he that is found unworthy of this salutation shall not have place among you; for ye shall not suffer that mine house shall be polluted by him.</a:t>
            </a:r>
            <a:endParaRPr lang="en-US" sz="1500" b="0" i="0" dirty="0">
              <a:effectLst/>
              <a:latin typeface="Palatino"/>
            </a:endParaRPr>
          </a:p>
        </p:txBody>
      </p:sp>
    </p:spTree>
    <p:extLst>
      <p:ext uri="{BB962C8B-B14F-4D97-AF65-F5344CB8AC3E}">
        <p14:creationId xmlns:p14="http://schemas.microsoft.com/office/powerpoint/2010/main" val="4111660951"/>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1000"/>
                                        <p:tgtEl>
                                          <p:spTgt spid="4"/>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randombar(horizontal)">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94</a:t>
            </a:r>
          </a:p>
        </p:txBody>
      </p:sp>
      <p:sp>
        <p:nvSpPr>
          <p:cNvPr id="2" name="Rectangle 1">
            <a:extLst>
              <a:ext uri="{FF2B5EF4-FFF2-40B4-BE49-F238E27FC236}">
                <a16:creationId xmlns:a16="http://schemas.microsoft.com/office/drawing/2014/main" id="{6F5BA121-A7EF-43E6-B09B-A92628B89F10}"/>
              </a:ext>
            </a:extLst>
          </p:cNvPr>
          <p:cNvSpPr/>
          <p:nvPr/>
        </p:nvSpPr>
        <p:spPr>
          <a:xfrm>
            <a:off x="1272207" y="985487"/>
            <a:ext cx="8733183" cy="646331"/>
          </a:xfrm>
          <a:prstGeom prst="rect">
            <a:avLst/>
          </a:prstGeom>
        </p:spPr>
        <p:txBody>
          <a:bodyPr wrap="square">
            <a:spAutoFit/>
          </a:bodyPr>
          <a:lstStyle/>
          <a:p>
            <a:pPr algn="just"/>
            <a:r>
              <a:rPr lang="en-US" b="1" dirty="0"/>
              <a:t>How was the teacher of the School of the Prophets to establish a spiritual learning environment?</a:t>
            </a:r>
          </a:p>
        </p:txBody>
      </p:sp>
      <p:sp>
        <p:nvSpPr>
          <p:cNvPr id="3" name="Rectangle 2">
            <a:extLst>
              <a:ext uri="{FF2B5EF4-FFF2-40B4-BE49-F238E27FC236}">
                <a16:creationId xmlns:a16="http://schemas.microsoft.com/office/drawing/2014/main" id="{F997B94C-4C40-493D-BC1D-C5BEC24EAF74}"/>
              </a:ext>
            </a:extLst>
          </p:cNvPr>
          <p:cNvSpPr/>
          <p:nvPr/>
        </p:nvSpPr>
        <p:spPr>
          <a:xfrm>
            <a:off x="1272207" y="1633567"/>
            <a:ext cx="6599584" cy="369332"/>
          </a:xfrm>
          <a:prstGeom prst="rect">
            <a:avLst/>
          </a:prstGeom>
        </p:spPr>
        <p:txBody>
          <a:bodyPr wrap="square">
            <a:spAutoFit/>
          </a:bodyPr>
          <a:lstStyle/>
          <a:p>
            <a:r>
              <a:rPr lang="en-US" b="1" dirty="0"/>
              <a:t>What do you notice about the salutation or greeting in verse 133?</a:t>
            </a:r>
          </a:p>
        </p:txBody>
      </p:sp>
      <p:sp>
        <p:nvSpPr>
          <p:cNvPr id="4" name="Rectangle 3">
            <a:extLst>
              <a:ext uri="{FF2B5EF4-FFF2-40B4-BE49-F238E27FC236}">
                <a16:creationId xmlns:a16="http://schemas.microsoft.com/office/drawing/2014/main" id="{27B2F8E9-7619-4821-AA18-E535A8ED3CA0}"/>
              </a:ext>
            </a:extLst>
          </p:cNvPr>
          <p:cNvSpPr/>
          <p:nvPr/>
        </p:nvSpPr>
        <p:spPr>
          <a:xfrm>
            <a:off x="1272207" y="2002899"/>
            <a:ext cx="3639010" cy="369332"/>
          </a:xfrm>
          <a:prstGeom prst="rect">
            <a:avLst/>
          </a:prstGeom>
        </p:spPr>
        <p:txBody>
          <a:bodyPr wrap="none">
            <a:spAutoFit/>
          </a:bodyPr>
          <a:lstStyle/>
          <a:p>
            <a:r>
              <a:rPr lang="en-US" b="1" dirty="0"/>
              <a:t>Doctrine and Covenants 88:135–137</a:t>
            </a:r>
          </a:p>
        </p:txBody>
      </p:sp>
      <p:sp>
        <p:nvSpPr>
          <p:cNvPr id="5" name="Rectangle 4">
            <a:extLst>
              <a:ext uri="{FF2B5EF4-FFF2-40B4-BE49-F238E27FC236}">
                <a16:creationId xmlns:a16="http://schemas.microsoft.com/office/drawing/2014/main" id="{72288D7D-C662-4A88-8834-064B82E4B4EA}"/>
              </a:ext>
            </a:extLst>
          </p:cNvPr>
          <p:cNvSpPr/>
          <p:nvPr/>
        </p:nvSpPr>
        <p:spPr>
          <a:xfrm>
            <a:off x="1272207" y="2319223"/>
            <a:ext cx="8733182" cy="2062103"/>
          </a:xfrm>
          <a:prstGeom prst="rect">
            <a:avLst/>
          </a:prstGeom>
        </p:spPr>
        <p:txBody>
          <a:bodyPr wrap="square">
            <a:spAutoFit/>
          </a:bodyPr>
          <a:lstStyle/>
          <a:p>
            <a:pPr algn="just" fontAlgn="base"/>
            <a:r>
              <a:rPr lang="en-US" sz="1600" b="1" dirty="0">
                <a:latin typeface="Palatino"/>
              </a:rPr>
              <a:t>135 </a:t>
            </a:r>
            <a:r>
              <a:rPr lang="en-US" sz="1600" dirty="0">
                <a:latin typeface="Palatino"/>
              </a:rPr>
              <a:t>And he that cometh in and is faithful before me, and is a brother, or if they be brethren, they shall salute the president or teacher with uplifted hands to heaven, with this same prayer and covenant, or by saying Amen, in token of the same.</a:t>
            </a:r>
          </a:p>
          <a:p>
            <a:pPr algn="just" fontAlgn="base"/>
            <a:r>
              <a:rPr lang="en-US" sz="1600" b="1" dirty="0">
                <a:latin typeface="Palatino"/>
              </a:rPr>
              <a:t>136 </a:t>
            </a:r>
            <a:r>
              <a:rPr lang="en-US" sz="1600" dirty="0">
                <a:latin typeface="Palatino"/>
              </a:rPr>
              <a:t>Behold, verily, I say unto you, this is an ensample unto you for a salutation to one another in the house of God, in the school of the prophets.</a:t>
            </a:r>
          </a:p>
          <a:p>
            <a:pPr algn="just" fontAlgn="base"/>
            <a:r>
              <a:rPr lang="en-US" sz="1600" b="1" dirty="0">
                <a:latin typeface="Palatino"/>
              </a:rPr>
              <a:t>137 </a:t>
            </a:r>
            <a:r>
              <a:rPr lang="en-US" sz="1600" dirty="0">
                <a:latin typeface="Palatino"/>
              </a:rPr>
              <a:t>And ye are called to do this by prayer and thanksgiving, as the Spirit shall give utterance in all your doings in the house of the Lord, in the school of the prophets, that it may become a sanctuary, a tabernacle of the Holy Spirit to your edification.</a:t>
            </a:r>
            <a:endParaRPr lang="en-US" sz="1600" b="0" i="0" dirty="0">
              <a:effectLst/>
              <a:latin typeface="Palatino"/>
            </a:endParaRPr>
          </a:p>
        </p:txBody>
      </p:sp>
      <p:sp>
        <p:nvSpPr>
          <p:cNvPr id="7" name="Rectangle 6">
            <a:extLst>
              <a:ext uri="{FF2B5EF4-FFF2-40B4-BE49-F238E27FC236}">
                <a16:creationId xmlns:a16="http://schemas.microsoft.com/office/drawing/2014/main" id="{68F138C7-B264-4CB3-95E8-C2819AAA0F57}"/>
              </a:ext>
            </a:extLst>
          </p:cNvPr>
          <p:cNvSpPr/>
          <p:nvPr/>
        </p:nvSpPr>
        <p:spPr>
          <a:xfrm>
            <a:off x="1272206" y="4272026"/>
            <a:ext cx="8733181" cy="646331"/>
          </a:xfrm>
          <a:prstGeom prst="rect">
            <a:avLst/>
          </a:prstGeom>
        </p:spPr>
        <p:txBody>
          <a:bodyPr wrap="square">
            <a:spAutoFit/>
          </a:bodyPr>
          <a:lstStyle/>
          <a:p>
            <a:pPr algn="just"/>
            <a:r>
              <a:rPr lang="en-US" b="1" dirty="0"/>
              <a:t>What kind of relationship were the members of the School of the Prophets to have with each other?</a:t>
            </a:r>
          </a:p>
        </p:txBody>
      </p:sp>
      <p:sp>
        <p:nvSpPr>
          <p:cNvPr id="8" name="Rectangle 7">
            <a:extLst>
              <a:ext uri="{FF2B5EF4-FFF2-40B4-BE49-F238E27FC236}">
                <a16:creationId xmlns:a16="http://schemas.microsoft.com/office/drawing/2014/main" id="{5D1FC042-643F-4872-B460-BB5BB7FCA177}"/>
              </a:ext>
            </a:extLst>
          </p:cNvPr>
          <p:cNvSpPr/>
          <p:nvPr/>
        </p:nvSpPr>
        <p:spPr>
          <a:xfrm>
            <a:off x="1272207" y="4901267"/>
            <a:ext cx="8733180" cy="646331"/>
          </a:xfrm>
          <a:prstGeom prst="rect">
            <a:avLst/>
          </a:prstGeom>
        </p:spPr>
        <p:txBody>
          <a:bodyPr wrap="square">
            <a:spAutoFit/>
          </a:bodyPr>
          <a:lstStyle/>
          <a:p>
            <a:pPr algn="just"/>
            <a:r>
              <a:rPr lang="en-US" b="1" dirty="0"/>
              <a:t>What did the Lord promise if the members of the School of the Prophets would follow His instructions? </a:t>
            </a:r>
          </a:p>
        </p:txBody>
      </p:sp>
      <p:sp>
        <p:nvSpPr>
          <p:cNvPr id="9" name="Rectangle 8">
            <a:extLst>
              <a:ext uri="{FF2B5EF4-FFF2-40B4-BE49-F238E27FC236}">
                <a16:creationId xmlns:a16="http://schemas.microsoft.com/office/drawing/2014/main" id="{7F8BEDB7-87A5-48CF-AF53-90C21D5C96FA}"/>
              </a:ext>
            </a:extLst>
          </p:cNvPr>
          <p:cNvSpPr/>
          <p:nvPr/>
        </p:nvSpPr>
        <p:spPr>
          <a:xfrm>
            <a:off x="1272206" y="5481338"/>
            <a:ext cx="7076664" cy="369332"/>
          </a:xfrm>
          <a:prstGeom prst="rect">
            <a:avLst/>
          </a:prstGeom>
        </p:spPr>
        <p:txBody>
          <a:bodyPr wrap="square">
            <a:spAutoFit/>
          </a:bodyPr>
          <a:lstStyle/>
          <a:p>
            <a:r>
              <a:rPr lang="en-US" i="1" dirty="0">
                <a:effectLst>
                  <a:outerShdw blurRad="38100" dist="38100" dir="2700000" algn="tl">
                    <a:srgbClr val="000000">
                      <a:alpha val="43137"/>
                    </a:srgbClr>
                  </a:outerShdw>
                </a:effectLst>
              </a:rPr>
              <a:t>The school would become a sanctuary where the Spirit could edify them.</a:t>
            </a:r>
          </a:p>
        </p:txBody>
      </p:sp>
    </p:spTree>
    <p:extLst>
      <p:ext uri="{BB962C8B-B14F-4D97-AF65-F5344CB8AC3E}">
        <p14:creationId xmlns:p14="http://schemas.microsoft.com/office/powerpoint/2010/main" val="486085174"/>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dissolve">
                                      <p:cBhvr>
                                        <p:cTn id="14" dur="1000"/>
                                        <p:tgtEl>
                                          <p:spTgt spid="4"/>
                                        </p:tgtEl>
                                      </p:cBhvr>
                                    </p:animEffect>
                                  </p:childTnLst>
                                </p:cTn>
                              </p:par>
                              <p:par>
                                <p:cTn id="15" presetID="9"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1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12" accel="70000" fill="hold" nodeType="clickEffect">
                                  <p:stCondLst>
                                    <p:cond delay="0"/>
                                  </p:stCondLst>
                                  <p:childTnLst>
                                    <p:set>
                                      <p:cBhvr>
                                        <p:cTn id="28" dur="1" fill="hold">
                                          <p:stCondLst>
                                            <p:cond delay="0"/>
                                          </p:stCondLst>
                                        </p:cTn>
                                        <p:tgtEl>
                                          <p:spTgt spid="8">
                                            <p:txEl>
                                              <p:pRg st="0" end="0"/>
                                            </p:txEl>
                                          </p:spTgt>
                                        </p:tgtEl>
                                        <p:attrNameLst>
                                          <p:attrName>style.visibility</p:attrName>
                                        </p:attrNameLst>
                                      </p:cBhvr>
                                      <p:to>
                                        <p:strVal val="visible"/>
                                      </p:to>
                                    </p:set>
                                    <p:anim calcmode="lin" valueType="num">
                                      <p:cBhvr additive="base">
                                        <p:cTn id="29" dur="15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30" dur="1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1" presetClass="entr" presetSubtype="0" fill="hold" grpId="0" nodeType="clickEffect">
                                  <p:stCondLst>
                                    <p:cond delay="0"/>
                                  </p:stCondLst>
                                  <p:iterate type="lt">
                                    <p:tmPct val="10000"/>
                                  </p:iterate>
                                  <p:childTnLst>
                                    <p:set>
                                      <p:cBhvr>
                                        <p:cTn id="34" dur="1" fill="hold">
                                          <p:stCondLst>
                                            <p:cond delay="0"/>
                                          </p:stCondLst>
                                        </p:cTn>
                                        <p:tgtEl>
                                          <p:spTgt spid="9"/>
                                        </p:tgtEl>
                                        <p:attrNameLst>
                                          <p:attrName>style.visibility</p:attrName>
                                        </p:attrNameLst>
                                      </p:cBhvr>
                                      <p:to>
                                        <p:strVal val="visible"/>
                                      </p:to>
                                    </p:set>
                                    <p:anim calcmode="lin" valueType="num">
                                      <p:cBhvr>
                                        <p:cTn id="35" dur="25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36" dur="250" fill="hold"/>
                                        <p:tgtEl>
                                          <p:spTgt spid="9"/>
                                        </p:tgtEl>
                                        <p:attrNameLst>
                                          <p:attrName>ppt_y</p:attrName>
                                        </p:attrNameLst>
                                      </p:cBhvr>
                                      <p:tavLst>
                                        <p:tav tm="0">
                                          <p:val>
                                            <p:strVal val="#ppt_y"/>
                                          </p:val>
                                        </p:tav>
                                        <p:tav tm="100000">
                                          <p:val>
                                            <p:strVal val="#ppt_y"/>
                                          </p:val>
                                        </p:tav>
                                      </p:tavLst>
                                    </p:anim>
                                    <p:anim calcmode="lin" valueType="num">
                                      <p:cBhvr>
                                        <p:cTn id="37" dur="25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38" dur="25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39" dur="250" tmFilter="0,0; .5, 1; 1, 1"/>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7"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94</a:t>
            </a:r>
          </a:p>
        </p:txBody>
      </p:sp>
      <p:sp>
        <p:nvSpPr>
          <p:cNvPr id="2" name="Rectangle 1">
            <a:extLst>
              <a:ext uri="{FF2B5EF4-FFF2-40B4-BE49-F238E27FC236}">
                <a16:creationId xmlns:a16="http://schemas.microsoft.com/office/drawing/2014/main" id="{191D05ED-EF3B-4FD1-82C0-76E2F984C9EF}"/>
              </a:ext>
            </a:extLst>
          </p:cNvPr>
          <p:cNvSpPr/>
          <p:nvPr/>
        </p:nvSpPr>
        <p:spPr>
          <a:xfrm>
            <a:off x="1033669" y="890974"/>
            <a:ext cx="9369288" cy="353943"/>
          </a:xfrm>
          <a:prstGeom prst="rect">
            <a:avLst/>
          </a:prstGeom>
        </p:spPr>
        <p:txBody>
          <a:bodyPr wrap="square">
            <a:spAutoFit/>
          </a:bodyPr>
          <a:lstStyle/>
          <a:p>
            <a:pPr algn="just"/>
            <a:r>
              <a:rPr lang="en-US" sz="1700" b="1" dirty="0"/>
              <a:t>What can happen in our Church classes or homes if we follow the Lord’s instruction in verses 128–137? </a:t>
            </a:r>
          </a:p>
        </p:txBody>
      </p:sp>
      <p:sp>
        <p:nvSpPr>
          <p:cNvPr id="3" name="Rectangle 2">
            <a:extLst>
              <a:ext uri="{FF2B5EF4-FFF2-40B4-BE49-F238E27FC236}">
                <a16:creationId xmlns:a16="http://schemas.microsoft.com/office/drawing/2014/main" id="{7905C579-81F0-428A-8B11-B2FA57C41BF8}"/>
              </a:ext>
            </a:extLst>
          </p:cNvPr>
          <p:cNvSpPr/>
          <p:nvPr/>
        </p:nvSpPr>
        <p:spPr>
          <a:xfrm>
            <a:off x="1033668" y="1244917"/>
            <a:ext cx="9183757" cy="646331"/>
          </a:xfrm>
          <a:prstGeom prst="rect">
            <a:avLst/>
          </a:prstGeom>
        </p:spPr>
        <p:txBody>
          <a:bodyPr wrap="square">
            <a:spAutoFit/>
          </a:bodyPr>
          <a:lstStyle/>
          <a:p>
            <a:pPr algn="just"/>
            <a:r>
              <a:rPr lang="en-US" i="1" dirty="0">
                <a:effectLst>
                  <a:outerShdw blurRad="38100" dist="38100" dir="2700000" algn="tl">
                    <a:srgbClr val="000000">
                      <a:alpha val="43137"/>
                    </a:srgbClr>
                  </a:outerShdw>
                </a:effectLst>
              </a:rPr>
              <a:t>If we show friendship and love to each other, then we can invite the Spirit as we study the gospel together.</a:t>
            </a:r>
          </a:p>
        </p:txBody>
      </p:sp>
      <p:sp>
        <p:nvSpPr>
          <p:cNvPr id="4" name="Rectangle 3">
            <a:extLst>
              <a:ext uri="{FF2B5EF4-FFF2-40B4-BE49-F238E27FC236}">
                <a16:creationId xmlns:a16="http://schemas.microsoft.com/office/drawing/2014/main" id="{7CF9A107-AA94-44AA-AF83-400211D8AFFE}"/>
              </a:ext>
            </a:extLst>
          </p:cNvPr>
          <p:cNvSpPr/>
          <p:nvPr/>
        </p:nvSpPr>
        <p:spPr>
          <a:xfrm>
            <a:off x="1033665" y="2178931"/>
            <a:ext cx="9183757" cy="1323439"/>
          </a:xfrm>
          <a:prstGeom prst="rect">
            <a:avLst/>
          </a:prstGeom>
        </p:spPr>
        <p:txBody>
          <a:bodyPr wrap="square">
            <a:spAutoFit/>
          </a:bodyPr>
          <a:lstStyle/>
          <a:p>
            <a:pPr algn="just"/>
            <a:r>
              <a:rPr lang="en-US" sz="1600" dirty="0">
                <a:latin typeface="Palatino"/>
              </a:rPr>
              <a:t>Art thou a brother or brethren? I salute you in the name of the Lord Jesus Christ, in token or remembrance of the everlasting covenant, in which covenant I receive you to fellowship, in a determination that is fixed, immovable, and unchangeable, to be your friend and brother through the grace of God in the bonds of love, to walk in all the commandments of God blameless, in thanksgiving, forever and ever. Amen.</a:t>
            </a:r>
            <a:endParaRPr lang="en-US" sz="1600" dirty="0"/>
          </a:p>
        </p:txBody>
      </p:sp>
      <p:sp>
        <p:nvSpPr>
          <p:cNvPr id="7" name="Rectangle 6">
            <a:extLst>
              <a:ext uri="{FF2B5EF4-FFF2-40B4-BE49-F238E27FC236}">
                <a16:creationId xmlns:a16="http://schemas.microsoft.com/office/drawing/2014/main" id="{4C9BB668-A7C5-4C03-9E4C-024F29229BBC}"/>
              </a:ext>
            </a:extLst>
          </p:cNvPr>
          <p:cNvSpPr/>
          <p:nvPr/>
        </p:nvSpPr>
        <p:spPr>
          <a:xfrm>
            <a:off x="1033667" y="1891248"/>
            <a:ext cx="3233449" cy="369332"/>
          </a:xfrm>
          <a:prstGeom prst="rect">
            <a:avLst/>
          </a:prstGeom>
        </p:spPr>
        <p:txBody>
          <a:bodyPr wrap="none">
            <a:spAutoFit/>
          </a:bodyPr>
          <a:lstStyle/>
          <a:p>
            <a:r>
              <a:rPr lang="en-US" b="1" dirty="0"/>
              <a:t>Doctrine and Covenants 88:133.</a:t>
            </a:r>
          </a:p>
        </p:txBody>
      </p:sp>
      <p:sp>
        <p:nvSpPr>
          <p:cNvPr id="5" name="Rectangle 4">
            <a:extLst>
              <a:ext uri="{FF2B5EF4-FFF2-40B4-BE49-F238E27FC236}">
                <a16:creationId xmlns:a16="http://schemas.microsoft.com/office/drawing/2014/main" id="{AF2EF16E-DE26-4C73-BBA4-BEDE5252D268}"/>
              </a:ext>
            </a:extLst>
          </p:cNvPr>
          <p:cNvSpPr/>
          <p:nvPr/>
        </p:nvSpPr>
        <p:spPr>
          <a:xfrm>
            <a:off x="1033665" y="3502370"/>
            <a:ext cx="9183756" cy="630942"/>
          </a:xfrm>
          <a:prstGeom prst="rect">
            <a:avLst/>
          </a:prstGeom>
        </p:spPr>
        <p:txBody>
          <a:bodyPr wrap="square">
            <a:spAutoFit/>
          </a:bodyPr>
          <a:lstStyle/>
          <a:p>
            <a:pPr algn="just"/>
            <a:r>
              <a:rPr lang="en-US" sz="1750" b="1" dirty="0"/>
              <a:t>How do you think we can show “determination that is fixed, immovable, and unchangeable, to be [a] friend” to class or family members whom we may not know well or may struggle to love?</a:t>
            </a:r>
          </a:p>
        </p:txBody>
      </p:sp>
      <p:sp>
        <p:nvSpPr>
          <p:cNvPr id="8" name="Rectangle 7">
            <a:extLst>
              <a:ext uri="{FF2B5EF4-FFF2-40B4-BE49-F238E27FC236}">
                <a16:creationId xmlns:a16="http://schemas.microsoft.com/office/drawing/2014/main" id="{EF2C311B-1F29-49A9-8CD2-E009E952D207}"/>
              </a:ext>
            </a:extLst>
          </p:cNvPr>
          <p:cNvSpPr/>
          <p:nvPr/>
        </p:nvSpPr>
        <p:spPr>
          <a:xfrm>
            <a:off x="1033665" y="4179478"/>
            <a:ext cx="9183756" cy="646331"/>
          </a:xfrm>
          <a:prstGeom prst="rect">
            <a:avLst/>
          </a:prstGeom>
        </p:spPr>
        <p:txBody>
          <a:bodyPr wrap="square">
            <a:spAutoFit/>
          </a:bodyPr>
          <a:lstStyle/>
          <a:p>
            <a:pPr algn="just"/>
            <a:r>
              <a:rPr lang="en-US" b="1" dirty="0"/>
              <a:t>When have you experienced a gospel-learning environment where everyone was determined to be friends?</a:t>
            </a:r>
          </a:p>
        </p:txBody>
      </p:sp>
    </p:spTree>
    <p:extLst>
      <p:ext uri="{BB962C8B-B14F-4D97-AF65-F5344CB8AC3E}">
        <p14:creationId xmlns:p14="http://schemas.microsoft.com/office/powerpoint/2010/main" val="91167321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8" presetClass="entr" presetSubtype="12"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strips(downLeft)">
                                      <p:cBhvr>
                                        <p:cTn id="26" dur="10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barn(inVertical)">
                                      <p:cBhvr>
                                        <p:cTn id="31"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7" grpId="0"/>
      <p:bldP spid="5"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94</a:t>
            </a:r>
          </a:p>
        </p:txBody>
      </p:sp>
      <p:sp>
        <p:nvSpPr>
          <p:cNvPr id="3" name="Rectangle 2">
            <a:extLst>
              <a:ext uri="{FF2B5EF4-FFF2-40B4-BE49-F238E27FC236}">
                <a16:creationId xmlns:a16="http://schemas.microsoft.com/office/drawing/2014/main" id="{A45A8041-F84B-4507-A449-C607E8B54304}"/>
              </a:ext>
            </a:extLst>
          </p:cNvPr>
          <p:cNvSpPr/>
          <p:nvPr/>
        </p:nvSpPr>
        <p:spPr>
          <a:xfrm>
            <a:off x="2960943" y="2861318"/>
            <a:ext cx="6270114" cy="1446550"/>
          </a:xfrm>
          <a:prstGeom prst="rect">
            <a:avLst/>
          </a:prstGeom>
        </p:spPr>
        <p:txBody>
          <a:bodyPr wrap="square">
            <a:spAutoFit/>
          </a:bodyPr>
          <a:lstStyle/>
          <a:p>
            <a:pPr algn="ctr"/>
            <a:r>
              <a:rPr lang="en-US" sz="4400" b="1" dirty="0">
                <a:solidFill>
                  <a:schemeClr val="tx1">
                    <a:lumMod val="95000"/>
                    <a:lumOff val="5000"/>
                  </a:schemeClr>
                </a:solidFill>
                <a:effectLst>
                  <a:outerShdw blurRad="38100" dist="38100" dir="2700000" algn="tl">
                    <a:srgbClr val="000000">
                      <a:alpha val="43137"/>
                    </a:srgbClr>
                  </a:outerShdw>
                </a:effectLst>
                <a:latin typeface="Leelawadee UI Semilight" panose="020B0402040204020203" pitchFamily="34" charset="-34"/>
                <a:ea typeface="Microsoft Himalaya" panose="01010100010101010101" pitchFamily="2" charset="0"/>
                <a:cs typeface="Leelawadee UI Semilight" panose="020B0402040204020203" pitchFamily="34" charset="-34"/>
              </a:rPr>
              <a:t>Doctrine and Covenants 88:118-141.</a:t>
            </a:r>
          </a:p>
        </p:txBody>
      </p:sp>
    </p:spTree>
    <p:extLst>
      <p:ext uri="{BB962C8B-B14F-4D97-AF65-F5344CB8AC3E}">
        <p14:creationId xmlns:p14="http://schemas.microsoft.com/office/powerpoint/2010/main" val="20941675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2D592B3E-A143-4741-9CDB-02C473F23296}"/>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94</a:t>
            </a:r>
          </a:p>
        </p:txBody>
      </p:sp>
      <p:sp>
        <p:nvSpPr>
          <p:cNvPr id="4" name="Rectangle 3">
            <a:extLst>
              <a:ext uri="{FF2B5EF4-FFF2-40B4-BE49-F238E27FC236}">
                <a16:creationId xmlns:a16="http://schemas.microsoft.com/office/drawing/2014/main" id="{9AA5914B-185F-4B44-9EE3-09366FBA9DDD}"/>
              </a:ext>
            </a:extLst>
          </p:cNvPr>
          <p:cNvSpPr/>
          <p:nvPr/>
        </p:nvSpPr>
        <p:spPr>
          <a:xfrm>
            <a:off x="2360842" y="3105834"/>
            <a:ext cx="7470315" cy="646331"/>
          </a:xfrm>
          <a:prstGeom prst="rect">
            <a:avLst/>
          </a:prstGeom>
        </p:spPr>
        <p:txBody>
          <a:bodyPr wrap="none">
            <a:spAutoFit/>
          </a:bodyPr>
          <a:lstStyle/>
          <a:p>
            <a:r>
              <a:rPr lang="en-US" sz="3600" dirty="0">
                <a:latin typeface="Bahnschrift SemiLight SemiConde" panose="020B0502040204020203" pitchFamily="34" charset="0"/>
              </a:rPr>
              <a:t>“The Lord describes a pattern of learning”</a:t>
            </a:r>
          </a:p>
        </p:txBody>
      </p:sp>
      <p:sp>
        <p:nvSpPr>
          <p:cNvPr id="6" name="Rectangle 5">
            <a:extLst>
              <a:ext uri="{FF2B5EF4-FFF2-40B4-BE49-F238E27FC236}">
                <a16:creationId xmlns:a16="http://schemas.microsoft.com/office/drawing/2014/main" id="{20170475-3BDC-4444-AD37-28D27C198936}"/>
              </a:ext>
            </a:extLst>
          </p:cNvPr>
          <p:cNvSpPr/>
          <p:nvPr/>
        </p:nvSpPr>
        <p:spPr>
          <a:xfrm>
            <a:off x="1284668" y="890974"/>
            <a:ext cx="4793043" cy="461665"/>
          </a:xfrm>
          <a:prstGeom prst="rect">
            <a:avLst/>
          </a:prstGeom>
        </p:spPr>
        <p:txBody>
          <a:bodyPr wrap="none">
            <a:spAutoFit/>
          </a:bodyPr>
          <a:lstStyle/>
          <a:p>
            <a:r>
              <a:rPr lang="en-US" sz="2400" b="1" dirty="0"/>
              <a:t>Doctrine and Covenants 88:118–126</a:t>
            </a:r>
          </a:p>
        </p:txBody>
      </p:sp>
    </p:spTree>
    <p:extLst>
      <p:ext uri="{BB962C8B-B14F-4D97-AF65-F5344CB8AC3E}">
        <p14:creationId xmlns:p14="http://schemas.microsoft.com/office/powerpoint/2010/main" val="2245227433"/>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174132EC-CECA-480D-B9C7-7B9FCCF1BDE8}"/>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94</a:t>
            </a:r>
          </a:p>
        </p:txBody>
      </p:sp>
      <p:sp>
        <p:nvSpPr>
          <p:cNvPr id="2" name="Rectangle 1">
            <a:extLst>
              <a:ext uri="{FF2B5EF4-FFF2-40B4-BE49-F238E27FC236}">
                <a16:creationId xmlns:a16="http://schemas.microsoft.com/office/drawing/2014/main" id="{5AF2A6EF-2B18-4DAA-B517-107F53E2E2D0}"/>
              </a:ext>
            </a:extLst>
          </p:cNvPr>
          <p:cNvSpPr/>
          <p:nvPr/>
        </p:nvSpPr>
        <p:spPr>
          <a:xfrm>
            <a:off x="1261403" y="1136358"/>
            <a:ext cx="4970585" cy="369332"/>
          </a:xfrm>
          <a:prstGeom prst="rect">
            <a:avLst/>
          </a:prstGeom>
        </p:spPr>
        <p:txBody>
          <a:bodyPr wrap="square">
            <a:spAutoFit/>
          </a:bodyPr>
          <a:lstStyle/>
          <a:p>
            <a:r>
              <a:rPr lang="en-US" b="1" dirty="0"/>
              <a:t>What are you learning about right now at school? </a:t>
            </a:r>
          </a:p>
        </p:txBody>
      </p:sp>
      <p:sp>
        <p:nvSpPr>
          <p:cNvPr id="3" name="Rectangle 2">
            <a:extLst>
              <a:ext uri="{FF2B5EF4-FFF2-40B4-BE49-F238E27FC236}">
                <a16:creationId xmlns:a16="http://schemas.microsoft.com/office/drawing/2014/main" id="{674A2C75-1C23-4D03-AFB4-7582CBC4FE97}"/>
              </a:ext>
            </a:extLst>
          </p:cNvPr>
          <p:cNvSpPr/>
          <p:nvPr/>
        </p:nvSpPr>
        <p:spPr>
          <a:xfrm>
            <a:off x="6095999" y="1136805"/>
            <a:ext cx="1160189" cy="369332"/>
          </a:xfrm>
          <a:prstGeom prst="rect">
            <a:avLst/>
          </a:prstGeom>
        </p:spPr>
        <p:txBody>
          <a:bodyPr wrap="none">
            <a:spAutoFit/>
          </a:bodyPr>
          <a:lstStyle/>
          <a:p>
            <a:r>
              <a:rPr lang="en-US" b="1" dirty="0"/>
              <a:t>At home? </a:t>
            </a:r>
            <a:endParaRPr lang="en-US" dirty="0"/>
          </a:p>
        </p:txBody>
      </p:sp>
      <p:sp>
        <p:nvSpPr>
          <p:cNvPr id="4" name="Rectangle 3">
            <a:extLst>
              <a:ext uri="{FF2B5EF4-FFF2-40B4-BE49-F238E27FC236}">
                <a16:creationId xmlns:a16="http://schemas.microsoft.com/office/drawing/2014/main" id="{501A9E95-9141-4B4A-8C29-C754FC745683}"/>
              </a:ext>
            </a:extLst>
          </p:cNvPr>
          <p:cNvSpPr/>
          <p:nvPr/>
        </p:nvSpPr>
        <p:spPr>
          <a:xfrm>
            <a:off x="7256188" y="1136358"/>
            <a:ext cx="1095749" cy="369332"/>
          </a:xfrm>
          <a:prstGeom prst="rect">
            <a:avLst/>
          </a:prstGeom>
        </p:spPr>
        <p:txBody>
          <a:bodyPr wrap="none">
            <a:spAutoFit/>
          </a:bodyPr>
          <a:lstStyle/>
          <a:p>
            <a:r>
              <a:rPr lang="en-US" b="1" dirty="0"/>
              <a:t>At work? </a:t>
            </a:r>
            <a:endParaRPr lang="en-US" dirty="0"/>
          </a:p>
        </p:txBody>
      </p:sp>
      <p:sp>
        <p:nvSpPr>
          <p:cNvPr id="7" name="Rectangle 6">
            <a:extLst>
              <a:ext uri="{FF2B5EF4-FFF2-40B4-BE49-F238E27FC236}">
                <a16:creationId xmlns:a16="http://schemas.microsoft.com/office/drawing/2014/main" id="{6CE067DB-0B93-41E8-8B8A-35187868F070}"/>
              </a:ext>
            </a:extLst>
          </p:cNvPr>
          <p:cNvSpPr/>
          <p:nvPr/>
        </p:nvSpPr>
        <p:spPr>
          <a:xfrm>
            <a:off x="8351937" y="1136358"/>
            <a:ext cx="1198598" cy="369332"/>
          </a:xfrm>
          <a:prstGeom prst="rect">
            <a:avLst/>
          </a:prstGeom>
        </p:spPr>
        <p:txBody>
          <a:bodyPr wrap="none">
            <a:spAutoFit/>
          </a:bodyPr>
          <a:lstStyle/>
          <a:p>
            <a:r>
              <a:rPr lang="en-US" b="1" dirty="0"/>
              <a:t>At church?</a:t>
            </a:r>
            <a:endParaRPr lang="en-US" dirty="0"/>
          </a:p>
        </p:txBody>
      </p:sp>
      <p:sp>
        <p:nvSpPr>
          <p:cNvPr id="9" name="Rectangle 8">
            <a:extLst>
              <a:ext uri="{FF2B5EF4-FFF2-40B4-BE49-F238E27FC236}">
                <a16:creationId xmlns:a16="http://schemas.microsoft.com/office/drawing/2014/main" id="{DCFC076C-2463-497C-BE30-F208A0CB2F4E}"/>
              </a:ext>
            </a:extLst>
          </p:cNvPr>
          <p:cNvSpPr/>
          <p:nvPr/>
        </p:nvSpPr>
        <p:spPr>
          <a:xfrm>
            <a:off x="1261402" y="1505690"/>
            <a:ext cx="8951743" cy="353943"/>
          </a:xfrm>
          <a:prstGeom prst="rect">
            <a:avLst/>
          </a:prstGeom>
        </p:spPr>
        <p:txBody>
          <a:bodyPr wrap="square">
            <a:spAutoFit/>
          </a:bodyPr>
          <a:lstStyle/>
          <a:p>
            <a:pPr algn="just"/>
            <a:r>
              <a:rPr lang="en-US" sz="1700" b="1" dirty="0"/>
              <a:t>How is learning about school subjects such as math or science different from learning the gospel? </a:t>
            </a:r>
          </a:p>
        </p:txBody>
      </p:sp>
      <p:sp>
        <p:nvSpPr>
          <p:cNvPr id="10" name="Rectangle 9">
            <a:extLst>
              <a:ext uri="{FF2B5EF4-FFF2-40B4-BE49-F238E27FC236}">
                <a16:creationId xmlns:a16="http://schemas.microsoft.com/office/drawing/2014/main" id="{4590208E-AB03-4D68-BA70-8115732C76C8}"/>
              </a:ext>
            </a:extLst>
          </p:cNvPr>
          <p:cNvSpPr/>
          <p:nvPr/>
        </p:nvSpPr>
        <p:spPr>
          <a:xfrm>
            <a:off x="1261401" y="1859186"/>
            <a:ext cx="2753318" cy="369332"/>
          </a:xfrm>
          <a:prstGeom prst="rect">
            <a:avLst/>
          </a:prstGeom>
        </p:spPr>
        <p:txBody>
          <a:bodyPr wrap="none">
            <a:spAutoFit/>
          </a:bodyPr>
          <a:lstStyle/>
          <a:p>
            <a:pPr algn="just"/>
            <a:r>
              <a:rPr lang="en-US" b="1" dirty="0"/>
              <a:t>How might it be the same?</a:t>
            </a:r>
          </a:p>
        </p:txBody>
      </p:sp>
      <p:sp>
        <p:nvSpPr>
          <p:cNvPr id="16" name="Rectangle 15">
            <a:extLst>
              <a:ext uri="{FF2B5EF4-FFF2-40B4-BE49-F238E27FC236}">
                <a16:creationId xmlns:a16="http://schemas.microsoft.com/office/drawing/2014/main" id="{73AEBA74-AC0D-4258-AE0C-6C0C98267FBC}"/>
              </a:ext>
            </a:extLst>
          </p:cNvPr>
          <p:cNvSpPr/>
          <p:nvPr/>
        </p:nvSpPr>
        <p:spPr>
          <a:xfrm>
            <a:off x="1261401" y="2228518"/>
            <a:ext cx="3233449" cy="369332"/>
          </a:xfrm>
          <a:prstGeom prst="rect">
            <a:avLst/>
          </a:prstGeom>
        </p:spPr>
        <p:txBody>
          <a:bodyPr wrap="none">
            <a:spAutoFit/>
          </a:bodyPr>
          <a:lstStyle/>
          <a:p>
            <a:r>
              <a:rPr lang="en-US" b="1" dirty="0"/>
              <a:t>Doctrine and Covenants 88:118.</a:t>
            </a:r>
          </a:p>
        </p:txBody>
      </p:sp>
      <p:sp>
        <p:nvSpPr>
          <p:cNvPr id="17" name="Rectangle 16">
            <a:extLst>
              <a:ext uri="{FF2B5EF4-FFF2-40B4-BE49-F238E27FC236}">
                <a16:creationId xmlns:a16="http://schemas.microsoft.com/office/drawing/2014/main" id="{6C6D59A5-E913-4EE3-82F8-0D32FA9A4542}"/>
              </a:ext>
            </a:extLst>
          </p:cNvPr>
          <p:cNvSpPr/>
          <p:nvPr/>
        </p:nvSpPr>
        <p:spPr>
          <a:xfrm>
            <a:off x="1261401" y="2495213"/>
            <a:ext cx="8951742" cy="584775"/>
          </a:xfrm>
          <a:prstGeom prst="rect">
            <a:avLst/>
          </a:prstGeom>
        </p:spPr>
        <p:txBody>
          <a:bodyPr wrap="square">
            <a:spAutoFit/>
          </a:bodyPr>
          <a:lstStyle/>
          <a:p>
            <a:pPr algn="just"/>
            <a:r>
              <a:rPr lang="en-US" sz="1600" dirty="0">
                <a:latin typeface="Palatino"/>
              </a:rPr>
              <a:t>And as all have not faith, seek ye diligently and teach one another words of wisdom; yea, seek ye out of the best books words of wisdom; seek learning, even by study and also by faith.</a:t>
            </a:r>
            <a:endParaRPr lang="en-US" sz="1600" dirty="0"/>
          </a:p>
        </p:txBody>
      </p:sp>
      <p:sp>
        <p:nvSpPr>
          <p:cNvPr id="18" name="Rectangle 17">
            <a:extLst>
              <a:ext uri="{FF2B5EF4-FFF2-40B4-BE49-F238E27FC236}">
                <a16:creationId xmlns:a16="http://schemas.microsoft.com/office/drawing/2014/main" id="{62910CEE-E431-40D7-8421-DEED6E7D160F}"/>
              </a:ext>
            </a:extLst>
          </p:cNvPr>
          <p:cNvSpPr/>
          <p:nvPr/>
        </p:nvSpPr>
        <p:spPr>
          <a:xfrm>
            <a:off x="1261401" y="3048764"/>
            <a:ext cx="4306628" cy="369332"/>
          </a:xfrm>
          <a:prstGeom prst="rect">
            <a:avLst/>
          </a:prstGeom>
        </p:spPr>
        <p:txBody>
          <a:bodyPr wrap="none">
            <a:spAutoFit/>
          </a:bodyPr>
          <a:lstStyle/>
          <a:p>
            <a:r>
              <a:rPr lang="en-US" b="1" dirty="0"/>
              <a:t>How were these brethren to seek learning?</a:t>
            </a:r>
          </a:p>
        </p:txBody>
      </p:sp>
      <p:sp>
        <p:nvSpPr>
          <p:cNvPr id="19" name="Rectangle 18">
            <a:extLst>
              <a:ext uri="{FF2B5EF4-FFF2-40B4-BE49-F238E27FC236}">
                <a16:creationId xmlns:a16="http://schemas.microsoft.com/office/drawing/2014/main" id="{8DB05CFF-EA4D-4D1C-BC7B-00E8F9E84EB6}"/>
              </a:ext>
            </a:extLst>
          </p:cNvPr>
          <p:cNvSpPr/>
          <p:nvPr/>
        </p:nvSpPr>
        <p:spPr>
          <a:xfrm>
            <a:off x="1261401" y="3418096"/>
            <a:ext cx="6475830" cy="369332"/>
          </a:xfrm>
          <a:prstGeom prst="rect">
            <a:avLst/>
          </a:prstGeom>
        </p:spPr>
        <p:txBody>
          <a:bodyPr wrap="square">
            <a:spAutoFit/>
          </a:bodyPr>
          <a:lstStyle/>
          <a:p>
            <a:r>
              <a:rPr lang="en-US" b="1" dirty="0"/>
              <a:t>What do you think it means to learn “by study and also by faith”?</a:t>
            </a:r>
          </a:p>
        </p:txBody>
      </p:sp>
    </p:spTree>
    <p:extLst>
      <p:ext uri="{BB962C8B-B14F-4D97-AF65-F5344CB8AC3E}">
        <p14:creationId xmlns:p14="http://schemas.microsoft.com/office/powerpoint/2010/main" val="2717850754"/>
      </p:ext>
    </p:extLst>
  </p:cSld>
  <p:clrMapOvr>
    <a:masterClrMapping/>
  </p:clrMapOvr>
  <mc:AlternateContent xmlns:mc="http://schemas.openxmlformats.org/markup-compatibility/2006" xmlns:p14="http://schemas.microsoft.com/office/powerpoint/2010/main">
    <mc:Choice Requires="p14">
      <p:transition spd="slow" p14:dur="1500">
        <p:pull dir="rd"/>
      </p:transition>
    </mc:Choice>
    <mc:Fallback xmlns="">
      <p:transition spd="slow">
        <p:pull dir="rd"/>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1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1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1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p:cTn id="32" dur="1000" fill="hold"/>
                                        <p:tgtEl>
                                          <p:spTgt spid="10"/>
                                        </p:tgtEl>
                                        <p:attrNameLst>
                                          <p:attrName>ppt_w</p:attrName>
                                        </p:attrNameLst>
                                      </p:cBhvr>
                                      <p:tavLst>
                                        <p:tav tm="0">
                                          <p:val>
                                            <p:fltVal val="0"/>
                                          </p:val>
                                        </p:tav>
                                        <p:tav tm="100000">
                                          <p:val>
                                            <p:strVal val="#ppt_w"/>
                                          </p:val>
                                        </p:tav>
                                      </p:tavLst>
                                    </p:anim>
                                    <p:anim calcmode="lin" valueType="num">
                                      <p:cBhvr>
                                        <p:cTn id="33" dur="1000" fill="hold"/>
                                        <p:tgtEl>
                                          <p:spTgt spid="10"/>
                                        </p:tgtEl>
                                        <p:attrNameLst>
                                          <p:attrName>ppt_h</p:attrName>
                                        </p:attrNameLst>
                                      </p:cBhvr>
                                      <p:tavLst>
                                        <p:tav tm="0">
                                          <p:val>
                                            <p:fltVal val="0"/>
                                          </p:val>
                                        </p:tav>
                                        <p:tav tm="100000">
                                          <p:val>
                                            <p:strVal val="#ppt_h"/>
                                          </p:val>
                                        </p:tav>
                                      </p:tavLst>
                                    </p:anim>
                                    <p:anim calcmode="lin" valueType="num">
                                      <p:cBhvr>
                                        <p:cTn id="34" dur="1000" fill="hold"/>
                                        <p:tgtEl>
                                          <p:spTgt spid="10"/>
                                        </p:tgtEl>
                                        <p:attrNameLst>
                                          <p:attrName>style.rotation</p:attrName>
                                        </p:attrNameLst>
                                      </p:cBhvr>
                                      <p:tavLst>
                                        <p:tav tm="0">
                                          <p:val>
                                            <p:fltVal val="90"/>
                                          </p:val>
                                        </p:tav>
                                        <p:tav tm="100000">
                                          <p:val>
                                            <p:fltVal val="0"/>
                                          </p:val>
                                        </p:tav>
                                      </p:tavLst>
                                    </p:anim>
                                    <p:animEffect transition="in" filter="fade">
                                      <p:cBhvr>
                                        <p:cTn id="35" dur="10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21" presetClass="entr" presetSubtype="8" fill="hold" grpId="0" nodeType="click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wheel(8)">
                                      <p:cBhvr>
                                        <p:cTn id="40" dur="2000"/>
                                        <p:tgtEl>
                                          <p:spTgt spid="17"/>
                                        </p:tgtEl>
                                      </p:cBhvr>
                                    </p:animEffect>
                                  </p:childTnLst>
                                </p:cTn>
                              </p:par>
                              <p:par>
                                <p:cTn id="41" presetID="21" presetClass="entr" presetSubtype="8"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wheel(8)">
                                      <p:cBhvr>
                                        <p:cTn id="43" dur="2000"/>
                                        <p:tgtEl>
                                          <p:spTgt spid="16"/>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fade">
                                      <p:cBhvr>
                                        <p:cTn id="48" dur="1000"/>
                                        <p:tgtEl>
                                          <p:spTgt spid="18"/>
                                        </p:tgtEl>
                                      </p:cBhvr>
                                    </p:animEffect>
                                  </p:childTnLst>
                                </p:cTn>
                              </p:par>
                            </p:childTnLst>
                          </p:cTn>
                        </p:par>
                      </p:childTnLst>
                    </p:cTn>
                  </p:par>
                  <p:par>
                    <p:cTn id="49" fill="hold">
                      <p:stCondLst>
                        <p:cond delay="indefinite"/>
                      </p:stCondLst>
                      <p:childTnLst>
                        <p:par>
                          <p:cTn id="50" fill="hold">
                            <p:stCondLst>
                              <p:cond delay="0"/>
                            </p:stCondLst>
                            <p:childTnLst>
                              <p:par>
                                <p:cTn id="51" presetID="18" presetClass="entr" presetSubtype="12" fill="hold" grpId="0" nodeType="click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strips(downLeft)">
                                      <p:cBhvr>
                                        <p:cTn id="53"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7" grpId="0"/>
      <p:bldP spid="9" grpId="0"/>
      <p:bldP spid="10" grpId="0"/>
      <p:bldP spid="16" grpId="0"/>
      <p:bldP spid="17" grpId="0"/>
      <p:bldP spid="18" grpId="0"/>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5DF0977-0CE3-4392-A0A7-479E910B4644}"/>
              </a:ext>
            </a:extLst>
          </p:cNvPr>
          <p:cNvSpPr/>
          <p:nvPr/>
        </p:nvSpPr>
        <p:spPr>
          <a:xfrm>
            <a:off x="3392557" y="890974"/>
            <a:ext cx="5920255" cy="203132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7" name="Subtitle 4">
            <a:extLst>
              <a:ext uri="{FF2B5EF4-FFF2-40B4-BE49-F238E27FC236}">
                <a16:creationId xmlns:a16="http://schemas.microsoft.com/office/drawing/2014/main" id="{66AF03FA-B1D1-4ACE-A98D-08E5EA8AEA3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94</a:t>
            </a:r>
          </a:p>
        </p:txBody>
      </p:sp>
      <p:sp>
        <p:nvSpPr>
          <p:cNvPr id="5" name="Rectangle 4">
            <a:extLst>
              <a:ext uri="{FF2B5EF4-FFF2-40B4-BE49-F238E27FC236}">
                <a16:creationId xmlns:a16="http://schemas.microsoft.com/office/drawing/2014/main" id="{8BBEDF27-703C-4F60-8CF4-59EB1FDDFD3D}"/>
              </a:ext>
            </a:extLst>
          </p:cNvPr>
          <p:cNvSpPr/>
          <p:nvPr/>
        </p:nvSpPr>
        <p:spPr>
          <a:xfrm>
            <a:off x="4740812" y="889023"/>
            <a:ext cx="4571999" cy="2062103"/>
          </a:xfrm>
          <a:prstGeom prst="rect">
            <a:avLst/>
          </a:prstGeom>
        </p:spPr>
        <p:txBody>
          <a:bodyPr wrap="square">
            <a:spAutoFit/>
          </a:bodyPr>
          <a:lstStyle/>
          <a:p>
            <a:pPr algn="just"/>
            <a:r>
              <a:rPr lang="en-US" sz="1600" dirty="0"/>
              <a:t>“Learning by faith requires spiritual, mental, and physical exertion and not just passive reception.… “…Learning by faith cannot be transferred from an instructor to a student through a lecture, a demonstration, or an experiential exercise; rather, a student must exercise faith and act in order to obtain the knowledge for himself or herself” (“Seek Learning by Faith,” Ensign, Sept. 2007,64).</a:t>
            </a:r>
          </a:p>
        </p:txBody>
      </p:sp>
      <p:pic>
        <p:nvPicPr>
          <p:cNvPr id="9" name="Picture 8">
            <a:extLst>
              <a:ext uri="{FF2B5EF4-FFF2-40B4-BE49-F238E27FC236}">
                <a16:creationId xmlns:a16="http://schemas.microsoft.com/office/drawing/2014/main" id="{B74B3F81-F6AF-4085-B7AD-0A7A68089C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0990" y="968940"/>
            <a:ext cx="1195753" cy="1474596"/>
          </a:xfrm>
          <a:prstGeom prst="rect">
            <a:avLst/>
          </a:prstGeom>
        </p:spPr>
      </p:pic>
      <p:sp>
        <p:nvSpPr>
          <p:cNvPr id="15" name="TextBox 14">
            <a:extLst>
              <a:ext uri="{FF2B5EF4-FFF2-40B4-BE49-F238E27FC236}">
                <a16:creationId xmlns:a16="http://schemas.microsoft.com/office/drawing/2014/main" id="{AB19F46C-C862-4A7D-98EB-915A7F9C2F27}"/>
              </a:ext>
            </a:extLst>
          </p:cNvPr>
          <p:cNvSpPr txBox="1"/>
          <p:nvPr/>
        </p:nvSpPr>
        <p:spPr>
          <a:xfrm>
            <a:off x="3586305" y="2417032"/>
            <a:ext cx="1215974" cy="461665"/>
          </a:xfrm>
          <a:prstGeom prst="rect">
            <a:avLst/>
          </a:prstGeom>
          <a:noFill/>
        </p:spPr>
        <p:txBody>
          <a:bodyPr wrap="none" rtlCol="0">
            <a:spAutoFit/>
          </a:bodyPr>
          <a:lstStyle/>
          <a:p>
            <a:pPr algn="ctr"/>
            <a:r>
              <a:rPr lang="en-US" sz="1200" b="1" dirty="0"/>
              <a:t>Elder</a:t>
            </a:r>
          </a:p>
          <a:p>
            <a:pPr algn="ctr"/>
            <a:r>
              <a:rPr lang="en-US" sz="1200" b="1" dirty="0"/>
              <a:t>David A. Bednar</a:t>
            </a:r>
          </a:p>
        </p:txBody>
      </p:sp>
      <p:sp>
        <p:nvSpPr>
          <p:cNvPr id="16" name="Rectangle 15">
            <a:extLst>
              <a:ext uri="{FF2B5EF4-FFF2-40B4-BE49-F238E27FC236}">
                <a16:creationId xmlns:a16="http://schemas.microsoft.com/office/drawing/2014/main" id="{21717F7F-4A21-493B-95F2-C370F5A666B8}"/>
              </a:ext>
            </a:extLst>
          </p:cNvPr>
          <p:cNvSpPr/>
          <p:nvPr/>
        </p:nvSpPr>
        <p:spPr>
          <a:xfrm>
            <a:off x="1577008" y="3029092"/>
            <a:ext cx="6626088" cy="369332"/>
          </a:xfrm>
          <a:prstGeom prst="rect">
            <a:avLst/>
          </a:prstGeom>
        </p:spPr>
        <p:txBody>
          <a:bodyPr wrap="square">
            <a:spAutoFit/>
          </a:bodyPr>
          <a:lstStyle/>
          <a:p>
            <a:pPr algn="just"/>
            <a:r>
              <a:rPr lang="en-US" b="1" dirty="0"/>
              <a:t>What can we learn from this verse about how to increase our faith?</a:t>
            </a:r>
          </a:p>
        </p:txBody>
      </p:sp>
      <p:sp>
        <p:nvSpPr>
          <p:cNvPr id="17" name="Rectangle 16">
            <a:extLst>
              <a:ext uri="{FF2B5EF4-FFF2-40B4-BE49-F238E27FC236}">
                <a16:creationId xmlns:a16="http://schemas.microsoft.com/office/drawing/2014/main" id="{27BB34FF-38B2-404C-B285-FF5C8784AA69}"/>
              </a:ext>
            </a:extLst>
          </p:cNvPr>
          <p:cNvSpPr/>
          <p:nvPr/>
        </p:nvSpPr>
        <p:spPr>
          <a:xfrm>
            <a:off x="1577007" y="3429000"/>
            <a:ext cx="8415131" cy="369332"/>
          </a:xfrm>
          <a:prstGeom prst="rect">
            <a:avLst/>
          </a:prstGeom>
        </p:spPr>
        <p:txBody>
          <a:bodyPr wrap="square">
            <a:spAutoFit/>
          </a:bodyPr>
          <a:lstStyle/>
          <a:p>
            <a:pPr algn="just"/>
            <a:r>
              <a:rPr lang="en-US" i="1" dirty="0">
                <a:effectLst>
                  <a:outerShdw blurRad="38100" dist="38100" dir="2700000" algn="tl">
                    <a:srgbClr val="000000">
                      <a:alpha val="43137"/>
                    </a:srgbClr>
                  </a:outerShdw>
                </a:effectLst>
              </a:rPr>
              <a:t>If we actively seek to learn through study and faith, our faith in Jesus Christ will increase.</a:t>
            </a:r>
          </a:p>
        </p:txBody>
      </p:sp>
    </p:spTree>
    <p:extLst>
      <p:ext uri="{BB962C8B-B14F-4D97-AF65-F5344CB8AC3E}">
        <p14:creationId xmlns:p14="http://schemas.microsoft.com/office/powerpoint/2010/main" val="1891992703"/>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1000"/>
                                        <p:tgtEl>
                                          <p:spTgt spid="17"/>
                                        </p:tgtEl>
                                      </p:cBhvr>
                                    </p:animEffect>
                                    <p:anim calcmode="lin" valueType="num">
                                      <p:cBhvr>
                                        <p:cTn id="13" dur="1000" fill="hold"/>
                                        <p:tgtEl>
                                          <p:spTgt spid="17"/>
                                        </p:tgtEl>
                                        <p:attrNameLst>
                                          <p:attrName>ppt_x</p:attrName>
                                        </p:attrNameLst>
                                      </p:cBhvr>
                                      <p:tavLst>
                                        <p:tav tm="0">
                                          <p:val>
                                            <p:strVal val="#ppt_x"/>
                                          </p:val>
                                        </p:tav>
                                        <p:tav tm="100000">
                                          <p:val>
                                            <p:strVal val="#ppt_x"/>
                                          </p:val>
                                        </p:tav>
                                      </p:tavLst>
                                    </p:anim>
                                    <p:anim calcmode="lin" valueType="num">
                                      <p:cBhvr>
                                        <p:cTn id="1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4">
            <a:extLst>
              <a:ext uri="{FF2B5EF4-FFF2-40B4-BE49-F238E27FC236}">
                <a16:creationId xmlns:a16="http://schemas.microsoft.com/office/drawing/2014/main" id="{16ECC24C-71D6-4681-8C88-0DD966D38915}"/>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94</a:t>
            </a:r>
          </a:p>
        </p:txBody>
      </p:sp>
      <p:sp>
        <p:nvSpPr>
          <p:cNvPr id="2" name="Rectangle 1">
            <a:extLst>
              <a:ext uri="{FF2B5EF4-FFF2-40B4-BE49-F238E27FC236}">
                <a16:creationId xmlns:a16="http://schemas.microsoft.com/office/drawing/2014/main" id="{93173C2C-4F18-43E7-A03A-0847A3421463}"/>
              </a:ext>
            </a:extLst>
          </p:cNvPr>
          <p:cNvSpPr/>
          <p:nvPr/>
        </p:nvSpPr>
        <p:spPr>
          <a:xfrm>
            <a:off x="2107095" y="890974"/>
            <a:ext cx="6599583" cy="884817"/>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marL="342900" indent="-342900" algn="just">
              <a:buFont typeface="+mj-lt"/>
              <a:buAutoNum type="arabicPeriod"/>
            </a:pPr>
            <a:r>
              <a:rPr lang="en-US" dirty="0"/>
              <a:t>A young woman regularly reads the scriptures, but she rarely pauses to think about what she is reading. She does not feel that reading the scriptures benefits her very much.</a:t>
            </a:r>
          </a:p>
        </p:txBody>
      </p:sp>
      <p:sp>
        <p:nvSpPr>
          <p:cNvPr id="3" name="Rectangle 2">
            <a:extLst>
              <a:ext uri="{FF2B5EF4-FFF2-40B4-BE49-F238E27FC236}">
                <a16:creationId xmlns:a16="http://schemas.microsoft.com/office/drawing/2014/main" id="{7CB3D3C0-DA1B-40B8-A8C1-79F070186B3B}"/>
              </a:ext>
            </a:extLst>
          </p:cNvPr>
          <p:cNvSpPr/>
          <p:nvPr/>
        </p:nvSpPr>
        <p:spPr>
          <a:xfrm>
            <a:off x="2107094" y="2135399"/>
            <a:ext cx="6599583" cy="116619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marL="342900" indent="-342900" algn="just">
              <a:buFont typeface="+mj-lt"/>
              <a:buAutoNum type="arabicPeriod" startAt="2"/>
            </a:pPr>
            <a:r>
              <a:rPr lang="en-US" dirty="0"/>
              <a:t>A young man attends his Church meetings and enjoys participating in class discussions. Sometimes he feels prompted to make changes in his life based on what he learns, but he usually does not act on those promptings.</a:t>
            </a:r>
          </a:p>
        </p:txBody>
      </p:sp>
      <p:sp>
        <p:nvSpPr>
          <p:cNvPr id="5" name="Rectangle 4">
            <a:extLst>
              <a:ext uri="{FF2B5EF4-FFF2-40B4-BE49-F238E27FC236}">
                <a16:creationId xmlns:a16="http://schemas.microsoft.com/office/drawing/2014/main" id="{4DA8174F-C445-4DA4-8242-325F5FF888B2}"/>
              </a:ext>
            </a:extLst>
          </p:cNvPr>
          <p:cNvSpPr/>
          <p:nvPr/>
        </p:nvSpPr>
        <p:spPr>
          <a:xfrm>
            <a:off x="1630017" y="3747458"/>
            <a:ext cx="8229599" cy="646331"/>
          </a:xfrm>
          <a:prstGeom prst="rect">
            <a:avLst/>
          </a:prstGeom>
        </p:spPr>
        <p:txBody>
          <a:bodyPr wrap="square">
            <a:spAutoFit/>
          </a:bodyPr>
          <a:lstStyle/>
          <a:p>
            <a:pPr algn="just"/>
            <a:r>
              <a:rPr lang="en-US" b="1" dirty="0"/>
              <a:t>When have you felt your faith increase as a result of actively seeking to learn by study and by faith? </a:t>
            </a:r>
          </a:p>
        </p:txBody>
      </p:sp>
      <p:sp>
        <p:nvSpPr>
          <p:cNvPr id="6" name="Rectangle 5">
            <a:extLst>
              <a:ext uri="{FF2B5EF4-FFF2-40B4-BE49-F238E27FC236}">
                <a16:creationId xmlns:a16="http://schemas.microsoft.com/office/drawing/2014/main" id="{D67B915A-1DD7-4286-82CE-F0BBD6A6FE75}"/>
              </a:ext>
            </a:extLst>
          </p:cNvPr>
          <p:cNvSpPr/>
          <p:nvPr/>
        </p:nvSpPr>
        <p:spPr>
          <a:xfrm>
            <a:off x="1630017" y="4497712"/>
            <a:ext cx="4867486" cy="369332"/>
          </a:xfrm>
          <a:prstGeom prst="rect">
            <a:avLst/>
          </a:prstGeom>
        </p:spPr>
        <p:txBody>
          <a:bodyPr wrap="none">
            <a:spAutoFit/>
          </a:bodyPr>
          <a:lstStyle/>
          <a:p>
            <a:r>
              <a:rPr lang="en-US" b="1" dirty="0"/>
              <a:t>How did your actions help your faith to increase?</a:t>
            </a:r>
          </a:p>
        </p:txBody>
      </p:sp>
    </p:spTree>
    <p:extLst>
      <p:ext uri="{BB962C8B-B14F-4D97-AF65-F5344CB8AC3E}">
        <p14:creationId xmlns:p14="http://schemas.microsoft.com/office/powerpoint/2010/main" val="21313579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out)">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9"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1000" fill="hold"/>
                                        <p:tgtEl>
                                          <p:spTgt spid="5"/>
                                        </p:tgtEl>
                                        <p:attrNameLst>
                                          <p:attrName>ppt_x</p:attrName>
                                        </p:attrNameLst>
                                      </p:cBhvr>
                                      <p:tavLst>
                                        <p:tav tm="0">
                                          <p:val>
                                            <p:strVal val="0-#ppt_w/2"/>
                                          </p:val>
                                        </p:tav>
                                        <p:tav tm="100000">
                                          <p:val>
                                            <p:strVal val="#ppt_x"/>
                                          </p:val>
                                        </p:tav>
                                      </p:tavLst>
                                    </p:anim>
                                    <p:anim calcmode="lin" valueType="num">
                                      <p:cBhvr additive="base">
                                        <p:cTn id="18"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6"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1000" fill="hold"/>
                                        <p:tgtEl>
                                          <p:spTgt spid="6"/>
                                        </p:tgtEl>
                                        <p:attrNameLst>
                                          <p:attrName>ppt_x</p:attrName>
                                        </p:attrNameLst>
                                      </p:cBhvr>
                                      <p:tavLst>
                                        <p:tav tm="0">
                                          <p:val>
                                            <p:strVal val="1+#ppt_w/2"/>
                                          </p:val>
                                        </p:tav>
                                        <p:tav tm="100000">
                                          <p:val>
                                            <p:strVal val="#ppt_x"/>
                                          </p:val>
                                        </p:tav>
                                      </p:tavLst>
                                    </p:anim>
                                    <p:anim calcmode="lin" valueType="num">
                                      <p:cBhvr additive="base">
                                        <p:cTn id="24"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94</a:t>
            </a:r>
          </a:p>
        </p:txBody>
      </p:sp>
      <p:sp>
        <p:nvSpPr>
          <p:cNvPr id="2" name="Rectangle 1">
            <a:extLst>
              <a:ext uri="{FF2B5EF4-FFF2-40B4-BE49-F238E27FC236}">
                <a16:creationId xmlns:a16="http://schemas.microsoft.com/office/drawing/2014/main" id="{C4E7BE96-4981-42FD-B658-4A784A5E4810}"/>
              </a:ext>
            </a:extLst>
          </p:cNvPr>
          <p:cNvSpPr/>
          <p:nvPr/>
        </p:nvSpPr>
        <p:spPr>
          <a:xfrm>
            <a:off x="1525450" y="890974"/>
            <a:ext cx="3699924" cy="369332"/>
          </a:xfrm>
          <a:prstGeom prst="rect">
            <a:avLst/>
          </a:prstGeom>
        </p:spPr>
        <p:txBody>
          <a:bodyPr wrap="none">
            <a:spAutoFit/>
          </a:bodyPr>
          <a:lstStyle/>
          <a:p>
            <a:r>
              <a:rPr lang="en-US" b="1" dirty="0"/>
              <a:t>Doctrine and Covenants 88:119–120.</a:t>
            </a:r>
          </a:p>
        </p:txBody>
      </p:sp>
      <p:sp>
        <p:nvSpPr>
          <p:cNvPr id="4" name="Rectangle 3">
            <a:extLst>
              <a:ext uri="{FF2B5EF4-FFF2-40B4-BE49-F238E27FC236}">
                <a16:creationId xmlns:a16="http://schemas.microsoft.com/office/drawing/2014/main" id="{72950276-1883-4764-A509-E6AEB6BA9A52}"/>
              </a:ext>
            </a:extLst>
          </p:cNvPr>
          <p:cNvSpPr/>
          <p:nvPr/>
        </p:nvSpPr>
        <p:spPr>
          <a:xfrm>
            <a:off x="1525449" y="1207298"/>
            <a:ext cx="8744985" cy="1569660"/>
          </a:xfrm>
          <a:prstGeom prst="rect">
            <a:avLst/>
          </a:prstGeom>
        </p:spPr>
        <p:txBody>
          <a:bodyPr wrap="square">
            <a:spAutoFit/>
          </a:bodyPr>
          <a:lstStyle/>
          <a:p>
            <a:pPr algn="just" fontAlgn="base"/>
            <a:r>
              <a:rPr lang="en-US" sz="1600" dirty="0">
                <a:latin typeface="Palatino"/>
              </a:rPr>
              <a:t>119 Organize yourselves; prepare every needful thing; and establish a house, even a house of prayer, a house of fasting, a house of faith, a house of learning, a house of glory, a house of order, a house of God;</a:t>
            </a:r>
          </a:p>
          <a:p>
            <a:pPr algn="just" fontAlgn="base"/>
            <a:r>
              <a:rPr lang="en-US" sz="1600" dirty="0">
                <a:latin typeface="Palatino"/>
              </a:rPr>
              <a:t>120 That your incomings may be in the name of the Lord; that your outgoings may be in the name of the Lord; that all your salutations may be in the name of the Lord, with uplifted hands unto the Most High.</a:t>
            </a:r>
            <a:endParaRPr lang="en-US" sz="1600" i="0" dirty="0">
              <a:effectLst/>
              <a:latin typeface="Palatino"/>
            </a:endParaRPr>
          </a:p>
        </p:txBody>
      </p:sp>
      <p:sp>
        <p:nvSpPr>
          <p:cNvPr id="9" name="Rectangle 8">
            <a:extLst>
              <a:ext uri="{FF2B5EF4-FFF2-40B4-BE49-F238E27FC236}">
                <a16:creationId xmlns:a16="http://schemas.microsoft.com/office/drawing/2014/main" id="{F8C6190D-B609-4016-BC8F-96CDC6D43A89}"/>
              </a:ext>
            </a:extLst>
          </p:cNvPr>
          <p:cNvSpPr/>
          <p:nvPr/>
        </p:nvSpPr>
        <p:spPr>
          <a:xfrm>
            <a:off x="1525447" y="2782669"/>
            <a:ext cx="8744985" cy="646331"/>
          </a:xfrm>
          <a:prstGeom prst="rect">
            <a:avLst/>
          </a:prstGeom>
        </p:spPr>
        <p:txBody>
          <a:bodyPr wrap="square">
            <a:spAutoFit/>
          </a:bodyPr>
          <a:lstStyle/>
          <a:p>
            <a:pPr algn="just"/>
            <a:r>
              <a:rPr lang="en-US" b="1" dirty="0"/>
              <a:t>How might the counsel in verse 119 also relate to the place where the brethren met for the School of the Prophets?</a:t>
            </a:r>
          </a:p>
        </p:txBody>
      </p:sp>
      <p:sp>
        <p:nvSpPr>
          <p:cNvPr id="17" name="Rectangle 16">
            <a:extLst>
              <a:ext uri="{FF2B5EF4-FFF2-40B4-BE49-F238E27FC236}">
                <a16:creationId xmlns:a16="http://schemas.microsoft.com/office/drawing/2014/main" id="{57DEB7B7-B2A5-4D4C-BDC8-ED587C1BD154}"/>
              </a:ext>
            </a:extLst>
          </p:cNvPr>
          <p:cNvSpPr/>
          <p:nvPr/>
        </p:nvSpPr>
        <p:spPr>
          <a:xfrm>
            <a:off x="4207155" y="3059668"/>
            <a:ext cx="1690784" cy="369332"/>
          </a:xfrm>
          <a:prstGeom prst="rect">
            <a:avLst/>
          </a:prstGeom>
        </p:spPr>
        <p:txBody>
          <a:bodyPr wrap="none">
            <a:spAutoFit/>
          </a:bodyPr>
          <a:lstStyle/>
          <a:p>
            <a:r>
              <a:rPr lang="en-US" b="1" dirty="0"/>
              <a:t> To our homes? </a:t>
            </a:r>
          </a:p>
        </p:txBody>
      </p:sp>
      <p:sp>
        <p:nvSpPr>
          <p:cNvPr id="18" name="Rectangle 17">
            <a:extLst>
              <a:ext uri="{FF2B5EF4-FFF2-40B4-BE49-F238E27FC236}">
                <a16:creationId xmlns:a16="http://schemas.microsoft.com/office/drawing/2014/main" id="{7F0EE306-B0C4-4AAA-B6D9-AF021FB9485E}"/>
              </a:ext>
            </a:extLst>
          </p:cNvPr>
          <p:cNvSpPr/>
          <p:nvPr/>
        </p:nvSpPr>
        <p:spPr>
          <a:xfrm>
            <a:off x="5763425" y="3059668"/>
            <a:ext cx="4294830" cy="369332"/>
          </a:xfrm>
          <a:prstGeom prst="rect">
            <a:avLst/>
          </a:prstGeom>
        </p:spPr>
        <p:txBody>
          <a:bodyPr wrap="none">
            <a:spAutoFit/>
          </a:bodyPr>
          <a:lstStyle/>
          <a:p>
            <a:r>
              <a:rPr lang="en-US" b="1" dirty="0"/>
              <a:t>To your personal efforts to study in school?</a:t>
            </a:r>
          </a:p>
        </p:txBody>
      </p:sp>
    </p:spTree>
    <p:extLst>
      <p:ext uri="{BB962C8B-B14F-4D97-AF65-F5344CB8AC3E}">
        <p14:creationId xmlns:p14="http://schemas.microsoft.com/office/powerpoint/2010/main" val="40652105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175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1000"/>
                                        <p:tgtEl>
                                          <p:spTgt spid="17"/>
                                        </p:tgtEl>
                                      </p:cBhvr>
                                    </p:animEffect>
                                    <p:anim calcmode="lin" valueType="num">
                                      <p:cBhvr>
                                        <p:cTn id="13" dur="1000" fill="hold"/>
                                        <p:tgtEl>
                                          <p:spTgt spid="17"/>
                                        </p:tgtEl>
                                        <p:attrNameLst>
                                          <p:attrName>ppt_x</p:attrName>
                                        </p:attrNameLst>
                                      </p:cBhvr>
                                      <p:tavLst>
                                        <p:tav tm="0">
                                          <p:val>
                                            <p:strVal val="#ppt_x"/>
                                          </p:val>
                                        </p:tav>
                                        <p:tav tm="100000">
                                          <p:val>
                                            <p:strVal val="#ppt_x"/>
                                          </p:val>
                                        </p:tav>
                                      </p:tavLst>
                                    </p:anim>
                                    <p:anim calcmode="lin" valueType="num">
                                      <p:cBhvr>
                                        <p:cTn id="1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wipe(down)">
                                      <p:cBhvr>
                                        <p:cTn id="19" dur="125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7" grpId="0"/>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94</a:t>
            </a:r>
          </a:p>
        </p:txBody>
      </p:sp>
      <p:sp>
        <p:nvSpPr>
          <p:cNvPr id="7" name="Rectangle 6">
            <a:extLst>
              <a:ext uri="{FF2B5EF4-FFF2-40B4-BE49-F238E27FC236}">
                <a16:creationId xmlns:a16="http://schemas.microsoft.com/office/drawing/2014/main" id="{69A2A14C-59F2-4D02-A50C-8EBDFF4AF32D}"/>
              </a:ext>
            </a:extLst>
          </p:cNvPr>
          <p:cNvSpPr/>
          <p:nvPr/>
        </p:nvSpPr>
        <p:spPr>
          <a:xfrm>
            <a:off x="1392925" y="890974"/>
            <a:ext cx="3699924" cy="369332"/>
          </a:xfrm>
          <a:prstGeom prst="rect">
            <a:avLst/>
          </a:prstGeom>
        </p:spPr>
        <p:txBody>
          <a:bodyPr wrap="none">
            <a:spAutoFit/>
          </a:bodyPr>
          <a:lstStyle/>
          <a:p>
            <a:r>
              <a:rPr lang="en-US" b="1" dirty="0"/>
              <a:t>Doctrine and Covenants 88:121–126.</a:t>
            </a:r>
          </a:p>
        </p:txBody>
      </p:sp>
      <p:sp>
        <p:nvSpPr>
          <p:cNvPr id="2" name="Rectangle 1">
            <a:extLst>
              <a:ext uri="{FF2B5EF4-FFF2-40B4-BE49-F238E27FC236}">
                <a16:creationId xmlns:a16="http://schemas.microsoft.com/office/drawing/2014/main" id="{09B984DB-E780-4543-A37C-BED31372FEC6}"/>
              </a:ext>
            </a:extLst>
          </p:cNvPr>
          <p:cNvSpPr/>
          <p:nvPr/>
        </p:nvSpPr>
        <p:spPr>
          <a:xfrm>
            <a:off x="1422351" y="1180794"/>
            <a:ext cx="9152883" cy="3323987"/>
          </a:xfrm>
          <a:prstGeom prst="rect">
            <a:avLst/>
          </a:prstGeom>
        </p:spPr>
        <p:txBody>
          <a:bodyPr wrap="square">
            <a:spAutoFit/>
          </a:bodyPr>
          <a:lstStyle/>
          <a:p>
            <a:pPr algn="just" fontAlgn="base"/>
            <a:r>
              <a:rPr lang="en-US" sz="1500" b="1" dirty="0">
                <a:latin typeface="Palatino"/>
              </a:rPr>
              <a:t>121 </a:t>
            </a:r>
            <a:r>
              <a:rPr lang="en-US" sz="1500" dirty="0">
                <a:latin typeface="Palatino"/>
              </a:rPr>
              <a:t>Therefore, cease from all your light speeches, from all laughter, from all your lustful desires, from all your pride and light-mindedness, and from all your wicked doings.</a:t>
            </a:r>
          </a:p>
          <a:p>
            <a:pPr algn="just" fontAlgn="base"/>
            <a:r>
              <a:rPr lang="en-US" sz="1500" b="1" dirty="0">
                <a:latin typeface="Palatino"/>
              </a:rPr>
              <a:t>122 </a:t>
            </a:r>
            <a:r>
              <a:rPr lang="en-US" sz="1500" dirty="0">
                <a:latin typeface="Palatino"/>
              </a:rPr>
              <a:t>Appoint among yourselves a teacher, and let not all be spokesmen at once; but let one speak at a time and let all listen unto his sayings, that when all have spoken that all may be edified of all, and that every man may have an equal privilege.</a:t>
            </a:r>
          </a:p>
          <a:p>
            <a:pPr algn="just" fontAlgn="base"/>
            <a:r>
              <a:rPr lang="en-US" sz="1500" b="1" dirty="0">
                <a:latin typeface="Palatino"/>
              </a:rPr>
              <a:t>123 </a:t>
            </a:r>
            <a:r>
              <a:rPr lang="en-US" sz="1500" dirty="0">
                <a:latin typeface="Palatino"/>
              </a:rPr>
              <a:t>See that ye love one another; cease to be covetous; learn to impart one to another as the gospel requires.</a:t>
            </a:r>
          </a:p>
          <a:p>
            <a:pPr algn="just" fontAlgn="base"/>
            <a:r>
              <a:rPr lang="en-US" sz="1500" b="1" dirty="0">
                <a:latin typeface="Palatino"/>
              </a:rPr>
              <a:t>124 </a:t>
            </a:r>
            <a:r>
              <a:rPr lang="en-US" sz="1500" dirty="0">
                <a:latin typeface="Palatino"/>
              </a:rPr>
              <a:t>Cease to be idle; cease to be unclean; cease to find fault one with another; cease to sleep longer than is needful; retire to thy bed early, that ye may not be weary; arise early, that your bodies and your minds may be invigorated.</a:t>
            </a:r>
          </a:p>
          <a:p>
            <a:pPr algn="just" fontAlgn="base"/>
            <a:r>
              <a:rPr lang="en-US" sz="1500" b="1" dirty="0">
                <a:latin typeface="Palatino"/>
              </a:rPr>
              <a:t>125 </a:t>
            </a:r>
            <a:r>
              <a:rPr lang="en-US" sz="1500" dirty="0">
                <a:latin typeface="Palatino"/>
              </a:rPr>
              <a:t>And above all things, clothe yourselves with the bond of charity, as with a mantle, which is the bond of perfectness and peace.</a:t>
            </a:r>
          </a:p>
          <a:p>
            <a:pPr algn="just" fontAlgn="base"/>
            <a:r>
              <a:rPr lang="en-US" sz="1500" b="1" dirty="0">
                <a:latin typeface="Palatino"/>
              </a:rPr>
              <a:t>126 </a:t>
            </a:r>
            <a:r>
              <a:rPr lang="en-US" sz="1500" dirty="0">
                <a:latin typeface="Palatino"/>
              </a:rPr>
              <a:t>Pray always, that ye may not faint, until I come. Behold, and lo, I will come quickly, and receive you unto myself. Amen.</a:t>
            </a:r>
            <a:endParaRPr lang="en-US" sz="1500" b="0" i="0" dirty="0">
              <a:effectLst/>
              <a:latin typeface="Palatino"/>
            </a:endParaRPr>
          </a:p>
        </p:txBody>
      </p:sp>
    </p:spTree>
    <p:extLst>
      <p:ext uri="{BB962C8B-B14F-4D97-AF65-F5344CB8AC3E}">
        <p14:creationId xmlns:p14="http://schemas.microsoft.com/office/powerpoint/2010/main" val="303215601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7"/>
                                        </p:tgtEl>
                                        <p:attrNameLst>
                                          <p:attrName>r</p:attrName>
                                        </p:attrNameLst>
                                      </p:cBhvr>
                                    </p:animRot>
                                    <p:animRot by="-240000">
                                      <p:cBhvr>
                                        <p:cTn id="7" dur="200" fill="hold">
                                          <p:stCondLst>
                                            <p:cond delay="200"/>
                                          </p:stCondLst>
                                        </p:cTn>
                                        <p:tgtEl>
                                          <p:spTgt spid="7"/>
                                        </p:tgtEl>
                                        <p:attrNameLst>
                                          <p:attrName>r</p:attrName>
                                        </p:attrNameLst>
                                      </p:cBhvr>
                                    </p:animRot>
                                    <p:animRot by="240000">
                                      <p:cBhvr>
                                        <p:cTn id="8" dur="200" fill="hold">
                                          <p:stCondLst>
                                            <p:cond delay="400"/>
                                          </p:stCondLst>
                                        </p:cTn>
                                        <p:tgtEl>
                                          <p:spTgt spid="7"/>
                                        </p:tgtEl>
                                        <p:attrNameLst>
                                          <p:attrName>r</p:attrName>
                                        </p:attrNameLst>
                                      </p:cBhvr>
                                    </p:animRot>
                                    <p:animRot by="-240000">
                                      <p:cBhvr>
                                        <p:cTn id="9" dur="200" fill="hold">
                                          <p:stCondLst>
                                            <p:cond delay="600"/>
                                          </p:stCondLst>
                                        </p:cTn>
                                        <p:tgtEl>
                                          <p:spTgt spid="7"/>
                                        </p:tgtEl>
                                        <p:attrNameLst>
                                          <p:attrName>r</p:attrName>
                                        </p:attrNameLst>
                                      </p:cBhvr>
                                    </p:animRot>
                                    <p:animRot by="120000">
                                      <p:cBhvr>
                                        <p:cTn id="10" dur="200" fill="hold">
                                          <p:stCondLst>
                                            <p:cond delay="800"/>
                                          </p:stCondLst>
                                        </p:cTn>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94</a:t>
            </a:r>
          </a:p>
        </p:txBody>
      </p:sp>
      <p:sp>
        <p:nvSpPr>
          <p:cNvPr id="2" name="Rectangle 1">
            <a:extLst>
              <a:ext uri="{FF2B5EF4-FFF2-40B4-BE49-F238E27FC236}">
                <a16:creationId xmlns:a16="http://schemas.microsoft.com/office/drawing/2014/main" id="{CA40F1A5-9D63-4A4D-AA09-55E1BB3E3F3A}"/>
              </a:ext>
            </a:extLst>
          </p:cNvPr>
          <p:cNvSpPr/>
          <p:nvPr/>
        </p:nvSpPr>
        <p:spPr>
          <a:xfrm>
            <a:off x="2213113" y="890975"/>
            <a:ext cx="6414052" cy="111010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en-US" b="1" dirty="0">
                <a:solidFill>
                  <a:schemeClr val="tx1"/>
                </a:solidFill>
              </a:rPr>
              <a:t>Decide which items of counsel are especially helpful for youth who are seeking to learn the gospel. Discuss why you think these actions are important in helping someone learn the gospel.</a:t>
            </a:r>
          </a:p>
        </p:txBody>
      </p:sp>
      <p:sp>
        <p:nvSpPr>
          <p:cNvPr id="4" name="Rectangle 3">
            <a:extLst>
              <a:ext uri="{FF2B5EF4-FFF2-40B4-BE49-F238E27FC236}">
                <a16:creationId xmlns:a16="http://schemas.microsoft.com/office/drawing/2014/main" id="{D1F7A6A4-DED5-4DB4-B495-0D2480A81708}"/>
              </a:ext>
            </a:extLst>
          </p:cNvPr>
          <p:cNvSpPr/>
          <p:nvPr/>
        </p:nvSpPr>
        <p:spPr>
          <a:xfrm>
            <a:off x="1179443" y="2318896"/>
            <a:ext cx="8839199" cy="646331"/>
          </a:xfrm>
          <a:prstGeom prst="rect">
            <a:avLst/>
          </a:prstGeom>
        </p:spPr>
        <p:txBody>
          <a:bodyPr wrap="square">
            <a:spAutoFit/>
          </a:bodyPr>
          <a:lstStyle/>
          <a:p>
            <a:pPr algn="just"/>
            <a:r>
              <a:rPr lang="en-US" b="1" dirty="0"/>
              <a:t>What do you think it means to “cease from all your light speeches, … laughter, … and light-mindedness” (verse121)? </a:t>
            </a:r>
          </a:p>
        </p:txBody>
      </p:sp>
      <p:sp>
        <p:nvSpPr>
          <p:cNvPr id="10" name="Rectangle 9">
            <a:extLst>
              <a:ext uri="{FF2B5EF4-FFF2-40B4-BE49-F238E27FC236}">
                <a16:creationId xmlns:a16="http://schemas.microsoft.com/office/drawing/2014/main" id="{B15D93B2-9267-4656-996E-8D66779F3CAF}"/>
              </a:ext>
            </a:extLst>
          </p:cNvPr>
          <p:cNvSpPr/>
          <p:nvPr/>
        </p:nvSpPr>
        <p:spPr>
          <a:xfrm>
            <a:off x="1179442" y="2887639"/>
            <a:ext cx="8839199" cy="646331"/>
          </a:xfrm>
          <a:prstGeom prst="rect">
            <a:avLst/>
          </a:prstGeom>
        </p:spPr>
        <p:txBody>
          <a:bodyPr wrap="square">
            <a:spAutoFit/>
          </a:bodyPr>
          <a:lstStyle/>
          <a:p>
            <a:pPr algn="just"/>
            <a:r>
              <a:rPr lang="en-US" b="1" dirty="0"/>
              <a:t>Why might refraining from doing these things in spiritual settings be helpful in our efforts to learn things that are sacred?</a:t>
            </a:r>
          </a:p>
        </p:txBody>
      </p:sp>
      <p:sp>
        <p:nvSpPr>
          <p:cNvPr id="12" name="Rectangle 11">
            <a:extLst>
              <a:ext uri="{FF2B5EF4-FFF2-40B4-BE49-F238E27FC236}">
                <a16:creationId xmlns:a16="http://schemas.microsoft.com/office/drawing/2014/main" id="{38A00824-EFCA-4FF4-BCB2-71199B099827}"/>
              </a:ext>
            </a:extLst>
          </p:cNvPr>
          <p:cNvSpPr/>
          <p:nvPr/>
        </p:nvSpPr>
        <p:spPr>
          <a:xfrm>
            <a:off x="1179440" y="3507466"/>
            <a:ext cx="8839199" cy="646331"/>
          </a:xfrm>
          <a:prstGeom prst="rect">
            <a:avLst/>
          </a:prstGeom>
        </p:spPr>
        <p:txBody>
          <a:bodyPr wrap="square">
            <a:spAutoFit/>
          </a:bodyPr>
          <a:lstStyle/>
          <a:p>
            <a:pPr algn="just"/>
            <a:r>
              <a:rPr lang="en-US" b="1" dirty="0"/>
              <a:t>How could a class be affected if all of the students participated in the lesson and tried to learn from each other? </a:t>
            </a:r>
          </a:p>
        </p:txBody>
      </p:sp>
      <p:sp>
        <p:nvSpPr>
          <p:cNvPr id="13" name="Rectangle 12">
            <a:extLst>
              <a:ext uri="{FF2B5EF4-FFF2-40B4-BE49-F238E27FC236}">
                <a16:creationId xmlns:a16="http://schemas.microsoft.com/office/drawing/2014/main" id="{E13E32CF-7B81-459A-BD2C-9EF52A1F485F}"/>
              </a:ext>
            </a:extLst>
          </p:cNvPr>
          <p:cNvSpPr/>
          <p:nvPr/>
        </p:nvSpPr>
        <p:spPr>
          <a:xfrm>
            <a:off x="1179440" y="4146417"/>
            <a:ext cx="8931969" cy="353943"/>
          </a:xfrm>
          <a:prstGeom prst="rect">
            <a:avLst/>
          </a:prstGeom>
        </p:spPr>
        <p:txBody>
          <a:bodyPr wrap="square">
            <a:spAutoFit/>
          </a:bodyPr>
          <a:lstStyle/>
          <a:p>
            <a:r>
              <a:rPr lang="en-US" sz="1700" b="1" dirty="0"/>
              <a:t>How do you think sleeping “longer than is needful” affects our ability to learn or to feel the Spirit?</a:t>
            </a:r>
          </a:p>
        </p:txBody>
      </p:sp>
      <p:sp>
        <p:nvSpPr>
          <p:cNvPr id="14" name="Rectangle 13">
            <a:extLst>
              <a:ext uri="{FF2B5EF4-FFF2-40B4-BE49-F238E27FC236}">
                <a16:creationId xmlns:a16="http://schemas.microsoft.com/office/drawing/2014/main" id="{51953FD8-A362-4FCA-B671-057073A16AC2}"/>
              </a:ext>
            </a:extLst>
          </p:cNvPr>
          <p:cNvSpPr/>
          <p:nvPr/>
        </p:nvSpPr>
        <p:spPr>
          <a:xfrm>
            <a:off x="1179440" y="4500360"/>
            <a:ext cx="8839200" cy="646331"/>
          </a:xfrm>
          <a:prstGeom prst="rect">
            <a:avLst/>
          </a:prstGeom>
        </p:spPr>
        <p:txBody>
          <a:bodyPr wrap="square">
            <a:spAutoFit/>
          </a:bodyPr>
          <a:lstStyle/>
          <a:p>
            <a:pPr algn="just"/>
            <a:r>
              <a:rPr lang="en-US" b="1" dirty="0"/>
              <a:t>In what ways do you think getting a proper amount of sleep and rising early can help us learn better?</a:t>
            </a:r>
          </a:p>
        </p:txBody>
      </p:sp>
      <p:sp>
        <p:nvSpPr>
          <p:cNvPr id="15" name="Rectangle 14">
            <a:extLst>
              <a:ext uri="{FF2B5EF4-FFF2-40B4-BE49-F238E27FC236}">
                <a16:creationId xmlns:a16="http://schemas.microsoft.com/office/drawing/2014/main" id="{EBE57914-B7BA-4DE1-93DC-8279AE3FE0FB}"/>
              </a:ext>
            </a:extLst>
          </p:cNvPr>
          <p:cNvSpPr/>
          <p:nvPr/>
        </p:nvSpPr>
        <p:spPr>
          <a:xfrm>
            <a:off x="1179439" y="5177468"/>
            <a:ext cx="8839199" cy="646331"/>
          </a:xfrm>
          <a:prstGeom prst="rect">
            <a:avLst/>
          </a:prstGeom>
        </p:spPr>
        <p:txBody>
          <a:bodyPr wrap="square">
            <a:spAutoFit/>
          </a:bodyPr>
          <a:lstStyle/>
          <a:p>
            <a:pPr algn="just"/>
            <a:r>
              <a:rPr lang="en-US" b="1" dirty="0"/>
              <a:t>How would you summarize the counsel about learning given in Doctrine and Covenants 88:118–126?</a:t>
            </a:r>
          </a:p>
        </p:txBody>
      </p:sp>
      <p:sp>
        <p:nvSpPr>
          <p:cNvPr id="16" name="Rectangle 15">
            <a:extLst>
              <a:ext uri="{FF2B5EF4-FFF2-40B4-BE49-F238E27FC236}">
                <a16:creationId xmlns:a16="http://schemas.microsoft.com/office/drawing/2014/main" id="{E0014DE0-2403-4B58-B107-8AF518E59E00}"/>
              </a:ext>
            </a:extLst>
          </p:cNvPr>
          <p:cNvSpPr/>
          <p:nvPr/>
        </p:nvSpPr>
        <p:spPr>
          <a:xfrm>
            <a:off x="1179439" y="5761264"/>
            <a:ext cx="8640422" cy="369332"/>
          </a:xfrm>
          <a:prstGeom prst="rect">
            <a:avLst/>
          </a:prstGeom>
        </p:spPr>
        <p:txBody>
          <a:bodyPr wrap="square">
            <a:spAutoFit/>
          </a:bodyPr>
          <a:lstStyle/>
          <a:p>
            <a:r>
              <a:rPr lang="en-US" i="1" dirty="0">
                <a:effectLst>
                  <a:outerShdw blurRad="38100" dist="38100" dir="2700000" algn="tl">
                    <a:srgbClr val="000000">
                      <a:alpha val="43137"/>
                    </a:srgbClr>
                  </a:outerShdw>
                </a:effectLst>
              </a:rPr>
              <a:t>Doing righteous actions and ceasing unrighteous ones will help us to learn and be edified.</a:t>
            </a:r>
          </a:p>
        </p:txBody>
      </p:sp>
    </p:spTree>
    <p:extLst>
      <p:ext uri="{BB962C8B-B14F-4D97-AF65-F5344CB8AC3E}">
        <p14:creationId xmlns:p14="http://schemas.microsoft.com/office/powerpoint/2010/main" val="261686331"/>
      </p:ext>
    </p:extLst>
  </p:cSld>
  <p:clrMapOvr>
    <a:masterClrMapping/>
  </p:clrMapOvr>
  <mc:AlternateContent xmlns:mc="http://schemas.openxmlformats.org/markup-compatibility/2006">
    <mc:Choice xmlns:p14="http://schemas.microsoft.com/office/powerpoint/2010/main" Requires="p14">
      <p:transition spd="slow" p14:dur="1500">
        <p:comb dir="vert"/>
      </p:transition>
    </mc:Choice>
    <mc:Fallback>
      <p:transition spd="slow">
        <p:comb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ircle(in)">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1000"/>
                                        <p:tgtEl>
                                          <p:spTgt spid="13"/>
                                        </p:tgtEl>
                                      </p:cBhvr>
                                    </p:animEffect>
                                    <p:anim calcmode="lin" valueType="num">
                                      <p:cBhvr>
                                        <p:cTn id="23" dur="1000" fill="hold"/>
                                        <p:tgtEl>
                                          <p:spTgt spid="13"/>
                                        </p:tgtEl>
                                        <p:attrNameLst>
                                          <p:attrName>ppt_x</p:attrName>
                                        </p:attrNameLst>
                                      </p:cBhvr>
                                      <p:tavLst>
                                        <p:tav tm="0">
                                          <p:val>
                                            <p:strVal val="#ppt_x"/>
                                          </p:val>
                                        </p:tav>
                                        <p:tav tm="100000">
                                          <p:val>
                                            <p:strVal val="#ppt_x"/>
                                          </p:val>
                                        </p:tav>
                                      </p:tavLst>
                                    </p:anim>
                                    <p:anim calcmode="lin" valueType="num">
                                      <p:cBhvr>
                                        <p:cTn id="2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7"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1000"/>
                                        <p:tgtEl>
                                          <p:spTgt spid="14"/>
                                        </p:tgtEl>
                                      </p:cBhvr>
                                    </p:animEffect>
                                    <p:anim calcmode="lin" valueType="num">
                                      <p:cBhvr>
                                        <p:cTn id="30" dur="1000" fill="hold"/>
                                        <p:tgtEl>
                                          <p:spTgt spid="14"/>
                                        </p:tgtEl>
                                        <p:attrNameLst>
                                          <p:attrName>ppt_x</p:attrName>
                                        </p:attrNameLst>
                                      </p:cBhvr>
                                      <p:tavLst>
                                        <p:tav tm="0">
                                          <p:val>
                                            <p:strVal val="#ppt_x"/>
                                          </p:val>
                                        </p:tav>
                                        <p:tav tm="100000">
                                          <p:val>
                                            <p:strVal val="#ppt_x"/>
                                          </p:val>
                                        </p:tav>
                                      </p:tavLst>
                                    </p:anim>
                                    <p:anim calcmode="lin" valueType="num">
                                      <p:cBhvr>
                                        <p:cTn id="31"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15">
                                            <p:txEl>
                                              <p:pRg st="0" end="0"/>
                                            </p:txEl>
                                          </p:spTgt>
                                        </p:tgtEl>
                                        <p:attrNameLst>
                                          <p:attrName>style.visibility</p:attrName>
                                        </p:attrNameLst>
                                      </p:cBhvr>
                                      <p:to>
                                        <p:strVal val="visible"/>
                                      </p:to>
                                    </p:set>
                                    <p:animEffect transition="in" filter="barn(inVertical)">
                                      <p:cBhvr>
                                        <p:cTn id="36" dur="1000"/>
                                        <p:tgtEl>
                                          <p:spTgt spid="15">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dissolve">
                                      <p:cBhvr>
                                        <p:cTn id="4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12" grpId="0"/>
      <p:bldP spid="13" grpId="0"/>
      <p:bldP spid="14" grpId="0"/>
      <p:bldP spid="1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881</Words>
  <Application>Microsoft Office PowerPoint</Application>
  <PresentationFormat>Widescreen</PresentationFormat>
  <Paragraphs>95</Paragraphs>
  <Slides>14</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14</vt:i4>
      </vt:variant>
    </vt:vector>
  </HeadingPairs>
  <TitlesOfParts>
    <vt:vector size="27" baseType="lpstr">
      <vt:lpstr>PMingLiU-ExtB</vt:lpstr>
      <vt:lpstr>Yu Gothic UI Semibold</vt:lpstr>
      <vt:lpstr>Arial</vt:lpstr>
      <vt:lpstr>Bahnschrift SemiLight SemiConde</vt:lpstr>
      <vt:lpstr>Calibri</vt:lpstr>
      <vt:lpstr>Calibri Light</vt:lpstr>
      <vt:lpstr>Leelawadee UI Semilight</vt:lpstr>
      <vt:lpstr>Microsoft Himalaya</vt:lpstr>
      <vt:lpstr>Mongolian Baiti</vt:lpstr>
      <vt:lpstr>MV Boli</vt:lpstr>
      <vt:lpstr>Palatino</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2546</cp:revision>
  <dcterms:created xsi:type="dcterms:W3CDTF">2018-08-29T04:26:39Z</dcterms:created>
  <dcterms:modified xsi:type="dcterms:W3CDTF">2018-10-09T02:26:17Z</dcterms:modified>
</cp:coreProperties>
</file>