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19" r:id="rId1"/>
  </p:sldMasterIdLst>
  <p:notesMasterIdLst>
    <p:notesMasterId r:id="rId13"/>
  </p:notesMasterIdLst>
  <p:sldIdLst>
    <p:sldId id="296" r:id="rId2"/>
    <p:sldId id="304" r:id="rId3"/>
    <p:sldId id="299" r:id="rId4"/>
    <p:sldId id="308" r:id="rId5"/>
    <p:sldId id="305" r:id="rId6"/>
    <p:sldId id="306" r:id="rId7"/>
    <p:sldId id="307" r:id="rId8"/>
    <p:sldId id="309" r:id="rId9"/>
    <p:sldId id="310" r:id="rId10"/>
    <p:sldId id="311" r:id="rId11"/>
    <p:sldId id="31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CC0000"/>
    <a:srgbClr val="D88028"/>
    <a:srgbClr val="A7897B"/>
    <a:srgbClr val="B9B93A"/>
    <a:srgbClr val="FFD757"/>
    <a:srgbClr val="FF6600"/>
    <a:srgbClr val="D6E513"/>
    <a:srgbClr val="333399"/>
    <a:srgbClr val="13BD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10/8/2018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0788-7DBB-4A74-8692-D74F1D9231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BD76C2-4A12-42D3-ACDC-3303B253CA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7886F4-DB9B-4E05-8DB3-4A3BF4F5EAD1}"/>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D040FD86-19B1-44CE-B93C-C2B000FF92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1C1CDA-3248-4517-99CD-08B3DC5B4C9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8243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1F87-14F3-4D84-BC4E-FD2DD441F5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97B02E-18E0-4C9E-BC60-5A7FBCFF4B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BCE62-D9FD-4BD4-8DC0-77A9BA442107}"/>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375E7B3A-B3FE-4835-A5DF-9D0E36189C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74C966-D78F-4E79-937C-0FB8CBD5F1B5}"/>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6045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BF33E-A692-4782-A30A-06E69F1C2E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339D0-0CBE-4750-AC38-02120948EB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FEEC3-27DE-4036-B81F-0E3EE4D2A95A}"/>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D20F68D8-11C5-49DE-93C9-4B1AB2D28A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4B7A2B-0EF3-4149-A692-D832A394005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5335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2F55-0BDF-478A-A10C-67210DA974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510F3-63EE-4ACF-84AA-C47775F63D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44106-7A67-4E85-8F91-A20437C91F1F}"/>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FBD32F9A-7EF4-4E55-BCAB-69FAB536E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472975-2D38-4E00-AB3C-801B503CA08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978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5F27-EA5C-4245-8D29-806A9FB576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250C4D-A603-4E77-826F-EE4D99153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16E9F3-B57B-46C7-876B-09710D2AC8B4}"/>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D55F1943-C640-474E-ACDD-E35807768E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39C4BA-2E7A-4026-8882-46771D869A03}"/>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064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9822-6A96-44EE-ABE7-6CDFDC83AF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629A7-9314-497F-814F-67DA4C58C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B068D5-C59F-436E-9CC2-24489F7652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AB226B-557A-4CD5-B7CA-38031B515E0A}"/>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6" name="Footer Placeholder 5">
            <a:extLst>
              <a:ext uri="{FF2B5EF4-FFF2-40B4-BE49-F238E27FC236}">
                <a16:creationId xmlns:a16="http://schemas.microsoft.com/office/drawing/2014/main" id="{B26681C6-0662-4973-911D-37FD3FC36D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2517ED-0D41-4627-AB6F-86AD55083FF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7899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CD04-E5FB-4CDC-9F21-4C1786D149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E0B6A6-2F3E-4392-8531-B2BBD142B3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268181-6C06-43D8-9556-E31DEBCA24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E29E02-4A84-467E-97EA-37ED0847E0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816EF1-EA0B-4DF2-8F6C-2A50DA1188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3DC9E8-A995-4377-90E3-E595DED79A1D}"/>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8" name="Footer Placeholder 7">
            <a:extLst>
              <a:ext uri="{FF2B5EF4-FFF2-40B4-BE49-F238E27FC236}">
                <a16:creationId xmlns:a16="http://schemas.microsoft.com/office/drawing/2014/main" id="{5D7CF3F5-F757-47A4-B315-4EC13FAA0FE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9E7F81-A48B-4B1E-84DE-3BAA1C487FFE}"/>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5114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4217-0635-4A95-940B-9778BB7D07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E1D4BB-A51E-4CB2-9CAB-77354A12F5E8}"/>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4" name="Footer Placeholder 3">
            <a:extLst>
              <a:ext uri="{FF2B5EF4-FFF2-40B4-BE49-F238E27FC236}">
                <a16:creationId xmlns:a16="http://schemas.microsoft.com/office/drawing/2014/main" id="{9CB4ED51-2BF1-4AA0-8743-DD81E0FFBA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C04A6A-E4E3-42DA-9921-D093B29B3EC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4116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D2063F-FAD6-48D9-AEBB-26210FBB1BDA}"/>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3" name="Footer Placeholder 2">
            <a:extLst>
              <a:ext uri="{FF2B5EF4-FFF2-40B4-BE49-F238E27FC236}">
                <a16:creationId xmlns:a16="http://schemas.microsoft.com/office/drawing/2014/main" id="{4F7338B6-F9D1-4E93-BD6A-E2A7AB91B9B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6AA2F23-A63F-487E-B454-E4CE8347A5E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3180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D0641-248B-4A43-B367-E733A7D01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36AAE8-298E-4BAE-90B4-790C23FAD9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3EE4E4-7F41-48D5-8E50-15E225F2C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7491A-FC22-41CD-AE92-6EA5FBC2AB5A}"/>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6" name="Footer Placeholder 5">
            <a:extLst>
              <a:ext uri="{FF2B5EF4-FFF2-40B4-BE49-F238E27FC236}">
                <a16:creationId xmlns:a16="http://schemas.microsoft.com/office/drawing/2014/main" id="{2B6729B1-F63F-4879-8065-106C93A15C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F46BAC-197E-4770-84AE-D29893C1CB3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4393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ACCB-B170-42D4-AD6F-7B099A750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91F2E-981B-402E-AF04-BF566BAE18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CC14F0-5459-41C5-B754-C9EC0BF4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008CB4-29C8-417A-B11C-507F261A2418}"/>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6" name="Footer Placeholder 5">
            <a:extLst>
              <a:ext uri="{FF2B5EF4-FFF2-40B4-BE49-F238E27FC236}">
                <a16:creationId xmlns:a16="http://schemas.microsoft.com/office/drawing/2014/main" id="{86061D85-8EF0-4310-82A3-EB9A101FA6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B9AB4C-5918-44A0-B1BD-5F82F3A4215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2336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4000">
              <a:schemeClr val="accent6">
                <a:lumMod val="89000"/>
              </a:schemeClr>
            </a:gs>
            <a:gs pos="7000">
              <a:srgbClr val="E6E6E6"/>
            </a:gs>
            <a:gs pos="53000">
              <a:srgbClr val="FFFF00"/>
            </a:gs>
            <a:gs pos="77000">
              <a:srgbClr val="789926"/>
            </a:gs>
            <a:gs pos="100000">
              <a:srgbClr val="E6E6E6"/>
            </a:gs>
          </a:gsLst>
          <a:lin ang="7800000" scaled="0"/>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1ACE68-B3DB-406F-84EE-53150ACB55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E2E306-58C0-4C2B-AFE2-751FBADBA9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355992-1DBB-4CFB-9400-67DF6E6706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606C2B0B-5876-4001-9E6D-FE7214D2C7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A7A3EC7-EDAA-437D-814D-B50613CEA7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3174249434"/>
      </p:ext>
    </p:extLst>
  </p:cSld>
  <p:clrMap bg1="lt1" tx1="dk1" bg2="lt2" tx2="dk2" accent1="accent1" accent2="accent2" accent3="accent3" accent4="accent4" accent5="accent5" accent6="accent6" hlink="hlink" folHlink="folHlink"/>
  <p:sldLayoutIdLst>
    <p:sldLayoutId id="2147484720" r:id="rId1"/>
    <p:sldLayoutId id="2147484721" r:id="rId2"/>
    <p:sldLayoutId id="2147484722" r:id="rId3"/>
    <p:sldLayoutId id="2147484723" r:id="rId4"/>
    <p:sldLayoutId id="2147484724" r:id="rId5"/>
    <p:sldLayoutId id="2147484725" r:id="rId6"/>
    <p:sldLayoutId id="2147484726" r:id="rId7"/>
    <p:sldLayoutId id="2147484727" r:id="rId8"/>
    <p:sldLayoutId id="2147484728" r:id="rId9"/>
    <p:sldLayoutId id="2147484729" r:id="rId10"/>
    <p:sldLayoutId id="2147484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effectLst>
                  <a:outerShdw blurRad="38100" dist="38100" dir="2700000" algn="tl">
                    <a:srgbClr val="000000">
                      <a:alpha val="43137"/>
                    </a:srgbClr>
                  </a:outerShdw>
                </a:effectLst>
                <a:latin typeface="Mongolian Baiti" panose="03000500000000000000" pitchFamily="66" charset="0"/>
                <a:ea typeface="PMingLiU-ExtB" panose="02020500000000000000" pitchFamily="18" charset="-120"/>
                <a:cs typeface="Mongolian Baiti" panose="03000500000000000000" pitchFamily="66"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93</a:t>
            </a:r>
          </a:p>
        </p:txBody>
      </p:sp>
      <p:sp>
        <p:nvSpPr>
          <p:cNvPr id="3" name="Rectangle 2">
            <a:extLst>
              <a:ext uri="{FF2B5EF4-FFF2-40B4-BE49-F238E27FC236}">
                <a16:creationId xmlns:a16="http://schemas.microsoft.com/office/drawing/2014/main" id="{7C71E777-DBF3-439C-A3A4-FD69BBC42260}"/>
              </a:ext>
            </a:extLst>
          </p:cNvPr>
          <p:cNvSpPr/>
          <p:nvPr/>
        </p:nvSpPr>
        <p:spPr>
          <a:xfrm>
            <a:off x="1533993" y="890974"/>
            <a:ext cx="6965430" cy="369332"/>
          </a:xfrm>
          <a:prstGeom prst="rect">
            <a:avLst/>
          </a:prstGeom>
        </p:spPr>
        <p:txBody>
          <a:bodyPr wrap="square">
            <a:spAutoFit/>
          </a:bodyPr>
          <a:lstStyle/>
          <a:p>
            <a:r>
              <a:rPr lang="en-US" b="1" dirty="0"/>
              <a:t>Why is it critical that we be prepared for the Lord’s Second Coming?</a:t>
            </a:r>
          </a:p>
        </p:txBody>
      </p:sp>
      <p:sp>
        <p:nvSpPr>
          <p:cNvPr id="7" name="Rectangle 6">
            <a:extLst>
              <a:ext uri="{FF2B5EF4-FFF2-40B4-BE49-F238E27FC236}">
                <a16:creationId xmlns:a16="http://schemas.microsoft.com/office/drawing/2014/main" id="{09481FD1-B670-46A9-B4BF-729B6C4B9942}"/>
              </a:ext>
            </a:extLst>
          </p:cNvPr>
          <p:cNvSpPr/>
          <p:nvPr/>
        </p:nvSpPr>
        <p:spPr>
          <a:xfrm>
            <a:off x="1533993" y="1260306"/>
            <a:ext cx="3421001" cy="369332"/>
          </a:xfrm>
          <a:prstGeom prst="rect">
            <a:avLst/>
          </a:prstGeom>
        </p:spPr>
        <p:txBody>
          <a:bodyPr wrap="none">
            <a:spAutoFit/>
          </a:bodyPr>
          <a:lstStyle/>
          <a:p>
            <a:r>
              <a:rPr lang="en-US" b="1" dirty="0">
                <a:effectLst>
                  <a:outerShdw blurRad="38100" dist="38100" dir="2700000" algn="tl">
                    <a:srgbClr val="000000">
                      <a:alpha val="43137"/>
                    </a:srgbClr>
                  </a:outerShdw>
                </a:effectLst>
              </a:rPr>
              <a:t>Doctrine and Covenants 88:95-98.</a:t>
            </a:r>
            <a:endParaRPr lang="en-US" dirty="0"/>
          </a:p>
        </p:txBody>
      </p:sp>
      <p:sp>
        <p:nvSpPr>
          <p:cNvPr id="4" name="Rectangle 3">
            <a:extLst>
              <a:ext uri="{FF2B5EF4-FFF2-40B4-BE49-F238E27FC236}">
                <a16:creationId xmlns:a16="http://schemas.microsoft.com/office/drawing/2014/main" id="{321ED2CE-6B67-4463-BDC9-9AF24669B7ED}"/>
              </a:ext>
            </a:extLst>
          </p:cNvPr>
          <p:cNvSpPr/>
          <p:nvPr/>
        </p:nvSpPr>
        <p:spPr>
          <a:xfrm>
            <a:off x="1533993" y="1539698"/>
            <a:ext cx="8944132" cy="2554545"/>
          </a:xfrm>
          <a:prstGeom prst="rect">
            <a:avLst/>
          </a:prstGeom>
        </p:spPr>
        <p:txBody>
          <a:bodyPr wrap="square">
            <a:spAutoFit/>
          </a:bodyPr>
          <a:lstStyle/>
          <a:p>
            <a:pPr algn="just" fontAlgn="base"/>
            <a:r>
              <a:rPr lang="en-US" sz="1600" b="1" dirty="0">
                <a:latin typeface="Palatino"/>
              </a:rPr>
              <a:t>95 </a:t>
            </a:r>
            <a:r>
              <a:rPr lang="en-US" sz="1600" dirty="0">
                <a:latin typeface="Palatino"/>
              </a:rPr>
              <a:t>And there shall be silence in heaven for the space of half an hour; and immediately after shall the curtain of heaven be unfolded, as a scroll is unfolded after it is rolled up, and the face of the Lord shall be unveiled;  </a:t>
            </a:r>
          </a:p>
          <a:p>
            <a:pPr algn="just" fontAlgn="base"/>
            <a:r>
              <a:rPr lang="en-US" sz="1600" b="1" dirty="0">
                <a:latin typeface="Palatino"/>
              </a:rPr>
              <a:t>96 </a:t>
            </a:r>
            <a:r>
              <a:rPr lang="en-US" sz="1600" dirty="0">
                <a:latin typeface="Palatino"/>
              </a:rPr>
              <a:t>And the saints that are upon the earth, who are alive, shall be quickened and be caught up to meet him.</a:t>
            </a:r>
          </a:p>
          <a:p>
            <a:pPr algn="just" fontAlgn="base"/>
            <a:r>
              <a:rPr lang="en-US" sz="1600" b="1" dirty="0">
                <a:latin typeface="Palatino"/>
              </a:rPr>
              <a:t>97 </a:t>
            </a:r>
            <a:r>
              <a:rPr lang="en-US" sz="1600" dirty="0">
                <a:latin typeface="Palatino"/>
              </a:rPr>
              <a:t>And they who have slept in their graves shall come forth, for their graves shall be opened; and they also shall be caught up to meet him in the midst of the pillar of heaven—</a:t>
            </a:r>
          </a:p>
          <a:p>
            <a:pPr algn="just" fontAlgn="base"/>
            <a:r>
              <a:rPr lang="en-US" sz="1600" b="1" dirty="0">
                <a:latin typeface="Palatino"/>
              </a:rPr>
              <a:t>98 </a:t>
            </a:r>
            <a:r>
              <a:rPr lang="en-US" sz="1600" dirty="0">
                <a:latin typeface="Palatino"/>
              </a:rPr>
              <a:t>They are Christ’s, the first fruits, they who shall descend with him first, and they who are on the earth and in their graves, who are first caught up to meet him; and all this by the voice of the sounding of the trump of the angel of God.</a:t>
            </a:r>
            <a:endParaRPr lang="en-US" sz="1600" b="0" i="0" dirty="0">
              <a:effectLst/>
              <a:latin typeface="Palatino"/>
            </a:endParaRPr>
          </a:p>
        </p:txBody>
      </p:sp>
      <p:sp>
        <p:nvSpPr>
          <p:cNvPr id="5" name="Rectangle 4">
            <a:extLst>
              <a:ext uri="{FF2B5EF4-FFF2-40B4-BE49-F238E27FC236}">
                <a16:creationId xmlns:a16="http://schemas.microsoft.com/office/drawing/2014/main" id="{740D7F90-2C32-4E6B-8DD3-3C0ACC639980}"/>
              </a:ext>
            </a:extLst>
          </p:cNvPr>
          <p:cNvSpPr/>
          <p:nvPr/>
        </p:nvSpPr>
        <p:spPr>
          <a:xfrm>
            <a:off x="1533993" y="4125260"/>
            <a:ext cx="5868145" cy="369332"/>
          </a:xfrm>
          <a:prstGeom prst="rect">
            <a:avLst/>
          </a:prstGeom>
        </p:spPr>
        <p:txBody>
          <a:bodyPr wrap="none">
            <a:spAutoFit/>
          </a:bodyPr>
          <a:lstStyle/>
          <a:p>
            <a:r>
              <a:rPr lang="en-US" b="1" dirty="0"/>
              <a:t>Who will be lifted up to meet Jesus Christ when He comes? </a:t>
            </a:r>
          </a:p>
        </p:txBody>
      </p:sp>
      <p:sp>
        <p:nvSpPr>
          <p:cNvPr id="8" name="Rectangle 7">
            <a:extLst>
              <a:ext uri="{FF2B5EF4-FFF2-40B4-BE49-F238E27FC236}">
                <a16:creationId xmlns:a16="http://schemas.microsoft.com/office/drawing/2014/main" id="{5BCB22B7-6B67-4D1A-9404-9D4CEDD6D925}"/>
              </a:ext>
            </a:extLst>
          </p:cNvPr>
          <p:cNvSpPr/>
          <p:nvPr/>
        </p:nvSpPr>
        <p:spPr>
          <a:xfrm>
            <a:off x="1533993" y="4503776"/>
            <a:ext cx="5359416" cy="369332"/>
          </a:xfrm>
          <a:prstGeom prst="rect">
            <a:avLst/>
          </a:prstGeom>
        </p:spPr>
        <p:txBody>
          <a:bodyPr wrap="none">
            <a:spAutoFit/>
          </a:bodyPr>
          <a:lstStyle/>
          <a:p>
            <a:r>
              <a:rPr lang="en-US" i="1" dirty="0">
                <a:effectLst>
                  <a:outerShdw blurRad="38100" dist="38100" dir="2700000" algn="tl">
                    <a:srgbClr val="000000">
                      <a:alpha val="43137"/>
                    </a:srgbClr>
                  </a:outerShdw>
                </a:effectLst>
              </a:rPr>
              <a:t>The righteous will rise to meet Christ when He comes.</a:t>
            </a:r>
          </a:p>
        </p:txBody>
      </p:sp>
      <p:sp>
        <p:nvSpPr>
          <p:cNvPr id="9" name="Rectangle 8">
            <a:extLst>
              <a:ext uri="{FF2B5EF4-FFF2-40B4-BE49-F238E27FC236}">
                <a16:creationId xmlns:a16="http://schemas.microsoft.com/office/drawing/2014/main" id="{31ECFA72-1155-4B2C-BAA7-98F973CBEB15}"/>
              </a:ext>
            </a:extLst>
          </p:cNvPr>
          <p:cNvSpPr/>
          <p:nvPr/>
        </p:nvSpPr>
        <p:spPr>
          <a:xfrm>
            <a:off x="1561907" y="4948970"/>
            <a:ext cx="3695242" cy="369332"/>
          </a:xfrm>
          <a:prstGeom prst="rect">
            <a:avLst/>
          </a:prstGeom>
        </p:spPr>
        <p:txBody>
          <a:bodyPr wrap="none">
            <a:spAutoFit/>
          </a:bodyPr>
          <a:lstStyle/>
          <a:p>
            <a:r>
              <a:rPr lang="en-US" b="1" dirty="0"/>
              <a:t>What words or phrases did you find?</a:t>
            </a:r>
          </a:p>
        </p:txBody>
      </p:sp>
    </p:spTree>
    <p:extLst>
      <p:ext uri="{BB962C8B-B14F-4D97-AF65-F5344CB8AC3E}">
        <p14:creationId xmlns:p14="http://schemas.microsoft.com/office/powerpoint/2010/main" val="231797130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32"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out)">
                                      <p:cBhvr>
                                        <p:cTn id="14" dur="2000"/>
                                        <p:tgtEl>
                                          <p:spTgt spid="4"/>
                                        </p:tgtEl>
                                      </p:cBhvr>
                                    </p:animEffect>
                                  </p:childTnLst>
                                </p:cTn>
                              </p:par>
                              <p:par>
                                <p:cTn id="15" presetID="6" presetClass="entr" presetSubtype="32"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out)">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1000" fill="hold"/>
                                        <p:tgtEl>
                                          <p:spTgt spid="5"/>
                                        </p:tgtEl>
                                        <p:attrNameLst>
                                          <p:attrName>ppt_x</p:attrName>
                                        </p:attrNameLst>
                                      </p:cBhvr>
                                      <p:tavLst>
                                        <p:tav tm="0">
                                          <p:val>
                                            <p:strVal val="1+#ppt_w/2"/>
                                          </p:val>
                                        </p:tav>
                                        <p:tav tm="100000">
                                          <p:val>
                                            <p:strVal val="#ppt_x"/>
                                          </p:val>
                                        </p:tav>
                                      </p:tavLst>
                                    </p:anim>
                                    <p:anim calcmode="lin" valueType="num">
                                      <p:cBhvr additive="base">
                                        <p:cTn id="23"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strips(downLeft)">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4" grpId="0"/>
      <p:bldP spid="5"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93</a:t>
            </a:r>
          </a:p>
        </p:txBody>
      </p:sp>
      <p:sp>
        <p:nvSpPr>
          <p:cNvPr id="3" name="Rectangle 2">
            <a:extLst>
              <a:ext uri="{FF2B5EF4-FFF2-40B4-BE49-F238E27FC236}">
                <a16:creationId xmlns:a16="http://schemas.microsoft.com/office/drawing/2014/main" id="{94CD3841-B236-4074-946D-E779AABA3FEC}"/>
              </a:ext>
            </a:extLst>
          </p:cNvPr>
          <p:cNvSpPr/>
          <p:nvPr/>
        </p:nvSpPr>
        <p:spPr>
          <a:xfrm>
            <a:off x="1563972" y="890974"/>
            <a:ext cx="8854191" cy="369332"/>
          </a:xfrm>
          <a:prstGeom prst="rect">
            <a:avLst/>
          </a:prstGeom>
        </p:spPr>
        <p:txBody>
          <a:bodyPr wrap="square">
            <a:spAutoFit/>
          </a:bodyPr>
          <a:lstStyle/>
          <a:p>
            <a:pPr algn="just"/>
            <a:r>
              <a:rPr lang="en-US" b="1" dirty="0"/>
              <a:t>What teachings stood out to you in your discussion of Doctrine and Covenants 88:81–98?</a:t>
            </a:r>
          </a:p>
        </p:txBody>
      </p:sp>
      <p:sp>
        <p:nvSpPr>
          <p:cNvPr id="8" name="Rectangle 7">
            <a:extLst>
              <a:ext uri="{FF2B5EF4-FFF2-40B4-BE49-F238E27FC236}">
                <a16:creationId xmlns:a16="http://schemas.microsoft.com/office/drawing/2014/main" id="{C02F912F-4665-4218-BFB7-CD6CBE7805C6}"/>
              </a:ext>
            </a:extLst>
          </p:cNvPr>
          <p:cNvSpPr/>
          <p:nvPr/>
        </p:nvSpPr>
        <p:spPr>
          <a:xfrm>
            <a:off x="1563972" y="1407621"/>
            <a:ext cx="8494428" cy="646331"/>
          </a:xfrm>
          <a:prstGeom prst="rect">
            <a:avLst/>
          </a:prstGeom>
        </p:spPr>
        <p:txBody>
          <a:bodyPr wrap="square">
            <a:spAutoFit/>
          </a:bodyPr>
          <a:lstStyle/>
          <a:p>
            <a:pPr algn="just"/>
            <a:r>
              <a:rPr lang="en-US" b="1" dirty="0"/>
              <a:t>How was your understanding of Doctrine and Covenants 88:81–86 or 88:87–98 deepened as you taught them to someone else today?</a:t>
            </a:r>
          </a:p>
        </p:txBody>
      </p:sp>
    </p:spTree>
    <p:extLst>
      <p:ext uri="{BB962C8B-B14F-4D97-AF65-F5344CB8AC3E}">
        <p14:creationId xmlns:p14="http://schemas.microsoft.com/office/powerpoint/2010/main" val="411166095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p:tgtEl>
                                          <p:spTgt spid="8"/>
                                        </p:tgtEl>
                                        <p:attrNameLst>
                                          <p:attrName>ppt_y</p:attrName>
                                        </p:attrNameLst>
                                      </p:cBhvr>
                                      <p:tavLst>
                                        <p:tav tm="0">
                                          <p:val>
                                            <p:strVal val="#ppt_y+#ppt_h*1.125000"/>
                                          </p:val>
                                        </p:tav>
                                        <p:tav tm="100000">
                                          <p:val>
                                            <p:strVal val="#ppt_y"/>
                                          </p:val>
                                        </p:tav>
                                      </p:tavLst>
                                    </p:anim>
                                    <p:animEffect transition="in" filter="wipe(up)">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93</a:t>
            </a:r>
          </a:p>
        </p:txBody>
      </p:sp>
      <p:sp>
        <p:nvSpPr>
          <p:cNvPr id="3" name="Rectangle 2">
            <a:extLst>
              <a:ext uri="{FF2B5EF4-FFF2-40B4-BE49-F238E27FC236}">
                <a16:creationId xmlns:a16="http://schemas.microsoft.com/office/drawing/2014/main" id="{A45A8041-F84B-4507-A449-C607E8B54304}"/>
              </a:ext>
            </a:extLst>
          </p:cNvPr>
          <p:cNvSpPr/>
          <p:nvPr/>
        </p:nvSpPr>
        <p:spPr>
          <a:xfrm>
            <a:off x="2960943" y="2861318"/>
            <a:ext cx="6270114" cy="1446550"/>
          </a:xfrm>
          <a:prstGeom prst="rect">
            <a:avLst/>
          </a:prstGeom>
        </p:spPr>
        <p:txBody>
          <a:bodyPr wrap="square">
            <a:spAutoFit/>
          </a:bodyPr>
          <a:lstStyle/>
          <a:p>
            <a:pPr algn="ctr"/>
            <a:r>
              <a:rPr lang="en-US" sz="4400" b="1" dirty="0">
                <a:solidFill>
                  <a:schemeClr val="tx1">
                    <a:lumMod val="95000"/>
                    <a:lumOff val="5000"/>
                  </a:schemeClr>
                </a:solidFill>
                <a:effectLst>
                  <a:outerShdw blurRad="38100" dist="38100" dir="2700000" algn="tl">
                    <a:srgbClr val="000000">
                      <a:alpha val="43137"/>
                    </a:srgbClr>
                  </a:outerShdw>
                </a:effectLst>
                <a:latin typeface="Leelawadee UI Semilight" panose="020B0402040204020203" pitchFamily="34" charset="-34"/>
                <a:ea typeface="Microsoft Himalaya" panose="01010100010101010101" pitchFamily="2" charset="0"/>
                <a:cs typeface="Leelawadee UI Semilight" panose="020B0402040204020203" pitchFamily="34" charset="-34"/>
              </a:rPr>
              <a:t>Doctrine and Covenants 88:70-117.</a:t>
            </a:r>
          </a:p>
        </p:txBody>
      </p:sp>
    </p:spTree>
    <p:extLst>
      <p:ext uri="{BB962C8B-B14F-4D97-AF65-F5344CB8AC3E}">
        <p14:creationId xmlns:p14="http://schemas.microsoft.com/office/powerpoint/2010/main" val="2094167501"/>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D592B3E-A143-4741-9CDB-02C473F23296}"/>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93</a:t>
            </a:r>
          </a:p>
        </p:txBody>
      </p:sp>
      <p:sp>
        <p:nvSpPr>
          <p:cNvPr id="2" name="Rectangle 1">
            <a:extLst>
              <a:ext uri="{FF2B5EF4-FFF2-40B4-BE49-F238E27FC236}">
                <a16:creationId xmlns:a16="http://schemas.microsoft.com/office/drawing/2014/main" id="{ED36C47B-F62D-4D41-9EE2-9E4F35AEAA58}"/>
              </a:ext>
            </a:extLst>
          </p:cNvPr>
          <p:cNvSpPr/>
          <p:nvPr/>
        </p:nvSpPr>
        <p:spPr>
          <a:xfrm>
            <a:off x="2869095" y="2397948"/>
            <a:ext cx="6453809" cy="2062103"/>
          </a:xfrm>
          <a:prstGeom prst="rect">
            <a:avLst/>
          </a:prstGeom>
        </p:spPr>
        <p:txBody>
          <a:bodyPr wrap="square">
            <a:spAutoFit/>
          </a:bodyPr>
          <a:lstStyle/>
          <a:p>
            <a:pPr algn="ctr"/>
            <a:r>
              <a:rPr lang="en-US" sz="3200" dirty="0">
                <a:latin typeface="Yu Gothic UI Semibold" panose="020B0700000000000000" pitchFamily="34" charset="-128"/>
                <a:ea typeface="Yu Gothic UI Semibold" panose="020B0700000000000000" pitchFamily="34" charset="-128"/>
              </a:rPr>
              <a:t>“The Lord commands the elders of the Church to prepare for their ministry and reveals events surrounding His Second Coming”</a:t>
            </a:r>
          </a:p>
        </p:txBody>
      </p:sp>
      <p:sp>
        <p:nvSpPr>
          <p:cNvPr id="3" name="Rectangle 2">
            <a:extLst>
              <a:ext uri="{FF2B5EF4-FFF2-40B4-BE49-F238E27FC236}">
                <a16:creationId xmlns:a16="http://schemas.microsoft.com/office/drawing/2014/main" id="{382976BB-E42B-4E27-B85C-68B4E79E5E15}"/>
              </a:ext>
            </a:extLst>
          </p:cNvPr>
          <p:cNvSpPr/>
          <p:nvPr/>
        </p:nvSpPr>
        <p:spPr>
          <a:xfrm>
            <a:off x="1385381" y="1049774"/>
            <a:ext cx="4719305" cy="461665"/>
          </a:xfrm>
          <a:prstGeom prst="rect">
            <a:avLst/>
          </a:prstGeom>
        </p:spPr>
        <p:txBody>
          <a:bodyPr wrap="none">
            <a:spAutoFit/>
          </a:bodyPr>
          <a:lstStyle/>
          <a:p>
            <a:r>
              <a:rPr lang="en-US" sz="2400" b="1" dirty="0"/>
              <a:t>Doctrine and Covenants 88:70–117.</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174132EC-CECA-480D-B9C7-7B9FCCF1BDE8}"/>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93</a:t>
            </a:r>
          </a:p>
        </p:txBody>
      </p:sp>
      <p:sp>
        <p:nvSpPr>
          <p:cNvPr id="5" name="Rectangle 4">
            <a:extLst>
              <a:ext uri="{FF2B5EF4-FFF2-40B4-BE49-F238E27FC236}">
                <a16:creationId xmlns:a16="http://schemas.microsoft.com/office/drawing/2014/main" id="{98106066-0B4F-447F-9D13-F42BB91F47D4}"/>
              </a:ext>
            </a:extLst>
          </p:cNvPr>
          <p:cNvSpPr/>
          <p:nvPr/>
        </p:nvSpPr>
        <p:spPr>
          <a:xfrm>
            <a:off x="1148861" y="1051952"/>
            <a:ext cx="7207348" cy="369332"/>
          </a:xfrm>
          <a:prstGeom prst="rect">
            <a:avLst/>
          </a:prstGeom>
        </p:spPr>
        <p:txBody>
          <a:bodyPr wrap="square">
            <a:spAutoFit/>
          </a:bodyPr>
          <a:lstStyle/>
          <a:p>
            <a:r>
              <a:rPr lang="en-US" b="1" dirty="0"/>
              <a:t>What did you learn by preparing to teach and by teaching some one else?</a:t>
            </a:r>
          </a:p>
        </p:txBody>
      </p:sp>
      <p:sp>
        <p:nvSpPr>
          <p:cNvPr id="6" name="Rectangle 5">
            <a:extLst>
              <a:ext uri="{FF2B5EF4-FFF2-40B4-BE49-F238E27FC236}">
                <a16:creationId xmlns:a16="http://schemas.microsoft.com/office/drawing/2014/main" id="{DF58FA72-501D-4E33-9EF5-5679E50B1396}"/>
              </a:ext>
            </a:extLst>
          </p:cNvPr>
          <p:cNvSpPr/>
          <p:nvPr/>
        </p:nvSpPr>
        <p:spPr>
          <a:xfrm>
            <a:off x="1148860" y="1528328"/>
            <a:ext cx="9570721" cy="361637"/>
          </a:xfrm>
          <a:prstGeom prst="rect">
            <a:avLst/>
          </a:prstGeom>
        </p:spPr>
        <p:txBody>
          <a:bodyPr wrap="square">
            <a:spAutoFit/>
          </a:bodyPr>
          <a:lstStyle/>
          <a:p>
            <a:pPr algn="just"/>
            <a:r>
              <a:rPr lang="en-US" sz="1750" b="1" dirty="0"/>
              <a:t>Why do you think we often learn more from preparing to teach than from being taught by others?</a:t>
            </a:r>
          </a:p>
        </p:txBody>
      </p:sp>
      <p:sp>
        <p:nvSpPr>
          <p:cNvPr id="11" name="Rectangle 10">
            <a:extLst>
              <a:ext uri="{FF2B5EF4-FFF2-40B4-BE49-F238E27FC236}">
                <a16:creationId xmlns:a16="http://schemas.microsoft.com/office/drawing/2014/main" id="{87635FFA-D82E-4881-BC9E-6D92A0B2DAC1}"/>
              </a:ext>
            </a:extLst>
          </p:cNvPr>
          <p:cNvSpPr/>
          <p:nvPr/>
        </p:nvSpPr>
        <p:spPr>
          <a:xfrm>
            <a:off x="1148860" y="1889965"/>
            <a:ext cx="3787512" cy="400110"/>
          </a:xfrm>
          <a:prstGeom prst="rect">
            <a:avLst/>
          </a:prstGeom>
        </p:spPr>
        <p:txBody>
          <a:bodyPr wrap="none">
            <a:spAutoFit/>
          </a:bodyPr>
          <a:lstStyle/>
          <a:p>
            <a:r>
              <a:rPr lang="en-US" sz="2000" b="1" dirty="0"/>
              <a:t>Doctrine and Covenants 88:73-76.</a:t>
            </a:r>
          </a:p>
        </p:txBody>
      </p:sp>
      <p:sp>
        <p:nvSpPr>
          <p:cNvPr id="12" name="Rectangle 11">
            <a:extLst>
              <a:ext uri="{FF2B5EF4-FFF2-40B4-BE49-F238E27FC236}">
                <a16:creationId xmlns:a16="http://schemas.microsoft.com/office/drawing/2014/main" id="{BF869ECB-10D1-40B6-A44F-86EC712AA17E}"/>
              </a:ext>
            </a:extLst>
          </p:cNvPr>
          <p:cNvSpPr/>
          <p:nvPr/>
        </p:nvSpPr>
        <p:spPr>
          <a:xfrm>
            <a:off x="1159629" y="2251602"/>
            <a:ext cx="9570721" cy="2308324"/>
          </a:xfrm>
          <a:prstGeom prst="rect">
            <a:avLst/>
          </a:prstGeom>
        </p:spPr>
        <p:txBody>
          <a:bodyPr wrap="square">
            <a:spAutoFit/>
          </a:bodyPr>
          <a:lstStyle/>
          <a:p>
            <a:pPr algn="just" fontAlgn="base"/>
            <a:r>
              <a:rPr lang="en-US" sz="1600">
                <a:latin typeface="Palatino"/>
              </a:rPr>
              <a:t>73 Behold, I will hasten my work in its time.</a:t>
            </a:r>
          </a:p>
          <a:p>
            <a:pPr algn="just" fontAlgn="base"/>
            <a:r>
              <a:rPr lang="en-US" sz="1600">
                <a:latin typeface="Palatino"/>
              </a:rPr>
              <a:t>74 And I give unto you, who are the first laborers in this last kingdom, a commandment that you assemble yourselves together, and organize yourselves, and prepare yourselves, and sanctify yourselves; yea, purify your hearts, and cleanse your hands and your feet before me, that I may make you clean;</a:t>
            </a:r>
          </a:p>
          <a:p>
            <a:pPr algn="just" fontAlgn="base"/>
            <a:r>
              <a:rPr lang="en-US" sz="1600">
                <a:latin typeface="Palatino"/>
              </a:rPr>
              <a:t>75 That I may testify unto your Father, and your God, and my God, that you are clean from the blood of this wicked generation; that I may fulfil this promise, this great and last promise, which I have made unto you, when I will.</a:t>
            </a:r>
          </a:p>
          <a:p>
            <a:pPr algn="just" fontAlgn="base"/>
            <a:r>
              <a:rPr lang="en-US" sz="1600">
                <a:latin typeface="Palatino"/>
              </a:rPr>
              <a:t>76 Also, I give unto you a commandment that ye shall continue in prayer and fasting from this time forth.</a:t>
            </a:r>
            <a:endParaRPr lang="en-US" sz="1600" i="0" dirty="0">
              <a:effectLst/>
              <a:latin typeface="Palatino"/>
            </a:endParaRPr>
          </a:p>
        </p:txBody>
      </p:sp>
      <p:sp>
        <p:nvSpPr>
          <p:cNvPr id="13" name="Rectangle 12">
            <a:extLst>
              <a:ext uri="{FF2B5EF4-FFF2-40B4-BE49-F238E27FC236}">
                <a16:creationId xmlns:a16="http://schemas.microsoft.com/office/drawing/2014/main" id="{D29454E1-4B60-4811-919C-D045111A0E8B}"/>
              </a:ext>
            </a:extLst>
          </p:cNvPr>
          <p:cNvSpPr/>
          <p:nvPr/>
        </p:nvSpPr>
        <p:spPr>
          <a:xfrm>
            <a:off x="1148860" y="4559926"/>
            <a:ext cx="9214340" cy="369332"/>
          </a:xfrm>
          <a:prstGeom prst="rect">
            <a:avLst/>
          </a:prstGeom>
        </p:spPr>
        <p:txBody>
          <a:bodyPr wrap="square">
            <a:spAutoFit/>
          </a:bodyPr>
          <a:lstStyle/>
          <a:p>
            <a:r>
              <a:rPr lang="en-US" b="1" dirty="0"/>
              <a:t>What were these “first laborers” commanded to do to prepare to teach others as missionaries?</a:t>
            </a:r>
          </a:p>
        </p:txBody>
      </p:sp>
      <p:sp>
        <p:nvSpPr>
          <p:cNvPr id="14" name="Rectangle 13">
            <a:extLst>
              <a:ext uri="{FF2B5EF4-FFF2-40B4-BE49-F238E27FC236}">
                <a16:creationId xmlns:a16="http://schemas.microsoft.com/office/drawing/2014/main" id="{773F3790-C938-416C-984B-52C00F41F02C}"/>
              </a:ext>
            </a:extLst>
          </p:cNvPr>
          <p:cNvSpPr/>
          <p:nvPr/>
        </p:nvSpPr>
        <p:spPr>
          <a:xfrm>
            <a:off x="1195179" y="4921563"/>
            <a:ext cx="9524401" cy="646331"/>
          </a:xfrm>
          <a:prstGeom prst="rect">
            <a:avLst/>
          </a:prstGeom>
        </p:spPr>
        <p:txBody>
          <a:bodyPr wrap="square">
            <a:spAutoFit/>
          </a:bodyPr>
          <a:lstStyle/>
          <a:p>
            <a:pPr algn="just"/>
            <a:r>
              <a:rPr lang="en-US" b="1" dirty="0"/>
              <a:t>What could we do to “organize,” “prepare,” and “sanctify” ourselves to become more effective at sharing the gospel?</a:t>
            </a:r>
          </a:p>
        </p:txBody>
      </p:sp>
      <p:sp>
        <p:nvSpPr>
          <p:cNvPr id="15" name="Rectangle 14">
            <a:extLst>
              <a:ext uri="{FF2B5EF4-FFF2-40B4-BE49-F238E27FC236}">
                <a16:creationId xmlns:a16="http://schemas.microsoft.com/office/drawing/2014/main" id="{528CE662-A127-44E4-9AEC-EF6B6FB8F6BD}"/>
              </a:ext>
            </a:extLst>
          </p:cNvPr>
          <p:cNvSpPr/>
          <p:nvPr/>
        </p:nvSpPr>
        <p:spPr>
          <a:xfrm>
            <a:off x="1195179" y="5482882"/>
            <a:ext cx="7392230" cy="369332"/>
          </a:xfrm>
          <a:prstGeom prst="rect">
            <a:avLst/>
          </a:prstGeom>
        </p:spPr>
        <p:txBody>
          <a:bodyPr wrap="square">
            <a:spAutoFit/>
          </a:bodyPr>
          <a:lstStyle/>
          <a:p>
            <a:pPr algn="just"/>
            <a:r>
              <a:rPr lang="en-US" b="1" dirty="0"/>
              <a:t>How does being cleansed from sin influence our ability to share the gospel?</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xmlns:p14="http://schemas.microsoft.com/office/powerpoint/2010/main">
    <mc:Choice Requires="p14">
      <p:transition spd="slow" p14:dur="1500">
        <p:pull dir="rd"/>
      </p:transition>
    </mc:Choice>
    <mc:Fallback xmlns="">
      <p:transition spd="slow">
        <p:pull dir="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checkerboard(across)">
                                      <p:cBhvr>
                                        <p:cTn id="14" dur="1000"/>
                                        <p:tgtEl>
                                          <p:spTgt spid="12"/>
                                        </p:tgtEl>
                                      </p:cBhvr>
                                    </p:animEffect>
                                  </p:childTnLst>
                                </p:cTn>
                              </p:par>
                              <p:par>
                                <p:cTn id="15" presetID="5" presetClass="entr" presetSubtype="1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heckerboard(across)">
                                      <p:cBhvr>
                                        <p:cTn id="17" dur="1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plus(in)">
                                      <p:cBhvr>
                                        <p:cTn id="22" dur="125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anim calcmode="lin" valueType="num">
                                      <p:cBhvr>
                                        <p:cTn id="33" dur="1000" fill="hold"/>
                                        <p:tgtEl>
                                          <p:spTgt spid="15"/>
                                        </p:tgtEl>
                                        <p:attrNameLst>
                                          <p:attrName>ppt_x</p:attrName>
                                        </p:attrNameLst>
                                      </p:cBhvr>
                                      <p:tavLst>
                                        <p:tav tm="0">
                                          <p:val>
                                            <p:strVal val="#ppt_x"/>
                                          </p:val>
                                        </p:tav>
                                        <p:tav tm="100000">
                                          <p:val>
                                            <p:strVal val="#ppt_x"/>
                                          </p:val>
                                        </p:tav>
                                      </p:tavLst>
                                    </p:anim>
                                    <p:anim calcmode="lin" valueType="num">
                                      <p:cBhvr>
                                        <p:cTn id="3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2" grpId="0"/>
      <p:bldP spid="13" grpId="0"/>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66AF03FA-B1D1-4ACE-A98D-08E5EA8AEA3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93</a:t>
            </a:r>
          </a:p>
        </p:txBody>
      </p:sp>
      <p:sp>
        <p:nvSpPr>
          <p:cNvPr id="11" name="Rectangle 10">
            <a:extLst>
              <a:ext uri="{FF2B5EF4-FFF2-40B4-BE49-F238E27FC236}">
                <a16:creationId xmlns:a16="http://schemas.microsoft.com/office/drawing/2014/main" id="{027C7F30-1C9A-480A-AED8-D1D889358745}"/>
              </a:ext>
            </a:extLst>
          </p:cNvPr>
          <p:cNvSpPr/>
          <p:nvPr/>
        </p:nvSpPr>
        <p:spPr>
          <a:xfrm>
            <a:off x="1134793" y="890974"/>
            <a:ext cx="3787512" cy="400110"/>
          </a:xfrm>
          <a:prstGeom prst="rect">
            <a:avLst/>
          </a:prstGeom>
        </p:spPr>
        <p:txBody>
          <a:bodyPr wrap="none">
            <a:spAutoFit/>
          </a:bodyPr>
          <a:lstStyle/>
          <a:p>
            <a:r>
              <a:rPr lang="en-US" sz="2000" b="1" dirty="0"/>
              <a:t>Doctrine and Covenants 88:77-80.</a:t>
            </a:r>
          </a:p>
        </p:txBody>
      </p:sp>
      <p:sp>
        <p:nvSpPr>
          <p:cNvPr id="2" name="Rectangle 1">
            <a:extLst>
              <a:ext uri="{FF2B5EF4-FFF2-40B4-BE49-F238E27FC236}">
                <a16:creationId xmlns:a16="http://schemas.microsoft.com/office/drawing/2014/main" id="{87F83749-BFC5-44B2-AF32-950442F0C2BE}"/>
              </a:ext>
            </a:extLst>
          </p:cNvPr>
          <p:cNvSpPr/>
          <p:nvPr/>
        </p:nvSpPr>
        <p:spPr>
          <a:xfrm>
            <a:off x="1129797" y="3578838"/>
            <a:ext cx="5420908" cy="369332"/>
          </a:xfrm>
          <a:prstGeom prst="rect">
            <a:avLst/>
          </a:prstGeom>
        </p:spPr>
        <p:txBody>
          <a:bodyPr wrap="none">
            <a:spAutoFit/>
          </a:bodyPr>
          <a:lstStyle/>
          <a:p>
            <a:r>
              <a:rPr lang="en-US" b="1" dirty="0"/>
              <a:t>What did the Lord promise those who teach diligently?</a:t>
            </a:r>
          </a:p>
        </p:txBody>
      </p:sp>
      <p:sp>
        <p:nvSpPr>
          <p:cNvPr id="3" name="Rectangle 2">
            <a:extLst>
              <a:ext uri="{FF2B5EF4-FFF2-40B4-BE49-F238E27FC236}">
                <a16:creationId xmlns:a16="http://schemas.microsoft.com/office/drawing/2014/main" id="{76C38EE0-0A48-4BA3-A304-D7444C67DB2C}"/>
              </a:ext>
            </a:extLst>
          </p:cNvPr>
          <p:cNvSpPr/>
          <p:nvPr/>
        </p:nvSpPr>
        <p:spPr>
          <a:xfrm>
            <a:off x="1129797" y="1167879"/>
            <a:ext cx="9144000" cy="2400657"/>
          </a:xfrm>
          <a:prstGeom prst="rect">
            <a:avLst/>
          </a:prstGeom>
        </p:spPr>
        <p:txBody>
          <a:bodyPr wrap="square">
            <a:spAutoFit/>
          </a:bodyPr>
          <a:lstStyle/>
          <a:p>
            <a:pPr algn="just" fontAlgn="base"/>
            <a:r>
              <a:rPr lang="en-US" sz="1500" b="1" dirty="0">
                <a:latin typeface="Palatino"/>
              </a:rPr>
              <a:t>77 </a:t>
            </a:r>
            <a:r>
              <a:rPr lang="en-US" sz="1500" dirty="0">
                <a:latin typeface="Palatino"/>
              </a:rPr>
              <a:t>And I give unto you a commandment that you shall teach one another the doctrine of the kingdom.</a:t>
            </a:r>
          </a:p>
          <a:p>
            <a:pPr algn="just" fontAlgn="base"/>
            <a:r>
              <a:rPr lang="en-US" sz="1500" b="1" dirty="0">
                <a:latin typeface="Palatino"/>
              </a:rPr>
              <a:t>78 </a:t>
            </a:r>
            <a:r>
              <a:rPr lang="en-US" sz="1500" dirty="0">
                <a:latin typeface="Palatino"/>
              </a:rPr>
              <a:t>Teach ye diligently and my grace shall attend you, that you may be instructed more perfectly in theory, in principle, in doctrine, in the law of the gospel, in all things that pertain unto the kingdom of God, that are expedient for you to understand;</a:t>
            </a:r>
          </a:p>
          <a:p>
            <a:pPr algn="just" fontAlgn="base"/>
            <a:r>
              <a:rPr lang="en-US" sz="1500" b="1" dirty="0">
                <a:latin typeface="Palatino"/>
              </a:rPr>
              <a:t>79 </a:t>
            </a:r>
            <a:r>
              <a:rPr lang="en-US" sz="1500" dirty="0">
                <a:latin typeface="Palatino"/>
              </a:rPr>
              <a:t>Of things both in heaven and in the earth, and under the earth; things which have been, things which are, things which must shortly come to pass; things which are at home, things which are abroad; the wars and the perplexities of the nations, and the judgments which are on the land; and a knowledge also of countries and of kingdoms—</a:t>
            </a:r>
          </a:p>
          <a:p>
            <a:pPr algn="just" fontAlgn="base"/>
            <a:r>
              <a:rPr lang="en-US" sz="1500" b="1" dirty="0">
                <a:latin typeface="Palatino"/>
              </a:rPr>
              <a:t>80 </a:t>
            </a:r>
            <a:r>
              <a:rPr lang="en-US" sz="1500" dirty="0">
                <a:latin typeface="Palatino"/>
              </a:rPr>
              <a:t>That ye may be prepared in all things when I shall send you again to magnify the calling whereunto I have called you, and the mission with which I have commissioned you.</a:t>
            </a:r>
            <a:endParaRPr lang="en-US" sz="1500" b="0" i="0" dirty="0">
              <a:effectLst/>
              <a:latin typeface="Palatino"/>
            </a:endParaRPr>
          </a:p>
        </p:txBody>
      </p:sp>
      <p:sp>
        <p:nvSpPr>
          <p:cNvPr id="4" name="Rectangle 3">
            <a:extLst>
              <a:ext uri="{FF2B5EF4-FFF2-40B4-BE49-F238E27FC236}">
                <a16:creationId xmlns:a16="http://schemas.microsoft.com/office/drawing/2014/main" id="{7D6C75D9-001B-42AA-8C2A-413DAE827461}"/>
              </a:ext>
            </a:extLst>
          </p:cNvPr>
          <p:cNvSpPr/>
          <p:nvPr/>
        </p:nvSpPr>
        <p:spPr>
          <a:xfrm>
            <a:off x="1129797" y="3879342"/>
            <a:ext cx="9144000" cy="584775"/>
          </a:xfrm>
          <a:prstGeom prst="rect">
            <a:avLst/>
          </a:prstGeom>
        </p:spPr>
        <p:txBody>
          <a:bodyPr wrap="square">
            <a:spAutoFit/>
          </a:bodyPr>
          <a:lstStyle/>
          <a:p>
            <a:pPr algn="just"/>
            <a:r>
              <a:rPr lang="en-US" sz="1600" i="1" dirty="0">
                <a:effectLst>
                  <a:outerShdw blurRad="38100" dist="38100" dir="2700000" algn="tl">
                    <a:srgbClr val="000000">
                      <a:alpha val="43137"/>
                    </a:srgbClr>
                  </a:outerShdw>
                </a:effectLst>
              </a:rPr>
              <a:t>That His grace would attend them and that they would be taught more perfectly in all they needed to understand pertaining to the kingdom of God.</a:t>
            </a:r>
          </a:p>
        </p:txBody>
      </p:sp>
      <p:sp>
        <p:nvSpPr>
          <p:cNvPr id="6" name="Rectangle 5">
            <a:extLst>
              <a:ext uri="{FF2B5EF4-FFF2-40B4-BE49-F238E27FC236}">
                <a16:creationId xmlns:a16="http://schemas.microsoft.com/office/drawing/2014/main" id="{BB116DE0-F453-48C4-9823-64CA543BA72B}"/>
              </a:ext>
            </a:extLst>
          </p:cNvPr>
          <p:cNvSpPr/>
          <p:nvPr/>
        </p:nvSpPr>
        <p:spPr>
          <a:xfrm>
            <a:off x="1129797" y="4409937"/>
            <a:ext cx="7594478" cy="369332"/>
          </a:xfrm>
          <a:prstGeom prst="rect">
            <a:avLst/>
          </a:prstGeom>
        </p:spPr>
        <p:txBody>
          <a:bodyPr wrap="square">
            <a:spAutoFit/>
          </a:bodyPr>
          <a:lstStyle/>
          <a:p>
            <a:pPr algn="just"/>
            <a:r>
              <a:rPr lang="en-US" b="1" dirty="0"/>
              <a:t>What does it mean that the Lord’s “grace shall attend you” (D&amp;C 88:78)? </a:t>
            </a:r>
          </a:p>
        </p:txBody>
      </p:sp>
      <p:sp>
        <p:nvSpPr>
          <p:cNvPr id="12" name="Rectangle 11">
            <a:extLst>
              <a:ext uri="{FF2B5EF4-FFF2-40B4-BE49-F238E27FC236}">
                <a16:creationId xmlns:a16="http://schemas.microsoft.com/office/drawing/2014/main" id="{C734761F-2092-4E62-A49B-62B1E8A06250}"/>
              </a:ext>
            </a:extLst>
          </p:cNvPr>
          <p:cNvSpPr/>
          <p:nvPr/>
        </p:nvSpPr>
        <p:spPr>
          <a:xfrm>
            <a:off x="1129797" y="4752650"/>
            <a:ext cx="7009862" cy="369332"/>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The Lord will help us as we seek diligently to teach and learn the gospel.</a:t>
            </a:r>
          </a:p>
        </p:txBody>
      </p:sp>
      <p:sp>
        <p:nvSpPr>
          <p:cNvPr id="13" name="Rectangle 12">
            <a:extLst>
              <a:ext uri="{FF2B5EF4-FFF2-40B4-BE49-F238E27FC236}">
                <a16:creationId xmlns:a16="http://schemas.microsoft.com/office/drawing/2014/main" id="{24F76FC3-91F0-409A-AC9A-0C2DBF196C16}"/>
              </a:ext>
            </a:extLst>
          </p:cNvPr>
          <p:cNvSpPr/>
          <p:nvPr/>
        </p:nvSpPr>
        <p:spPr>
          <a:xfrm>
            <a:off x="1129797" y="5056370"/>
            <a:ext cx="4878451" cy="369332"/>
          </a:xfrm>
          <a:prstGeom prst="rect">
            <a:avLst/>
          </a:prstGeom>
        </p:spPr>
        <p:txBody>
          <a:bodyPr wrap="none">
            <a:spAutoFit/>
          </a:bodyPr>
          <a:lstStyle/>
          <a:p>
            <a:r>
              <a:rPr lang="en-US" b="1" dirty="0"/>
              <a:t>How would you state a principle about teaching?</a:t>
            </a:r>
          </a:p>
        </p:txBody>
      </p:sp>
      <p:sp>
        <p:nvSpPr>
          <p:cNvPr id="14" name="Rectangle 13">
            <a:extLst>
              <a:ext uri="{FF2B5EF4-FFF2-40B4-BE49-F238E27FC236}">
                <a16:creationId xmlns:a16="http://schemas.microsoft.com/office/drawing/2014/main" id="{B09A6AB1-5202-40BE-8560-44B43A70CE71}"/>
              </a:ext>
            </a:extLst>
          </p:cNvPr>
          <p:cNvSpPr/>
          <p:nvPr/>
        </p:nvSpPr>
        <p:spPr>
          <a:xfrm>
            <a:off x="1129797" y="5375882"/>
            <a:ext cx="9144000" cy="646331"/>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As we teach one another diligently, the Lord will help us understand His truths more perfectly. By teaching one another, we can prepare to share the gospel with others.</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10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dissolve">
                                      <p:cBhvr>
                                        <p:cTn id="10" dur="10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1" presetClass="entr" presetSubtype="0" fill="hold" grpId="0" nodeType="clickEffect">
                                  <p:stCondLst>
                                    <p:cond delay="0"/>
                                  </p:stCondLst>
                                  <p:iterate type="lt">
                                    <p:tmPct val="10000"/>
                                  </p:iterate>
                                  <p:childTnLst>
                                    <p:set>
                                      <p:cBhvr>
                                        <p:cTn id="21" dur="1" fill="hold">
                                          <p:stCondLst>
                                            <p:cond delay="0"/>
                                          </p:stCondLst>
                                        </p:cTn>
                                        <p:tgtEl>
                                          <p:spTgt spid="4"/>
                                        </p:tgtEl>
                                        <p:attrNameLst>
                                          <p:attrName>style.visibility</p:attrName>
                                        </p:attrNameLst>
                                      </p:cBhvr>
                                      <p:to>
                                        <p:strVal val="visible"/>
                                      </p:to>
                                    </p:set>
                                    <p:anim calcmode="lin" valueType="num">
                                      <p:cBhvr>
                                        <p:cTn id="22" dur="25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23" dur="250" fill="hold"/>
                                        <p:tgtEl>
                                          <p:spTgt spid="4"/>
                                        </p:tgtEl>
                                        <p:attrNameLst>
                                          <p:attrName>ppt_y</p:attrName>
                                        </p:attrNameLst>
                                      </p:cBhvr>
                                      <p:tavLst>
                                        <p:tav tm="0">
                                          <p:val>
                                            <p:strVal val="#ppt_y"/>
                                          </p:val>
                                        </p:tav>
                                        <p:tav tm="100000">
                                          <p:val>
                                            <p:strVal val="#ppt_y"/>
                                          </p:val>
                                        </p:tav>
                                      </p:tavLst>
                                    </p:anim>
                                    <p:anim calcmode="lin" valueType="num">
                                      <p:cBhvr>
                                        <p:cTn id="24" dur="25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25" dur="25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6" dur="250" tmFilter="0,0; .5, 1; 1, 1"/>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left)">
                                      <p:cBhvr>
                                        <p:cTn id="31" dur="10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26"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down)">
                                      <p:cBhvr>
                                        <p:cTn id="36" dur="580">
                                          <p:stCondLst>
                                            <p:cond delay="0"/>
                                          </p:stCondLst>
                                        </p:cTn>
                                        <p:tgtEl>
                                          <p:spTgt spid="12"/>
                                        </p:tgtEl>
                                      </p:cBhvr>
                                    </p:animEffect>
                                    <p:anim calcmode="lin" valueType="num">
                                      <p:cBhvr>
                                        <p:cTn id="37"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42" dur="26">
                                          <p:stCondLst>
                                            <p:cond delay="650"/>
                                          </p:stCondLst>
                                        </p:cTn>
                                        <p:tgtEl>
                                          <p:spTgt spid="12"/>
                                        </p:tgtEl>
                                      </p:cBhvr>
                                      <p:to x="100000" y="60000"/>
                                    </p:animScale>
                                    <p:animScale>
                                      <p:cBhvr>
                                        <p:cTn id="43" dur="166" decel="50000">
                                          <p:stCondLst>
                                            <p:cond delay="676"/>
                                          </p:stCondLst>
                                        </p:cTn>
                                        <p:tgtEl>
                                          <p:spTgt spid="12"/>
                                        </p:tgtEl>
                                      </p:cBhvr>
                                      <p:to x="100000" y="100000"/>
                                    </p:animScale>
                                    <p:animScale>
                                      <p:cBhvr>
                                        <p:cTn id="44" dur="26">
                                          <p:stCondLst>
                                            <p:cond delay="1312"/>
                                          </p:stCondLst>
                                        </p:cTn>
                                        <p:tgtEl>
                                          <p:spTgt spid="12"/>
                                        </p:tgtEl>
                                      </p:cBhvr>
                                      <p:to x="100000" y="80000"/>
                                    </p:animScale>
                                    <p:animScale>
                                      <p:cBhvr>
                                        <p:cTn id="45" dur="166" decel="50000">
                                          <p:stCondLst>
                                            <p:cond delay="1338"/>
                                          </p:stCondLst>
                                        </p:cTn>
                                        <p:tgtEl>
                                          <p:spTgt spid="12"/>
                                        </p:tgtEl>
                                      </p:cBhvr>
                                      <p:to x="100000" y="100000"/>
                                    </p:animScale>
                                    <p:animScale>
                                      <p:cBhvr>
                                        <p:cTn id="46" dur="26">
                                          <p:stCondLst>
                                            <p:cond delay="1642"/>
                                          </p:stCondLst>
                                        </p:cTn>
                                        <p:tgtEl>
                                          <p:spTgt spid="12"/>
                                        </p:tgtEl>
                                      </p:cBhvr>
                                      <p:to x="100000" y="90000"/>
                                    </p:animScale>
                                    <p:animScale>
                                      <p:cBhvr>
                                        <p:cTn id="47" dur="166" decel="50000">
                                          <p:stCondLst>
                                            <p:cond delay="1668"/>
                                          </p:stCondLst>
                                        </p:cTn>
                                        <p:tgtEl>
                                          <p:spTgt spid="12"/>
                                        </p:tgtEl>
                                      </p:cBhvr>
                                      <p:to x="100000" y="100000"/>
                                    </p:animScale>
                                    <p:animScale>
                                      <p:cBhvr>
                                        <p:cTn id="48" dur="26">
                                          <p:stCondLst>
                                            <p:cond delay="1808"/>
                                          </p:stCondLst>
                                        </p:cTn>
                                        <p:tgtEl>
                                          <p:spTgt spid="12"/>
                                        </p:tgtEl>
                                      </p:cBhvr>
                                      <p:to x="100000" y="95000"/>
                                    </p:animScale>
                                    <p:animScale>
                                      <p:cBhvr>
                                        <p:cTn id="49" dur="166" decel="50000">
                                          <p:stCondLst>
                                            <p:cond delay="1834"/>
                                          </p:stCondLst>
                                        </p:cTn>
                                        <p:tgtEl>
                                          <p:spTgt spid="12"/>
                                        </p:tgtEl>
                                      </p:cBhvr>
                                      <p:to x="100000" y="100000"/>
                                    </p:animScale>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1000"/>
                                        <p:tgtEl>
                                          <p:spTgt spid="13"/>
                                        </p:tgtEl>
                                      </p:cBhvr>
                                    </p:animEffect>
                                    <p:anim calcmode="lin" valueType="num">
                                      <p:cBhvr>
                                        <p:cTn id="55" dur="1000" fill="hold"/>
                                        <p:tgtEl>
                                          <p:spTgt spid="13"/>
                                        </p:tgtEl>
                                        <p:attrNameLst>
                                          <p:attrName>ppt_x</p:attrName>
                                        </p:attrNameLst>
                                      </p:cBhvr>
                                      <p:tavLst>
                                        <p:tav tm="0">
                                          <p:val>
                                            <p:strVal val="#ppt_x"/>
                                          </p:val>
                                        </p:tav>
                                        <p:tav tm="100000">
                                          <p:val>
                                            <p:strVal val="#ppt_x"/>
                                          </p:val>
                                        </p:tav>
                                      </p:tavLst>
                                    </p:anim>
                                    <p:anim calcmode="lin" valueType="num">
                                      <p:cBhvr>
                                        <p:cTn id="5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6" presetClass="entr" presetSubtype="37"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barn(outVertical)">
                                      <p:cBhvr>
                                        <p:cTn id="61"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p:bldP spid="3" grpId="0"/>
      <p:bldP spid="4" grpId="0"/>
      <p:bldP spid="6" grpId="0"/>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16ECC24C-71D6-4681-8C88-0DD966D38915}"/>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93</a:t>
            </a:r>
          </a:p>
        </p:txBody>
      </p:sp>
      <p:sp>
        <p:nvSpPr>
          <p:cNvPr id="4" name="Rectangle 3">
            <a:extLst>
              <a:ext uri="{FF2B5EF4-FFF2-40B4-BE49-F238E27FC236}">
                <a16:creationId xmlns:a16="http://schemas.microsoft.com/office/drawing/2014/main" id="{F766B34C-AFAB-4B13-AD90-5F62E33EFC75}"/>
              </a:ext>
            </a:extLst>
          </p:cNvPr>
          <p:cNvSpPr/>
          <p:nvPr/>
        </p:nvSpPr>
        <p:spPr>
          <a:xfrm>
            <a:off x="1249181" y="890974"/>
            <a:ext cx="8241206" cy="369332"/>
          </a:xfrm>
          <a:prstGeom prst="rect">
            <a:avLst/>
          </a:prstGeom>
        </p:spPr>
        <p:txBody>
          <a:bodyPr wrap="square">
            <a:spAutoFit/>
          </a:bodyPr>
          <a:lstStyle/>
          <a:p>
            <a:pPr algn="just"/>
            <a:r>
              <a:rPr lang="en-US" b="1" dirty="0"/>
              <a:t>In what ways has teaching the gospel to others helped you to better understand it?</a:t>
            </a:r>
          </a:p>
        </p:txBody>
      </p:sp>
      <p:sp>
        <p:nvSpPr>
          <p:cNvPr id="8" name="Rectangle 7">
            <a:extLst>
              <a:ext uri="{FF2B5EF4-FFF2-40B4-BE49-F238E27FC236}">
                <a16:creationId xmlns:a16="http://schemas.microsoft.com/office/drawing/2014/main" id="{9169C82F-446E-410C-8DA2-7C79EA7F5A6F}"/>
              </a:ext>
            </a:extLst>
          </p:cNvPr>
          <p:cNvSpPr/>
          <p:nvPr/>
        </p:nvSpPr>
        <p:spPr>
          <a:xfrm>
            <a:off x="1249181" y="1377482"/>
            <a:ext cx="5443541" cy="369332"/>
          </a:xfrm>
          <a:prstGeom prst="rect">
            <a:avLst/>
          </a:prstGeom>
        </p:spPr>
        <p:txBody>
          <a:bodyPr wrap="none">
            <a:spAutoFit/>
          </a:bodyPr>
          <a:lstStyle/>
          <a:p>
            <a:r>
              <a:rPr lang="en-US" b="1" dirty="0"/>
              <a:t>What other topics are important for us to understand? </a:t>
            </a:r>
          </a:p>
        </p:txBody>
      </p:sp>
      <p:sp>
        <p:nvSpPr>
          <p:cNvPr id="10" name="Rectangle 9">
            <a:extLst>
              <a:ext uri="{FF2B5EF4-FFF2-40B4-BE49-F238E27FC236}">
                <a16:creationId xmlns:a16="http://schemas.microsoft.com/office/drawing/2014/main" id="{C9E7CDD6-1757-48A4-A0DD-57D1A89D6C50}"/>
              </a:ext>
            </a:extLst>
          </p:cNvPr>
          <p:cNvSpPr/>
          <p:nvPr/>
        </p:nvSpPr>
        <p:spPr>
          <a:xfrm>
            <a:off x="1249181" y="1863990"/>
            <a:ext cx="7999750" cy="369332"/>
          </a:xfrm>
          <a:prstGeom prst="rect">
            <a:avLst/>
          </a:prstGeom>
        </p:spPr>
        <p:txBody>
          <a:bodyPr wrap="square">
            <a:spAutoFit/>
          </a:bodyPr>
          <a:lstStyle/>
          <a:p>
            <a:pPr algn="just"/>
            <a:r>
              <a:rPr lang="en-US" b="1" dirty="0"/>
              <a:t>How can gaining such broad knowledge help us teach the gospel to others?</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right)">
                                      <p:cBhvr>
                                        <p:cTn id="14" dur="1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93</a:t>
            </a:r>
          </a:p>
        </p:txBody>
      </p:sp>
      <p:sp>
        <p:nvSpPr>
          <p:cNvPr id="3" name="Rectangle 2">
            <a:extLst>
              <a:ext uri="{FF2B5EF4-FFF2-40B4-BE49-F238E27FC236}">
                <a16:creationId xmlns:a16="http://schemas.microsoft.com/office/drawing/2014/main" id="{03F4B4CD-A3C1-4B91-85D5-C594DEAF3CAC}"/>
              </a:ext>
            </a:extLst>
          </p:cNvPr>
          <p:cNvSpPr/>
          <p:nvPr/>
        </p:nvSpPr>
        <p:spPr>
          <a:xfrm>
            <a:off x="3463260" y="890974"/>
            <a:ext cx="5323189" cy="400110"/>
          </a:xfrm>
          <a:prstGeom prst="rect">
            <a:avLst/>
          </a:prstGeom>
        </p:spPr>
        <p:txBody>
          <a:bodyPr wrap="none">
            <a:spAutoFit/>
          </a:bodyPr>
          <a:lstStyle/>
          <a:p>
            <a:r>
              <a:rPr lang="en-US" sz="2000" b="1" u="sng" dirty="0">
                <a:effectLst>
                  <a:outerShdw blurRad="38100" dist="38100" dir="2700000" algn="tl">
                    <a:srgbClr val="000000">
                      <a:alpha val="43137"/>
                    </a:srgbClr>
                  </a:outerShdw>
                </a:effectLst>
              </a:rPr>
              <a:t>Mini-lesson 1: Doctrine and Covenants 88:81–86</a:t>
            </a:r>
          </a:p>
        </p:txBody>
      </p:sp>
      <p:sp>
        <p:nvSpPr>
          <p:cNvPr id="5" name="Rectangle 4">
            <a:extLst>
              <a:ext uri="{FF2B5EF4-FFF2-40B4-BE49-F238E27FC236}">
                <a16:creationId xmlns:a16="http://schemas.microsoft.com/office/drawing/2014/main" id="{BA502D11-44A7-4B97-8B58-FE537451B06D}"/>
              </a:ext>
            </a:extLst>
          </p:cNvPr>
          <p:cNvSpPr/>
          <p:nvPr/>
        </p:nvSpPr>
        <p:spPr>
          <a:xfrm>
            <a:off x="1593609" y="1322971"/>
            <a:ext cx="7130321" cy="338554"/>
          </a:xfrm>
          <a:prstGeom prst="rect">
            <a:avLst/>
          </a:prstGeom>
        </p:spPr>
        <p:txBody>
          <a:bodyPr wrap="square">
            <a:spAutoFit/>
          </a:bodyPr>
          <a:lstStyle/>
          <a:p>
            <a:r>
              <a:rPr lang="en-US" sz="1600" b="1" dirty="0"/>
              <a:t>When have you been thankful because someone warned you about something? </a:t>
            </a:r>
          </a:p>
        </p:txBody>
      </p:sp>
      <p:sp>
        <p:nvSpPr>
          <p:cNvPr id="7" name="Rectangle 6">
            <a:extLst>
              <a:ext uri="{FF2B5EF4-FFF2-40B4-BE49-F238E27FC236}">
                <a16:creationId xmlns:a16="http://schemas.microsoft.com/office/drawing/2014/main" id="{FCE68625-A159-4E49-A30E-364F39066DEC}"/>
              </a:ext>
            </a:extLst>
          </p:cNvPr>
          <p:cNvSpPr/>
          <p:nvPr/>
        </p:nvSpPr>
        <p:spPr>
          <a:xfrm>
            <a:off x="1593609" y="1898952"/>
            <a:ext cx="8430002" cy="1077218"/>
          </a:xfrm>
          <a:prstGeom prst="rect">
            <a:avLst/>
          </a:prstGeom>
        </p:spPr>
        <p:txBody>
          <a:bodyPr wrap="square">
            <a:spAutoFit/>
          </a:bodyPr>
          <a:lstStyle/>
          <a:p>
            <a:pPr algn="just" fontAlgn="base"/>
            <a:r>
              <a:rPr lang="en-US" sz="1600" b="1" dirty="0">
                <a:latin typeface="Palatino"/>
              </a:rPr>
              <a:t>81 </a:t>
            </a:r>
            <a:r>
              <a:rPr lang="en-US" sz="1600" dirty="0">
                <a:latin typeface="Palatino"/>
              </a:rPr>
              <a:t>Behold, I sent you out to testify and warn the people, and it becometh every man who hath been warned to warn his neighbor.</a:t>
            </a:r>
          </a:p>
          <a:p>
            <a:pPr algn="just" fontAlgn="base"/>
            <a:r>
              <a:rPr lang="en-US" sz="1600" b="1" dirty="0">
                <a:latin typeface="Palatino"/>
              </a:rPr>
              <a:t>82 </a:t>
            </a:r>
            <a:r>
              <a:rPr lang="en-US" sz="1600" dirty="0">
                <a:latin typeface="Palatino"/>
              </a:rPr>
              <a:t>Therefore, they are left without excuse, and their sins are upon their own heads.</a:t>
            </a:r>
          </a:p>
          <a:p>
            <a:pPr algn="just" fontAlgn="base"/>
            <a:r>
              <a:rPr lang="en-US" sz="1600" b="1" dirty="0">
                <a:latin typeface="Palatino"/>
              </a:rPr>
              <a:t>83 </a:t>
            </a:r>
            <a:r>
              <a:rPr lang="en-US" sz="1600" dirty="0">
                <a:latin typeface="Palatino"/>
              </a:rPr>
              <a:t>He that seeketh me early shall find me, and shall not be forsaken.</a:t>
            </a:r>
            <a:endParaRPr lang="en-US" sz="1600" b="0" i="0" dirty="0">
              <a:effectLst/>
              <a:latin typeface="Palatino"/>
            </a:endParaRPr>
          </a:p>
        </p:txBody>
      </p:sp>
      <p:sp>
        <p:nvSpPr>
          <p:cNvPr id="8" name="Rectangle 7">
            <a:extLst>
              <a:ext uri="{FF2B5EF4-FFF2-40B4-BE49-F238E27FC236}">
                <a16:creationId xmlns:a16="http://schemas.microsoft.com/office/drawing/2014/main" id="{E9F0E434-4EC5-4658-818A-42873B069580}"/>
              </a:ext>
            </a:extLst>
          </p:cNvPr>
          <p:cNvSpPr/>
          <p:nvPr/>
        </p:nvSpPr>
        <p:spPr>
          <a:xfrm>
            <a:off x="1593609" y="1627682"/>
            <a:ext cx="3465885" cy="369332"/>
          </a:xfrm>
          <a:prstGeom prst="rect">
            <a:avLst/>
          </a:prstGeom>
        </p:spPr>
        <p:txBody>
          <a:bodyPr wrap="none">
            <a:spAutoFit/>
          </a:bodyPr>
          <a:lstStyle/>
          <a:p>
            <a:r>
              <a:rPr lang="en-US" b="1" dirty="0">
                <a:effectLst>
                  <a:outerShdw blurRad="38100" dist="38100" dir="2700000" algn="tl">
                    <a:srgbClr val="000000">
                      <a:alpha val="43137"/>
                    </a:srgbClr>
                  </a:outerShdw>
                </a:effectLst>
              </a:rPr>
              <a:t>Doctrine and Covenants 88:81–83.</a:t>
            </a:r>
            <a:endParaRPr lang="en-US" dirty="0"/>
          </a:p>
        </p:txBody>
      </p:sp>
      <p:sp>
        <p:nvSpPr>
          <p:cNvPr id="10" name="Rectangle 9">
            <a:extLst>
              <a:ext uri="{FF2B5EF4-FFF2-40B4-BE49-F238E27FC236}">
                <a16:creationId xmlns:a16="http://schemas.microsoft.com/office/drawing/2014/main" id="{2392017E-9DDA-4DF5-B984-BDCF1D77E985}"/>
              </a:ext>
            </a:extLst>
          </p:cNvPr>
          <p:cNvSpPr/>
          <p:nvPr/>
        </p:nvSpPr>
        <p:spPr>
          <a:xfrm>
            <a:off x="1598418" y="3029558"/>
            <a:ext cx="4210192" cy="338554"/>
          </a:xfrm>
          <a:prstGeom prst="rect">
            <a:avLst/>
          </a:prstGeom>
        </p:spPr>
        <p:txBody>
          <a:bodyPr wrap="none">
            <a:spAutoFit/>
          </a:bodyPr>
          <a:lstStyle/>
          <a:p>
            <a:r>
              <a:rPr lang="en-US" sz="1600" b="1" dirty="0"/>
              <a:t>What does it mean that we have been warned?</a:t>
            </a:r>
          </a:p>
        </p:txBody>
      </p:sp>
      <p:sp>
        <p:nvSpPr>
          <p:cNvPr id="11" name="Rectangle 10">
            <a:extLst>
              <a:ext uri="{FF2B5EF4-FFF2-40B4-BE49-F238E27FC236}">
                <a16:creationId xmlns:a16="http://schemas.microsoft.com/office/drawing/2014/main" id="{AD448E03-4A07-4A97-B811-9329B2EC5C5B}"/>
              </a:ext>
            </a:extLst>
          </p:cNvPr>
          <p:cNvSpPr/>
          <p:nvPr/>
        </p:nvSpPr>
        <p:spPr>
          <a:xfrm>
            <a:off x="1593609" y="3298011"/>
            <a:ext cx="6096000" cy="338554"/>
          </a:xfrm>
          <a:prstGeom prst="rect">
            <a:avLst/>
          </a:prstGeom>
        </p:spPr>
        <p:txBody>
          <a:bodyPr>
            <a:spAutoFit/>
          </a:bodyPr>
          <a:lstStyle/>
          <a:p>
            <a:r>
              <a:rPr lang="en-US" sz="1600" i="1" dirty="0">
                <a:effectLst>
                  <a:outerShdw blurRad="38100" dist="38100" dir="2700000" algn="tl">
                    <a:srgbClr val="000000">
                      <a:alpha val="43137"/>
                    </a:srgbClr>
                  </a:outerShdw>
                </a:effectLst>
              </a:rPr>
              <a:t>We have been taught the truths of the restored gospel of Jesus Christ. </a:t>
            </a:r>
          </a:p>
        </p:txBody>
      </p:sp>
      <p:sp>
        <p:nvSpPr>
          <p:cNvPr id="12" name="Rectangle 11">
            <a:extLst>
              <a:ext uri="{FF2B5EF4-FFF2-40B4-BE49-F238E27FC236}">
                <a16:creationId xmlns:a16="http://schemas.microsoft.com/office/drawing/2014/main" id="{5350415D-46E1-4324-986B-674505BBAB52}"/>
              </a:ext>
            </a:extLst>
          </p:cNvPr>
          <p:cNvSpPr/>
          <p:nvPr/>
        </p:nvSpPr>
        <p:spPr>
          <a:xfrm>
            <a:off x="1593609" y="3636565"/>
            <a:ext cx="3912802" cy="338554"/>
          </a:xfrm>
          <a:prstGeom prst="rect">
            <a:avLst/>
          </a:prstGeom>
        </p:spPr>
        <p:txBody>
          <a:bodyPr wrap="none">
            <a:spAutoFit/>
          </a:bodyPr>
          <a:lstStyle/>
          <a:p>
            <a:r>
              <a:rPr lang="en-US" sz="1600" b="1" dirty="0"/>
              <a:t>What truth can we learn from these verses?</a:t>
            </a:r>
          </a:p>
        </p:txBody>
      </p:sp>
      <p:sp>
        <p:nvSpPr>
          <p:cNvPr id="13" name="Rectangle 12">
            <a:extLst>
              <a:ext uri="{FF2B5EF4-FFF2-40B4-BE49-F238E27FC236}">
                <a16:creationId xmlns:a16="http://schemas.microsoft.com/office/drawing/2014/main" id="{01C2DF9B-C46D-41F5-86C3-DE7795D84F4E}"/>
              </a:ext>
            </a:extLst>
          </p:cNvPr>
          <p:cNvSpPr/>
          <p:nvPr/>
        </p:nvSpPr>
        <p:spPr>
          <a:xfrm>
            <a:off x="1593609" y="3881210"/>
            <a:ext cx="8430002" cy="584775"/>
          </a:xfrm>
          <a:prstGeom prst="rect">
            <a:avLst/>
          </a:prstGeom>
        </p:spPr>
        <p:txBody>
          <a:bodyPr wrap="square">
            <a:spAutoFit/>
          </a:bodyPr>
          <a:lstStyle/>
          <a:p>
            <a:pPr algn="just"/>
            <a:r>
              <a:rPr lang="en-US" sz="1600" i="1" dirty="0">
                <a:effectLst>
                  <a:outerShdw blurRad="38100" dist="38100" dir="2700000" algn="tl">
                    <a:srgbClr val="000000">
                      <a:alpha val="43137"/>
                    </a:srgbClr>
                  </a:outerShdw>
                </a:effectLst>
              </a:rPr>
              <a:t>Because we have been warned through the message of the gospel, the Lord expects us to warn our neighbors.</a:t>
            </a:r>
          </a:p>
        </p:txBody>
      </p:sp>
      <p:sp>
        <p:nvSpPr>
          <p:cNvPr id="14" name="Rectangle 13">
            <a:extLst>
              <a:ext uri="{FF2B5EF4-FFF2-40B4-BE49-F238E27FC236}">
                <a16:creationId xmlns:a16="http://schemas.microsoft.com/office/drawing/2014/main" id="{E9448D78-B4D4-42DC-A7F4-43B6C76623BF}"/>
              </a:ext>
            </a:extLst>
          </p:cNvPr>
          <p:cNvSpPr/>
          <p:nvPr/>
        </p:nvSpPr>
        <p:spPr>
          <a:xfrm>
            <a:off x="1593609" y="4434922"/>
            <a:ext cx="2797945" cy="338554"/>
          </a:xfrm>
          <a:prstGeom prst="rect">
            <a:avLst/>
          </a:prstGeom>
        </p:spPr>
        <p:txBody>
          <a:bodyPr wrap="none">
            <a:spAutoFit/>
          </a:bodyPr>
          <a:lstStyle/>
          <a:p>
            <a:r>
              <a:rPr lang="en-US" sz="1600" b="1" dirty="0">
                <a:effectLst>
                  <a:outerShdw blurRad="38100" dist="38100" dir="2700000" algn="tl">
                    <a:srgbClr val="000000">
                      <a:alpha val="43137"/>
                    </a:srgbClr>
                  </a:outerShdw>
                </a:effectLst>
              </a:rPr>
              <a:t>Doctrine and Covenants 88:86.</a:t>
            </a:r>
            <a:endParaRPr lang="en-US" sz="1600" dirty="0"/>
          </a:p>
        </p:txBody>
      </p:sp>
      <p:sp>
        <p:nvSpPr>
          <p:cNvPr id="15" name="Rectangle 14">
            <a:extLst>
              <a:ext uri="{FF2B5EF4-FFF2-40B4-BE49-F238E27FC236}">
                <a16:creationId xmlns:a16="http://schemas.microsoft.com/office/drawing/2014/main" id="{78E9BA81-0D36-4621-BB62-88782B288EE0}"/>
              </a:ext>
            </a:extLst>
          </p:cNvPr>
          <p:cNvSpPr/>
          <p:nvPr/>
        </p:nvSpPr>
        <p:spPr>
          <a:xfrm>
            <a:off x="1598417" y="4742413"/>
            <a:ext cx="8430001" cy="584775"/>
          </a:xfrm>
          <a:prstGeom prst="rect">
            <a:avLst/>
          </a:prstGeom>
        </p:spPr>
        <p:txBody>
          <a:bodyPr wrap="square">
            <a:spAutoFit/>
          </a:bodyPr>
          <a:lstStyle/>
          <a:p>
            <a:pPr algn="just"/>
            <a:r>
              <a:rPr lang="en-US" sz="1600" dirty="0">
                <a:latin typeface="Palatino"/>
              </a:rPr>
              <a:t>Abide ye in the liberty wherewith ye are made free; entangle not yourselves in sin, but let your hands be clean, until the Lord comes.</a:t>
            </a:r>
            <a:endParaRPr lang="en-US" sz="1600" dirty="0"/>
          </a:p>
        </p:txBody>
      </p:sp>
      <p:sp>
        <p:nvSpPr>
          <p:cNvPr id="16" name="Rectangle 15">
            <a:extLst>
              <a:ext uri="{FF2B5EF4-FFF2-40B4-BE49-F238E27FC236}">
                <a16:creationId xmlns:a16="http://schemas.microsoft.com/office/drawing/2014/main" id="{7CFD5604-BE7F-42B1-A1DB-0EB149EFE0EC}"/>
              </a:ext>
            </a:extLst>
          </p:cNvPr>
          <p:cNvSpPr/>
          <p:nvPr/>
        </p:nvSpPr>
        <p:spPr>
          <a:xfrm>
            <a:off x="1598418" y="5360192"/>
            <a:ext cx="8430000" cy="830997"/>
          </a:xfrm>
          <a:prstGeom prst="rect">
            <a:avLst/>
          </a:prstGeom>
        </p:spPr>
        <p:txBody>
          <a:bodyPr wrap="square">
            <a:spAutoFit/>
          </a:bodyPr>
          <a:lstStyle/>
          <a:p>
            <a:pPr algn="just"/>
            <a:r>
              <a:rPr lang="en-US" sz="1600" b="1" dirty="0"/>
              <a:t>What does it mean to “entangle not yourselves in sin”? How can this instruction apply in your life as you prepare to receive temple ordinances, serve a full-time mission, or get married and have a family?</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 presetClass="entr" presetSubtype="5"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checkerboard(down)">
                                      <p:cBhvr>
                                        <p:cTn id="14" dur="500"/>
                                        <p:tgtEl>
                                          <p:spTgt spid="8"/>
                                        </p:tgtEl>
                                      </p:cBhvr>
                                    </p:animEffect>
                                  </p:childTnLst>
                                </p:cTn>
                              </p:par>
                              <p:par>
                                <p:cTn id="15" presetID="5" presetClass="entr" presetSubtype="5"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1" presetClass="entr" presetSubtype="0" fill="hold" grpId="0" nodeType="clickEffect">
                                  <p:stCondLst>
                                    <p:cond delay="0"/>
                                  </p:stCondLst>
                                  <p:iterate type="lt">
                                    <p:tmPct val="10000"/>
                                  </p:iterate>
                                  <p:childTnLst>
                                    <p:set>
                                      <p:cBhvr>
                                        <p:cTn id="28" dur="1" fill="hold">
                                          <p:stCondLst>
                                            <p:cond delay="0"/>
                                          </p:stCondLst>
                                        </p:cTn>
                                        <p:tgtEl>
                                          <p:spTgt spid="11"/>
                                        </p:tgtEl>
                                        <p:attrNameLst>
                                          <p:attrName>style.visibility</p:attrName>
                                        </p:attrNameLst>
                                      </p:cBhvr>
                                      <p:to>
                                        <p:strVal val="visible"/>
                                      </p:to>
                                    </p:set>
                                    <p:anim calcmode="lin" valueType="num">
                                      <p:cBhvr>
                                        <p:cTn id="29" dur="25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30" dur="250" fill="hold"/>
                                        <p:tgtEl>
                                          <p:spTgt spid="11"/>
                                        </p:tgtEl>
                                        <p:attrNameLst>
                                          <p:attrName>ppt_y</p:attrName>
                                        </p:attrNameLst>
                                      </p:cBhvr>
                                      <p:tavLst>
                                        <p:tav tm="0">
                                          <p:val>
                                            <p:strVal val="#ppt_y"/>
                                          </p:val>
                                        </p:tav>
                                        <p:tav tm="100000">
                                          <p:val>
                                            <p:strVal val="#ppt_y"/>
                                          </p:val>
                                        </p:tav>
                                      </p:tavLst>
                                    </p:anim>
                                    <p:anim calcmode="lin" valueType="num">
                                      <p:cBhvr>
                                        <p:cTn id="31" dur="25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32" dur="25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33" dur="250" tmFilter="0,0; .5, 1; 1, 1"/>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1000"/>
                                        <p:tgtEl>
                                          <p:spTgt spid="12"/>
                                        </p:tgtEl>
                                      </p:cBhvr>
                                    </p:animEffect>
                                    <p:anim calcmode="lin" valueType="num">
                                      <p:cBhvr>
                                        <p:cTn id="39" dur="1000" fill="hold"/>
                                        <p:tgtEl>
                                          <p:spTgt spid="12"/>
                                        </p:tgtEl>
                                        <p:attrNameLst>
                                          <p:attrName>ppt_x</p:attrName>
                                        </p:attrNameLst>
                                      </p:cBhvr>
                                      <p:tavLst>
                                        <p:tav tm="0">
                                          <p:val>
                                            <p:strVal val="#ppt_x"/>
                                          </p:val>
                                        </p:tav>
                                        <p:tav tm="100000">
                                          <p:val>
                                            <p:strVal val="#ppt_x"/>
                                          </p:val>
                                        </p:tav>
                                      </p:tavLst>
                                    </p:anim>
                                    <p:anim calcmode="lin" valueType="num">
                                      <p:cBhvr>
                                        <p:cTn id="4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circle(in)">
                                      <p:cBhvr>
                                        <p:cTn id="45" dur="1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55" presetClass="entr" presetSubtype="0"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 calcmode="lin" valueType="num">
                                      <p:cBhvr>
                                        <p:cTn id="50" dur="1000" fill="hold"/>
                                        <p:tgtEl>
                                          <p:spTgt spid="15"/>
                                        </p:tgtEl>
                                        <p:attrNameLst>
                                          <p:attrName>ppt_w</p:attrName>
                                        </p:attrNameLst>
                                      </p:cBhvr>
                                      <p:tavLst>
                                        <p:tav tm="0">
                                          <p:val>
                                            <p:strVal val="#ppt_w*0.70"/>
                                          </p:val>
                                        </p:tav>
                                        <p:tav tm="100000">
                                          <p:val>
                                            <p:strVal val="#ppt_w"/>
                                          </p:val>
                                        </p:tav>
                                      </p:tavLst>
                                    </p:anim>
                                    <p:anim calcmode="lin" valueType="num">
                                      <p:cBhvr>
                                        <p:cTn id="51" dur="1000" fill="hold"/>
                                        <p:tgtEl>
                                          <p:spTgt spid="15"/>
                                        </p:tgtEl>
                                        <p:attrNameLst>
                                          <p:attrName>ppt_h</p:attrName>
                                        </p:attrNameLst>
                                      </p:cBhvr>
                                      <p:tavLst>
                                        <p:tav tm="0">
                                          <p:val>
                                            <p:strVal val="#ppt_h"/>
                                          </p:val>
                                        </p:tav>
                                        <p:tav tm="100000">
                                          <p:val>
                                            <p:strVal val="#ppt_h"/>
                                          </p:val>
                                        </p:tav>
                                      </p:tavLst>
                                    </p:anim>
                                    <p:animEffect transition="in" filter="fade">
                                      <p:cBhvr>
                                        <p:cTn id="52" dur="1000"/>
                                        <p:tgtEl>
                                          <p:spTgt spid="15"/>
                                        </p:tgtEl>
                                      </p:cBhvr>
                                    </p:animEffect>
                                  </p:childTnLst>
                                </p:cTn>
                              </p:par>
                              <p:par>
                                <p:cTn id="53" presetID="55"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1000" fill="hold"/>
                                        <p:tgtEl>
                                          <p:spTgt spid="14"/>
                                        </p:tgtEl>
                                        <p:attrNameLst>
                                          <p:attrName>ppt_w</p:attrName>
                                        </p:attrNameLst>
                                      </p:cBhvr>
                                      <p:tavLst>
                                        <p:tav tm="0">
                                          <p:val>
                                            <p:strVal val="#ppt_w*0.70"/>
                                          </p:val>
                                        </p:tav>
                                        <p:tav tm="100000">
                                          <p:val>
                                            <p:strVal val="#ppt_w"/>
                                          </p:val>
                                        </p:tav>
                                      </p:tavLst>
                                    </p:anim>
                                    <p:anim calcmode="lin" valueType="num">
                                      <p:cBhvr>
                                        <p:cTn id="56" dur="1000" fill="hold"/>
                                        <p:tgtEl>
                                          <p:spTgt spid="14"/>
                                        </p:tgtEl>
                                        <p:attrNameLst>
                                          <p:attrName>ppt_h</p:attrName>
                                        </p:attrNameLst>
                                      </p:cBhvr>
                                      <p:tavLst>
                                        <p:tav tm="0">
                                          <p:val>
                                            <p:strVal val="#ppt_h"/>
                                          </p:val>
                                        </p:tav>
                                        <p:tav tm="100000">
                                          <p:val>
                                            <p:strVal val="#ppt_h"/>
                                          </p:val>
                                        </p:tav>
                                      </p:tavLst>
                                    </p:anim>
                                    <p:animEffect transition="in" filter="fade">
                                      <p:cBhvr>
                                        <p:cTn id="57" dur="10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barn(inVertical)">
                                      <p:cBhvr>
                                        <p:cTn id="62"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10" grpId="0"/>
      <p:bldP spid="11" grpId="0"/>
      <p:bldP spid="12" grpId="0"/>
      <p:bldP spid="13" grpId="0"/>
      <p:bldP spid="14" grpId="0"/>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19FD231-A76D-4A45-969D-A944468226F6}"/>
              </a:ext>
            </a:extLst>
          </p:cNvPr>
          <p:cNvSpPr/>
          <p:nvPr/>
        </p:nvSpPr>
        <p:spPr>
          <a:xfrm>
            <a:off x="2653259" y="734519"/>
            <a:ext cx="7315200" cy="206210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93</a:t>
            </a:r>
          </a:p>
        </p:txBody>
      </p:sp>
      <p:sp>
        <p:nvSpPr>
          <p:cNvPr id="3" name="Rectangle 2">
            <a:extLst>
              <a:ext uri="{FF2B5EF4-FFF2-40B4-BE49-F238E27FC236}">
                <a16:creationId xmlns:a16="http://schemas.microsoft.com/office/drawing/2014/main" id="{49A30CB0-9AD8-4EBD-BD14-80E9340026C2}"/>
              </a:ext>
            </a:extLst>
          </p:cNvPr>
          <p:cNvSpPr/>
          <p:nvPr/>
        </p:nvSpPr>
        <p:spPr>
          <a:xfrm>
            <a:off x="3872459" y="705487"/>
            <a:ext cx="6096000" cy="2062103"/>
          </a:xfrm>
          <a:prstGeom prst="rect">
            <a:avLst/>
          </a:prstGeom>
        </p:spPr>
        <p:txBody>
          <a:bodyPr>
            <a:spAutoFit/>
          </a:bodyPr>
          <a:lstStyle/>
          <a:p>
            <a:pPr algn="just"/>
            <a:r>
              <a:rPr lang="en-US" sz="1600" dirty="0"/>
              <a:t>“No missionary can be unrepentant of sexual transgression or profane language or pornographic indulgence and then expect to challenge others to repent of those very things! You can’t do that. The Spirit will not be with you, and the words will choke in your throat as you speak them. You cannot travel down what Lehi called ‘forbidden paths’ [1Nephi 8:28] and expect to guide others to the ‘strait and narrow’ [2Nephi 31:18] one—it can’t be done” (“We Are All Enlisted,” Ensignor Liahona, Nov. 2011,45).</a:t>
            </a:r>
          </a:p>
        </p:txBody>
      </p:sp>
      <p:pic>
        <p:nvPicPr>
          <p:cNvPr id="11" name="Picture 10">
            <a:extLst>
              <a:ext uri="{FF2B5EF4-FFF2-40B4-BE49-F238E27FC236}">
                <a16:creationId xmlns:a16="http://schemas.microsoft.com/office/drawing/2014/main" id="{D3E1939B-0E49-4253-AB62-668BB828AC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5477" y="853620"/>
            <a:ext cx="1026982" cy="1285658"/>
          </a:xfrm>
          <a:prstGeom prst="rect">
            <a:avLst/>
          </a:prstGeom>
        </p:spPr>
      </p:pic>
      <p:sp>
        <p:nvSpPr>
          <p:cNvPr id="12" name="TextBox 11">
            <a:extLst>
              <a:ext uri="{FF2B5EF4-FFF2-40B4-BE49-F238E27FC236}">
                <a16:creationId xmlns:a16="http://schemas.microsoft.com/office/drawing/2014/main" id="{9EE69130-43D8-44D6-B0C2-1E9908FF8700}"/>
              </a:ext>
            </a:extLst>
          </p:cNvPr>
          <p:cNvSpPr txBox="1"/>
          <p:nvPr/>
        </p:nvSpPr>
        <p:spPr>
          <a:xfrm>
            <a:off x="2769703" y="2139278"/>
            <a:ext cx="1178528" cy="430887"/>
          </a:xfrm>
          <a:prstGeom prst="rect">
            <a:avLst/>
          </a:prstGeom>
          <a:noFill/>
        </p:spPr>
        <p:txBody>
          <a:bodyPr wrap="none" rtlCol="0">
            <a:spAutoFit/>
          </a:bodyPr>
          <a:lstStyle/>
          <a:p>
            <a:pPr algn="ctr"/>
            <a:r>
              <a:rPr lang="en-US" sz="1100" b="1" dirty="0"/>
              <a:t>Elder</a:t>
            </a:r>
          </a:p>
          <a:p>
            <a:pPr algn="ctr"/>
            <a:r>
              <a:rPr lang="en-US" sz="1100" b="1" dirty="0"/>
              <a:t>Jeffrey R Holland</a:t>
            </a:r>
          </a:p>
        </p:txBody>
      </p:sp>
    </p:spTree>
    <p:extLst>
      <p:ext uri="{BB962C8B-B14F-4D97-AF65-F5344CB8AC3E}">
        <p14:creationId xmlns:p14="http://schemas.microsoft.com/office/powerpoint/2010/main" val="303215601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93</a:t>
            </a:r>
          </a:p>
        </p:txBody>
      </p:sp>
      <p:sp>
        <p:nvSpPr>
          <p:cNvPr id="3" name="Rectangle 2">
            <a:extLst>
              <a:ext uri="{FF2B5EF4-FFF2-40B4-BE49-F238E27FC236}">
                <a16:creationId xmlns:a16="http://schemas.microsoft.com/office/drawing/2014/main" id="{00EE1343-9117-45DD-8445-2B0646A567D1}"/>
              </a:ext>
            </a:extLst>
          </p:cNvPr>
          <p:cNvSpPr/>
          <p:nvPr/>
        </p:nvSpPr>
        <p:spPr>
          <a:xfrm>
            <a:off x="3434406" y="890974"/>
            <a:ext cx="5323189" cy="400110"/>
          </a:xfrm>
          <a:prstGeom prst="rect">
            <a:avLst/>
          </a:prstGeom>
        </p:spPr>
        <p:txBody>
          <a:bodyPr wrap="none">
            <a:spAutoFit/>
          </a:bodyPr>
          <a:lstStyle/>
          <a:p>
            <a:pPr algn="ctr"/>
            <a:r>
              <a:rPr lang="en-US" sz="2000" b="1" u="sng" dirty="0">
                <a:effectLst>
                  <a:outerShdw blurRad="38100" dist="38100" dir="2700000" algn="tl">
                    <a:srgbClr val="000000">
                      <a:alpha val="43137"/>
                    </a:srgbClr>
                  </a:outerShdw>
                </a:effectLst>
              </a:rPr>
              <a:t>Mini-lesson 2: Doctrine and Covenants 88:87–98</a:t>
            </a:r>
          </a:p>
        </p:txBody>
      </p:sp>
      <p:sp>
        <p:nvSpPr>
          <p:cNvPr id="8" name="Rectangle 7">
            <a:extLst>
              <a:ext uri="{FF2B5EF4-FFF2-40B4-BE49-F238E27FC236}">
                <a16:creationId xmlns:a16="http://schemas.microsoft.com/office/drawing/2014/main" id="{10E3E656-B85F-4548-9C5E-D895051267DF}"/>
              </a:ext>
            </a:extLst>
          </p:cNvPr>
          <p:cNvSpPr/>
          <p:nvPr/>
        </p:nvSpPr>
        <p:spPr>
          <a:xfrm>
            <a:off x="1413727" y="1344799"/>
            <a:ext cx="3538020" cy="369332"/>
          </a:xfrm>
          <a:prstGeom prst="rect">
            <a:avLst/>
          </a:prstGeom>
        </p:spPr>
        <p:txBody>
          <a:bodyPr wrap="none">
            <a:spAutoFit/>
          </a:bodyPr>
          <a:lstStyle/>
          <a:p>
            <a:r>
              <a:rPr lang="en-US" b="1" dirty="0">
                <a:effectLst>
                  <a:outerShdw blurRad="38100" dist="38100" dir="2700000" algn="tl">
                    <a:srgbClr val="000000">
                      <a:alpha val="43137"/>
                    </a:srgbClr>
                  </a:outerShdw>
                </a:effectLst>
              </a:rPr>
              <a:t>Doctrine and Covenants 88:87-91.</a:t>
            </a:r>
            <a:endParaRPr lang="en-US" dirty="0"/>
          </a:p>
        </p:txBody>
      </p:sp>
      <p:sp>
        <p:nvSpPr>
          <p:cNvPr id="5" name="Rectangle 4">
            <a:extLst>
              <a:ext uri="{FF2B5EF4-FFF2-40B4-BE49-F238E27FC236}">
                <a16:creationId xmlns:a16="http://schemas.microsoft.com/office/drawing/2014/main" id="{4BE8DB10-FE83-4E5E-B67C-DB6BE1D127A0}"/>
              </a:ext>
            </a:extLst>
          </p:cNvPr>
          <p:cNvSpPr/>
          <p:nvPr/>
        </p:nvSpPr>
        <p:spPr>
          <a:xfrm>
            <a:off x="1413727" y="1639181"/>
            <a:ext cx="9004782" cy="2800767"/>
          </a:xfrm>
          <a:prstGeom prst="rect">
            <a:avLst/>
          </a:prstGeom>
        </p:spPr>
        <p:txBody>
          <a:bodyPr wrap="square">
            <a:spAutoFit/>
          </a:bodyPr>
          <a:lstStyle/>
          <a:p>
            <a:pPr algn="just" fontAlgn="base"/>
            <a:r>
              <a:rPr lang="en-US" sz="1600" b="1" dirty="0">
                <a:latin typeface="Palatino"/>
              </a:rPr>
              <a:t>87 </a:t>
            </a:r>
            <a:r>
              <a:rPr lang="en-US" sz="1600" dirty="0">
                <a:latin typeface="Palatino"/>
              </a:rPr>
              <a:t>For not many days hence and the earth shall tremble and reel to and fro as a drunken man; and the sun shall hide his face, and shall refuse to give light; and the moon shall be bathed in blood; and the stars shall become exceedingly angry, and shall cast themselves down as a fig that falleth from off a fig tree.</a:t>
            </a:r>
          </a:p>
          <a:p>
            <a:pPr algn="just" fontAlgn="base"/>
            <a:r>
              <a:rPr lang="en-US" sz="1600" b="1" dirty="0">
                <a:latin typeface="Palatino"/>
              </a:rPr>
              <a:t>88 </a:t>
            </a:r>
            <a:r>
              <a:rPr lang="en-US" sz="1600" dirty="0">
                <a:latin typeface="Palatino"/>
              </a:rPr>
              <a:t>And after your testimony cometh wrath and indignation upon the people.</a:t>
            </a:r>
          </a:p>
          <a:p>
            <a:pPr algn="just" fontAlgn="base"/>
            <a:r>
              <a:rPr lang="en-US" sz="1600" b="1" dirty="0">
                <a:latin typeface="Palatino"/>
              </a:rPr>
              <a:t>89 </a:t>
            </a:r>
            <a:r>
              <a:rPr lang="en-US" sz="1600" dirty="0">
                <a:latin typeface="Palatino"/>
              </a:rPr>
              <a:t>For after your testimony cometh the testimony of earthquakes, that shall cause groanings in the midst of her, and men shall fall upon the ground and shall not be able to stand.</a:t>
            </a:r>
          </a:p>
          <a:p>
            <a:pPr algn="just" fontAlgn="base"/>
            <a:r>
              <a:rPr lang="en-US" sz="1600" b="1" dirty="0">
                <a:latin typeface="Palatino"/>
              </a:rPr>
              <a:t>90 </a:t>
            </a:r>
            <a:r>
              <a:rPr lang="en-US" sz="1600" dirty="0">
                <a:latin typeface="Palatino"/>
              </a:rPr>
              <a:t>And also cometh the testimony of the voice of thunderings, and the voice of lightnings, and the voice of tempests, and the voice of the waves of the sea heaving themselves beyond their bounds.</a:t>
            </a:r>
          </a:p>
          <a:p>
            <a:pPr algn="just" fontAlgn="base"/>
            <a:r>
              <a:rPr lang="en-US" sz="1600" b="1" dirty="0">
                <a:latin typeface="Palatino"/>
              </a:rPr>
              <a:t>91 </a:t>
            </a:r>
            <a:r>
              <a:rPr lang="en-US" sz="1600" dirty="0">
                <a:latin typeface="Palatino"/>
              </a:rPr>
              <a:t>And all things shall be in commotion; and surely, men’s hearts shall fail them; for fear shall come upon all people.</a:t>
            </a:r>
            <a:endParaRPr lang="en-US" sz="1600" b="0" i="0" dirty="0">
              <a:effectLst/>
              <a:latin typeface="Palatino"/>
            </a:endParaRPr>
          </a:p>
        </p:txBody>
      </p:sp>
      <p:sp>
        <p:nvSpPr>
          <p:cNvPr id="7" name="Rectangle 6">
            <a:extLst>
              <a:ext uri="{FF2B5EF4-FFF2-40B4-BE49-F238E27FC236}">
                <a16:creationId xmlns:a16="http://schemas.microsoft.com/office/drawing/2014/main" id="{296738AC-B09D-4141-9E3D-DBECFEB63A59}"/>
              </a:ext>
            </a:extLst>
          </p:cNvPr>
          <p:cNvSpPr/>
          <p:nvPr/>
        </p:nvSpPr>
        <p:spPr>
          <a:xfrm>
            <a:off x="1413726" y="4411164"/>
            <a:ext cx="6800883" cy="369332"/>
          </a:xfrm>
          <a:prstGeom prst="rect">
            <a:avLst/>
          </a:prstGeom>
        </p:spPr>
        <p:txBody>
          <a:bodyPr wrap="square">
            <a:spAutoFit/>
          </a:bodyPr>
          <a:lstStyle/>
          <a:p>
            <a:r>
              <a:rPr lang="en-US" b="1" dirty="0"/>
              <a:t>What kind of testimonies will follow the testimonies of missionaries? </a:t>
            </a:r>
          </a:p>
        </p:txBody>
      </p:sp>
      <p:sp>
        <p:nvSpPr>
          <p:cNvPr id="11" name="Rectangle 10">
            <a:extLst>
              <a:ext uri="{FF2B5EF4-FFF2-40B4-BE49-F238E27FC236}">
                <a16:creationId xmlns:a16="http://schemas.microsoft.com/office/drawing/2014/main" id="{2DE67F03-C9ED-4CBA-AC79-A21FDDE2AB24}"/>
              </a:ext>
            </a:extLst>
          </p:cNvPr>
          <p:cNvSpPr/>
          <p:nvPr/>
        </p:nvSpPr>
        <p:spPr>
          <a:xfrm>
            <a:off x="1413727" y="4818823"/>
            <a:ext cx="3116431" cy="369332"/>
          </a:xfrm>
          <a:prstGeom prst="rect">
            <a:avLst/>
          </a:prstGeom>
        </p:spPr>
        <p:txBody>
          <a:bodyPr wrap="none">
            <a:spAutoFit/>
          </a:bodyPr>
          <a:lstStyle/>
          <a:p>
            <a:r>
              <a:rPr lang="en-US" b="1" dirty="0">
                <a:effectLst>
                  <a:outerShdw blurRad="38100" dist="38100" dir="2700000" algn="tl">
                    <a:srgbClr val="000000">
                      <a:alpha val="43137"/>
                    </a:srgbClr>
                  </a:outerShdw>
                </a:effectLst>
              </a:rPr>
              <a:t>Doctrine and Covenants 88:92.</a:t>
            </a:r>
            <a:endParaRPr lang="en-US" dirty="0"/>
          </a:p>
        </p:txBody>
      </p:sp>
      <p:sp>
        <p:nvSpPr>
          <p:cNvPr id="9" name="Rectangle 8">
            <a:extLst>
              <a:ext uri="{FF2B5EF4-FFF2-40B4-BE49-F238E27FC236}">
                <a16:creationId xmlns:a16="http://schemas.microsoft.com/office/drawing/2014/main" id="{ABEBC3F2-9572-47EC-ADC1-7C4356BF7EAC}"/>
              </a:ext>
            </a:extLst>
          </p:cNvPr>
          <p:cNvSpPr/>
          <p:nvPr/>
        </p:nvSpPr>
        <p:spPr>
          <a:xfrm>
            <a:off x="1413725" y="5113938"/>
            <a:ext cx="9004781" cy="830997"/>
          </a:xfrm>
          <a:prstGeom prst="rect">
            <a:avLst/>
          </a:prstGeom>
        </p:spPr>
        <p:txBody>
          <a:bodyPr wrap="square">
            <a:spAutoFit/>
          </a:bodyPr>
          <a:lstStyle/>
          <a:p>
            <a:pPr algn="just"/>
            <a:r>
              <a:rPr lang="en-US" sz="1600" dirty="0">
                <a:latin typeface="Palatino"/>
              </a:rPr>
              <a:t>And angels shall fly through the midst of heaven, crying with a loud voice, sounding the trump of God, saying: Prepare ye, prepare ye, O inhabitants of the earth; for the judgment of our God is come. Behold, and lo, the Bridegroom cometh; go ye out to meet him.</a:t>
            </a:r>
            <a:endParaRPr lang="en-US" sz="1600" dirty="0"/>
          </a:p>
        </p:txBody>
      </p:sp>
    </p:spTree>
    <p:extLst>
      <p:ext uri="{BB962C8B-B14F-4D97-AF65-F5344CB8AC3E}">
        <p14:creationId xmlns:p14="http://schemas.microsoft.com/office/powerpoint/2010/main" val="26168633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vertical)">
                                      <p:cBhvr>
                                        <p:cTn id="7" dur="750"/>
                                        <p:tgtEl>
                                          <p:spTgt spid="8"/>
                                        </p:tgtEl>
                                      </p:cBhvr>
                                    </p:animEffect>
                                  </p:childTnLst>
                                </p:cTn>
                              </p:par>
                              <p:par>
                                <p:cTn id="8" presetID="14" presetClass="entr" presetSubtype="5"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vertical)">
                                      <p:cBhvr>
                                        <p:cTn id="10" dur="75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strVal val="#ppt_w*0.70"/>
                                          </p:val>
                                        </p:tav>
                                        <p:tav tm="100000">
                                          <p:val>
                                            <p:strVal val="#ppt_w"/>
                                          </p:val>
                                        </p:tav>
                                      </p:tavLst>
                                    </p:anim>
                                    <p:anim calcmode="lin" valueType="num">
                                      <p:cBhvr>
                                        <p:cTn id="16" dur="1000" fill="hold"/>
                                        <p:tgtEl>
                                          <p:spTgt spid="7"/>
                                        </p:tgtEl>
                                        <p:attrNameLst>
                                          <p:attrName>ppt_h</p:attrName>
                                        </p:attrNameLst>
                                      </p:cBhvr>
                                      <p:tavLst>
                                        <p:tav tm="0">
                                          <p:val>
                                            <p:strVal val="#ppt_h"/>
                                          </p:val>
                                        </p:tav>
                                        <p:tav tm="100000">
                                          <p:val>
                                            <p:strVal val="#ppt_h"/>
                                          </p:val>
                                        </p:tav>
                                      </p:tavLst>
                                    </p:anim>
                                    <p:animEffect transition="in" filter="fade">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randombar(horizontal)">
                                      <p:cBhvr>
                                        <p:cTn id="22" dur="500"/>
                                        <p:tgtEl>
                                          <p:spTgt spid="9"/>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randombar(horizontal)">
                                      <p:cBhvr>
                                        <p:cTn id="2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P spid="7" grpId="0"/>
      <p:bldP spid="11"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674</Words>
  <Application>Microsoft Office PowerPoint</Application>
  <PresentationFormat>Widescreen</PresentationFormat>
  <Paragraphs>78</Paragraphs>
  <Slides>11</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11</vt:i4>
      </vt:variant>
    </vt:vector>
  </HeadingPairs>
  <TitlesOfParts>
    <vt:vector size="23" baseType="lpstr">
      <vt:lpstr>PMingLiU-ExtB</vt:lpstr>
      <vt:lpstr>Yu Gothic UI Semibold</vt:lpstr>
      <vt:lpstr>Arial</vt:lpstr>
      <vt:lpstr>Calibri</vt:lpstr>
      <vt:lpstr>Calibri Light</vt:lpstr>
      <vt:lpstr>Leelawadee UI Semilight</vt:lpstr>
      <vt:lpstr>Microsoft Himalaya</vt:lpstr>
      <vt:lpstr>Mongolian Baiti</vt:lpstr>
      <vt:lpstr>MV Boli</vt:lpstr>
      <vt:lpstr>Palatino</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2535</cp:revision>
  <dcterms:created xsi:type="dcterms:W3CDTF">2018-08-29T04:26:39Z</dcterms:created>
  <dcterms:modified xsi:type="dcterms:W3CDTF">2018-10-09T01:34:17Z</dcterms:modified>
</cp:coreProperties>
</file>