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17"/>
  </p:notesMasterIdLst>
  <p:sldIdLst>
    <p:sldId id="296" r:id="rId2"/>
    <p:sldId id="304" r:id="rId3"/>
    <p:sldId id="299" r:id="rId4"/>
    <p:sldId id="308" r:id="rId5"/>
    <p:sldId id="305" r:id="rId6"/>
    <p:sldId id="306" r:id="rId7"/>
    <p:sldId id="307" r:id="rId8"/>
    <p:sldId id="309" r:id="rId9"/>
    <p:sldId id="310" r:id="rId10"/>
    <p:sldId id="311" r:id="rId11"/>
    <p:sldId id="312" r:id="rId12"/>
    <p:sldId id="316" r:id="rId13"/>
    <p:sldId id="313" r:id="rId14"/>
    <p:sldId id="314" r:id="rId15"/>
    <p:sldId id="31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D88028"/>
    <a:srgbClr val="E6E6E6"/>
    <a:srgbClr val="A7897B"/>
    <a:srgbClr val="B9B93A"/>
    <a:srgbClr val="FFD757"/>
    <a:srgbClr val="FF6600"/>
    <a:srgbClr val="D6E513"/>
    <a:srgbClr val="333399"/>
    <a:srgbClr val="13BD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10/8/2018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5000">
              <a:srgbClr val="FFFF00"/>
            </a:gs>
            <a:gs pos="6000">
              <a:srgbClr val="CC0000"/>
            </a:gs>
            <a:gs pos="56000">
              <a:srgbClr val="0070C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effectLst>
                  <a:outerShdw blurRad="38100" dist="38100" dir="2700000" algn="tl">
                    <a:srgbClr val="000000">
                      <a:alpha val="43137"/>
                    </a:srgbClr>
                  </a:outerShdw>
                </a:effectLst>
                <a:latin typeface="Mongolian Baiti" panose="03000500000000000000" pitchFamily="66" charset="0"/>
                <a:ea typeface="PMingLiU-ExtB" panose="02020500000000000000" pitchFamily="18" charset="-120"/>
                <a:cs typeface="Mongolian Baiti" panose="03000500000000000000" pitchFamily="66" charset="0"/>
              </a:rPr>
              <a:t>SEMINARY</a:t>
            </a:r>
          </a:p>
        </p:txBody>
      </p:sp>
    </p:spTree>
    <p:extLst>
      <p:ext uri="{BB962C8B-B14F-4D97-AF65-F5344CB8AC3E}">
        <p14:creationId xmlns:p14="http://schemas.microsoft.com/office/powerpoint/2010/main" val="1366171026"/>
      </p:ext>
    </p:extLst>
  </p:cSld>
  <p:clrMapOvr>
    <a:masterClrMapping/>
  </p:clrMapOvr>
  <p:transition spd="slow">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92</a:t>
            </a:r>
          </a:p>
        </p:txBody>
      </p:sp>
      <p:sp>
        <p:nvSpPr>
          <p:cNvPr id="2" name="Rectangle 1">
            <a:extLst>
              <a:ext uri="{FF2B5EF4-FFF2-40B4-BE49-F238E27FC236}">
                <a16:creationId xmlns:a16="http://schemas.microsoft.com/office/drawing/2014/main" id="{AB131520-8F1A-467F-960E-A84A47907715}"/>
              </a:ext>
            </a:extLst>
          </p:cNvPr>
          <p:cNvSpPr/>
          <p:nvPr/>
        </p:nvSpPr>
        <p:spPr>
          <a:xfrm>
            <a:off x="2739952" y="2951946"/>
            <a:ext cx="6712095" cy="954107"/>
          </a:xfrm>
          <a:prstGeom prst="rect">
            <a:avLst/>
          </a:prstGeom>
        </p:spPr>
        <p:txBody>
          <a:bodyPr wrap="none">
            <a:spAutoFit/>
          </a:bodyPr>
          <a:lstStyle/>
          <a:p>
            <a:pPr algn="ctr"/>
            <a:r>
              <a:rPr lang="en-US" sz="2800" b="1" dirty="0">
                <a:latin typeface="MV Boli" panose="02000500030200090000" pitchFamily="2" charset="0"/>
                <a:cs typeface="MV Boli" panose="02000500030200090000" pitchFamily="2" charset="0"/>
              </a:rPr>
              <a:t>“God promises to draw near to us as </a:t>
            </a:r>
          </a:p>
          <a:p>
            <a:pPr algn="ctr"/>
            <a:r>
              <a:rPr lang="en-US" sz="2800" b="1" dirty="0">
                <a:latin typeface="MV Boli" panose="02000500030200090000" pitchFamily="2" charset="0"/>
                <a:cs typeface="MV Boli" panose="02000500030200090000" pitchFamily="2" charset="0"/>
              </a:rPr>
              <a:t>we draw near to Him”</a:t>
            </a:r>
          </a:p>
        </p:txBody>
      </p:sp>
      <p:sp>
        <p:nvSpPr>
          <p:cNvPr id="20" name="Rectangle 19">
            <a:extLst>
              <a:ext uri="{FF2B5EF4-FFF2-40B4-BE49-F238E27FC236}">
                <a16:creationId xmlns:a16="http://schemas.microsoft.com/office/drawing/2014/main" id="{BE9406C1-1C3F-430F-9EFB-0479DE8CB01C}"/>
              </a:ext>
            </a:extLst>
          </p:cNvPr>
          <p:cNvSpPr/>
          <p:nvPr/>
        </p:nvSpPr>
        <p:spPr>
          <a:xfrm>
            <a:off x="1134793" y="890974"/>
            <a:ext cx="3538020" cy="369332"/>
          </a:xfrm>
          <a:prstGeom prst="rect">
            <a:avLst/>
          </a:prstGeom>
        </p:spPr>
        <p:txBody>
          <a:bodyPr wrap="none">
            <a:spAutoFit/>
          </a:bodyPr>
          <a:lstStyle/>
          <a:p>
            <a:r>
              <a:rPr lang="en-US" b="1" dirty="0"/>
              <a:t>Doctrine and Covenants 88:62-69.</a:t>
            </a:r>
          </a:p>
        </p:txBody>
      </p:sp>
    </p:spTree>
    <p:extLst>
      <p:ext uri="{BB962C8B-B14F-4D97-AF65-F5344CB8AC3E}">
        <p14:creationId xmlns:p14="http://schemas.microsoft.com/office/powerpoint/2010/main" val="231797130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92</a:t>
            </a:r>
          </a:p>
        </p:txBody>
      </p:sp>
      <p:sp>
        <p:nvSpPr>
          <p:cNvPr id="2" name="Rectangle 1">
            <a:extLst>
              <a:ext uri="{FF2B5EF4-FFF2-40B4-BE49-F238E27FC236}">
                <a16:creationId xmlns:a16="http://schemas.microsoft.com/office/drawing/2014/main" id="{39DD2356-3127-4730-903D-1DB2F45AA641}"/>
              </a:ext>
            </a:extLst>
          </p:cNvPr>
          <p:cNvSpPr/>
          <p:nvPr/>
        </p:nvSpPr>
        <p:spPr>
          <a:xfrm>
            <a:off x="1148860" y="1080087"/>
            <a:ext cx="7559041" cy="369332"/>
          </a:xfrm>
          <a:prstGeom prst="rect">
            <a:avLst/>
          </a:prstGeom>
        </p:spPr>
        <p:txBody>
          <a:bodyPr wrap="square">
            <a:spAutoFit/>
          </a:bodyPr>
          <a:lstStyle/>
          <a:p>
            <a:r>
              <a:rPr lang="en-US" b="1" dirty="0"/>
              <a:t>How close do you feel to the Lord? Would you like to feel closer to Him?</a:t>
            </a:r>
          </a:p>
        </p:txBody>
      </p:sp>
      <p:sp>
        <p:nvSpPr>
          <p:cNvPr id="4" name="Rectangle 3">
            <a:extLst>
              <a:ext uri="{FF2B5EF4-FFF2-40B4-BE49-F238E27FC236}">
                <a16:creationId xmlns:a16="http://schemas.microsoft.com/office/drawing/2014/main" id="{843D5116-58F3-4379-B21D-859D653DE9CE}"/>
              </a:ext>
            </a:extLst>
          </p:cNvPr>
          <p:cNvSpPr/>
          <p:nvPr/>
        </p:nvSpPr>
        <p:spPr>
          <a:xfrm>
            <a:off x="1148860" y="1682820"/>
            <a:ext cx="3465885" cy="369332"/>
          </a:xfrm>
          <a:prstGeom prst="rect">
            <a:avLst/>
          </a:prstGeom>
        </p:spPr>
        <p:txBody>
          <a:bodyPr wrap="none">
            <a:spAutoFit/>
          </a:bodyPr>
          <a:lstStyle/>
          <a:p>
            <a:r>
              <a:rPr lang="en-US" b="1" dirty="0"/>
              <a:t>Doctrine and Covenants 88:62–63.</a:t>
            </a:r>
          </a:p>
        </p:txBody>
      </p:sp>
      <p:sp>
        <p:nvSpPr>
          <p:cNvPr id="5" name="Rectangle 4">
            <a:extLst>
              <a:ext uri="{FF2B5EF4-FFF2-40B4-BE49-F238E27FC236}">
                <a16:creationId xmlns:a16="http://schemas.microsoft.com/office/drawing/2014/main" id="{C979B981-3EA6-42B9-8B75-79EE93269EC2}"/>
              </a:ext>
            </a:extLst>
          </p:cNvPr>
          <p:cNvSpPr/>
          <p:nvPr/>
        </p:nvSpPr>
        <p:spPr>
          <a:xfrm>
            <a:off x="1148860" y="1937826"/>
            <a:ext cx="8993946" cy="1477328"/>
          </a:xfrm>
          <a:prstGeom prst="rect">
            <a:avLst/>
          </a:prstGeom>
        </p:spPr>
        <p:txBody>
          <a:bodyPr wrap="square">
            <a:spAutoFit/>
          </a:bodyPr>
          <a:lstStyle/>
          <a:p>
            <a:pPr algn="just" fontAlgn="base"/>
            <a:r>
              <a:rPr lang="en-US" b="1" dirty="0">
                <a:latin typeface="Palatino"/>
              </a:rPr>
              <a:t>62 </a:t>
            </a:r>
            <a:r>
              <a:rPr lang="en-US" dirty="0">
                <a:latin typeface="Palatino"/>
              </a:rPr>
              <a:t>And again, verily I say unto you, my friends, I leave these sayings with you to ponder in your hearts, with this commandment which I give unto you, that ye shall call upon me while I am near—</a:t>
            </a:r>
          </a:p>
          <a:p>
            <a:pPr algn="just" fontAlgn="base"/>
            <a:r>
              <a:rPr lang="en-US" b="1" dirty="0">
                <a:latin typeface="Palatino"/>
              </a:rPr>
              <a:t>63 </a:t>
            </a:r>
            <a:r>
              <a:rPr lang="en-US" dirty="0">
                <a:latin typeface="Palatino"/>
              </a:rPr>
              <a:t>Draw near unto me and I will draw near unto you; seek me diligently and ye shall find me; ask, and ye shall receive; knock, and it shall be opened unto you.</a:t>
            </a:r>
            <a:endParaRPr lang="en-US" b="0" i="0" dirty="0">
              <a:effectLst/>
              <a:latin typeface="Palatino"/>
            </a:endParaRPr>
          </a:p>
        </p:txBody>
      </p:sp>
      <p:sp>
        <p:nvSpPr>
          <p:cNvPr id="7" name="Rectangle 6">
            <a:extLst>
              <a:ext uri="{FF2B5EF4-FFF2-40B4-BE49-F238E27FC236}">
                <a16:creationId xmlns:a16="http://schemas.microsoft.com/office/drawing/2014/main" id="{FBB2B1FD-B31A-407F-A8FB-A3C5A1F79091}"/>
              </a:ext>
            </a:extLst>
          </p:cNvPr>
          <p:cNvSpPr/>
          <p:nvPr/>
        </p:nvSpPr>
        <p:spPr>
          <a:xfrm>
            <a:off x="1148860" y="3346994"/>
            <a:ext cx="7333958" cy="369332"/>
          </a:xfrm>
          <a:prstGeom prst="rect">
            <a:avLst/>
          </a:prstGeom>
        </p:spPr>
        <p:txBody>
          <a:bodyPr wrap="square">
            <a:spAutoFit/>
          </a:bodyPr>
          <a:lstStyle/>
          <a:p>
            <a:r>
              <a:rPr lang="en-US" b="1" dirty="0"/>
              <a:t>What principle do these verses teach about drawing near to the Lord?</a:t>
            </a:r>
          </a:p>
        </p:txBody>
      </p:sp>
      <p:sp>
        <p:nvSpPr>
          <p:cNvPr id="16" name="Rectangle 15">
            <a:extLst>
              <a:ext uri="{FF2B5EF4-FFF2-40B4-BE49-F238E27FC236}">
                <a16:creationId xmlns:a16="http://schemas.microsoft.com/office/drawing/2014/main" id="{60785DC5-7922-495F-9331-6AB9947D2097}"/>
              </a:ext>
            </a:extLst>
          </p:cNvPr>
          <p:cNvSpPr/>
          <p:nvPr/>
        </p:nvSpPr>
        <p:spPr>
          <a:xfrm>
            <a:off x="1148860" y="3742730"/>
            <a:ext cx="5549981" cy="369332"/>
          </a:xfrm>
          <a:prstGeom prst="rect">
            <a:avLst/>
          </a:prstGeom>
        </p:spPr>
        <p:txBody>
          <a:bodyPr wrap="none">
            <a:spAutoFit/>
          </a:bodyPr>
          <a:lstStyle/>
          <a:p>
            <a:r>
              <a:rPr lang="en-US" i="1" dirty="0">
                <a:effectLst>
                  <a:outerShdw blurRad="38100" dist="38100" dir="2700000" algn="tl">
                    <a:srgbClr val="000000">
                      <a:alpha val="43137"/>
                    </a:srgbClr>
                  </a:outerShdw>
                </a:effectLst>
              </a:rPr>
              <a:t>If we draw near to the Lord, then He will draw near to us.</a:t>
            </a:r>
          </a:p>
        </p:txBody>
      </p:sp>
      <p:sp>
        <p:nvSpPr>
          <p:cNvPr id="17" name="Rectangle 16">
            <a:extLst>
              <a:ext uri="{FF2B5EF4-FFF2-40B4-BE49-F238E27FC236}">
                <a16:creationId xmlns:a16="http://schemas.microsoft.com/office/drawing/2014/main" id="{FF84E2B9-C8CB-4061-A577-9EFEE5730D1B}"/>
              </a:ext>
            </a:extLst>
          </p:cNvPr>
          <p:cNvSpPr/>
          <p:nvPr/>
        </p:nvSpPr>
        <p:spPr>
          <a:xfrm>
            <a:off x="1148859" y="4138466"/>
            <a:ext cx="7333957" cy="369332"/>
          </a:xfrm>
          <a:prstGeom prst="rect">
            <a:avLst/>
          </a:prstGeom>
        </p:spPr>
        <p:txBody>
          <a:bodyPr wrap="square">
            <a:spAutoFit/>
          </a:bodyPr>
          <a:lstStyle/>
          <a:p>
            <a:r>
              <a:rPr lang="en-US" b="1" dirty="0"/>
              <a:t>What words in verse 63 teach about how we can draw near to the Lord? </a:t>
            </a:r>
          </a:p>
        </p:txBody>
      </p:sp>
      <p:sp>
        <p:nvSpPr>
          <p:cNvPr id="18" name="Rectangle 17">
            <a:extLst>
              <a:ext uri="{FF2B5EF4-FFF2-40B4-BE49-F238E27FC236}">
                <a16:creationId xmlns:a16="http://schemas.microsoft.com/office/drawing/2014/main" id="{4CF2826D-1969-4586-8E78-675FB4F55CE1}"/>
              </a:ext>
            </a:extLst>
          </p:cNvPr>
          <p:cNvSpPr/>
          <p:nvPr/>
        </p:nvSpPr>
        <p:spPr>
          <a:xfrm>
            <a:off x="1148859" y="4466042"/>
            <a:ext cx="2209259" cy="369332"/>
          </a:xfrm>
          <a:prstGeom prst="rect">
            <a:avLst/>
          </a:prstGeom>
        </p:spPr>
        <p:txBody>
          <a:bodyPr wrap="none">
            <a:spAutoFit/>
          </a:bodyPr>
          <a:lstStyle/>
          <a:p>
            <a:r>
              <a:rPr lang="en-US" i="1" dirty="0">
                <a:effectLst>
                  <a:outerShdw blurRad="38100" dist="38100" dir="2700000" algn="tl">
                    <a:srgbClr val="000000">
                      <a:alpha val="43137"/>
                    </a:srgbClr>
                  </a:outerShdw>
                </a:effectLst>
              </a:rPr>
              <a:t>Seek, ask, and knock. </a:t>
            </a:r>
          </a:p>
        </p:txBody>
      </p:sp>
      <p:sp>
        <p:nvSpPr>
          <p:cNvPr id="19" name="Rectangle 18">
            <a:extLst>
              <a:ext uri="{FF2B5EF4-FFF2-40B4-BE49-F238E27FC236}">
                <a16:creationId xmlns:a16="http://schemas.microsoft.com/office/drawing/2014/main" id="{A37CB03E-C24F-4CD0-B457-1542A7349035}"/>
              </a:ext>
            </a:extLst>
          </p:cNvPr>
          <p:cNvSpPr/>
          <p:nvPr/>
        </p:nvSpPr>
        <p:spPr>
          <a:xfrm>
            <a:off x="1148859" y="4918326"/>
            <a:ext cx="8993946" cy="646331"/>
          </a:xfrm>
          <a:prstGeom prst="rect">
            <a:avLst/>
          </a:prstGeom>
        </p:spPr>
        <p:txBody>
          <a:bodyPr wrap="square">
            <a:spAutoFit/>
          </a:bodyPr>
          <a:lstStyle/>
          <a:p>
            <a:pPr algn="just"/>
            <a:r>
              <a:rPr lang="en-US" b="1" dirty="0"/>
              <a:t>What are some actions that have helped you seek, ask, and knock in order to draw nearer to the Lord?</a:t>
            </a:r>
          </a:p>
        </p:txBody>
      </p:sp>
    </p:spTree>
    <p:extLst>
      <p:ext uri="{BB962C8B-B14F-4D97-AF65-F5344CB8AC3E}">
        <p14:creationId xmlns:p14="http://schemas.microsoft.com/office/powerpoint/2010/main" val="4111660951"/>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amond(in)">
                                      <p:cBhvr>
                                        <p:cTn id="10" dur="2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5"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p:cTn id="20"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23" dur="1000" fill="hold"/>
                                        <p:tgtEl>
                                          <p:spTgt spid="16"/>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checkerboard(across)">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56" presetClass="entr" presetSubtype="0" fill="hold" nodeType="clickEffect">
                                  <p:stCondLst>
                                    <p:cond delay="0"/>
                                  </p:stCondLst>
                                  <p:iterate type="lt">
                                    <p:tmPct val="10000"/>
                                  </p:iterate>
                                  <p:childTnLst>
                                    <p:set>
                                      <p:cBhvr>
                                        <p:cTn id="36" dur="1" fill="hold">
                                          <p:stCondLst>
                                            <p:cond delay="0"/>
                                          </p:stCondLst>
                                        </p:cTn>
                                        <p:tgtEl>
                                          <p:spTgt spid="18">
                                            <p:txEl>
                                              <p:pRg st="0" end="0"/>
                                            </p:txEl>
                                          </p:spTgt>
                                        </p:tgtEl>
                                        <p:attrNameLst>
                                          <p:attrName>style.visibility</p:attrName>
                                        </p:attrNameLst>
                                      </p:cBhvr>
                                      <p:to>
                                        <p:strVal val="visible"/>
                                      </p:to>
                                    </p:set>
                                    <p:anim by="(-#ppt_w*2)" calcmode="lin" valueType="num">
                                      <p:cBhvr rctx="PPT">
                                        <p:cTn id="37" dur="125" autoRev="1" fill="hold">
                                          <p:stCondLst>
                                            <p:cond delay="0"/>
                                          </p:stCondLst>
                                        </p:cTn>
                                        <p:tgtEl>
                                          <p:spTgt spid="18">
                                            <p:txEl>
                                              <p:pRg st="0" end="0"/>
                                            </p:txEl>
                                          </p:spTgt>
                                        </p:tgtEl>
                                        <p:attrNameLst>
                                          <p:attrName>ppt_w</p:attrName>
                                        </p:attrNameLst>
                                      </p:cBhvr>
                                    </p:anim>
                                    <p:anim by="(#ppt_w*0.50)" calcmode="lin" valueType="num">
                                      <p:cBhvr>
                                        <p:cTn id="38" dur="125" decel="50000" autoRev="1" fill="hold">
                                          <p:stCondLst>
                                            <p:cond delay="0"/>
                                          </p:stCondLst>
                                        </p:cTn>
                                        <p:tgtEl>
                                          <p:spTgt spid="18">
                                            <p:txEl>
                                              <p:pRg st="0" end="0"/>
                                            </p:txEl>
                                          </p:spTgt>
                                        </p:tgtEl>
                                        <p:attrNameLst>
                                          <p:attrName>ppt_x</p:attrName>
                                        </p:attrNameLst>
                                      </p:cBhvr>
                                    </p:anim>
                                    <p:anim from="(-#ppt_h/2)" to="(#ppt_y)" calcmode="lin" valueType="num">
                                      <p:cBhvr>
                                        <p:cTn id="39" dur="250" fill="hold">
                                          <p:stCondLst>
                                            <p:cond delay="0"/>
                                          </p:stCondLst>
                                        </p:cTn>
                                        <p:tgtEl>
                                          <p:spTgt spid="18">
                                            <p:txEl>
                                              <p:pRg st="0" end="0"/>
                                            </p:txEl>
                                          </p:spTgt>
                                        </p:tgtEl>
                                        <p:attrNameLst>
                                          <p:attrName>ppt_y</p:attrName>
                                        </p:attrNameLst>
                                      </p:cBhvr>
                                    </p:anim>
                                    <p:animRot by="21600000">
                                      <p:cBhvr>
                                        <p:cTn id="40" dur="250" fill="hold">
                                          <p:stCondLst>
                                            <p:cond delay="0"/>
                                          </p:stCondLst>
                                        </p:cTn>
                                        <p:tgtEl>
                                          <p:spTgt spid="18">
                                            <p:txEl>
                                              <p:pRg st="0" end="0"/>
                                            </p:txEl>
                                          </p:spTgt>
                                        </p:tgtEl>
                                        <p:attrNameLst>
                                          <p:attrName>r</p:attrName>
                                        </p:attrNameLst>
                                      </p:cBhvr>
                                    </p:animRo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barn(inVertical)">
                                      <p:cBhvr>
                                        <p:cTn id="4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16" grpId="0"/>
      <p:bldP spid="17"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92</a:t>
            </a:r>
          </a:p>
        </p:txBody>
      </p:sp>
      <p:sp>
        <p:nvSpPr>
          <p:cNvPr id="2" name="Rectangle 1">
            <a:extLst>
              <a:ext uri="{FF2B5EF4-FFF2-40B4-BE49-F238E27FC236}">
                <a16:creationId xmlns:a16="http://schemas.microsoft.com/office/drawing/2014/main" id="{FCF29811-657C-44F1-BD3F-AB82D38D1B51}"/>
              </a:ext>
            </a:extLst>
          </p:cNvPr>
          <p:cNvSpPr/>
          <p:nvPr/>
        </p:nvSpPr>
        <p:spPr>
          <a:xfrm>
            <a:off x="3488788" y="1041009"/>
            <a:ext cx="561301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5294E712-50D3-4FA0-B939-4594B385CF7D}"/>
              </a:ext>
            </a:extLst>
          </p:cNvPr>
          <p:cNvSpPr/>
          <p:nvPr/>
        </p:nvSpPr>
        <p:spPr>
          <a:xfrm>
            <a:off x="4909624" y="1041009"/>
            <a:ext cx="4201551" cy="1815882"/>
          </a:xfrm>
          <a:prstGeom prst="rect">
            <a:avLst/>
          </a:prstGeom>
        </p:spPr>
        <p:txBody>
          <a:bodyPr wrap="square">
            <a:spAutoFit/>
          </a:bodyPr>
          <a:lstStyle/>
          <a:p>
            <a:pPr algn="just"/>
            <a:r>
              <a:rPr lang="en-US" sz="1600" dirty="0"/>
              <a:t>“I find that when I get casual in my relationships with divinity and when it seems that no divine ear is listening and no divine voice is speaking, that I am far, far away. If I immerse myself in the scriptures the distance narrows and the spirituality returns” (Teachings of Presidents of the Church: Spencer W. Kimball [2006],67).</a:t>
            </a:r>
          </a:p>
        </p:txBody>
      </p:sp>
      <p:pic>
        <p:nvPicPr>
          <p:cNvPr id="5" name="Picture 4">
            <a:extLst>
              <a:ext uri="{FF2B5EF4-FFF2-40B4-BE49-F238E27FC236}">
                <a16:creationId xmlns:a16="http://schemas.microsoft.com/office/drawing/2014/main" id="{5DFEF67A-687E-41E5-88CE-C1112A511C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0642" y="1164101"/>
            <a:ext cx="1289606" cy="1190626"/>
          </a:xfrm>
          <a:prstGeom prst="rect">
            <a:avLst/>
          </a:prstGeom>
        </p:spPr>
      </p:pic>
      <p:sp>
        <p:nvSpPr>
          <p:cNvPr id="7" name="TextBox 6">
            <a:extLst>
              <a:ext uri="{FF2B5EF4-FFF2-40B4-BE49-F238E27FC236}">
                <a16:creationId xmlns:a16="http://schemas.microsoft.com/office/drawing/2014/main" id="{B0ACB391-A3B8-4C17-83A8-6E2D48126CDD}"/>
              </a:ext>
            </a:extLst>
          </p:cNvPr>
          <p:cNvSpPr txBox="1"/>
          <p:nvPr/>
        </p:nvSpPr>
        <p:spPr>
          <a:xfrm>
            <a:off x="3610641" y="2354727"/>
            <a:ext cx="1418593" cy="461665"/>
          </a:xfrm>
          <a:prstGeom prst="rect">
            <a:avLst/>
          </a:prstGeom>
          <a:noFill/>
        </p:spPr>
        <p:txBody>
          <a:bodyPr wrap="none" rtlCol="0">
            <a:spAutoFit/>
          </a:bodyPr>
          <a:lstStyle/>
          <a:p>
            <a:pPr algn="ctr"/>
            <a:r>
              <a:rPr lang="en-US" sz="1200" b="1" dirty="0"/>
              <a:t>President </a:t>
            </a:r>
          </a:p>
          <a:p>
            <a:pPr algn="ctr"/>
            <a:r>
              <a:rPr lang="en-US" sz="1200" b="1" dirty="0"/>
              <a:t>Spencer W. Kimball</a:t>
            </a:r>
          </a:p>
        </p:txBody>
      </p:sp>
      <p:sp>
        <p:nvSpPr>
          <p:cNvPr id="8" name="Rectangle 7">
            <a:extLst>
              <a:ext uri="{FF2B5EF4-FFF2-40B4-BE49-F238E27FC236}">
                <a16:creationId xmlns:a16="http://schemas.microsoft.com/office/drawing/2014/main" id="{BA73ABD2-EAB6-4A7D-A2C6-AC3EA7C5ADDB}"/>
              </a:ext>
            </a:extLst>
          </p:cNvPr>
          <p:cNvSpPr/>
          <p:nvPr/>
        </p:nvSpPr>
        <p:spPr>
          <a:xfrm>
            <a:off x="1331740" y="3176021"/>
            <a:ext cx="3538020" cy="369332"/>
          </a:xfrm>
          <a:prstGeom prst="rect">
            <a:avLst/>
          </a:prstGeom>
        </p:spPr>
        <p:txBody>
          <a:bodyPr wrap="none">
            <a:spAutoFit/>
          </a:bodyPr>
          <a:lstStyle/>
          <a:p>
            <a:r>
              <a:rPr lang="en-US" b="1" dirty="0"/>
              <a:t>Doctrine and Covenants 88:64-65.</a:t>
            </a:r>
          </a:p>
        </p:txBody>
      </p:sp>
      <p:sp>
        <p:nvSpPr>
          <p:cNvPr id="9" name="Rectangle 8">
            <a:extLst>
              <a:ext uri="{FF2B5EF4-FFF2-40B4-BE49-F238E27FC236}">
                <a16:creationId xmlns:a16="http://schemas.microsoft.com/office/drawing/2014/main" id="{29907304-9B76-4639-8BD2-BCBA176BF90B}"/>
              </a:ext>
            </a:extLst>
          </p:cNvPr>
          <p:cNvSpPr/>
          <p:nvPr/>
        </p:nvSpPr>
        <p:spPr>
          <a:xfrm>
            <a:off x="1331740" y="3492305"/>
            <a:ext cx="8979878" cy="584775"/>
          </a:xfrm>
          <a:prstGeom prst="rect">
            <a:avLst/>
          </a:prstGeom>
        </p:spPr>
        <p:txBody>
          <a:bodyPr wrap="square">
            <a:spAutoFit/>
          </a:bodyPr>
          <a:lstStyle/>
          <a:p>
            <a:pPr algn="just" fontAlgn="base"/>
            <a:r>
              <a:rPr lang="en-US" sz="1600" b="1" dirty="0">
                <a:latin typeface="Palatino"/>
              </a:rPr>
              <a:t>64 </a:t>
            </a:r>
            <a:r>
              <a:rPr lang="en-US" sz="1600" dirty="0">
                <a:latin typeface="Palatino"/>
              </a:rPr>
              <a:t>Whatsoever ye ask the Father in my name it shall be given unto you, that is expedient for you;</a:t>
            </a:r>
          </a:p>
          <a:p>
            <a:pPr algn="just" fontAlgn="base"/>
            <a:r>
              <a:rPr lang="en-US" sz="1600" b="1" dirty="0">
                <a:latin typeface="Palatino"/>
              </a:rPr>
              <a:t>65 </a:t>
            </a:r>
            <a:r>
              <a:rPr lang="en-US" sz="1600" dirty="0">
                <a:latin typeface="Palatino"/>
              </a:rPr>
              <a:t>And if ye ask anything that is not expedient for you, it shall turn unto your condemnation.</a:t>
            </a:r>
            <a:endParaRPr lang="en-US" sz="1600" b="0" i="0" dirty="0">
              <a:effectLst/>
              <a:latin typeface="Palatino"/>
            </a:endParaRPr>
          </a:p>
        </p:txBody>
      </p:sp>
      <p:sp>
        <p:nvSpPr>
          <p:cNvPr id="10" name="Rectangle 9">
            <a:extLst>
              <a:ext uri="{FF2B5EF4-FFF2-40B4-BE49-F238E27FC236}">
                <a16:creationId xmlns:a16="http://schemas.microsoft.com/office/drawing/2014/main" id="{0EF3133C-D378-4CAE-BAC4-D0D2225ADD89}"/>
              </a:ext>
            </a:extLst>
          </p:cNvPr>
          <p:cNvSpPr/>
          <p:nvPr/>
        </p:nvSpPr>
        <p:spPr>
          <a:xfrm>
            <a:off x="1331740" y="4087279"/>
            <a:ext cx="7632912" cy="369332"/>
          </a:xfrm>
          <a:prstGeom prst="rect">
            <a:avLst/>
          </a:prstGeom>
        </p:spPr>
        <p:txBody>
          <a:bodyPr wrap="square">
            <a:spAutoFit/>
          </a:bodyPr>
          <a:lstStyle/>
          <a:p>
            <a:r>
              <a:rPr lang="en-US" b="1" dirty="0"/>
              <a:t>What does the Savior teach about how Heavenly Father answers our prayers?</a:t>
            </a:r>
          </a:p>
        </p:txBody>
      </p:sp>
      <p:sp>
        <p:nvSpPr>
          <p:cNvPr id="11" name="Rectangle 10">
            <a:extLst>
              <a:ext uri="{FF2B5EF4-FFF2-40B4-BE49-F238E27FC236}">
                <a16:creationId xmlns:a16="http://schemas.microsoft.com/office/drawing/2014/main" id="{7603B967-0A20-4C1C-BF45-CC8B9E89C31F}"/>
              </a:ext>
            </a:extLst>
          </p:cNvPr>
          <p:cNvSpPr/>
          <p:nvPr/>
        </p:nvSpPr>
        <p:spPr>
          <a:xfrm>
            <a:off x="1364564" y="4377118"/>
            <a:ext cx="7849774" cy="369332"/>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Heavenly Father answers our prayers in the ways that He knows are best for us.</a:t>
            </a:r>
          </a:p>
        </p:txBody>
      </p:sp>
    </p:spTree>
    <p:extLst>
      <p:ext uri="{BB962C8B-B14F-4D97-AF65-F5344CB8AC3E}">
        <p14:creationId xmlns:p14="http://schemas.microsoft.com/office/powerpoint/2010/main" val="982054866"/>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anim calcmode="lin" valueType="num">
                                      <p:cBhvr>
                                        <p:cTn id="16" dur="1000" fill="hold"/>
                                        <p:tgtEl>
                                          <p:spTgt spid="10"/>
                                        </p:tgtEl>
                                        <p:attrNameLst>
                                          <p:attrName>ppt_x</p:attrName>
                                        </p:attrNameLst>
                                      </p:cBhvr>
                                      <p:tavLst>
                                        <p:tav tm="0">
                                          <p:val>
                                            <p:strVal val="#ppt_x"/>
                                          </p:val>
                                        </p:tav>
                                        <p:tav tm="100000">
                                          <p:val>
                                            <p:strVal val="#ppt_x"/>
                                          </p:val>
                                        </p:tav>
                                      </p:tavLst>
                                    </p:anim>
                                    <p:anim calcmode="lin" valueType="num">
                                      <p:cBhvr>
                                        <p:cTn id="1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nodeType="clickEffect">
                                  <p:stCondLst>
                                    <p:cond delay="0"/>
                                  </p:stCondLst>
                                  <p:iterate type="lt">
                                    <p:tmPct val="10000"/>
                                  </p:iterate>
                                  <p:childTnLst>
                                    <p:set>
                                      <p:cBhvr>
                                        <p:cTn id="21" dur="1" fill="hold">
                                          <p:stCondLst>
                                            <p:cond delay="0"/>
                                          </p:stCondLst>
                                        </p:cTn>
                                        <p:tgtEl>
                                          <p:spTgt spid="11">
                                            <p:txEl>
                                              <p:pRg st="0" end="0"/>
                                            </p:txEl>
                                          </p:spTgt>
                                        </p:tgtEl>
                                        <p:attrNameLst>
                                          <p:attrName>style.visibility</p:attrName>
                                        </p:attrNameLst>
                                      </p:cBhvr>
                                      <p:to>
                                        <p:strVal val="visible"/>
                                      </p:to>
                                    </p:set>
                                    <p:anim calcmode="lin" valueType="num">
                                      <p:cBhvr>
                                        <p:cTn id="22" dur="250" fill="hold"/>
                                        <p:tgtEl>
                                          <p:spTgt spid="11">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250" fill="hold"/>
                                        <p:tgtEl>
                                          <p:spTgt spid="11">
                                            <p:txEl>
                                              <p:pRg st="0" end="0"/>
                                            </p:txEl>
                                          </p:spTgt>
                                        </p:tgtEl>
                                        <p:attrNameLst>
                                          <p:attrName>ppt_y</p:attrName>
                                        </p:attrNameLst>
                                      </p:cBhvr>
                                      <p:tavLst>
                                        <p:tav tm="0">
                                          <p:val>
                                            <p:strVal val="#ppt_y"/>
                                          </p:val>
                                        </p:tav>
                                        <p:tav tm="100000">
                                          <p:val>
                                            <p:strVal val="#ppt_y"/>
                                          </p:val>
                                        </p:tav>
                                      </p:tavLst>
                                    </p:anim>
                                    <p:anim calcmode="lin" valueType="num">
                                      <p:cBhvr>
                                        <p:cTn id="24" dur="250" fill="hold"/>
                                        <p:tgtEl>
                                          <p:spTgt spid="11">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250" fill="hold"/>
                                        <p:tgtEl>
                                          <p:spTgt spid="11">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250" tmFilter="0,0; .5, 1; 1, 1"/>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D611903-D5FB-4CA4-AE63-FAAE0FDE9100}"/>
              </a:ext>
            </a:extLst>
          </p:cNvPr>
          <p:cNvSpPr/>
          <p:nvPr/>
        </p:nvSpPr>
        <p:spPr>
          <a:xfrm>
            <a:off x="2819007" y="890974"/>
            <a:ext cx="6465670" cy="230832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92</a:t>
            </a:r>
          </a:p>
        </p:txBody>
      </p:sp>
      <p:sp>
        <p:nvSpPr>
          <p:cNvPr id="7" name="Rectangle 6">
            <a:extLst>
              <a:ext uri="{FF2B5EF4-FFF2-40B4-BE49-F238E27FC236}">
                <a16:creationId xmlns:a16="http://schemas.microsoft.com/office/drawing/2014/main" id="{31DC6EFE-DF86-4A05-9952-F21CD4F39325}"/>
              </a:ext>
            </a:extLst>
          </p:cNvPr>
          <p:cNvSpPr/>
          <p:nvPr/>
        </p:nvSpPr>
        <p:spPr>
          <a:xfrm>
            <a:off x="4121834" y="890974"/>
            <a:ext cx="5162843" cy="2308324"/>
          </a:xfrm>
          <a:prstGeom prst="rect">
            <a:avLst/>
          </a:prstGeom>
        </p:spPr>
        <p:txBody>
          <a:bodyPr wrap="square">
            <a:spAutoFit/>
          </a:bodyPr>
          <a:lstStyle/>
          <a:p>
            <a:pPr algn="just"/>
            <a:r>
              <a:rPr lang="en-US" sz="1600" dirty="0"/>
              <a:t>“It is so hard when sincere prayer about something you desire very much is not answered the way you want. It is difficult to understand why your exercise of deep and sincere faith from an obedient life does not grant the desired result. … At times it is difficult to recognize what is best or expedient for you over time. Your life will be easier when you accept that what God does in your life is for your eternal good” (“Using the Supernal Gift of Prayer,” Ensign or Liahona, May 2007,9).</a:t>
            </a:r>
          </a:p>
        </p:txBody>
      </p:sp>
      <p:pic>
        <p:nvPicPr>
          <p:cNvPr id="11" name="Picture 10">
            <a:extLst>
              <a:ext uri="{FF2B5EF4-FFF2-40B4-BE49-F238E27FC236}">
                <a16:creationId xmlns:a16="http://schemas.microsoft.com/office/drawing/2014/main" id="{7FE63EC6-8CA2-464C-B6D0-2716DC2B86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7323" y="997403"/>
            <a:ext cx="1192269" cy="1585626"/>
          </a:xfrm>
          <a:prstGeom prst="rect">
            <a:avLst/>
          </a:prstGeom>
        </p:spPr>
      </p:pic>
      <p:sp>
        <p:nvSpPr>
          <p:cNvPr id="12" name="TextBox 11">
            <a:extLst>
              <a:ext uri="{FF2B5EF4-FFF2-40B4-BE49-F238E27FC236}">
                <a16:creationId xmlns:a16="http://schemas.microsoft.com/office/drawing/2014/main" id="{3361AEA2-3A78-40C3-9CC1-BA339FDD1DAD}"/>
              </a:ext>
            </a:extLst>
          </p:cNvPr>
          <p:cNvSpPr txBox="1"/>
          <p:nvPr/>
        </p:nvSpPr>
        <p:spPr>
          <a:xfrm>
            <a:off x="2819007" y="2583029"/>
            <a:ext cx="1368900" cy="523220"/>
          </a:xfrm>
          <a:prstGeom prst="rect">
            <a:avLst/>
          </a:prstGeom>
          <a:noFill/>
        </p:spPr>
        <p:txBody>
          <a:bodyPr wrap="none" rtlCol="0">
            <a:spAutoFit/>
          </a:bodyPr>
          <a:lstStyle/>
          <a:p>
            <a:pPr algn="ctr"/>
            <a:r>
              <a:rPr lang="en-US" sz="1400" b="1" dirty="0"/>
              <a:t>Elder </a:t>
            </a:r>
          </a:p>
          <a:p>
            <a:pPr algn="ctr"/>
            <a:r>
              <a:rPr lang="en-US" sz="1400" b="1" dirty="0"/>
              <a:t>Richard G. Scott</a:t>
            </a:r>
          </a:p>
        </p:txBody>
      </p:sp>
      <p:sp>
        <p:nvSpPr>
          <p:cNvPr id="13" name="Rectangle 12">
            <a:extLst>
              <a:ext uri="{FF2B5EF4-FFF2-40B4-BE49-F238E27FC236}">
                <a16:creationId xmlns:a16="http://schemas.microsoft.com/office/drawing/2014/main" id="{136F3A49-531C-4FD0-A5A2-8C8733511A53}"/>
              </a:ext>
            </a:extLst>
          </p:cNvPr>
          <p:cNvSpPr/>
          <p:nvPr/>
        </p:nvSpPr>
        <p:spPr>
          <a:xfrm>
            <a:off x="1430214" y="3438746"/>
            <a:ext cx="7418363" cy="369332"/>
          </a:xfrm>
          <a:prstGeom prst="rect">
            <a:avLst/>
          </a:prstGeom>
        </p:spPr>
        <p:txBody>
          <a:bodyPr wrap="square">
            <a:spAutoFit/>
          </a:bodyPr>
          <a:lstStyle/>
          <a:p>
            <a:r>
              <a:rPr lang="en-US" b="1" dirty="0"/>
              <a:t>How is the voice of God like “the voice of one crying in the wilderness”?</a:t>
            </a:r>
          </a:p>
        </p:txBody>
      </p:sp>
      <p:sp>
        <p:nvSpPr>
          <p:cNvPr id="14" name="Rectangle 13">
            <a:extLst>
              <a:ext uri="{FF2B5EF4-FFF2-40B4-BE49-F238E27FC236}">
                <a16:creationId xmlns:a16="http://schemas.microsoft.com/office/drawing/2014/main" id="{EFC8CDF9-0447-430B-BDF5-04197B8B3674}"/>
              </a:ext>
            </a:extLst>
          </p:cNvPr>
          <p:cNvSpPr/>
          <p:nvPr/>
        </p:nvSpPr>
        <p:spPr>
          <a:xfrm>
            <a:off x="1430213" y="3831947"/>
            <a:ext cx="8782931" cy="369332"/>
          </a:xfrm>
          <a:prstGeom prst="rect">
            <a:avLst/>
          </a:prstGeom>
        </p:spPr>
        <p:txBody>
          <a:bodyPr wrap="square">
            <a:spAutoFit/>
          </a:bodyPr>
          <a:lstStyle/>
          <a:p>
            <a:pPr algn="just"/>
            <a:r>
              <a:rPr lang="en-US" b="1" dirty="0"/>
              <a:t>When have you felt that God has been near to you even though you have not seen Him?</a:t>
            </a:r>
          </a:p>
        </p:txBody>
      </p:sp>
    </p:spTree>
    <p:extLst>
      <p:ext uri="{BB962C8B-B14F-4D97-AF65-F5344CB8AC3E}">
        <p14:creationId xmlns:p14="http://schemas.microsoft.com/office/powerpoint/2010/main" val="3779474248"/>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80">
                                          <p:stCondLst>
                                            <p:cond delay="0"/>
                                          </p:stCondLst>
                                        </p:cTn>
                                        <p:tgtEl>
                                          <p:spTgt spid="13"/>
                                        </p:tgtEl>
                                      </p:cBhvr>
                                    </p:animEffect>
                                    <p:anim calcmode="lin" valueType="num">
                                      <p:cBhvr>
                                        <p:cTn id="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3" dur="26">
                                          <p:stCondLst>
                                            <p:cond delay="650"/>
                                          </p:stCondLst>
                                        </p:cTn>
                                        <p:tgtEl>
                                          <p:spTgt spid="13"/>
                                        </p:tgtEl>
                                      </p:cBhvr>
                                      <p:to x="100000" y="60000"/>
                                    </p:animScale>
                                    <p:animScale>
                                      <p:cBhvr>
                                        <p:cTn id="14" dur="166" decel="50000">
                                          <p:stCondLst>
                                            <p:cond delay="676"/>
                                          </p:stCondLst>
                                        </p:cTn>
                                        <p:tgtEl>
                                          <p:spTgt spid="13"/>
                                        </p:tgtEl>
                                      </p:cBhvr>
                                      <p:to x="100000" y="100000"/>
                                    </p:animScale>
                                    <p:animScale>
                                      <p:cBhvr>
                                        <p:cTn id="15" dur="26">
                                          <p:stCondLst>
                                            <p:cond delay="1312"/>
                                          </p:stCondLst>
                                        </p:cTn>
                                        <p:tgtEl>
                                          <p:spTgt spid="13"/>
                                        </p:tgtEl>
                                      </p:cBhvr>
                                      <p:to x="100000" y="80000"/>
                                    </p:animScale>
                                    <p:animScale>
                                      <p:cBhvr>
                                        <p:cTn id="16" dur="166" decel="50000">
                                          <p:stCondLst>
                                            <p:cond delay="1338"/>
                                          </p:stCondLst>
                                        </p:cTn>
                                        <p:tgtEl>
                                          <p:spTgt spid="13"/>
                                        </p:tgtEl>
                                      </p:cBhvr>
                                      <p:to x="100000" y="100000"/>
                                    </p:animScale>
                                    <p:animScale>
                                      <p:cBhvr>
                                        <p:cTn id="17" dur="26">
                                          <p:stCondLst>
                                            <p:cond delay="1642"/>
                                          </p:stCondLst>
                                        </p:cTn>
                                        <p:tgtEl>
                                          <p:spTgt spid="13"/>
                                        </p:tgtEl>
                                      </p:cBhvr>
                                      <p:to x="100000" y="90000"/>
                                    </p:animScale>
                                    <p:animScale>
                                      <p:cBhvr>
                                        <p:cTn id="18" dur="166" decel="50000">
                                          <p:stCondLst>
                                            <p:cond delay="1668"/>
                                          </p:stCondLst>
                                        </p:cTn>
                                        <p:tgtEl>
                                          <p:spTgt spid="13"/>
                                        </p:tgtEl>
                                      </p:cBhvr>
                                      <p:to x="100000" y="100000"/>
                                    </p:animScale>
                                    <p:animScale>
                                      <p:cBhvr>
                                        <p:cTn id="19" dur="26">
                                          <p:stCondLst>
                                            <p:cond delay="1808"/>
                                          </p:stCondLst>
                                        </p:cTn>
                                        <p:tgtEl>
                                          <p:spTgt spid="13"/>
                                        </p:tgtEl>
                                      </p:cBhvr>
                                      <p:to x="100000" y="95000"/>
                                    </p:animScale>
                                    <p:animScale>
                                      <p:cBhvr>
                                        <p:cTn id="20" dur="166" decel="50000">
                                          <p:stCondLst>
                                            <p:cond delay="1834"/>
                                          </p:stCondLst>
                                        </p:cTn>
                                        <p:tgtEl>
                                          <p:spTgt spid="1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14">
                                            <p:txEl>
                                              <p:pRg st="0" end="0"/>
                                            </p:txEl>
                                          </p:spTgt>
                                        </p:tgtEl>
                                        <p:attrNameLst>
                                          <p:attrName>style.visibility</p:attrName>
                                        </p:attrNameLst>
                                      </p:cBhvr>
                                      <p:to>
                                        <p:strVal val="visible"/>
                                      </p:to>
                                    </p:set>
                                    <p:anim calcmode="lin" valueType="num">
                                      <p:cBhvr>
                                        <p:cTn id="25" dur="10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14">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14">
                                            <p:txEl>
                                              <p:pRg st="0" end="0"/>
                                            </p:txEl>
                                          </p:spTgt>
                                        </p:tgtEl>
                                        <p:attrNameLst>
                                          <p:attrName>style.rotation</p:attrName>
                                        </p:attrNameLst>
                                      </p:cBhvr>
                                      <p:tavLst>
                                        <p:tav tm="0">
                                          <p:val>
                                            <p:fltVal val="90"/>
                                          </p:val>
                                        </p:tav>
                                        <p:tav tm="100000">
                                          <p:val>
                                            <p:fltVal val="0"/>
                                          </p:val>
                                        </p:tav>
                                      </p:tavLst>
                                    </p:anim>
                                    <p:animEffect transition="in" filter="fade">
                                      <p:cBhvr>
                                        <p:cTn id="28" dur="1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92</a:t>
            </a:r>
          </a:p>
        </p:txBody>
      </p:sp>
      <p:sp>
        <p:nvSpPr>
          <p:cNvPr id="10" name="Rectangle 9">
            <a:extLst>
              <a:ext uri="{FF2B5EF4-FFF2-40B4-BE49-F238E27FC236}">
                <a16:creationId xmlns:a16="http://schemas.microsoft.com/office/drawing/2014/main" id="{B7A74BEC-B331-427D-8255-314C88CE843B}"/>
              </a:ext>
            </a:extLst>
          </p:cNvPr>
          <p:cNvSpPr/>
          <p:nvPr/>
        </p:nvSpPr>
        <p:spPr>
          <a:xfrm>
            <a:off x="1430214" y="1108070"/>
            <a:ext cx="3421001" cy="369332"/>
          </a:xfrm>
          <a:prstGeom prst="rect">
            <a:avLst/>
          </a:prstGeom>
        </p:spPr>
        <p:txBody>
          <a:bodyPr wrap="none">
            <a:spAutoFit/>
          </a:bodyPr>
          <a:lstStyle/>
          <a:p>
            <a:r>
              <a:rPr lang="en-US" b="1" dirty="0"/>
              <a:t>Doctrine and Covenants 88:67-69.</a:t>
            </a:r>
          </a:p>
        </p:txBody>
      </p:sp>
      <p:sp>
        <p:nvSpPr>
          <p:cNvPr id="11" name="Rectangle 10">
            <a:extLst>
              <a:ext uri="{FF2B5EF4-FFF2-40B4-BE49-F238E27FC236}">
                <a16:creationId xmlns:a16="http://schemas.microsoft.com/office/drawing/2014/main" id="{A04C0ECC-47EE-4BF2-A625-E4DEB5B643BC}"/>
              </a:ext>
            </a:extLst>
          </p:cNvPr>
          <p:cNvSpPr/>
          <p:nvPr/>
        </p:nvSpPr>
        <p:spPr>
          <a:xfrm>
            <a:off x="1430214" y="1421130"/>
            <a:ext cx="8895472" cy="1815882"/>
          </a:xfrm>
          <a:prstGeom prst="rect">
            <a:avLst/>
          </a:prstGeom>
        </p:spPr>
        <p:txBody>
          <a:bodyPr wrap="square">
            <a:spAutoFit/>
          </a:bodyPr>
          <a:lstStyle/>
          <a:p>
            <a:pPr algn="just" fontAlgn="base"/>
            <a:r>
              <a:rPr lang="en-US" sz="1600" b="1" dirty="0">
                <a:latin typeface="Palatino"/>
              </a:rPr>
              <a:t>67 </a:t>
            </a:r>
            <a:r>
              <a:rPr lang="en-US" sz="1600" dirty="0">
                <a:latin typeface="Palatino"/>
              </a:rPr>
              <a:t>And if your eye be single to my glory, your whole bodies shall be filled with light, and there shall be no darkness in you; and that body which is filled with light comprehendeth all things.</a:t>
            </a:r>
          </a:p>
          <a:p>
            <a:pPr algn="just" fontAlgn="base"/>
            <a:r>
              <a:rPr lang="en-US" sz="1600" b="1" dirty="0">
                <a:latin typeface="Palatino"/>
              </a:rPr>
              <a:t>68 </a:t>
            </a:r>
            <a:r>
              <a:rPr lang="en-US" sz="1600" dirty="0">
                <a:latin typeface="Palatino"/>
              </a:rPr>
              <a:t>Therefore, sanctify yourselves that your minds become single to God, and the days will come that you shall see him; for he will unveil his face unto you, and it shall be in his own time, and in his own way, and according to his own will.</a:t>
            </a:r>
          </a:p>
          <a:p>
            <a:pPr algn="just" fontAlgn="base"/>
            <a:r>
              <a:rPr lang="en-US" sz="1600" b="1" dirty="0">
                <a:latin typeface="Palatino"/>
              </a:rPr>
              <a:t>69 </a:t>
            </a:r>
            <a:r>
              <a:rPr lang="en-US" sz="1600" dirty="0">
                <a:latin typeface="Palatino"/>
              </a:rPr>
              <a:t>Remember the great and last promise which I have made unto you; cast away your idle thoughts and your excess of laughter far from you.</a:t>
            </a:r>
            <a:endParaRPr lang="en-US" sz="1600" b="0" i="0" dirty="0">
              <a:effectLst/>
              <a:latin typeface="Palatino"/>
            </a:endParaRPr>
          </a:p>
        </p:txBody>
      </p:sp>
      <p:sp>
        <p:nvSpPr>
          <p:cNvPr id="13" name="Rectangle 12">
            <a:extLst>
              <a:ext uri="{FF2B5EF4-FFF2-40B4-BE49-F238E27FC236}">
                <a16:creationId xmlns:a16="http://schemas.microsoft.com/office/drawing/2014/main" id="{F0D396F7-2FB4-4C25-9D74-B4572C1EC1EE}"/>
              </a:ext>
            </a:extLst>
          </p:cNvPr>
          <p:cNvSpPr/>
          <p:nvPr/>
        </p:nvSpPr>
        <p:spPr>
          <a:xfrm>
            <a:off x="2911785" y="3365406"/>
            <a:ext cx="6022867" cy="369332"/>
          </a:xfrm>
          <a:prstGeom prst="rect">
            <a:avLst/>
          </a:prstGeom>
        </p:spPr>
        <p:txBody>
          <a:bodyPr wrap="none">
            <a:spAutoFit/>
          </a:bodyPr>
          <a:lstStyle/>
          <a:p>
            <a:r>
              <a:rPr lang="en-US" i="1" dirty="0">
                <a:effectLst>
                  <a:outerShdw blurRad="38100" dist="38100" dir="2700000" algn="tl">
                    <a:srgbClr val="000000">
                      <a:alpha val="43137"/>
                    </a:srgbClr>
                  </a:outerShdw>
                </a:effectLst>
              </a:rPr>
              <a:t>If my eye is single to God’s glory, ________________________.</a:t>
            </a:r>
          </a:p>
        </p:txBody>
      </p:sp>
      <p:sp>
        <p:nvSpPr>
          <p:cNvPr id="14" name="Rectangle 13">
            <a:extLst>
              <a:ext uri="{FF2B5EF4-FFF2-40B4-BE49-F238E27FC236}">
                <a16:creationId xmlns:a16="http://schemas.microsoft.com/office/drawing/2014/main" id="{611B9D9A-51FF-4473-9515-F813F27922B0}"/>
              </a:ext>
            </a:extLst>
          </p:cNvPr>
          <p:cNvSpPr/>
          <p:nvPr/>
        </p:nvSpPr>
        <p:spPr>
          <a:xfrm>
            <a:off x="6025660" y="3337507"/>
            <a:ext cx="2827377"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then I will be filled with light</a:t>
            </a:r>
            <a:endParaRPr lang="en-US" dirty="0"/>
          </a:p>
        </p:txBody>
      </p:sp>
      <p:sp>
        <p:nvSpPr>
          <p:cNvPr id="15" name="Rectangle 14">
            <a:extLst>
              <a:ext uri="{FF2B5EF4-FFF2-40B4-BE49-F238E27FC236}">
                <a16:creationId xmlns:a16="http://schemas.microsoft.com/office/drawing/2014/main" id="{69546C17-CD09-449B-B655-0E19102AC513}"/>
              </a:ext>
            </a:extLst>
          </p:cNvPr>
          <p:cNvSpPr/>
          <p:nvPr/>
        </p:nvSpPr>
        <p:spPr>
          <a:xfrm>
            <a:off x="1430214" y="3863132"/>
            <a:ext cx="7504438" cy="369332"/>
          </a:xfrm>
          <a:prstGeom prst="rect">
            <a:avLst/>
          </a:prstGeom>
        </p:spPr>
        <p:txBody>
          <a:bodyPr wrap="square">
            <a:spAutoFit/>
          </a:bodyPr>
          <a:lstStyle/>
          <a:p>
            <a:r>
              <a:rPr lang="en-US" b="1" dirty="0"/>
              <a:t>What do you think it means for your eye to “be single to [the Lord’s] glory”?</a:t>
            </a:r>
          </a:p>
        </p:txBody>
      </p:sp>
      <p:sp>
        <p:nvSpPr>
          <p:cNvPr id="16" name="Rectangle 15">
            <a:extLst>
              <a:ext uri="{FF2B5EF4-FFF2-40B4-BE49-F238E27FC236}">
                <a16:creationId xmlns:a16="http://schemas.microsoft.com/office/drawing/2014/main" id="{92F4711A-23A7-40C2-BA84-F002E01AE7F1}"/>
              </a:ext>
            </a:extLst>
          </p:cNvPr>
          <p:cNvSpPr/>
          <p:nvPr/>
        </p:nvSpPr>
        <p:spPr>
          <a:xfrm>
            <a:off x="1430214" y="4233907"/>
            <a:ext cx="4299126" cy="369332"/>
          </a:xfrm>
          <a:prstGeom prst="rect">
            <a:avLst/>
          </a:prstGeom>
        </p:spPr>
        <p:txBody>
          <a:bodyPr wrap="none">
            <a:spAutoFit/>
          </a:bodyPr>
          <a:lstStyle/>
          <a:p>
            <a:r>
              <a:rPr lang="en-US" b="1" dirty="0"/>
              <a:t>In what ways do you see this light in them?</a:t>
            </a:r>
          </a:p>
        </p:txBody>
      </p:sp>
      <p:sp>
        <p:nvSpPr>
          <p:cNvPr id="17" name="Rectangle 16">
            <a:extLst>
              <a:ext uri="{FF2B5EF4-FFF2-40B4-BE49-F238E27FC236}">
                <a16:creationId xmlns:a16="http://schemas.microsoft.com/office/drawing/2014/main" id="{BED52761-F50D-45CD-81F8-F969D24CD755}"/>
              </a:ext>
            </a:extLst>
          </p:cNvPr>
          <p:cNvSpPr/>
          <p:nvPr/>
        </p:nvSpPr>
        <p:spPr>
          <a:xfrm>
            <a:off x="1430214" y="4673918"/>
            <a:ext cx="5750613" cy="369332"/>
          </a:xfrm>
          <a:prstGeom prst="rect">
            <a:avLst/>
          </a:prstGeom>
        </p:spPr>
        <p:txBody>
          <a:bodyPr wrap="none">
            <a:spAutoFit/>
          </a:bodyPr>
          <a:lstStyle/>
          <a:p>
            <a:r>
              <a:rPr lang="en-US" b="1" dirty="0"/>
              <a:t> What do we need to do for our minds to be single to God?</a:t>
            </a:r>
          </a:p>
        </p:txBody>
      </p:sp>
    </p:spTree>
    <p:extLst>
      <p:ext uri="{BB962C8B-B14F-4D97-AF65-F5344CB8AC3E}">
        <p14:creationId xmlns:p14="http://schemas.microsoft.com/office/powerpoint/2010/main" val="16629845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barn(inVertical)">
                                      <p:cBhvr>
                                        <p:cTn id="14" dur="10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1000" fill="hold"/>
                                        <p:tgtEl>
                                          <p:spTgt spid="15"/>
                                        </p:tgtEl>
                                        <p:attrNameLst>
                                          <p:attrName>ppt_x</p:attrName>
                                        </p:attrNameLst>
                                      </p:cBhvr>
                                      <p:tavLst>
                                        <p:tav tm="0">
                                          <p:val>
                                            <p:strVal val="1+#ppt_w/2"/>
                                          </p:val>
                                        </p:tav>
                                        <p:tav tm="100000">
                                          <p:val>
                                            <p:strVal val="#ppt_x"/>
                                          </p:val>
                                        </p:tav>
                                      </p:tavLst>
                                    </p:anim>
                                    <p:anim calcmode="lin" valueType="num">
                                      <p:cBhvr additive="base">
                                        <p:cTn id="20" dur="10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1000" fill="hold"/>
                                        <p:tgtEl>
                                          <p:spTgt spid="16"/>
                                        </p:tgtEl>
                                        <p:attrNameLst>
                                          <p:attrName>ppt_x</p:attrName>
                                        </p:attrNameLst>
                                      </p:cBhvr>
                                      <p:tavLst>
                                        <p:tav tm="0">
                                          <p:val>
                                            <p:strVal val="1+#ppt_w/2"/>
                                          </p:val>
                                        </p:tav>
                                        <p:tav tm="100000">
                                          <p:val>
                                            <p:strVal val="#ppt_x"/>
                                          </p:val>
                                        </p:tav>
                                      </p:tavLst>
                                    </p:anim>
                                    <p:anim calcmode="lin" valueType="num">
                                      <p:cBhvr additive="base">
                                        <p:cTn id="26"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1000" fill="hold"/>
                                        <p:tgtEl>
                                          <p:spTgt spid="17"/>
                                        </p:tgtEl>
                                        <p:attrNameLst>
                                          <p:attrName>ppt_x</p:attrName>
                                        </p:attrNameLst>
                                      </p:cBhvr>
                                      <p:tavLst>
                                        <p:tav tm="0">
                                          <p:val>
                                            <p:strVal val="0-#ppt_w/2"/>
                                          </p:val>
                                        </p:tav>
                                        <p:tav tm="100000">
                                          <p:val>
                                            <p:strVal val="#ppt_x"/>
                                          </p:val>
                                        </p:tav>
                                      </p:tavLst>
                                    </p:anim>
                                    <p:anim calcmode="lin" valueType="num">
                                      <p:cBhvr additive="base">
                                        <p:cTn id="32"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AEB5037-D304-4F5D-821C-42FAED8AD946}"/>
              </a:ext>
            </a:extLst>
          </p:cNvPr>
          <p:cNvSpPr/>
          <p:nvPr/>
        </p:nvSpPr>
        <p:spPr>
          <a:xfrm>
            <a:off x="3530991" y="890974"/>
            <a:ext cx="5729067" cy="2554545"/>
          </a:xfrm>
          <a:prstGeom prst="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92</a:t>
            </a:r>
          </a:p>
        </p:txBody>
      </p:sp>
      <p:sp>
        <p:nvSpPr>
          <p:cNvPr id="3" name="Rectangle 2">
            <a:extLst>
              <a:ext uri="{FF2B5EF4-FFF2-40B4-BE49-F238E27FC236}">
                <a16:creationId xmlns:a16="http://schemas.microsoft.com/office/drawing/2014/main" id="{825E890C-8333-4200-B92D-281B11B159FF}"/>
              </a:ext>
            </a:extLst>
          </p:cNvPr>
          <p:cNvSpPr/>
          <p:nvPr/>
        </p:nvSpPr>
        <p:spPr>
          <a:xfrm>
            <a:off x="5096021" y="890974"/>
            <a:ext cx="4164037" cy="2554545"/>
          </a:xfrm>
          <a:prstGeom prst="rect">
            <a:avLst/>
          </a:prstGeom>
        </p:spPr>
        <p:txBody>
          <a:bodyPr wrap="square">
            <a:spAutoFit/>
          </a:bodyPr>
          <a:lstStyle/>
          <a:p>
            <a:pPr algn="just"/>
            <a:r>
              <a:rPr lang="en-US" sz="1600" dirty="0">
                <a:solidFill>
                  <a:srgbClr val="FFFF00"/>
                </a:solidFill>
              </a:rPr>
              <a:t>“My dear brothers and sisters, … at times we may … feel insignificant, invisible, alone, or forgotten. But always remember—you matter to Him!… “God sees you not only as a mortal being on a small planet who lives for a brief season—He sees you as His child. He sees you as the being you are capable and designed to become. He wants you to know that you matter to Him” (“You Matter to Him,” Ensign or Liahona, Nov. 2011,22).</a:t>
            </a:r>
          </a:p>
        </p:txBody>
      </p:sp>
      <p:pic>
        <p:nvPicPr>
          <p:cNvPr id="7" name="Picture 6">
            <a:extLst>
              <a:ext uri="{FF2B5EF4-FFF2-40B4-BE49-F238E27FC236}">
                <a16:creationId xmlns:a16="http://schemas.microsoft.com/office/drawing/2014/main" id="{530C2BA8-3A99-4474-B721-FFE2CD1D0B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97267" y="1025479"/>
            <a:ext cx="1398754" cy="1744513"/>
          </a:xfrm>
          <a:prstGeom prst="rect">
            <a:avLst/>
          </a:prstGeom>
        </p:spPr>
      </p:pic>
      <p:sp>
        <p:nvSpPr>
          <p:cNvPr id="8" name="TextBox 7">
            <a:extLst>
              <a:ext uri="{FF2B5EF4-FFF2-40B4-BE49-F238E27FC236}">
                <a16:creationId xmlns:a16="http://schemas.microsoft.com/office/drawing/2014/main" id="{06EE342E-6D08-49E3-BD24-61D4FF1B1255}"/>
              </a:ext>
            </a:extLst>
          </p:cNvPr>
          <p:cNvSpPr txBox="1"/>
          <p:nvPr/>
        </p:nvSpPr>
        <p:spPr>
          <a:xfrm>
            <a:off x="3645638" y="2769992"/>
            <a:ext cx="1502013" cy="523220"/>
          </a:xfrm>
          <a:prstGeom prst="rect">
            <a:avLst/>
          </a:prstGeom>
          <a:noFill/>
        </p:spPr>
        <p:txBody>
          <a:bodyPr wrap="none" rtlCol="0">
            <a:spAutoFit/>
          </a:bodyPr>
          <a:lstStyle/>
          <a:p>
            <a:pPr algn="ctr"/>
            <a:r>
              <a:rPr lang="en-US" sz="1400" b="1" dirty="0"/>
              <a:t>Elder </a:t>
            </a:r>
          </a:p>
          <a:p>
            <a:pPr algn="ctr"/>
            <a:r>
              <a:rPr lang="en-US" sz="1400" b="1" dirty="0"/>
              <a:t>Dieter F. Uchtdorf</a:t>
            </a:r>
          </a:p>
        </p:txBody>
      </p:sp>
    </p:spTree>
    <p:extLst>
      <p:ext uri="{BB962C8B-B14F-4D97-AF65-F5344CB8AC3E}">
        <p14:creationId xmlns:p14="http://schemas.microsoft.com/office/powerpoint/2010/main" val="2785581692"/>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92</a:t>
            </a:r>
          </a:p>
        </p:txBody>
      </p:sp>
      <p:sp>
        <p:nvSpPr>
          <p:cNvPr id="3" name="Rectangle 2">
            <a:extLst>
              <a:ext uri="{FF2B5EF4-FFF2-40B4-BE49-F238E27FC236}">
                <a16:creationId xmlns:a16="http://schemas.microsoft.com/office/drawing/2014/main" id="{A45A8041-F84B-4507-A449-C607E8B54304}"/>
              </a:ext>
            </a:extLst>
          </p:cNvPr>
          <p:cNvSpPr/>
          <p:nvPr/>
        </p:nvSpPr>
        <p:spPr>
          <a:xfrm>
            <a:off x="2960943" y="2861318"/>
            <a:ext cx="6270114" cy="769441"/>
          </a:xfrm>
          <a:prstGeom prst="rect">
            <a:avLst/>
          </a:prstGeom>
        </p:spPr>
        <p:txBody>
          <a:bodyPr wrap="square">
            <a:spAutoFit/>
          </a:bodyPr>
          <a:lstStyle/>
          <a:p>
            <a:pPr algn="ctr"/>
            <a:r>
              <a:rPr lang="en-US" sz="4400" b="1" dirty="0">
                <a:solidFill>
                  <a:schemeClr val="tx1">
                    <a:lumMod val="95000"/>
                    <a:lumOff val="5000"/>
                  </a:schemeClr>
                </a:solidFill>
                <a:effectLst>
                  <a:outerShdw blurRad="38100" dist="38100" dir="2700000" algn="tl">
                    <a:srgbClr val="000000">
                      <a:alpha val="43137"/>
                    </a:srgbClr>
                  </a:outerShdw>
                </a:effectLst>
                <a:latin typeface="Gabriola" panose="04040605051002020D02" pitchFamily="82" charset="0"/>
                <a:ea typeface="Microsoft Himalaya" panose="01010100010101010101" pitchFamily="2" charset="0"/>
                <a:cs typeface="Microsoft Himalaya" panose="01010100010101010101" pitchFamily="2" charset="0"/>
              </a:rPr>
              <a:t>Doctrine and </a:t>
            </a:r>
            <a:r>
              <a:rPr lang="en-US" sz="4400" b="1">
                <a:solidFill>
                  <a:schemeClr val="tx1">
                    <a:lumMod val="95000"/>
                    <a:lumOff val="5000"/>
                  </a:schemeClr>
                </a:solidFill>
                <a:effectLst>
                  <a:outerShdw blurRad="38100" dist="38100" dir="2700000" algn="tl">
                    <a:srgbClr val="000000">
                      <a:alpha val="43137"/>
                    </a:srgbClr>
                  </a:outerShdw>
                </a:effectLst>
                <a:latin typeface="Gabriola" panose="04040605051002020D02" pitchFamily="82" charset="0"/>
                <a:ea typeface="Microsoft Himalaya" panose="01010100010101010101" pitchFamily="2" charset="0"/>
                <a:cs typeface="Microsoft Himalaya" panose="01010100010101010101" pitchFamily="2" charset="0"/>
              </a:rPr>
              <a:t>Covenants 88:41-69.</a:t>
            </a:r>
            <a:endParaRPr lang="en-US" sz="4400" b="1" dirty="0">
              <a:solidFill>
                <a:schemeClr val="tx1">
                  <a:lumMod val="95000"/>
                  <a:lumOff val="5000"/>
                </a:schemeClr>
              </a:solidFill>
              <a:effectLst>
                <a:outerShdw blurRad="38100" dist="38100" dir="2700000" algn="tl">
                  <a:srgbClr val="000000">
                    <a:alpha val="43137"/>
                  </a:srgbClr>
                </a:outerShdw>
              </a:effectLst>
              <a:latin typeface="Gabriola" panose="04040605051002020D02" pitchFamily="82" charset="0"/>
              <a:ea typeface="Microsoft Himalaya" panose="01010100010101010101" pitchFamily="2" charset="0"/>
              <a:cs typeface="Microsoft Himalaya" panose="01010100010101010101" pitchFamily="2" charset="0"/>
            </a:endParaRPr>
          </a:p>
        </p:txBody>
      </p:sp>
    </p:spTree>
    <p:extLst>
      <p:ext uri="{BB962C8B-B14F-4D97-AF65-F5344CB8AC3E}">
        <p14:creationId xmlns:p14="http://schemas.microsoft.com/office/powerpoint/2010/main" val="2094167501"/>
      </p:ext>
    </p:extLst>
  </p:cSld>
  <p:clrMapOvr>
    <a:masterClrMapping/>
  </p:clrMapOvr>
  <p:transition spd="slow">
    <p:plus/>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D592B3E-A143-4741-9CDB-02C473F23296}"/>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92</a:t>
            </a:r>
          </a:p>
        </p:txBody>
      </p:sp>
      <p:sp>
        <p:nvSpPr>
          <p:cNvPr id="4" name="Rectangle 3">
            <a:extLst>
              <a:ext uri="{FF2B5EF4-FFF2-40B4-BE49-F238E27FC236}">
                <a16:creationId xmlns:a16="http://schemas.microsoft.com/office/drawing/2014/main" id="{3B8D0401-94E3-4BCF-8CAA-DF25E4ACCF1C}"/>
              </a:ext>
            </a:extLst>
          </p:cNvPr>
          <p:cNvSpPr/>
          <p:nvPr/>
        </p:nvSpPr>
        <p:spPr>
          <a:xfrm>
            <a:off x="2175695" y="2727500"/>
            <a:ext cx="7840609" cy="1200329"/>
          </a:xfrm>
          <a:prstGeom prst="rect">
            <a:avLst/>
          </a:prstGeom>
        </p:spPr>
        <p:txBody>
          <a:bodyPr wrap="none">
            <a:spAutoFit/>
          </a:bodyPr>
          <a:lstStyle/>
          <a:p>
            <a:pPr algn="ctr"/>
            <a:r>
              <a:rPr lang="en-US" sz="3600" b="1" dirty="0">
                <a:latin typeface="MV Boli" panose="02000500030200090000" pitchFamily="2" charset="0"/>
                <a:cs typeface="MV Boli" panose="02000500030200090000" pitchFamily="2" charset="0"/>
              </a:rPr>
              <a:t>“The Savior reveals that all things </a:t>
            </a:r>
          </a:p>
          <a:p>
            <a:pPr algn="ctr"/>
            <a:r>
              <a:rPr lang="en-US" sz="3600" b="1" dirty="0">
                <a:latin typeface="MV Boli" panose="02000500030200090000" pitchFamily="2" charset="0"/>
                <a:cs typeface="MV Boli" panose="02000500030200090000" pitchFamily="2" charset="0"/>
              </a:rPr>
              <a:t>are governed by divine law”</a:t>
            </a:r>
          </a:p>
        </p:txBody>
      </p:sp>
      <p:sp>
        <p:nvSpPr>
          <p:cNvPr id="6" name="Rectangle 5">
            <a:extLst>
              <a:ext uri="{FF2B5EF4-FFF2-40B4-BE49-F238E27FC236}">
                <a16:creationId xmlns:a16="http://schemas.microsoft.com/office/drawing/2014/main" id="{89E8A682-276B-42ED-96AE-50408CA916EF}"/>
              </a:ext>
            </a:extLst>
          </p:cNvPr>
          <p:cNvSpPr/>
          <p:nvPr/>
        </p:nvSpPr>
        <p:spPr>
          <a:xfrm>
            <a:off x="1681072" y="1004717"/>
            <a:ext cx="3538020" cy="369332"/>
          </a:xfrm>
          <a:prstGeom prst="rect">
            <a:avLst/>
          </a:prstGeom>
        </p:spPr>
        <p:txBody>
          <a:bodyPr wrap="none">
            <a:spAutoFit/>
          </a:bodyPr>
          <a:lstStyle/>
          <a:p>
            <a:r>
              <a:rPr lang="en-US" b="1" dirty="0"/>
              <a:t>Doctrine and Covenants 88:41-50.</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174132EC-CECA-480D-B9C7-7B9FCCF1BDE8}"/>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92</a:t>
            </a:r>
          </a:p>
        </p:txBody>
      </p:sp>
      <p:pic>
        <p:nvPicPr>
          <p:cNvPr id="2" name="Picture 2" descr="Resultado de imagen para creacion de todas las cosas lds">
            <a:extLst>
              <a:ext uri="{FF2B5EF4-FFF2-40B4-BE49-F238E27FC236}">
                <a16:creationId xmlns:a16="http://schemas.microsoft.com/office/drawing/2014/main" id="{436F735E-6602-4C18-A235-960E4C3E40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9383" y="1343265"/>
            <a:ext cx="3742007" cy="460932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67C0324F-BE82-4C1A-AA4D-6EF5F3CA3610}"/>
              </a:ext>
            </a:extLst>
          </p:cNvPr>
          <p:cNvSpPr/>
          <p:nvPr/>
        </p:nvSpPr>
        <p:spPr>
          <a:xfrm>
            <a:off x="1064455" y="1164493"/>
            <a:ext cx="6096000" cy="646331"/>
          </a:xfrm>
          <a:prstGeom prst="rect">
            <a:avLst/>
          </a:prstGeom>
        </p:spPr>
        <p:txBody>
          <a:bodyPr>
            <a:spAutoFit/>
          </a:bodyPr>
          <a:lstStyle/>
          <a:p>
            <a:r>
              <a:rPr lang="en-US" b="1" dirty="0"/>
              <a:t>Have you ever looked at the stars and thought about God and His creations?</a:t>
            </a:r>
          </a:p>
        </p:txBody>
      </p:sp>
      <p:sp>
        <p:nvSpPr>
          <p:cNvPr id="4" name="Rectangle 3">
            <a:extLst>
              <a:ext uri="{FF2B5EF4-FFF2-40B4-BE49-F238E27FC236}">
                <a16:creationId xmlns:a16="http://schemas.microsoft.com/office/drawing/2014/main" id="{FC3FA3EF-C38C-44FC-BCCA-3400DF763E0B}"/>
              </a:ext>
            </a:extLst>
          </p:cNvPr>
          <p:cNvSpPr/>
          <p:nvPr/>
        </p:nvSpPr>
        <p:spPr>
          <a:xfrm>
            <a:off x="1064455" y="1810824"/>
            <a:ext cx="6096000" cy="646331"/>
          </a:xfrm>
          <a:prstGeom prst="rect">
            <a:avLst/>
          </a:prstGeom>
        </p:spPr>
        <p:txBody>
          <a:bodyPr>
            <a:spAutoFit/>
          </a:bodyPr>
          <a:lstStyle/>
          <a:p>
            <a:pPr algn="just"/>
            <a:r>
              <a:rPr lang="en-US" b="1" dirty="0"/>
              <a:t>What questions or thoughts have you pondered as you have gazed at the sky?</a:t>
            </a:r>
          </a:p>
        </p:txBody>
      </p:sp>
      <p:sp>
        <p:nvSpPr>
          <p:cNvPr id="7" name="Rectangle 6">
            <a:extLst>
              <a:ext uri="{FF2B5EF4-FFF2-40B4-BE49-F238E27FC236}">
                <a16:creationId xmlns:a16="http://schemas.microsoft.com/office/drawing/2014/main" id="{A760B303-23A1-4F56-9FAC-7B3C0EF4B56F}"/>
              </a:ext>
            </a:extLst>
          </p:cNvPr>
          <p:cNvSpPr/>
          <p:nvPr/>
        </p:nvSpPr>
        <p:spPr>
          <a:xfrm>
            <a:off x="1064455" y="2457155"/>
            <a:ext cx="3055516" cy="369332"/>
          </a:xfrm>
          <a:prstGeom prst="rect">
            <a:avLst/>
          </a:prstGeom>
        </p:spPr>
        <p:txBody>
          <a:bodyPr wrap="none">
            <a:spAutoFit/>
          </a:bodyPr>
          <a:lstStyle/>
          <a:p>
            <a:r>
              <a:rPr lang="en-US" b="1" dirty="0"/>
              <a:t>Doctrine and Covenants 88:41</a:t>
            </a:r>
          </a:p>
        </p:txBody>
      </p:sp>
      <p:sp>
        <p:nvSpPr>
          <p:cNvPr id="9" name="Rectangle 8">
            <a:extLst>
              <a:ext uri="{FF2B5EF4-FFF2-40B4-BE49-F238E27FC236}">
                <a16:creationId xmlns:a16="http://schemas.microsoft.com/office/drawing/2014/main" id="{D2BC7F35-5516-4102-B481-9C6796FD61BD}"/>
              </a:ext>
            </a:extLst>
          </p:cNvPr>
          <p:cNvSpPr/>
          <p:nvPr/>
        </p:nvSpPr>
        <p:spPr>
          <a:xfrm>
            <a:off x="1071971" y="2725614"/>
            <a:ext cx="6096000" cy="1477328"/>
          </a:xfrm>
          <a:prstGeom prst="rect">
            <a:avLst/>
          </a:prstGeom>
        </p:spPr>
        <p:txBody>
          <a:bodyPr wrap="square">
            <a:spAutoFit/>
          </a:bodyPr>
          <a:lstStyle/>
          <a:p>
            <a:pPr algn="just"/>
            <a:r>
              <a:rPr lang="en-US" dirty="0">
                <a:latin typeface="Palatino"/>
              </a:rPr>
              <a:t>He comprehendeth all things, and all things are before him, and all things are round about him; and he is above all things, and in all things, and is through all things, and is round about all things; and all things are by him, and of him, even God, forever and ever.</a:t>
            </a:r>
            <a:endParaRPr lang="en-US" dirty="0"/>
          </a:p>
        </p:txBody>
      </p:sp>
      <p:sp>
        <p:nvSpPr>
          <p:cNvPr id="10" name="Rectangle 9">
            <a:extLst>
              <a:ext uri="{FF2B5EF4-FFF2-40B4-BE49-F238E27FC236}">
                <a16:creationId xmlns:a16="http://schemas.microsoft.com/office/drawing/2014/main" id="{62CEFCED-9F99-4F64-B390-5E1B4E65FF45}"/>
              </a:ext>
            </a:extLst>
          </p:cNvPr>
          <p:cNvSpPr/>
          <p:nvPr/>
        </p:nvSpPr>
        <p:spPr>
          <a:xfrm>
            <a:off x="1079487" y="4202942"/>
            <a:ext cx="6096000" cy="646331"/>
          </a:xfrm>
          <a:prstGeom prst="rect">
            <a:avLst/>
          </a:prstGeom>
        </p:spPr>
        <p:txBody>
          <a:bodyPr>
            <a:spAutoFit/>
          </a:bodyPr>
          <a:lstStyle/>
          <a:p>
            <a:pPr algn="just"/>
            <a:r>
              <a:rPr lang="en-US" b="1" dirty="0"/>
              <a:t>How does this verse show that God has the power to be aware of each of us and our needs?</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mc:Choice xmlns:p14="http://schemas.microsoft.com/office/powerpoint/2010/main" Requires="p14">
      <p:transition spd="slow" p14:dur="3400">
        <p14:reveal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750"/>
                                        <p:tgtEl>
                                          <p:spTgt spid="3"/>
                                        </p:tgtEl>
                                      </p:cBhvr>
                                    </p:animEffect>
                                  </p:childTnLst>
                                </p:cTn>
                              </p:par>
                              <p:par>
                                <p:cTn id="8" presetID="14" presetClass="entr" presetSubtype="1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randombar(horizontal)">
                                      <p:cBhvr>
                                        <p:cTn id="10" dur="75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1000"/>
                                        <p:tgtEl>
                                          <p:spTgt spid="7"/>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arn(inVertical)">
                                      <p:cBhvr>
                                        <p:cTn id="25" dur="10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1000"/>
                                        <p:tgtEl>
                                          <p:spTgt spid="10"/>
                                        </p:tgtEl>
                                      </p:cBhvr>
                                    </p:animEffect>
                                    <p:anim calcmode="lin" valueType="num">
                                      <p:cBhvr>
                                        <p:cTn id="31" dur="1000" fill="hold"/>
                                        <p:tgtEl>
                                          <p:spTgt spid="10"/>
                                        </p:tgtEl>
                                        <p:attrNameLst>
                                          <p:attrName>ppt_x</p:attrName>
                                        </p:attrNameLst>
                                      </p:cBhvr>
                                      <p:tavLst>
                                        <p:tav tm="0">
                                          <p:val>
                                            <p:strVal val="#ppt_x"/>
                                          </p:val>
                                        </p:tav>
                                        <p:tav tm="100000">
                                          <p:val>
                                            <p:strVal val="#ppt_x"/>
                                          </p:val>
                                        </p:tav>
                                      </p:tavLst>
                                    </p:anim>
                                    <p:anim calcmode="lin" valueType="num">
                                      <p:cBhvr>
                                        <p:cTn id="3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6AF03FA-B1D1-4ACE-A98D-08E5EA8AEA3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92</a:t>
            </a:r>
          </a:p>
        </p:txBody>
      </p:sp>
      <p:sp>
        <p:nvSpPr>
          <p:cNvPr id="8" name="Rectangle 7">
            <a:extLst>
              <a:ext uri="{FF2B5EF4-FFF2-40B4-BE49-F238E27FC236}">
                <a16:creationId xmlns:a16="http://schemas.microsoft.com/office/drawing/2014/main" id="{84071B06-EFB3-45F5-9A8B-6F8592E4ACB4}"/>
              </a:ext>
            </a:extLst>
          </p:cNvPr>
          <p:cNvSpPr/>
          <p:nvPr/>
        </p:nvSpPr>
        <p:spPr>
          <a:xfrm>
            <a:off x="1205132" y="903923"/>
            <a:ext cx="3421001" cy="369332"/>
          </a:xfrm>
          <a:prstGeom prst="rect">
            <a:avLst/>
          </a:prstGeom>
        </p:spPr>
        <p:txBody>
          <a:bodyPr wrap="none">
            <a:spAutoFit/>
          </a:bodyPr>
          <a:lstStyle/>
          <a:p>
            <a:r>
              <a:rPr lang="en-US" b="1" dirty="0"/>
              <a:t>Doctrine and Covenants 88:42-45.</a:t>
            </a:r>
          </a:p>
        </p:txBody>
      </p:sp>
      <p:sp>
        <p:nvSpPr>
          <p:cNvPr id="5" name="Rectangle 4">
            <a:extLst>
              <a:ext uri="{FF2B5EF4-FFF2-40B4-BE49-F238E27FC236}">
                <a16:creationId xmlns:a16="http://schemas.microsoft.com/office/drawing/2014/main" id="{6C789739-472C-4D89-AEA9-E11A74054E36}"/>
              </a:ext>
            </a:extLst>
          </p:cNvPr>
          <p:cNvSpPr/>
          <p:nvPr/>
        </p:nvSpPr>
        <p:spPr>
          <a:xfrm>
            <a:off x="1205132" y="1188847"/>
            <a:ext cx="9050216" cy="2554545"/>
          </a:xfrm>
          <a:prstGeom prst="rect">
            <a:avLst/>
          </a:prstGeom>
        </p:spPr>
        <p:txBody>
          <a:bodyPr wrap="square">
            <a:spAutoFit/>
          </a:bodyPr>
          <a:lstStyle/>
          <a:p>
            <a:pPr algn="just" fontAlgn="base"/>
            <a:r>
              <a:rPr lang="en-US" sz="1600" b="1" dirty="0">
                <a:latin typeface="Palatino"/>
              </a:rPr>
              <a:t>42 </a:t>
            </a:r>
            <a:r>
              <a:rPr lang="en-US" sz="1600" dirty="0">
                <a:latin typeface="Palatino"/>
              </a:rPr>
              <a:t>And again, verily I say unto you, he hath given a law unto all things, by which they move in their times and their seasons;</a:t>
            </a:r>
          </a:p>
          <a:p>
            <a:pPr algn="just" fontAlgn="base"/>
            <a:r>
              <a:rPr lang="en-US" sz="1600" b="1" dirty="0">
                <a:latin typeface="Palatino"/>
              </a:rPr>
              <a:t>43 </a:t>
            </a:r>
            <a:r>
              <a:rPr lang="en-US" sz="1600" dirty="0">
                <a:latin typeface="Palatino"/>
              </a:rPr>
              <a:t>And their courses are fixed, even the courses of the heavens and the earth, which comprehend the earth and all the planets.</a:t>
            </a:r>
          </a:p>
          <a:p>
            <a:pPr algn="just" fontAlgn="base"/>
            <a:r>
              <a:rPr lang="en-US" sz="1600" b="1" dirty="0">
                <a:latin typeface="Palatino"/>
              </a:rPr>
              <a:t>44 </a:t>
            </a:r>
            <a:r>
              <a:rPr lang="en-US" sz="1600" dirty="0">
                <a:latin typeface="Palatino"/>
              </a:rPr>
              <a:t>And they give light to each other in their times and in their seasons, in their minutes, in their hours, in their days, in their weeks, in their months, in their years—all these are one year with God, but not with man.</a:t>
            </a:r>
          </a:p>
          <a:p>
            <a:pPr algn="just" fontAlgn="base"/>
            <a:r>
              <a:rPr lang="en-US" sz="1600" b="1" dirty="0">
                <a:latin typeface="Palatino"/>
              </a:rPr>
              <a:t>45 </a:t>
            </a:r>
            <a:r>
              <a:rPr lang="en-US" sz="1600" dirty="0">
                <a:latin typeface="Palatino"/>
              </a:rPr>
              <a:t>The earth rolls upon her wings, and the sun giveth his light by day, and the moon giveth her light by night, and the stars also give their light, as they roll upon their wings in their glory, in the midst of the power of God.</a:t>
            </a:r>
            <a:endParaRPr lang="en-US" sz="1600" b="0" i="0" dirty="0">
              <a:effectLst/>
              <a:latin typeface="Palatino"/>
            </a:endParaRPr>
          </a:p>
        </p:txBody>
      </p:sp>
      <p:sp>
        <p:nvSpPr>
          <p:cNvPr id="9" name="Rectangle 8">
            <a:extLst>
              <a:ext uri="{FF2B5EF4-FFF2-40B4-BE49-F238E27FC236}">
                <a16:creationId xmlns:a16="http://schemas.microsoft.com/office/drawing/2014/main" id="{1697E8A9-8A80-41D6-B2A2-471D7EE6625C}"/>
              </a:ext>
            </a:extLst>
          </p:cNvPr>
          <p:cNvSpPr/>
          <p:nvPr/>
        </p:nvSpPr>
        <p:spPr>
          <a:xfrm>
            <a:off x="1205132" y="3743392"/>
            <a:ext cx="3672224" cy="369332"/>
          </a:xfrm>
          <a:prstGeom prst="rect">
            <a:avLst/>
          </a:prstGeom>
        </p:spPr>
        <p:txBody>
          <a:bodyPr wrap="none">
            <a:spAutoFit/>
          </a:bodyPr>
          <a:lstStyle/>
          <a:p>
            <a:r>
              <a:rPr lang="en-US" b="1" dirty="0"/>
              <a:t>How does God govern His creations?</a:t>
            </a:r>
          </a:p>
        </p:txBody>
      </p:sp>
      <p:sp>
        <p:nvSpPr>
          <p:cNvPr id="10" name="Rectangle 9">
            <a:extLst>
              <a:ext uri="{FF2B5EF4-FFF2-40B4-BE49-F238E27FC236}">
                <a16:creationId xmlns:a16="http://schemas.microsoft.com/office/drawing/2014/main" id="{DD01C829-B16F-4C27-BE86-D4280C18714B}"/>
              </a:ext>
            </a:extLst>
          </p:cNvPr>
          <p:cNvSpPr/>
          <p:nvPr/>
        </p:nvSpPr>
        <p:spPr>
          <a:xfrm>
            <a:off x="1205132" y="3999061"/>
            <a:ext cx="1285993" cy="369332"/>
          </a:xfrm>
          <a:prstGeom prst="rect">
            <a:avLst/>
          </a:prstGeom>
        </p:spPr>
        <p:txBody>
          <a:bodyPr wrap="none">
            <a:spAutoFit/>
          </a:bodyPr>
          <a:lstStyle/>
          <a:p>
            <a:r>
              <a:rPr lang="en-US" i="1" dirty="0">
                <a:effectLst>
                  <a:outerShdw blurRad="38100" dist="38100" dir="2700000" algn="tl">
                    <a:srgbClr val="000000">
                      <a:alpha val="43137"/>
                    </a:srgbClr>
                  </a:outerShdw>
                </a:effectLst>
              </a:rPr>
              <a:t>By His laws.</a:t>
            </a:r>
          </a:p>
        </p:txBody>
      </p:sp>
    </p:spTree>
    <p:extLst>
      <p:ext uri="{BB962C8B-B14F-4D97-AF65-F5344CB8AC3E}">
        <p14:creationId xmlns:p14="http://schemas.microsoft.com/office/powerpoint/2010/main" val="1891992703"/>
      </p:ext>
    </p:extLst>
  </p:cSld>
  <p:clrMapOvr>
    <a:masterClrMapping/>
  </p:clrMapOvr>
  <p:transition spd="slow">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6" presetClass="entr" presetSubtype="0" fill="hold" nodeType="clickEffect">
                                  <p:stCondLst>
                                    <p:cond delay="0"/>
                                  </p:stCondLst>
                                  <p:iterate type="lt">
                                    <p:tmPct val="10000"/>
                                  </p:iterate>
                                  <p:childTnLst>
                                    <p:set>
                                      <p:cBhvr>
                                        <p:cTn id="21" dur="1" fill="hold">
                                          <p:stCondLst>
                                            <p:cond delay="0"/>
                                          </p:stCondLst>
                                        </p:cTn>
                                        <p:tgtEl>
                                          <p:spTgt spid="10">
                                            <p:txEl>
                                              <p:pRg st="0" end="0"/>
                                            </p:txEl>
                                          </p:spTgt>
                                        </p:tgtEl>
                                        <p:attrNameLst>
                                          <p:attrName>style.visibility</p:attrName>
                                        </p:attrNameLst>
                                      </p:cBhvr>
                                      <p:to>
                                        <p:strVal val="visible"/>
                                      </p:to>
                                    </p:set>
                                    <p:anim by="(-#ppt_w*2)" calcmode="lin" valueType="num">
                                      <p:cBhvr rctx="PPT">
                                        <p:cTn id="22" dur="125" autoRev="1" fill="hold">
                                          <p:stCondLst>
                                            <p:cond delay="0"/>
                                          </p:stCondLst>
                                        </p:cTn>
                                        <p:tgtEl>
                                          <p:spTgt spid="10">
                                            <p:txEl>
                                              <p:pRg st="0" end="0"/>
                                            </p:txEl>
                                          </p:spTgt>
                                        </p:tgtEl>
                                        <p:attrNameLst>
                                          <p:attrName>ppt_w</p:attrName>
                                        </p:attrNameLst>
                                      </p:cBhvr>
                                    </p:anim>
                                    <p:anim by="(#ppt_w*0.50)" calcmode="lin" valueType="num">
                                      <p:cBhvr>
                                        <p:cTn id="23" dur="125" decel="50000" autoRev="1" fill="hold">
                                          <p:stCondLst>
                                            <p:cond delay="0"/>
                                          </p:stCondLst>
                                        </p:cTn>
                                        <p:tgtEl>
                                          <p:spTgt spid="10">
                                            <p:txEl>
                                              <p:pRg st="0" end="0"/>
                                            </p:txEl>
                                          </p:spTgt>
                                        </p:tgtEl>
                                        <p:attrNameLst>
                                          <p:attrName>ppt_x</p:attrName>
                                        </p:attrNameLst>
                                      </p:cBhvr>
                                    </p:anim>
                                    <p:anim from="(-#ppt_h/2)" to="(#ppt_y)" calcmode="lin" valueType="num">
                                      <p:cBhvr>
                                        <p:cTn id="24" dur="250" fill="hold">
                                          <p:stCondLst>
                                            <p:cond delay="0"/>
                                          </p:stCondLst>
                                        </p:cTn>
                                        <p:tgtEl>
                                          <p:spTgt spid="10">
                                            <p:txEl>
                                              <p:pRg st="0" end="0"/>
                                            </p:txEl>
                                          </p:spTgt>
                                        </p:tgtEl>
                                        <p:attrNameLst>
                                          <p:attrName>ppt_y</p:attrName>
                                        </p:attrNameLst>
                                      </p:cBhvr>
                                    </p:anim>
                                    <p:animRot by="21600000">
                                      <p:cBhvr>
                                        <p:cTn id="25" dur="250" fill="hold">
                                          <p:stCondLst>
                                            <p:cond delay="0"/>
                                          </p:stCondLst>
                                        </p:cTn>
                                        <p:tgtEl>
                                          <p:spTgt spid="10">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16ECC24C-71D6-4681-8C88-0DD966D38915}"/>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92</a:t>
            </a:r>
          </a:p>
        </p:txBody>
      </p:sp>
      <p:sp>
        <p:nvSpPr>
          <p:cNvPr id="13" name="Rectangle 12">
            <a:extLst>
              <a:ext uri="{FF2B5EF4-FFF2-40B4-BE49-F238E27FC236}">
                <a16:creationId xmlns:a16="http://schemas.microsoft.com/office/drawing/2014/main" id="{250B5E92-8740-41BA-9DDF-A3379BE21EBC}"/>
              </a:ext>
            </a:extLst>
          </p:cNvPr>
          <p:cNvSpPr/>
          <p:nvPr/>
        </p:nvSpPr>
        <p:spPr>
          <a:xfrm>
            <a:off x="1205132" y="903923"/>
            <a:ext cx="3421001" cy="369332"/>
          </a:xfrm>
          <a:prstGeom prst="rect">
            <a:avLst/>
          </a:prstGeom>
        </p:spPr>
        <p:txBody>
          <a:bodyPr wrap="none">
            <a:spAutoFit/>
          </a:bodyPr>
          <a:lstStyle/>
          <a:p>
            <a:r>
              <a:rPr lang="en-US" b="1" dirty="0"/>
              <a:t>Doctrine and Covenants 88:46-47.</a:t>
            </a:r>
          </a:p>
        </p:txBody>
      </p:sp>
      <p:sp>
        <p:nvSpPr>
          <p:cNvPr id="2" name="Rectangle 1">
            <a:extLst>
              <a:ext uri="{FF2B5EF4-FFF2-40B4-BE49-F238E27FC236}">
                <a16:creationId xmlns:a16="http://schemas.microsoft.com/office/drawing/2014/main" id="{9E8D5303-4FE7-4497-A8A4-D8DA06E5AE7B}"/>
              </a:ext>
            </a:extLst>
          </p:cNvPr>
          <p:cNvSpPr/>
          <p:nvPr/>
        </p:nvSpPr>
        <p:spPr>
          <a:xfrm>
            <a:off x="1205132" y="1187065"/>
            <a:ext cx="8993945" cy="923330"/>
          </a:xfrm>
          <a:prstGeom prst="rect">
            <a:avLst/>
          </a:prstGeom>
        </p:spPr>
        <p:txBody>
          <a:bodyPr wrap="square">
            <a:spAutoFit/>
          </a:bodyPr>
          <a:lstStyle/>
          <a:p>
            <a:pPr algn="just" fontAlgn="base"/>
            <a:r>
              <a:rPr lang="en-US" b="1" dirty="0">
                <a:latin typeface="Palatino"/>
              </a:rPr>
              <a:t>46 </a:t>
            </a:r>
            <a:r>
              <a:rPr lang="en-US" dirty="0">
                <a:latin typeface="Palatino"/>
              </a:rPr>
              <a:t>Unto what shall I liken these kingdoms, that ye may understand?</a:t>
            </a:r>
          </a:p>
          <a:p>
            <a:pPr algn="just" fontAlgn="base"/>
            <a:r>
              <a:rPr lang="en-US" b="1" dirty="0">
                <a:latin typeface="Palatino"/>
              </a:rPr>
              <a:t>47 </a:t>
            </a:r>
            <a:r>
              <a:rPr lang="en-US" dirty="0">
                <a:latin typeface="Palatino"/>
              </a:rPr>
              <a:t>Behold, all these are kingdoms, and any man who hath seen any or the least of these hath seen God moving in his majesty and power.</a:t>
            </a:r>
            <a:endParaRPr lang="en-US" b="0" i="0" dirty="0">
              <a:effectLst/>
              <a:latin typeface="Palatino"/>
            </a:endParaRPr>
          </a:p>
        </p:txBody>
      </p:sp>
      <p:sp>
        <p:nvSpPr>
          <p:cNvPr id="3" name="Rectangle 2">
            <a:extLst>
              <a:ext uri="{FF2B5EF4-FFF2-40B4-BE49-F238E27FC236}">
                <a16:creationId xmlns:a16="http://schemas.microsoft.com/office/drawing/2014/main" id="{313BFC81-EC8F-49EE-AE3D-BCC6D2C7897D}"/>
              </a:ext>
            </a:extLst>
          </p:cNvPr>
          <p:cNvSpPr/>
          <p:nvPr/>
        </p:nvSpPr>
        <p:spPr>
          <a:xfrm>
            <a:off x="1205131" y="2083320"/>
            <a:ext cx="7263619" cy="369332"/>
          </a:xfrm>
          <a:prstGeom prst="rect">
            <a:avLst/>
          </a:prstGeom>
        </p:spPr>
        <p:txBody>
          <a:bodyPr wrap="square">
            <a:spAutoFit/>
          </a:bodyPr>
          <a:lstStyle/>
          <a:p>
            <a:r>
              <a:rPr lang="en-US" b="1" dirty="0"/>
              <a:t>What are we seeing when we view even the least of God’s creations?</a:t>
            </a:r>
          </a:p>
        </p:txBody>
      </p:sp>
      <p:sp>
        <p:nvSpPr>
          <p:cNvPr id="5" name="Rectangle 4">
            <a:extLst>
              <a:ext uri="{FF2B5EF4-FFF2-40B4-BE49-F238E27FC236}">
                <a16:creationId xmlns:a16="http://schemas.microsoft.com/office/drawing/2014/main" id="{B5D184DE-E348-49CC-85D9-04BF935652D6}"/>
              </a:ext>
            </a:extLst>
          </p:cNvPr>
          <p:cNvSpPr/>
          <p:nvPr/>
        </p:nvSpPr>
        <p:spPr>
          <a:xfrm>
            <a:off x="1205130" y="2452652"/>
            <a:ext cx="6044925" cy="369332"/>
          </a:xfrm>
          <a:prstGeom prst="rect">
            <a:avLst/>
          </a:prstGeom>
        </p:spPr>
        <p:txBody>
          <a:bodyPr wrap="none">
            <a:spAutoFit/>
          </a:bodyPr>
          <a:lstStyle/>
          <a:p>
            <a:r>
              <a:rPr lang="en-US" i="1" dirty="0">
                <a:effectLst>
                  <a:outerShdw blurRad="38100" dist="38100" dir="2700000" algn="tl">
                    <a:srgbClr val="000000">
                      <a:alpha val="43137"/>
                    </a:srgbClr>
                  </a:outerShdw>
                </a:effectLst>
              </a:rPr>
              <a:t>When we view God’s creations, we see His majesty and power.</a:t>
            </a:r>
          </a:p>
        </p:txBody>
      </p:sp>
      <p:sp>
        <p:nvSpPr>
          <p:cNvPr id="6" name="Rectangle 5">
            <a:extLst>
              <a:ext uri="{FF2B5EF4-FFF2-40B4-BE49-F238E27FC236}">
                <a16:creationId xmlns:a16="http://schemas.microsoft.com/office/drawing/2014/main" id="{1BA6BEA2-A76E-4FDE-A55D-9EE6DF84D085}"/>
              </a:ext>
            </a:extLst>
          </p:cNvPr>
          <p:cNvSpPr/>
          <p:nvPr/>
        </p:nvSpPr>
        <p:spPr>
          <a:xfrm>
            <a:off x="1205128" y="2782669"/>
            <a:ext cx="9303437" cy="369332"/>
          </a:xfrm>
          <a:prstGeom prst="rect">
            <a:avLst/>
          </a:prstGeom>
        </p:spPr>
        <p:txBody>
          <a:bodyPr wrap="square">
            <a:spAutoFit/>
          </a:bodyPr>
          <a:lstStyle/>
          <a:p>
            <a:r>
              <a:rPr lang="en-US" b="1" dirty="0"/>
              <a:t>How do the creations you see in the heavens and on the earth influence your testimony of God?</a:t>
            </a:r>
          </a:p>
        </p:txBody>
      </p:sp>
      <p:sp>
        <p:nvSpPr>
          <p:cNvPr id="14" name="Rectangle 13">
            <a:extLst>
              <a:ext uri="{FF2B5EF4-FFF2-40B4-BE49-F238E27FC236}">
                <a16:creationId xmlns:a16="http://schemas.microsoft.com/office/drawing/2014/main" id="{2FAA85FB-FC20-4D3B-B107-7B5D37B1AD42}"/>
              </a:ext>
            </a:extLst>
          </p:cNvPr>
          <p:cNvSpPr/>
          <p:nvPr/>
        </p:nvSpPr>
        <p:spPr>
          <a:xfrm>
            <a:off x="1205128" y="3234581"/>
            <a:ext cx="3491533" cy="369332"/>
          </a:xfrm>
          <a:prstGeom prst="rect">
            <a:avLst/>
          </a:prstGeom>
        </p:spPr>
        <p:txBody>
          <a:bodyPr wrap="none">
            <a:spAutoFit/>
          </a:bodyPr>
          <a:lstStyle/>
          <a:p>
            <a:r>
              <a:rPr lang="en-US" b="1" dirty="0"/>
              <a:t>Doctrine and Covenants 88:48-50.</a:t>
            </a:r>
          </a:p>
        </p:txBody>
      </p:sp>
      <p:sp>
        <p:nvSpPr>
          <p:cNvPr id="7" name="Rectangle 6">
            <a:extLst>
              <a:ext uri="{FF2B5EF4-FFF2-40B4-BE49-F238E27FC236}">
                <a16:creationId xmlns:a16="http://schemas.microsoft.com/office/drawing/2014/main" id="{66A73F75-723C-4568-B4A9-B4CE738D41EE}"/>
              </a:ext>
            </a:extLst>
          </p:cNvPr>
          <p:cNvSpPr/>
          <p:nvPr/>
        </p:nvSpPr>
        <p:spPr>
          <a:xfrm>
            <a:off x="1205127" y="3499340"/>
            <a:ext cx="9162761" cy="1569660"/>
          </a:xfrm>
          <a:prstGeom prst="rect">
            <a:avLst/>
          </a:prstGeom>
        </p:spPr>
        <p:txBody>
          <a:bodyPr wrap="square">
            <a:spAutoFit/>
          </a:bodyPr>
          <a:lstStyle/>
          <a:p>
            <a:pPr algn="just" fontAlgn="base"/>
            <a:r>
              <a:rPr lang="en-US" sz="1600" b="1" dirty="0">
                <a:latin typeface="Palatino"/>
              </a:rPr>
              <a:t>48 </a:t>
            </a:r>
            <a:r>
              <a:rPr lang="en-US" sz="1600" dirty="0">
                <a:latin typeface="Palatino"/>
              </a:rPr>
              <a:t>I say unto you, he hath seen him; nevertheless, he who came unto his own was not comprehended.</a:t>
            </a:r>
          </a:p>
          <a:p>
            <a:pPr algn="just" fontAlgn="base"/>
            <a:r>
              <a:rPr lang="en-US" sz="1600" b="1" dirty="0">
                <a:latin typeface="Palatino"/>
              </a:rPr>
              <a:t>49 </a:t>
            </a:r>
            <a:r>
              <a:rPr lang="en-US" sz="1600" dirty="0">
                <a:latin typeface="Palatino"/>
              </a:rPr>
              <a:t>The light shineth in darkness, and the darkness comprehendeth it not; nevertheless, the day shall come when you shall comprehend even God, being quickened in him and by him.</a:t>
            </a:r>
          </a:p>
          <a:p>
            <a:pPr algn="just" fontAlgn="base"/>
            <a:r>
              <a:rPr lang="en-US" sz="1600" b="1" dirty="0">
                <a:latin typeface="Palatino"/>
              </a:rPr>
              <a:t>50 </a:t>
            </a:r>
            <a:r>
              <a:rPr lang="en-US" sz="1600" dirty="0">
                <a:latin typeface="Palatino"/>
              </a:rPr>
              <a:t>Then shall ye know that ye have seen me, that I am, and that I am the true light that is in you, and that you are in me; otherwise ye could not abound.</a:t>
            </a:r>
            <a:endParaRPr lang="en-US" sz="1600" b="0" i="0" dirty="0">
              <a:effectLst/>
              <a:latin typeface="Palatino"/>
            </a:endParaRP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right)">
                                      <p:cBhvr>
                                        <p:cTn id="14" dur="125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1000" fill="hold"/>
                                        <p:tgtEl>
                                          <p:spTgt spid="7"/>
                                        </p:tgtEl>
                                        <p:attrNameLst>
                                          <p:attrName>ppt_w</p:attrName>
                                        </p:attrNameLst>
                                      </p:cBhvr>
                                      <p:tavLst>
                                        <p:tav tm="0">
                                          <p:val>
                                            <p:fltVal val="0"/>
                                          </p:val>
                                        </p:tav>
                                        <p:tav tm="100000">
                                          <p:val>
                                            <p:strVal val="#ppt_w"/>
                                          </p:val>
                                        </p:tav>
                                      </p:tavLst>
                                    </p:anim>
                                    <p:anim calcmode="lin" valueType="num">
                                      <p:cBhvr>
                                        <p:cTn id="27" dur="1000" fill="hold"/>
                                        <p:tgtEl>
                                          <p:spTgt spid="7"/>
                                        </p:tgtEl>
                                        <p:attrNameLst>
                                          <p:attrName>ppt_h</p:attrName>
                                        </p:attrNameLst>
                                      </p:cBhvr>
                                      <p:tavLst>
                                        <p:tav tm="0">
                                          <p:val>
                                            <p:fltVal val="0"/>
                                          </p:val>
                                        </p:tav>
                                        <p:tav tm="100000">
                                          <p:val>
                                            <p:strVal val="#ppt_h"/>
                                          </p:val>
                                        </p:tav>
                                      </p:tavLst>
                                    </p:anim>
                                    <p:anim calcmode="lin" valueType="num">
                                      <p:cBhvr>
                                        <p:cTn id="28" dur="1000" fill="hold"/>
                                        <p:tgtEl>
                                          <p:spTgt spid="7"/>
                                        </p:tgtEl>
                                        <p:attrNameLst>
                                          <p:attrName>style.rotation</p:attrName>
                                        </p:attrNameLst>
                                      </p:cBhvr>
                                      <p:tavLst>
                                        <p:tav tm="0">
                                          <p:val>
                                            <p:fltVal val="90"/>
                                          </p:val>
                                        </p:tav>
                                        <p:tav tm="100000">
                                          <p:val>
                                            <p:fltVal val="0"/>
                                          </p:val>
                                        </p:tav>
                                      </p:tavLst>
                                    </p:anim>
                                    <p:animEffect transition="in" filter="fade">
                                      <p:cBhvr>
                                        <p:cTn id="29" dur="1000"/>
                                        <p:tgtEl>
                                          <p:spTgt spid="7"/>
                                        </p:tgtEl>
                                      </p:cBhvr>
                                    </p:animEffect>
                                  </p:childTnLst>
                                </p:cTn>
                              </p:par>
                              <p:par>
                                <p:cTn id="30" presetID="31" presetClass="entr" presetSubtype="0"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1000" fill="hold"/>
                                        <p:tgtEl>
                                          <p:spTgt spid="14"/>
                                        </p:tgtEl>
                                        <p:attrNameLst>
                                          <p:attrName>ppt_w</p:attrName>
                                        </p:attrNameLst>
                                      </p:cBhvr>
                                      <p:tavLst>
                                        <p:tav tm="0">
                                          <p:val>
                                            <p:fltVal val="0"/>
                                          </p:val>
                                        </p:tav>
                                        <p:tav tm="100000">
                                          <p:val>
                                            <p:strVal val="#ppt_w"/>
                                          </p:val>
                                        </p:tav>
                                      </p:tavLst>
                                    </p:anim>
                                    <p:anim calcmode="lin" valueType="num">
                                      <p:cBhvr>
                                        <p:cTn id="33" dur="1000" fill="hold"/>
                                        <p:tgtEl>
                                          <p:spTgt spid="14"/>
                                        </p:tgtEl>
                                        <p:attrNameLst>
                                          <p:attrName>ppt_h</p:attrName>
                                        </p:attrNameLst>
                                      </p:cBhvr>
                                      <p:tavLst>
                                        <p:tav tm="0">
                                          <p:val>
                                            <p:fltVal val="0"/>
                                          </p:val>
                                        </p:tav>
                                        <p:tav tm="100000">
                                          <p:val>
                                            <p:strVal val="#ppt_h"/>
                                          </p:val>
                                        </p:tav>
                                      </p:tavLst>
                                    </p:anim>
                                    <p:anim calcmode="lin" valueType="num">
                                      <p:cBhvr>
                                        <p:cTn id="34" dur="1000" fill="hold"/>
                                        <p:tgtEl>
                                          <p:spTgt spid="14"/>
                                        </p:tgtEl>
                                        <p:attrNameLst>
                                          <p:attrName>style.rotation</p:attrName>
                                        </p:attrNameLst>
                                      </p:cBhvr>
                                      <p:tavLst>
                                        <p:tav tm="0">
                                          <p:val>
                                            <p:fltVal val="90"/>
                                          </p:val>
                                        </p:tav>
                                        <p:tav tm="100000">
                                          <p:val>
                                            <p:fltVal val="0"/>
                                          </p:val>
                                        </p:tav>
                                      </p:tavLst>
                                    </p:anim>
                                    <p:animEffect transition="in" filter="fade">
                                      <p:cBhvr>
                                        <p:cTn id="3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14"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92</a:t>
            </a:r>
          </a:p>
        </p:txBody>
      </p:sp>
      <p:sp>
        <p:nvSpPr>
          <p:cNvPr id="2" name="Rectangle 1">
            <a:extLst>
              <a:ext uri="{FF2B5EF4-FFF2-40B4-BE49-F238E27FC236}">
                <a16:creationId xmlns:a16="http://schemas.microsoft.com/office/drawing/2014/main" id="{F1EDFA37-19DD-441F-8713-697AB33B1E41}"/>
              </a:ext>
            </a:extLst>
          </p:cNvPr>
          <p:cNvSpPr/>
          <p:nvPr/>
        </p:nvSpPr>
        <p:spPr>
          <a:xfrm>
            <a:off x="3048000" y="2274838"/>
            <a:ext cx="6096000" cy="2308324"/>
          </a:xfrm>
          <a:prstGeom prst="rect">
            <a:avLst/>
          </a:prstGeom>
        </p:spPr>
        <p:txBody>
          <a:bodyPr>
            <a:spAutoFit/>
          </a:bodyPr>
          <a:lstStyle/>
          <a:p>
            <a:pPr algn="ctr"/>
            <a:r>
              <a:rPr lang="en-US" sz="3600" b="1" dirty="0">
                <a:latin typeface="MV Boli" panose="02000500030200090000" pitchFamily="2" charset="0"/>
                <a:cs typeface="MV Boli" panose="02000500030200090000" pitchFamily="2" charset="0"/>
              </a:rPr>
              <a:t>“The Lord tells a parable of men laboring in a field and being visited in turn by their master”</a:t>
            </a:r>
          </a:p>
        </p:txBody>
      </p:sp>
      <p:sp>
        <p:nvSpPr>
          <p:cNvPr id="4" name="Rectangle 3">
            <a:extLst>
              <a:ext uri="{FF2B5EF4-FFF2-40B4-BE49-F238E27FC236}">
                <a16:creationId xmlns:a16="http://schemas.microsoft.com/office/drawing/2014/main" id="{8B684FE2-ACCD-4235-AC91-A89265250A43}"/>
              </a:ext>
            </a:extLst>
          </p:cNvPr>
          <p:cNvSpPr/>
          <p:nvPr/>
        </p:nvSpPr>
        <p:spPr>
          <a:xfrm>
            <a:off x="1134793" y="890974"/>
            <a:ext cx="3465885" cy="369332"/>
          </a:xfrm>
          <a:prstGeom prst="rect">
            <a:avLst/>
          </a:prstGeom>
        </p:spPr>
        <p:txBody>
          <a:bodyPr wrap="none">
            <a:spAutoFit/>
          </a:bodyPr>
          <a:lstStyle/>
          <a:p>
            <a:r>
              <a:rPr lang="en-US" b="1" dirty="0"/>
              <a:t>Doctrine and Covenants 88:51–61.</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92</a:t>
            </a:r>
          </a:p>
        </p:txBody>
      </p:sp>
      <p:sp>
        <p:nvSpPr>
          <p:cNvPr id="7" name="Rectangle 6">
            <a:extLst>
              <a:ext uri="{FF2B5EF4-FFF2-40B4-BE49-F238E27FC236}">
                <a16:creationId xmlns:a16="http://schemas.microsoft.com/office/drawing/2014/main" id="{E0684510-F24D-4B6C-A487-69820BD58C37}"/>
              </a:ext>
            </a:extLst>
          </p:cNvPr>
          <p:cNvSpPr/>
          <p:nvPr/>
        </p:nvSpPr>
        <p:spPr>
          <a:xfrm>
            <a:off x="1221536" y="961314"/>
            <a:ext cx="3538020" cy="369332"/>
          </a:xfrm>
          <a:prstGeom prst="rect">
            <a:avLst/>
          </a:prstGeom>
        </p:spPr>
        <p:txBody>
          <a:bodyPr wrap="none">
            <a:spAutoFit/>
          </a:bodyPr>
          <a:lstStyle/>
          <a:p>
            <a:r>
              <a:rPr lang="en-US" b="1" dirty="0"/>
              <a:t>Doctrine and Covenants 88:51-55.</a:t>
            </a:r>
          </a:p>
        </p:txBody>
      </p:sp>
      <p:sp>
        <p:nvSpPr>
          <p:cNvPr id="2" name="Rectangle 1">
            <a:extLst>
              <a:ext uri="{FF2B5EF4-FFF2-40B4-BE49-F238E27FC236}">
                <a16:creationId xmlns:a16="http://schemas.microsoft.com/office/drawing/2014/main" id="{85483E5A-2997-4A6A-A0E2-10600682392F}"/>
              </a:ext>
            </a:extLst>
          </p:cNvPr>
          <p:cNvSpPr/>
          <p:nvPr/>
        </p:nvSpPr>
        <p:spPr>
          <a:xfrm>
            <a:off x="1221537" y="1260306"/>
            <a:ext cx="8808727" cy="2062103"/>
          </a:xfrm>
          <a:prstGeom prst="rect">
            <a:avLst/>
          </a:prstGeom>
        </p:spPr>
        <p:txBody>
          <a:bodyPr wrap="square">
            <a:spAutoFit/>
          </a:bodyPr>
          <a:lstStyle/>
          <a:p>
            <a:pPr algn="just" fontAlgn="base"/>
            <a:r>
              <a:rPr lang="en-US" sz="1600" b="1" dirty="0">
                <a:latin typeface="Palatino"/>
              </a:rPr>
              <a:t>51 </a:t>
            </a:r>
            <a:r>
              <a:rPr lang="en-US" sz="1600" dirty="0">
                <a:latin typeface="Palatino"/>
              </a:rPr>
              <a:t>Behold, I will liken these kingdoms unto a man having a field, and he sent forth his servants into the field to dig in the field.</a:t>
            </a:r>
          </a:p>
          <a:p>
            <a:pPr algn="just" fontAlgn="base"/>
            <a:r>
              <a:rPr lang="en-US" sz="1600" b="1" dirty="0">
                <a:latin typeface="Palatino"/>
              </a:rPr>
              <a:t>52 </a:t>
            </a:r>
            <a:r>
              <a:rPr lang="en-US" sz="1600" dirty="0">
                <a:latin typeface="Palatino"/>
              </a:rPr>
              <a:t>And he said unto the first: Go ye and labor in the field, and in the first hour I will come unto you, and ye shall behold the joy of my countenance.</a:t>
            </a:r>
          </a:p>
          <a:p>
            <a:pPr algn="just" fontAlgn="base"/>
            <a:r>
              <a:rPr lang="en-US" sz="1600" b="1" dirty="0">
                <a:latin typeface="Palatino"/>
              </a:rPr>
              <a:t>53 </a:t>
            </a:r>
            <a:r>
              <a:rPr lang="en-US" sz="1600" dirty="0">
                <a:latin typeface="Palatino"/>
              </a:rPr>
              <a:t>And he said unto the second: Go ye also into the field, and in the second hour I will visit you with the joy of my countenance.</a:t>
            </a:r>
          </a:p>
          <a:p>
            <a:pPr algn="just" fontAlgn="base"/>
            <a:r>
              <a:rPr lang="en-US" sz="1600" b="1" dirty="0">
                <a:latin typeface="Palatino"/>
              </a:rPr>
              <a:t>54 </a:t>
            </a:r>
            <a:r>
              <a:rPr lang="en-US" sz="1600" dirty="0">
                <a:latin typeface="Palatino"/>
              </a:rPr>
              <a:t>And also unto the third, saying: I will visit you;</a:t>
            </a:r>
          </a:p>
          <a:p>
            <a:pPr algn="just" fontAlgn="base"/>
            <a:r>
              <a:rPr lang="en-US" sz="1600" b="1" dirty="0">
                <a:latin typeface="Palatino"/>
              </a:rPr>
              <a:t>55 </a:t>
            </a:r>
            <a:r>
              <a:rPr lang="en-US" sz="1600" dirty="0">
                <a:latin typeface="Palatino"/>
              </a:rPr>
              <a:t>And unto the fourth, and so on unto the twelfth.</a:t>
            </a:r>
            <a:endParaRPr lang="en-US" sz="1600" b="0" i="0" dirty="0">
              <a:effectLst/>
              <a:latin typeface="Palatino"/>
            </a:endParaRPr>
          </a:p>
        </p:txBody>
      </p:sp>
      <p:sp>
        <p:nvSpPr>
          <p:cNvPr id="4" name="Rectangle 3">
            <a:extLst>
              <a:ext uri="{FF2B5EF4-FFF2-40B4-BE49-F238E27FC236}">
                <a16:creationId xmlns:a16="http://schemas.microsoft.com/office/drawing/2014/main" id="{87C127B9-6619-4929-AFAC-31922F6CED4A}"/>
              </a:ext>
            </a:extLst>
          </p:cNvPr>
          <p:cNvSpPr/>
          <p:nvPr/>
        </p:nvSpPr>
        <p:spPr>
          <a:xfrm>
            <a:off x="1221537" y="3322409"/>
            <a:ext cx="4763484" cy="369332"/>
          </a:xfrm>
          <a:prstGeom prst="rect">
            <a:avLst/>
          </a:prstGeom>
        </p:spPr>
        <p:txBody>
          <a:bodyPr wrap="none">
            <a:spAutoFit/>
          </a:bodyPr>
          <a:lstStyle/>
          <a:p>
            <a:r>
              <a:rPr lang="en-US" b="1" dirty="0"/>
              <a:t>What did the man command his servants to do?</a:t>
            </a:r>
          </a:p>
        </p:txBody>
      </p:sp>
      <p:sp>
        <p:nvSpPr>
          <p:cNvPr id="8" name="Rectangle 7">
            <a:extLst>
              <a:ext uri="{FF2B5EF4-FFF2-40B4-BE49-F238E27FC236}">
                <a16:creationId xmlns:a16="http://schemas.microsoft.com/office/drawing/2014/main" id="{D4333667-4FD2-47A0-A1AF-FDBE03303AE6}"/>
              </a:ext>
            </a:extLst>
          </p:cNvPr>
          <p:cNvSpPr/>
          <p:nvPr/>
        </p:nvSpPr>
        <p:spPr>
          <a:xfrm>
            <a:off x="1221537" y="3691741"/>
            <a:ext cx="3473643" cy="369332"/>
          </a:xfrm>
          <a:prstGeom prst="rect">
            <a:avLst/>
          </a:prstGeom>
        </p:spPr>
        <p:txBody>
          <a:bodyPr wrap="none">
            <a:spAutoFit/>
          </a:bodyPr>
          <a:lstStyle/>
          <a:p>
            <a:r>
              <a:rPr lang="en-US" b="1" dirty="0"/>
              <a:t>What did he promise his servants?</a:t>
            </a:r>
          </a:p>
        </p:txBody>
      </p:sp>
      <p:sp>
        <p:nvSpPr>
          <p:cNvPr id="9" name="Rectangle 8">
            <a:extLst>
              <a:ext uri="{FF2B5EF4-FFF2-40B4-BE49-F238E27FC236}">
                <a16:creationId xmlns:a16="http://schemas.microsoft.com/office/drawing/2014/main" id="{6D28174D-A0EC-4B28-9323-D126C59C6FF0}"/>
              </a:ext>
            </a:extLst>
          </p:cNvPr>
          <p:cNvSpPr/>
          <p:nvPr/>
        </p:nvSpPr>
        <p:spPr>
          <a:xfrm>
            <a:off x="1221536" y="3990733"/>
            <a:ext cx="8808727" cy="369332"/>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He commanded them to work in his field. He promised that he would visit them each in turn.</a:t>
            </a:r>
          </a:p>
        </p:txBody>
      </p:sp>
    </p:spTree>
    <p:extLst>
      <p:ext uri="{BB962C8B-B14F-4D97-AF65-F5344CB8AC3E}">
        <p14:creationId xmlns:p14="http://schemas.microsoft.com/office/powerpoint/2010/main" val="303215601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randombar(horizontal)">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diamond(in)">
                                      <p:cBhvr>
                                        <p:cTn id="1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92</a:t>
            </a:r>
          </a:p>
        </p:txBody>
      </p:sp>
      <p:sp>
        <p:nvSpPr>
          <p:cNvPr id="2" name="Rectangle 1">
            <a:extLst>
              <a:ext uri="{FF2B5EF4-FFF2-40B4-BE49-F238E27FC236}">
                <a16:creationId xmlns:a16="http://schemas.microsoft.com/office/drawing/2014/main" id="{C5200AD9-DEA9-4A14-8CF1-73981E6F3144}"/>
              </a:ext>
            </a:extLst>
          </p:cNvPr>
          <p:cNvSpPr/>
          <p:nvPr/>
        </p:nvSpPr>
        <p:spPr>
          <a:xfrm>
            <a:off x="1134793" y="1974280"/>
            <a:ext cx="8923606" cy="369332"/>
          </a:xfrm>
          <a:prstGeom prst="rect">
            <a:avLst/>
          </a:prstGeom>
        </p:spPr>
        <p:txBody>
          <a:bodyPr wrap="square">
            <a:spAutoFit/>
          </a:bodyPr>
          <a:lstStyle/>
          <a:p>
            <a:r>
              <a:rPr lang="en-US" b="1" dirty="0"/>
              <a:t>What does this parable teach about how God interacts with the kingdoms He has created?</a:t>
            </a:r>
          </a:p>
        </p:txBody>
      </p:sp>
      <p:sp>
        <p:nvSpPr>
          <p:cNvPr id="12" name="Rectangle 11">
            <a:extLst>
              <a:ext uri="{FF2B5EF4-FFF2-40B4-BE49-F238E27FC236}">
                <a16:creationId xmlns:a16="http://schemas.microsoft.com/office/drawing/2014/main" id="{4D542213-99F2-40DC-BC37-703BE1C799AC}"/>
              </a:ext>
            </a:extLst>
          </p:cNvPr>
          <p:cNvSpPr/>
          <p:nvPr/>
        </p:nvSpPr>
        <p:spPr>
          <a:xfrm>
            <a:off x="1134793" y="890974"/>
            <a:ext cx="3233449" cy="369332"/>
          </a:xfrm>
          <a:prstGeom prst="rect">
            <a:avLst/>
          </a:prstGeom>
        </p:spPr>
        <p:txBody>
          <a:bodyPr wrap="none">
            <a:spAutoFit/>
          </a:bodyPr>
          <a:lstStyle/>
          <a:p>
            <a:r>
              <a:rPr lang="en-US" b="1" dirty="0"/>
              <a:t>Doctrine and Covenants 88:61.</a:t>
            </a:r>
          </a:p>
        </p:txBody>
      </p:sp>
      <p:sp>
        <p:nvSpPr>
          <p:cNvPr id="13" name="Rectangle 12">
            <a:extLst>
              <a:ext uri="{FF2B5EF4-FFF2-40B4-BE49-F238E27FC236}">
                <a16:creationId xmlns:a16="http://schemas.microsoft.com/office/drawing/2014/main" id="{56ABC59A-3BE6-40C3-AED1-979F9B99670C}"/>
              </a:ext>
            </a:extLst>
          </p:cNvPr>
          <p:cNvSpPr/>
          <p:nvPr/>
        </p:nvSpPr>
        <p:spPr>
          <a:xfrm>
            <a:off x="1134793" y="1189966"/>
            <a:ext cx="8808726" cy="830997"/>
          </a:xfrm>
          <a:prstGeom prst="rect">
            <a:avLst/>
          </a:prstGeom>
        </p:spPr>
        <p:txBody>
          <a:bodyPr wrap="square">
            <a:spAutoFit/>
          </a:bodyPr>
          <a:lstStyle/>
          <a:p>
            <a:pPr algn="just"/>
            <a:r>
              <a:rPr lang="en-US" sz="1600" dirty="0">
                <a:latin typeface="Palatino"/>
              </a:rPr>
              <a:t>Therefore, unto this parable I will liken all these kingdoms, and the inhabitants thereof—every kingdom in its hour, and in its time, and in its season, even according to the decree which God hath made.</a:t>
            </a:r>
            <a:endParaRPr lang="en-US" sz="1600" dirty="0"/>
          </a:p>
        </p:txBody>
      </p:sp>
      <p:sp>
        <p:nvSpPr>
          <p:cNvPr id="4" name="Rectangle 3">
            <a:extLst>
              <a:ext uri="{FF2B5EF4-FFF2-40B4-BE49-F238E27FC236}">
                <a16:creationId xmlns:a16="http://schemas.microsoft.com/office/drawing/2014/main" id="{CAC70CA0-61CE-49D8-ABBC-4F0649522328}"/>
              </a:ext>
            </a:extLst>
          </p:cNvPr>
          <p:cNvSpPr/>
          <p:nvPr/>
        </p:nvSpPr>
        <p:spPr>
          <a:xfrm>
            <a:off x="1134793" y="2343612"/>
            <a:ext cx="6483826" cy="369332"/>
          </a:xfrm>
          <a:prstGeom prst="rect">
            <a:avLst/>
          </a:prstGeom>
        </p:spPr>
        <p:txBody>
          <a:bodyPr wrap="none">
            <a:spAutoFit/>
          </a:bodyPr>
          <a:lstStyle/>
          <a:p>
            <a:r>
              <a:rPr lang="en-US" i="1" dirty="0">
                <a:effectLst>
                  <a:outerShdw blurRad="38100" dist="38100" dir="2700000" algn="tl">
                    <a:srgbClr val="000000">
                      <a:alpha val="43137"/>
                    </a:srgbClr>
                  </a:outerShdw>
                </a:effectLst>
              </a:rPr>
              <a:t>God will visit each of His kingdoms and their inhabitants in His time.</a:t>
            </a:r>
          </a:p>
        </p:txBody>
      </p:sp>
    </p:spTree>
    <p:extLst>
      <p:ext uri="{BB962C8B-B14F-4D97-AF65-F5344CB8AC3E}">
        <p14:creationId xmlns:p14="http://schemas.microsoft.com/office/powerpoint/2010/main" val="261686331"/>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849</Words>
  <Application>Microsoft Office PowerPoint</Application>
  <PresentationFormat>Widescreen</PresentationFormat>
  <Paragraphs>96</Paragraphs>
  <Slides>15</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15</vt:i4>
      </vt:variant>
    </vt:vector>
  </HeadingPairs>
  <TitlesOfParts>
    <vt:vector size="27" baseType="lpstr">
      <vt:lpstr>PMingLiU-ExtB</vt:lpstr>
      <vt:lpstr>Yu Gothic UI Semibold</vt:lpstr>
      <vt:lpstr>Arial</vt:lpstr>
      <vt:lpstr>Calibri</vt:lpstr>
      <vt:lpstr>Calibri Light</vt:lpstr>
      <vt:lpstr>Gabriola</vt:lpstr>
      <vt:lpstr>Microsoft Himalaya</vt:lpstr>
      <vt:lpstr>Mongolian Baiti</vt:lpstr>
      <vt:lpstr>MV Boli</vt:lpstr>
      <vt:lpstr>Palatino</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2523</cp:revision>
  <dcterms:created xsi:type="dcterms:W3CDTF">2018-08-29T04:26:39Z</dcterms:created>
  <dcterms:modified xsi:type="dcterms:W3CDTF">2018-10-09T00:38:01Z</dcterms:modified>
</cp:coreProperties>
</file>