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19" r:id="rId1"/>
  </p:sldMasterIdLst>
  <p:notesMasterIdLst>
    <p:notesMasterId r:id="rId16"/>
  </p:notesMasterIdLst>
  <p:sldIdLst>
    <p:sldId id="296" r:id="rId2"/>
    <p:sldId id="304" r:id="rId3"/>
    <p:sldId id="299" r:id="rId4"/>
    <p:sldId id="308" r:id="rId5"/>
    <p:sldId id="305" r:id="rId6"/>
    <p:sldId id="306" r:id="rId7"/>
    <p:sldId id="307" r:id="rId8"/>
    <p:sldId id="309" r:id="rId9"/>
    <p:sldId id="310" r:id="rId10"/>
    <p:sldId id="311" r:id="rId11"/>
    <p:sldId id="312" r:id="rId12"/>
    <p:sldId id="313" r:id="rId13"/>
    <p:sldId id="314" r:id="rId14"/>
    <p:sldId id="31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1"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88028"/>
    <a:srgbClr val="CC0000"/>
    <a:srgbClr val="E6E6E6"/>
    <a:srgbClr val="A7897B"/>
    <a:srgbClr val="B9B93A"/>
    <a:srgbClr val="FFD757"/>
    <a:srgbClr val="FF6600"/>
    <a:srgbClr val="D6E513"/>
    <a:srgbClr val="333399"/>
    <a:srgbClr val="13BD2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64" d="100"/>
          <a:sy n="64" d="100"/>
        </p:scale>
        <p:origin x="84"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10/8/2018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0788-7DBB-4A74-8692-D74F1D9231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CBD76C2-4A12-42D3-ACDC-3303B253CA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7886F4-DB9B-4E05-8DB3-4A3BF4F5EAD1}"/>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5" name="Footer Placeholder 4">
            <a:extLst>
              <a:ext uri="{FF2B5EF4-FFF2-40B4-BE49-F238E27FC236}">
                <a16:creationId xmlns:a16="http://schemas.microsoft.com/office/drawing/2014/main" id="{D040FD86-19B1-44CE-B93C-C2B000FF924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F1C1CDA-3248-4517-99CD-08B3DC5B4C91}"/>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882439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71F87-14F3-4D84-BC4E-FD2DD441F5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E97B02E-18E0-4C9E-BC60-5A7FBCFF4B8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1BCE62-D9FD-4BD4-8DC0-77A9BA442107}"/>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5" name="Footer Placeholder 4">
            <a:extLst>
              <a:ext uri="{FF2B5EF4-FFF2-40B4-BE49-F238E27FC236}">
                <a16:creationId xmlns:a16="http://schemas.microsoft.com/office/drawing/2014/main" id="{375E7B3A-B3FE-4835-A5DF-9D0E36189C9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074C966-D78F-4E79-937C-0FB8CBD5F1B5}"/>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60455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0BF33E-A692-4782-A30A-06E69F1C2EB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53339D0-0CBE-4750-AC38-02120948EB1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6FEEC3-27DE-4036-B81F-0E3EE4D2A95A}"/>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5" name="Footer Placeholder 4">
            <a:extLst>
              <a:ext uri="{FF2B5EF4-FFF2-40B4-BE49-F238E27FC236}">
                <a16:creationId xmlns:a16="http://schemas.microsoft.com/office/drawing/2014/main" id="{D20F68D8-11C5-49DE-93C9-4B1AB2D28AD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54B7A2B-0EF3-4149-A692-D832A3940059}"/>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253353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2F55-0BDF-478A-A10C-67210DA974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8510F3-63EE-4ACF-84AA-C47775F63DE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944106-7A67-4E85-8F91-A20437C91F1F}"/>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5" name="Footer Placeholder 4">
            <a:extLst>
              <a:ext uri="{FF2B5EF4-FFF2-40B4-BE49-F238E27FC236}">
                <a16:creationId xmlns:a16="http://schemas.microsoft.com/office/drawing/2014/main" id="{FBD32F9A-7EF4-4E55-BCAB-69FAB536E2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4472975-2D38-4E00-AB3C-801B503CA08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19785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C5F27-EA5C-4245-8D29-806A9FB576D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1250C4D-A603-4E77-826F-EE4D991534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B16E9F3-B57B-46C7-876B-09710D2AC8B4}"/>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5" name="Footer Placeholder 4">
            <a:extLst>
              <a:ext uri="{FF2B5EF4-FFF2-40B4-BE49-F238E27FC236}">
                <a16:creationId xmlns:a16="http://schemas.microsoft.com/office/drawing/2014/main" id="{D55F1943-C640-474E-ACDD-E35807768E6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E39C4BA-2E7A-4026-8882-46771D869A03}"/>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20640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E9822-6A96-44EE-ABE7-6CDFDC83AF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B629A7-9314-497F-814F-67DA4C58CD7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B068D5-C59F-436E-9CC2-24489F76521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1AB226B-557A-4CD5-B7CA-38031B515E0A}"/>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6" name="Footer Placeholder 5">
            <a:extLst>
              <a:ext uri="{FF2B5EF4-FFF2-40B4-BE49-F238E27FC236}">
                <a16:creationId xmlns:a16="http://schemas.microsoft.com/office/drawing/2014/main" id="{B26681C6-0662-4973-911D-37FD3FC36D5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32517ED-0D41-4627-AB6F-86AD55083FF9}"/>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97899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5CD04-E5FB-4CDC-9F21-4C1786D149D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FE0B6A6-2F3E-4392-8531-B2BBD142B3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6268181-6C06-43D8-9556-E31DEBCA24A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E29E02-4A84-467E-97EA-37ED0847E0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E816EF1-EA0B-4DF2-8F6C-2A50DA11881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73DC9E8-A995-4377-90E3-E595DED79A1D}"/>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8" name="Footer Placeholder 7">
            <a:extLst>
              <a:ext uri="{FF2B5EF4-FFF2-40B4-BE49-F238E27FC236}">
                <a16:creationId xmlns:a16="http://schemas.microsoft.com/office/drawing/2014/main" id="{5D7CF3F5-F757-47A4-B315-4EC13FAA0FE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F9E7F81-A48B-4B1E-84DE-3BAA1C487FFE}"/>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751143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64217-0635-4A95-940B-9778BB7D075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6E1D4BB-A51E-4CB2-9CAB-77354A12F5E8}"/>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4" name="Footer Placeholder 3">
            <a:extLst>
              <a:ext uri="{FF2B5EF4-FFF2-40B4-BE49-F238E27FC236}">
                <a16:creationId xmlns:a16="http://schemas.microsoft.com/office/drawing/2014/main" id="{9CB4ED51-2BF1-4AA0-8743-DD81E0FFBA2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DC04A6A-E4E3-42DA-9921-D093B29B3EC4}"/>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141168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D2063F-FAD6-48D9-AEBB-26210FBB1BDA}"/>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3" name="Footer Placeholder 2">
            <a:extLst>
              <a:ext uri="{FF2B5EF4-FFF2-40B4-BE49-F238E27FC236}">
                <a16:creationId xmlns:a16="http://schemas.microsoft.com/office/drawing/2014/main" id="{4F7338B6-F9D1-4E93-BD6A-E2A7AB91B9B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6AA2F23-A63F-487E-B454-E4CE8347A5E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331809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D0641-248B-4A43-B367-E733A7D01B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B36AAE8-298E-4BAE-90B4-790C23FAD9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3EE4E4-7F41-48D5-8E50-15E225F2C2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827491A-FC22-41CD-AE92-6EA5FBC2AB5A}"/>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6" name="Footer Placeholder 5">
            <a:extLst>
              <a:ext uri="{FF2B5EF4-FFF2-40B4-BE49-F238E27FC236}">
                <a16:creationId xmlns:a16="http://schemas.microsoft.com/office/drawing/2014/main" id="{2B6729B1-F63F-4879-8065-106C93A15C1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5F46BAC-197E-4770-84AE-D29893C1CB34}"/>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643932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EACCB-B170-42D4-AD6F-7B099A7505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3191F2E-981B-402E-AF04-BF566BAE18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5CC14F0-5459-41C5-B754-C9EC0BF4BB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E008CB4-29C8-417A-B11C-507F261A2418}"/>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6" name="Footer Placeholder 5">
            <a:extLst>
              <a:ext uri="{FF2B5EF4-FFF2-40B4-BE49-F238E27FC236}">
                <a16:creationId xmlns:a16="http://schemas.microsoft.com/office/drawing/2014/main" id="{86061D85-8EF0-4310-82A3-EB9A101FA65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BB9AB4C-5918-44A0-B1BD-5F82F3A42151}"/>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423365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15000">
              <a:schemeClr val="tx1">
                <a:lumMod val="65000"/>
                <a:lumOff val="35000"/>
              </a:schemeClr>
            </a:gs>
            <a:gs pos="80000">
              <a:schemeClr val="accent1">
                <a:lumMod val="60000"/>
                <a:lumOff val="4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1ACE68-B3DB-406F-84EE-53150ACB55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EE2E306-58C0-4C2B-AFE2-751FBADBA9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355992-1DBB-4CFB-9400-67DF6E6706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640873-EF0B-4AC7-AF11-57FEBA4985EA}" type="datetimeFigureOut">
              <a:rPr lang="en-US" smtClean="0"/>
              <a:t>10/8/2018</a:t>
            </a:fld>
            <a:endParaRPr lang="en-US" dirty="0"/>
          </a:p>
        </p:txBody>
      </p:sp>
      <p:sp>
        <p:nvSpPr>
          <p:cNvPr id="5" name="Footer Placeholder 4">
            <a:extLst>
              <a:ext uri="{FF2B5EF4-FFF2-40B4-BE49-F238E27FC236}">
                <a16:creationId xmlns:a16="http://schemas.microsoft.com/office/drawing/2014/main" id="{606C2B0B-5876-4001-9E6D-FE7214D2C7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A7A3EC7-EDAA-437D-814D-B50613CEA7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3174249434"/>
      </p:ext>
    </p:extLst>
  </p:cSld>
  <p:clrMap bg1="lt1" tx1="dk1" bg2="lt2" tx2="dk2" accent1="accent1" accent2="accent2" accent3="accent3" accent4="accent4" accent5="accent5" accent6="accent6" hlink="hlink" folHlink="folHlink"/>
  <p:sldLayoutIdLst>
    <p:sldLayoutId id="2147484720" r:id="rId1"/>
    <p:sldLayoutId id="2147484721" r:id="rId2"/>
    <p:sldLayoutId id="2147484722" r:id="rId3"/>
    <p:sldLayoutId id="2147484723" r:id="rId4"/>
    <p:sldLayoutId id="2147484724" r:id="rId5"/>
    <p:sldLayoutId id="2147484725" r:id="rId6"/>
    <p:sldLayoutId id="2147484726" r:id="rId7"/>
    <p:sldLayoutId id="2147484727" r:id="rId8"/>
    <p:sldLayoutId id="2147484728" r:id="rId9"/>
    <p:sldLayoutId id="2147484729" r:id="rId10"/>
    <p:sldLayoutId id="214748473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78" y="5247862"/>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726701" y="2921168"/>
            <a:ext cx="4797287" cy="1015663"/>
          </a:xfrm>
          <a:prstGeom prst="rect">
            <a:avLst/>
          </a:prstGeom>
          <a:noFill/>
        </p:spPr>
        <p:txBody>
          <a:bodyPr wrap="square" rtlCol="0">
            <a:spAutoFit/>
          </a:bodyPr>
          <a:lstStyle/>
          <a:p>
            <a:pPr algn="ctr"/>
            <a:r>
              <a:rPr lang="en-US" sz="6000" b="1" dirty="0">
                <a:effectLst>
                  <a:outerShdw blurRad="38100" dist="38100" dir="2700000" algn="tl">
                    <a:srgbClr val="000000">
                      <a:alpha val="43137"/>
                    </a:srgbClr>
                  </a:outerShdw>
                </a:effectLst>
                <a:latin typeface="Mongolian Baiti" panose="03000500000000000000" pitchFamily="66" charset="0"/>
                <a:ea typeface="PMingLiU-ExtB" panose="02020500000000000000" pitchFamily="18" charset="-120"/>
                <a:cs typeface="Mongolian Baiti" panose="03000500000000000000" pitchFamily="66"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E301F98-69B3-4449-8D41-2A509FD9EE7C}"/>
              </a:ext>
            </a:extLst>
          </p:cNvPr>
          <p:cNvSpPr/>
          <p:nvPr/>
        </p:nvSpPr>
        <p:spPr>
          <a:xfrm>
            <a:off x="3924300" y="993913"/>
            <a:ext cx="4635500" cy="230832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91</a:t>
            </a:r>
          </a:p>
        </p:txBody>
      </p:sp>
      <p:sp>
        <p:nvSpPr>
          <p:cNvPr id="5" name="Rectangle 4">
            <a:extLst>
              <a:ext uri="{FF2B5EF4-FFF2-40B4-BE49-F238E27FC236}">
                <a16:creationId xmlns:a16="http://schemas.microsoft.com/office/drawing/2014/main" id="{EB701C87-1546-4AAF-AC75-06F0EE9C82D4}"/>
              </a:ext>
            </a:extLst>
          </p:cNvPr>
          <p:cNvSpPr/>
          <p:nvPr/>
        </p:nvSpPr>
        <p:spPr>
          <a:xfrm>
            <a:off x="5194300" y="993913"/>
            <a:ext cx="3365500" cy="2308324"/>
          </a:xfrm>
          <a:prstGeom prst="rect">
            <a:avLst/>
          </a:prstGeom>
        </p:spPr>
        <p:txBody>
          <a:bodyPr wrap="square">
            <a:spAutoFit/>
          </a:bodyPr>
          <a:lstStyle/>
          <a:p>
            <a:pPr algn="just"/>
            <a:r>
              <a:rPr lang="en-US" sz="1200" dirty="0"/>
              <a:t>“There is no question that the health of the body affects the spirit, or the Lord would never have revealed the Word of Wisdom. God has never given any temporal commandments—that which affects our bodies also affects our [spirits].… </a:t>
            </a:r>
          </a:p>
          <a:p>
            <a:pPr algn="just"/>
            <a:r>
              <a:rPr lang="en-US" sz="1200" dirty="0"/>
              <a:t>“…Sin debilitates. It affects not only the [spirit], but the body. The scriptures are replete with examples of the physical power that can attend the righteous. On the other hand, unrepented sin can diffuse energy and lead to both mental and physical sickness” (“In His Steps,” Ensign, Sep. 1988,5).</a:t>
            </a:r>
          </a:p>
        </p:txBody>
      </p:sp>
      <p:pic>
        <p:nvPicPr>
          <p:cNvPr id="9" name="Picture 8">
            <a:extLst>
              <a:ext uri="{FF2B5EF4-FFF2-40B4-BE49-F238E27FC236}">
                <a16:creationId xmlns:a16="http://schemas.microsoft.com/office/drawing/2014/main" id="{34BD9289-769B-4707-BD75-F84E5761DB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17962" y="1058920"/>
            <a:ext cx="1176338" cy="1495545"/>
          </a:xfrm>
          <a:prstGeom prst="rect">
            <a:avLst/>
          </a:prstGeom>
        </p:spPr>
      </p:pic>
      <p:sp>
        <p:nvSpPr>
          <p:cNvPr id="10" name="TextBox 9">
            <a:extLst>
              <a:ext uri="{FF2B5EF4-FFF2-40B4-BE49-F238E27FC236}">
                <a16:creationId xmlns:a16="http://schemas.microsoft.com/office/drawing/2014/main" id="{F0049BD5-00D9-43E3-8840-E5C4C2DABDA3}"/>
              </a:ext>
            </a:extLst>
          </p:cNvPr>
          <p:cNvSpPr txBox="1"/>
          <p:nvPr/>
        </p:nvSpPr>
        <p:spPr>
          <a:xfrm>
            <a:off x="4017962" y="2619472"/>
            <a:ext cx="1233158" cy="461665"/>
          </a:xfrm>
          <a:prstGeom prst="rect">
            <a:avLst/>
          </a:prstGeom>
          <a:noFill/>
        </p:spPr>
        <p:txBody>
          <a:bodyPr wrap="none" rtlCol="0">
            <a:spAutoFit/>
          </a:bodyPr>
          <a:lstStyle/>
          <a:p>
            <a:pPr algn="ctr"/>
            <a:r>
              <a:rPr lang="en-US" sz="1200" b="1" dirty="0"/>
              <a:t>President </a:t>
            </a:r>
          </a:p>
          <a:p>
            <a:pPr algn="ctr"/>
            <a:r>
              <a:rPr lang="en-US" sz="1200" b="1" dirty="0"/>
              <a:t>Ezra Taft Benson</a:t>
            </a:r>
          </a:p>
        </p:txBody>
      </p:sp>
      <p:sp>
        <p:nvSpPr>
          <p:cNvPr id="11" name="Rectangle 10">
            <a:extLst>
              <a:ext uri="{FF2B5EF4-FFF2-40B4-BE49-F238E27FC236}">
                <a16:creationId xmlns:a16="http://schemas.microsoft.com/office/drawing/2014/main" id="{D4A202EC-1B26-4042-81AC-E6B30E0FCC1B}"/>
              </a:ext>
            </a:extLst>
          </p:cNvPr>
          <p:cNvSpPr/>
          <p:nvPr/>
        </p:nvSpPr>
        <p:spPr>
          <a:xfrm>
            <a:off x="1346200" y="3429000"/>
            <a:ext cx="8940800" cy="646331"/>
          </a:xfrm>
          <a:prstGeom prst="rect">
            <a:avLst/>
          </a:prstGeom>
        </p:spPr>
        <p:txBody>
          <a:bodyPr wrap="square">
            <a:spAutoFit/>
          </a:bodyPr>
          <a:lstStyle/>
          <a:p>
            <a:pPr algn="just"/>
            <a:r>
              <a:rPr lang="en-US" b="1" dirty="0"/>
              <a:t>How can understanding the connection between your body and your spirit help you make righteous decisions?</a:t>
            </a:r>
          </a:p>
        </p:txBody>
      </p:sp>
      <p:sp>
        <p:nvSpPr>
          <p:cNvPr id="12" name="Rectangle 11">
            <a:extLst>
              <a:ext uri="{FF2B5EF4-FFF2-40B4-BE49-F238E27FC236}">
                <a16:creationId xmlns:a16="http://schemas.microsoft.com/office/drawing/2014/main" id="{948A817C-B325-4004-87DE-40F72B9A998E}"/>
              </a:ext>
            </a:extLst>
          </p:cNvPr>
          <p:cNvSpPr/>
          <p:nvPr/>
        </p:nvSpPr>
        <p:spPr>
          <a:xfrm>
            <a:off x="1346200" y="4075331"/>
            <a:ext cx="3415422" cy="369332"/>
          </a:xfrm>
          <a:prstGeom prst="rect">
            <a:avLst/>
          </a:prstGeom>
        </p:spPr>
        <p:txBody>
          <a:bodyPr wrap="none">
            <a:spAutoFit/>
          </a:bodyPr>
          <a:lstStyle/>
          <a:p>
            <a:r>
              <a:rPr lang="en-US" b="1" dirty="0"/>
              <a:t>What could this action represent?</a:t>
            </a:r>
          </a:p>
        </p:txBody>
      </p:sp>
      <p:sp>
        <p:nvSpPr>
          <p:cNvPr id="13" name="Rectangle 12">
            <a:extLst>
              <a:ext uri="{FF2B5EF4-FFF2-40B4-BE49-F238E27FC236}">
                <a16:creationId xmlns:a16="http://schemas.microsoft.com/office/drawing/2014/main" id="{76BE97EF-3FD6-4407-B3E0-38010BD30878}"/>
              </a:ext>
            </a:extLst>
          </p:cNvPr>
          <p:cNvSpPr/>
          <p:nvPr/>
        </p:nvSpPr>
        <p:spPr>
          <a:xfrm>
            <a:off x="5702300" y="4075331"/>
            <a:ext cx="1636154" cy="369332"/>
          </a:xfrm>
          <a:prstGeom prst="rect">
            <a:avLst/>
          </a:prstGeom>
        </p:spPr>
        <p:txBody>
          <a:bodyPr wrap="none">
            <a:spAutoFit/>
          </a:bodyPr>
          <a:lstStyle/>
          <a:p>
            <a:r>
              <a:rPr lang="en-US" i="1" dirty="0">
                <a:effectLst>
                  <a:outerShdw blurRad="38100" dist="38100" dir="2700000" algn="tl">
                    <a:srgbClr val="000000">
                      <a:alpha val="43137"/>
                    </a:srgbClr>
                  </a:outerShdw>
                </a:effectLst>
              </a:rPr>
              <a:t>Physical death. </a:t>
            </a:r>
          </a:p>
        </p:txBody>
      </p:sp>
      <p:sp>
        <p:nvSpPr>
          <p:cNvPr id="14" name="Rectangle 13">
            <a:extLst>
              <a:ext uri="{FF2B5EF4-FFF2-40B4-BE49-F238E27FC236}">
                <a16:creationId xmlns:a16="http://schemas.microsoft.com/office/drawing/2014/main" id="{669702D8-20DF-4243-8BE8-5BD692A40D8C}"/>
              </a:ext>
            </a:extLst>
          </p:cNvPr>
          <p:cNvSpPr/>
          <p:nvPr/>
        </p:nvSpPr>
        <p:spPr>
          <a:xfrm>
            <a:off x="1366718" y="4641529"/>
            <a:ext cx="3609706" cy="369332"/>
          </a:xfrm>
          <a:prstGeom prst="rect">
            <a:avLst/>
          </a:prstGeom>
        </p:spPr>
        <p:txBody>
          <a:bodyPr wrap="none">
            <a:spAutoFit/>
          </a:bodyPr>
          <a:lstStyle/>
          <a:p>
            <a:r>
              <a:rPr lang="en-US" b="1" dirty="0"/>
              <a:t>What happens to the soul at death?</a:t>
            </a:r>
          </a:p>
        </p:txBody>
      </p:sp>
      <p:sp>
        <p:nvSpPr>
          <p:cNvPr id="15" name="Rectangle 14">
            <a:extLst>
              <a:ext uri="{FF2B5EF4-FFF2-40B4-BE49-F238E27FC236}">
                <a16:creationId xmlns:a16="http://schemas.microsoft.com/office/drawing/2014/main" id="{3900F9C5-26E7-4E7F-A336-0153AD56D99E}"/>
              </a:ext>
            </a:extLst>
          </p:cNvPr>
          <p:cNvSpPr/>
          <p:nvPr/>
        </p:nvSpPr>
        <p:spPr>
          <a:xfrm>
            <a:off x="5702300" y="4641529"/>
            <a:ext cx="3737626" cy="369332"/>
          </a:xfrm>
          <a:prstGeom prst="rect">
            <a:avLst/>
          </a:prstGeom>
        </p:spPr>
        <p:txBody>
          <a:bodyPr wrap="none">
            <a:spAutoFit/>
          </a:bodyPr>
          <a:lstStyle/>
          <a:p>
            <a:r>
              <a:rPr lang="en-US" i="1" dirty="0">
                <a:effectLst>
                  <a:outerShdw blurRad="38100" dist="38100" dir="2700000" algn="tl">
                    <a:srgbClr val="000000">
                      <a:alpha val="43137"/>
                    </a:srgbClr>
                  </a:outerShdw>
                </a:effectLst>
              </a:rPr>
              <a:t>The spirit and the body are separated.</a:t>
            </a:r>
          </a:p>
        </p:txBody>
      </p:sp>
      <p:sp>
        <p:nvSpPr>
          <p:cNvPr id="16" name="Rectangle 15">
            <a:extLst>
              <a:ext uri="{FF2B5EF4-FFF2-40B4-BE49-F238E27FC236}">
                <a16:creationId xmlns:a16="http://schemas.microsoft.com/office/drawing/2014/main" id="{7EA3BA83-F78F-4BC2-AFB3-C13A38C63B02}"/>
              </a:ext>
            </a:extLst>
          </p:cNvPr>
          <p:cNvSpPr/>
          <p:nvPr/>
        </p:nvSpPr>
        <p:spPr>
          <a:xfrm>
            <a:off x="1366718" y="5222862"/>
            <a:ext cx="3415422" cy="369332"/>
          </a:xfrm>
          <a:prstGeom prst="rect">
            <a:avLst/>
          </a:prstGeom>
        </p:spPr>
        <p:txBody>
          <a:bodyPr wrap="none">
            <a:spAutoFit/>
          </a:bodyPr>
          <a:lstStyle/>
          <a:p>
            <a:r>
              <a:rPr lang="en-US" b="1" dirty="0"/>
              <a:t>What could this action represent?</a:t>
            </a:r>
          </a:p>
        </p:txBody>
      </p:sp>
      <p:sp>
        <p:nvSpPr>
          <p:cNvPr id="17" name="Rectangle 16">
            <a:extLst>
              <a:ext uri="{FF2B5EF4-FFF2-40B4-BE49-F238E27FC236}">
                <a16:creationId xmlns:a16="http://schemas.microsoft.com/office/drawing/2014/main" id="{6303BBA8-0013-45DB-A09C-DC80F0B941A5}"/>
              </a:ext>
            </a:extLst>
          </p:cNvPr>
          <p:cNvSpPr/>
          <p:nvPr/>
        </p:nvSpPr>
        <p:spPr>
          <a:xfrm>
            <a:off x="5702300" y="5219345"/>
            <a:ext cx="1413336" cy="369332"/>
          </a:xfrm>
          <a:prstGeom prst="rect">
            <a:avLst/>
          </a:prstGeom>
        </p:spPr>
        <p:txBody>
          <a:bodyPr wrap="none">
            <a:spAutoFit/>
          </a:bodyPr>
          <a:lstStyle/>
          <a:p>
            <a:r>
              <a:rPr lang="en-US" i="1" dirty="0">
                <a:effectLst>
                  <a:outerShdw blurRad="38100" dist="38100" dir="2700000" algn="tl">
                    <a:srgbClr val="000000">
                      <a:alpha val="43137"/>
                    </a:srgbClr>
                  </a:outerShdw>
                </a:effectLst>
              </a:rPr>
              <a:t>Resurrection.</a:t>
            </a:r>
          </a:p>
        </p:txBody>
      </p:sp>
      <p:sp>
        <p:nvSpPr>
          <p:cNvPr id="18" name="Rectangle 17">
            <a:extLst>
              <a:ext uri="{FF2B5EF4-FFF2-40B4-BE49-F238E27FC236}">
                <a16:creationId xmlns:a16="http://schemas.microsoft.com/office/drawing/2014/main" id="{0993C620-8F4D-41C5-AE9F-50E8CF2EE0A9}"/>
              </a:ext>
            </a:extLst>
          </p:cNvPr>
          <p:cNvSpPr/>
          <p:nvPr/>
        </p:nvSpPr>
        <p:spPr>
          <a:xfrm>
            <a:off x="1366718" y="5784020"/>
            <a:ext cx="4220643" cy="369332"/>
          </a:xfrm>
          <a:prstGeom prst="rect">
            <a:avLst/>
          </a:prstGeom>
        </p:spPr>
        <p:txBody>
          <a:bodyPr wrap="none">
            <a:spAutoFit/>
          </a:bodyPr>
          <a:lstStyle/>
          <a:p>
            <a:r>
              <a:rPr lang="en-US" b="1" dirty="0"/>
              <a:t>What happens to the soul at resurrection?</a:t>
            </a:r>
          </a:p>
        </p:txBody>
      </p:sp>
      <p:sp>
        <p:nvSpPr>
          <p:cNvPr id="19" name="Rectangle 18">
            <a:extLst>
              <a:ext uri="{FF2B5EF4-FFF2-40B4-BE49-F238E27FC236}">
                <a16:creationId xmlns:a16="http://schemas.microsoft.com/office/drawing/2014/main" id="{3C31A0A0-B726-4931-8D17-35E7C14A4F4E}"/>
              </a:ext>
            </a:extLst>
          </p:cNvPr>
          <p:cNvSpPr/>
          <p:nvPr/>
        </p:nvSpPr>
        <p:spPr>
          <a:xfrm>
            <a:off x="5702300" y="5784020"/>
            <a:ext cx="3568093" cy="369332"/>
          </a:xfrm>
          <a:prstGeom prst="rect">
            <a:avLst/>
          </a:prstGeom>
        </p:spPr>
        <p:txBody>
          <a:bodyPr wrap="none">
            <a:spAutoFit/>
          </a:bodyPr>
          <a:lstStyle/>
          <a:p>
            <a:r>
              <a:rPr lang="en-US" i="1" dirty="0">
                <a:effectLst>
                  <a:outerShdw blurRad="38100" dist="38100" dir="2700000" algn="tl">
                    <a:srgbClr val="000000">
                      <a:alpha val="43137"/>
                    </a:srgbClr>
                  </a:outerShdw>
                </a:effectLst>
              </a:rPr>
              <a:t>The spirit and the body are reunited.</a:t>
            </a:r>
          </a:p>
        </p:txBody>
      </p:sp>
    </p:spTree>
    <p:extLst>
      <p:ext uri="{BB962C8B-B14F-4D97-AF65-F5344CB8AC3E}">
        <p14:creationId xmlns:p14="http://schemas.microsoft.com/office/powerpoint/2010/main" val="231797130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strips(downLeft)">
                                      <p:cBhvr>
                                        <p:cTn id="7" dur="125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125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41" presetClass="entr" presetSubtype="0" fill="hold" grpId="0" nodeType="clickEffect">
                                  <p:stCondLst>
                                    <p:cond delay="0"/>
                                  </p:stCondLst>
                                  <p:iterate type="lt">
                                    <p:tmPct val="10000"/>
                                  </p:iterate>
                                  <p:childTnLst>
                                    <p:set>
                                      <p:cBhvr>
                                        <p:cTn id="16" dur="1" fill="hold">
                                          <p:stCondLst>
                                            <p:cond delay="0"/>
                                          </p:stCondLst>
                                        </p:cTn>
                                        <p:tgtEl>
                                          <p:spTgt spid="13"/>
                                        </p:tgtEl>
                                        <p:attrNameLst>
                                          <p:attrName>style.visibility</p:attrName>
                                        </p:attrNameLst>
                                      </p:cBhvr>
                                      <p:to>
                                        <p:strVal val="visible"/>
                                      </p:to>
                                    </p:set>
                                    <p:anim calcmode="lin" valueType="num">
                                      <p:cBhvr>
                                        <p:cTn id="17" dur="25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18" dur="250" fill="hold"/>
                                        <p:tgtEl>
                                          <p:spTgt spid="13"/>
                                        </p:tgtEl>
                                        <p:attrNameLst>
                                          <p:attrName>ppt_y</p:attrName>
                                        </p:attrNameLst>
                                      </p:cBhvr>
                                      <p:tavLst>
                                        <p:tav tm="0">
                                          <p:val>
                                            <p:strVal val="#ppt_y"/>
                                          </p:val>
                                        </p:tav>
                                        <p:tav tm="100000">
                                          <p:val>
                                            <p:strVal val="#ppt_y"/>
                                          </p:val>
                                        </p:tav>
                                      </p:tavLst>
                                    </p:anim>
                                    <p:anim calcmode="lin" valueType="num">
                                      <p:cBhvr>
                                        <p:cTn id="19" dur="25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20" dur="25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21" dur="250" tmFilter="0,0; .5, 1; 1, 1"/>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wipe(left)">
                                      <p:cBhvr>
                                        <p:cTn id="26" dur="10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41" presetClass="entr" presetSubtype="0" fill="hold" grpId="0" nodeType="clickEffect">
                                  <p:stCondLst>
                                    <p:cond delay="0"/>
                                  </p:stCondLst>
                                  <p:iterate type="lt">
                                    <p:tmPct val="10000"/>
                                  </p:iterate>
                                  <p:childTnLst>
                                    <p:set>
                                      <p:cBhvr>
                                        <p:cTn id="30" dur="1" fill="hold">
                                          <p:stCondLst>
                                            <p:cond delay="0"/>
                                          </p:stCondLst>
                                        </p:cTn>
                                        <p:tgtEl>
                                          <p:spTgt spid="15"/>
                                        </p:tgtEl>
                                        <p:attrNameLst>
                                          <p:attrName>style.visibility</p:attrName>
                                        </p:attrNameLst>
                                      </p:cBhvr>
                                      <p:to>
                                        <p:strVal val="visible"/>
                                      </p:to>
                                    </p:set>
                                    <p:anim calcmode="lin" valueType="num">
                                      <p:cBhvr>
                                        <p:cTn id="31" dur="250" fill="hold"/>
                                        <p:tgtEl>
                                          <p:spTgt spid="15"/>
                                        </p:tgtEl>
                                        <p:attrNameLst>
                                          <p:attrName>ppt_x</p:attrName>
                                        </p:attrNameLst>
                                      </p:cBhvr>
                                      <p:tavLst>
                                        <p:tav tm="0">
                                          <p:val>
                                            <p:strVal val="#ppt_x"/>
                                          </p:val>
                                        </p:tav>
                                        <p:tav tm="50000">
                                          <p:val>
                                            <p:strVal val="#ppt_x+.1"/>
                                          </p:val>
                                        </p:tav>
                                        <p:tav tm="100000">
                                          <p:val>
                                            <p:strVal val="#ppt_x"/>
                                          </p:val>
                                        </p:tav>
                                      </p:tavLst>
                                    </p:anim>
                                    <p:anim calcmode="lin" valueType="num">
                                      <p:cBhvr>
                                        <p:cTn id="32" dur="250" fill="hold"/>
                                        <p:tgtEl>
                                          <p:spTgt spid="15"/>
                                        </p:tgtEl>
                                        <p:attrNameLst>
                                          <p:attrName>ppt_y</p:attrName>
                                        </p:attrNameLst>
                                      </p:cBhvr>
                                      <p:tavLst>
                                        <p:tav tm="0">
                                          <p:val>
                                            <p:strVal val="#ppt_y"/>
                                          </p:val>
                                        </p:tav>
                                        <p:tav tm="100000">
                                          <p:val>
                                            <p:strVal val="#ppt_y"/>
                                          </p:val>
                                        </p:tav>
                                      </p:tavLst>
                                    </p:anim>
                                    <p:anim calcmode="lin" valueType="num">
                                      <p:cBhvr>
                                        <p:cTn id="33" dur="250" fill="hold"/>
                                        <p:tgtEl>
                                          <p:spTgt spid="15"/>
                                        </p:tgtEl>
                                        <p:attrNameLst>
                                          <p:attrName>ppt_h</p:attrName>
                                        </p:attrNameLst>
                                      </p:cBhvr>
                                      <p:tavLst>
                                        <p:tav tm="0">
                                          <p:val>
                                            <p:strVal val="#ppt_h/10"/>
                                          </p:val>
                                        </p:tav>
                                        <p:tav tm="50000">
                                          <p:val>
                                            <p:strVal val="#ppt_h+.01"/>
                                          </p:val>
                                        </p:tav>
                                        <p:tav tm="100000">
                                          <p:val>
                                            <p:strVal val="#ppt_h"/>
                                          </p:val>
                                        </p:tav>
                                      </p:tavLst>
                                    </p:anim>
                                    <p:anim calcmode="lin" valueType="num">
                                      <p:cBhvr>
                                        <p:cTn id="34" dur="250" fill="hold"/>
                                        <p:tgtEl>
                                          <p:spTgt spid="15"/>
                                        </p:tgtEl>
                                        <p:attrNameLst>
                                          <p:attrName>ppt_w</p:attrName>
                                        </p:attrNameLst>
                                      </p:cBhvr>
                                      <p:tavLst>
                                        <p:tav tm="0">
                                          <p:val>
                                            <p:strVal val="#ppt_w/10"/>
                                          </p:val>
                                        </p:tav>
                                        <p:tav tm="50000">
                                          <p:val>
                                            <p:strVal val="#ppt_w+.01"/>
                                          </p:val>
                                        </p:tav>
                                        <p:tav tm="100000">
                                          <p:val>
                                            <p:strVal val="#ppt_w"/>
                                          </p:val>
                                        </p:tav>
                                      </p:tavLst>
                                    </p:anim>
                                    <p:animEffect transition="in" filter="fade">
                                      <p:cBhvr>
                                        <p:cTn id="35" dur="250" tmFilter="0,0; .5, 1; 1, 1"/>
                                        <p:tgtEl>
                                          <p:spTgt spid="15"/>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wipe(left)">
                                      <p:cBhvr>
                                        <p:cTn id="40" dur="1000"/>
                                        <p:tgtEl>
                                          <p:spTgt spid="16"/>
                                        </p:tgtEl>
                                      </p:cBhvr>
                                    </p:animEffect>
                                  </p:childTnLst>
                                </p:cTn>
                              </p:par>
                            </p:childTnLst>
                          </p:cTn>
                        </p:par>
                      </p:childTnLst>
                    </p:cTn>
                  </p:par>
                  <p:par>
                    <p:cTn id="41" fill="hold">
                      <p:stCondLst>
                        <p:cond delay="indefinite"/>
                      </p:stCondLst>
                      <p:childTnLst>
                        <p:par>
                          <p:cTn id="42" fill="hold">
                            <p:stCondLst>
                              <p:cond delay="0"/>
                            </p:stCondLst>
                            <p:childTnLst>
                              <p:par>
                                <p:cTn id="43" presetID="41" presetClass="entr" presetSubtype="0" fill="hold" grpId="0" nodeType="clickEffect">
                                  <p:stCondLst>
                                    <p:cond delay="0"/>
                                  </p:stCondLst>
                                  <p:iterate type="lt">
                                    <p:tmPct val="10000"/>
                                  </p:iterate>
                                  <p:childTnLst>
                                    <p:set>
                                      <p:cBhvr>
                                        <p:cTn id="44" dur="1" fill="hold">
                                          <p:stCondLst>
                                            <p:cond delay="0"/>
                                          </p:stCondLst>
                                        </p:cTn>
                                        <p:tgtEl>
                                          <p:spTgt spid="17"/>
                                        </p:tgtEl>
                                        <p:attrNameLst>
                                          <p:attrName>style.visibility</p:attrName>
                                        </p:attrNameLst>
                                      </p:cBhvr>
                                      <p:to>
                                        <p:strVal val="visible"/>
                                      </p:to>
                                    </p:set>
                                    <p:anim calcmode="lin" valueType="num">
                                      <p:cBhvr>
                                        <p:cTn id="45" dur="250" fill="hold"/>
                                        <p:tgtEl>
                                          <p:spTgt spid="17"/>
                                        </p:tgtEl>
                                        <p:attrNameLst>
                                          <p:attrName>ppt_x</p:attrName>
                                        </p:attrNameLst>
                                      </p:cBhvr>
                                      <p:tavLst>
                                        <p:tav tm="0">
                                          <p:val>
                                            <p:strVal val="#ppt_x"/>
                                          </p:val>
                                        </p:tav>
                                        <p:tav tm="50000">
                                          <p:val>
                                            <p:strVal val="#ppt_x+.1"/>
                                          </p:val>
                                        </p:tav>
                                        <p:tav tm="100000">
                                          <p:val>
                                            <p:strVal val="#ppt_x"/>
                                          </p:val>
                                        </p:tav>
                                      </p:tavLst>
                                    </p:anim>
                                    <p:anim calcmode="lin" valueType="num">
                                      <p:cBhvr>
                                        <p:cTn id="46" dur="250" fill="hold"/>
                                        <p:tgtEl>
                                          <p:spTgt spid="17"/>
                                        </p:tgtEl>
                                        <p:attrNameLst>
                                          <p:attrName>ppt_y</p:attrName>
                                        </p:attrNameLst>
                                      </p:cBhvr>
                                      <p:tavLst>
                                        <p:tav tm="0">
                                          <p:val>
                                            <p:strVal val="#ppt_y"/>
                                          </p:val>
                                        </p:tav>
                                        <p:tav tm="100000">
                                          <p:val>
                                            <p:strVal val="#ppt_y"/>
                                          </p:val>
                                        </p:tav>
                                      </p:tavLst>
                                    </p:anim>
                                    <p:anim calcmode="lin" valueType="num">
                                      <p:cBhvr>
                                        <p:cTn id="47" dur="250" fill="hold"/>
                                        <p:tgtEl>
                                          <p:spTgt spid="17"/>
                                        </p:tgtEl>
                                        <p:attrNameLst>
                                          <p:attrName>ppt_h</p:attrName>
                                        </p:attrNameLst>
                                      </p:cBhvr>
                                      <p:tavLst>
                                        <p:tav tm="0">
                                          <p:val>
                                            <p:strVal val="#ppt_h/10"/>
                                          </p:val>
                                        </p:tav>
                                        <p:tav tm="50000">
                                          <p:val>
                                            <p:strVal val="#ppt_h+.01"/>
                                          </p:val>
                                        </p:tav>
                                        <p:tav tm="100000">
                                          <p:val>
                                            <p:strVal val="#ppt_h"/>
                                          </p:val>
                                        </p:tav>
                                      </p:tavLst>
                                    </p:anim>
                                    <p:anim calcmode="lin" valueType="num">
                                      <p:cBhvr>
                                        <p:cTn id="48" dur="250" fill="hold"/>
                                        <p:tgtEl>
                                          <p:spTgt spid="17"/>
                                        </p:tgtEl>
                                        <p:attrNameLst>
                                          <p:attrName>ppt_w</p:attrName>
                                        </p:attrNameLst>
                                      </p:cBhvr>
                                      <p:tavLst>
                                        <p:tav tm="0">
                                          <p:val>
                                            <p:strVal val="#ppt_w/10"/>
                                          </p:val>
                                        </p:tav>
                                        <p:tav tm="50000">
                                          <p:val>
                                            <p:strVal val="#ppt_w+.01"/>
                                          </p:val>
                                        </p:tav>
                                        <p:tav tm="100000">
                                          <p:val>
                                            <p:strVal val="#ppt_w"/>
                                          </p:val>
                                        </p:tav>
                                      </p:tavLst>
                                    </p:anim>
                                    <p:animEffect transition="in" filter="fade">
                                      <p:cBhvr>
                                        <p:cTn id="49" dur="250" tmFilter="0,0; .5, 1; 1, 1"/>
                                        <p:tgtEl>
                                          <p:spTgt spid="17"/>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wipe(left)">
                                      <p:cBhvr>
                                        <p:cTn id="54" dur="1000"/>
                                        <p:tgtEl>
                                          <p:spTgt spid="18"/>
                                        </p:tgtEl>
                                      </p:cBhvr>
                                    </p:animEffect>
                                  </p:childTnLst>
                                </p:cTn>
                              </p:par>
                            </p:childTnLst>
                          </p:cTn>
                        </p:par>
                      </p:childTnLst>
                    </p:cTn>
                  </p:par>
                  <p:par>
                    <p:cTn id="55" fill="hold">
                      <p:stCondLst>
                        <p:cond delay="indefinite"/>
                      </p:stCondLst>
                      <p:childTnLst>
                        <p:par>
                          <p:cTn id="56" fill="hold">
                            <p:stCondLst>
                              <p:cond delay="0"/>
                            </p:stCondLst>
                            <p:childTnLst>
                              <p:par>
                                <p:cTn id="57" presetID="41" presetClass="entr" presetSubtype="0" fill="hold" grpId="0" nodeType="clickEffect">
                                  <p:stCondLst>
                                    <p:cond delay="0"/>
                                  </p:stCondLst>
                                  <p:iterate type="lt">
                                    <p:tmPct val="10000"/>
                                  </p:iterate>
                                  <p:childTnLst>
                                    <p:set>
                                      <p:cBhvr>
                                        <p:cTn id="58" dur="1" fill="hold">
                                          <p:stCondLst>
                                            <p:cond delay="0"/>
                                          </p:stCondLst>
                                        </p:cTn>
                                        <p:tgtEl>
                                          <p:spTgt spid="19"/>
                                        </p:tgtEl>
                                        <p:attrNameLst>
                                          <p:attrName>style.visibility</p:attrName>
                                        </p:attrNameLst>
                                      </p:cBhvr>
                                      <p:to>
                                        <p:strVal val="visible"/>
                                      </p:to>
                                    </p:set>
                                    <p:anim calcmode="lin" valueType="num">
                                      <p:cBhvr>
                                        <p:cTn id="59" dur="250" fill="hold"/>
                                        <p:tgtEl>
                                          <p:spTgt spid="19"/>
                                        </p:tgtEl>
                                        <p:attrNameLst>
                                          <p:attrName>ppt_x</p:attrName>
                                        </p:attrNameLst>
                                      </p:cBhvr>
                                      <p:tavLst>
                                        <p:tav tm="0">
                                          <p:val>
                                            <p:strVal val="#ppt_x"/>
                                          </p:val>
                                        </p:tav>
                                        <p:tav tm="50000">
                                          <p:val>
                                            <p:strVal val="#ppt_x+.1"/>
                                          </p:val>
                                        </p:tav>
                                        <p:tav tm="100000">
                                          <p:val>
                                            <p:strVal val="#ppt_x"/>
                                          </p:val>
                                        </p:tav>
                                      </p:tavLst>
                                    </p:anim>
                                    <p:anim calcmode="lin" valueType="num">
                                      <p:cBhvr>
                                        <p:cTn id="60" dur="250" fill="hold"/>
                                        <p:tgtEl>
                                          <p:spTgt spid="19"/>
                                        </p:tgtEl>
                                        <p:attrNameLst>
                                          <p:attrName>ppt_y</p:attrName>
                                        </p:attrNameLst>
                                      </p:cBhvr>
                                      <p:tavLst>
                                        <p:tav tm="0">
                                          <p:val>
                                            <p:strVal val="#ppt_y"/>
                                          </p:val>
                                        </p:tav>
                                        <p:tav tm="100000">
                                          <p:val>
                                            <p:strVal val="#ppt_y"/>
                                          </p:val>
                                        </p:tav>
                                      </p:tavLst>
                                    </p:anim>
                                    <p:anim calcmode="lin" valueType="num">
                                      <p:cBhvr>
                                        <p:cTn id="61" dur="250" fill="hold"/>
                                        <p:tgtEl>
                                          <p:spTgt spid="19"/>
                                        </p:tgtEl>
                                        <p:attrNameLst>
                                          <p:attrName>ppt_h</p:attrName>
                                        </p:attrNameLst>
                                      </p:cBhvr>
                                      <p:tavLst>
                                        <p:tav tm="0">
                                          <p:val>
                                            <p:strVal val="#ppt_h/10"/>
                                          </p:val>
                                        </p:tav>
                                        <p:tav tm="50000">
                                          <p:val>
                                            <p:strVal val="#ppt_h+.01"/>
                                          </p:val>
                                        </p:tav>
                                        <p:tav tm="100000">
                                          <p:val>
                                            <p:strVal val="#ppt_h"/>
                                          </p:val>
                                        </p:tav>
                                      </p:tavLst>
                                    </p:anim>
                                    <p:anim calcmode="lin" valueType="num">
                                      <p:cBhvr>
                                        <p:cTn id="62" dur="250" fill="hold"/>
                                        <p:tgtEl>
                                          <p:spTgt spid="19"/>
                                        </p:tgtEl>
                                        <p:attrNameLst>
                                          <p:attrName>ppt_w</p:attrName>
                                        </p:attrNameLst>
                                      </p:cBhvr>
                                      <p:tavLst>
                                        <p:tav tm="0">
                                          <p:val>
                                            <p:strVal val="#ppt_w/10"/>
                                          </p:val>
                                        </p:tav>
                                        <p:tav tm="50000">
                                          <p:val>
                                            <p:strVal val="#ppt_w+.01"/>
                                          </p:val>
                                        </p:tav>
                                        <p:tav tm="100000">
                                          <p:val>
                                            <p:strVal val="#ppt_w"/>
                                          </p:val>
                                        </p:tav>
                                      </p:tavLst>
                                    </p:anim>
                                    <p:animEffect transition="in" filter="fade">
                                      <p:cBhvr>
                                        <p:cTn id="63" dur="250" tmFilter="0,0; .5, 1; 1, 1"/>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P spid="16" grpId="0"/>
      <p:bldP spid="17" grpId="0"/>
      <p:bldP spid="18" grpId="0"/>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91</a:t>
            </a:r>
          </a:p>
        </p:txBody>
      </p:sp>
      <p:sp>
        <p:nvSpPr>
          <p:cNvPr id="8" name="Rectangle 7">
            <a:extLst>
              <a:ext uri="{FF2B5EF4-FFF2-40B4-BE49-F238E27FC236}">
                <a16:creationId xmlns:a16="http://schemas.microsoft.com/office/drawing/2014/main" id="{FB921662-81D2-4D3B-8F41-EA0B99E27150}"/>
              </a:ext>
            </a:extLst>
          </p:cNvPr>
          <p:cNvSpPr/>
          <p:nvPr/>
        </p:nvSpPr>
        <p:spPr>
          <a:xfrm>
            <a:off x="1282820" y="997712"/>
            <a:ext cx="4170629" cy="400110"/>
          </a:xfrm>
          <a:prstGeom prst="rect">
            <a:avLst/>
          </a:prstGeom>
        </p:spPr>
        <p:txBody>
          <a:bodyPr wrap="none">
            <a:spAutoFit/>
          </a:bodyPr>
          <a:lstStyle/>
          <a:p>
            <a:r>
              <a:rPr lang="en-US" sz="2000" b="1" dirty="0"/>
              <a:t>Doctrine and Covenants 88:14, 16-17.</a:t>
            </a:r>
          </a:p>
        </p:txBody>
      </p:sp>
      <p:sp>
        <p:nvSpPr>
          <p:cNvPr id="3" name="Rectangle 2">
            <a:extLst>
              <a:ext uri="{FF2B5EF4-FFF2-40B4-BE49-F238E27FC236}">
                <a16:creationId xmlns:a16="http://schemas.microsoft.com/office/drawing/2014/main" id="{2E545DCF-4D88-4A06-902B-7D63D73EA806}"/>
              </a:ext>
            </a:extLst>
          </p:cNvPr>
          <p:cNvSpPr/>
          <p:nvPr/>
        </p:nvSpPr>
        <p:spPr>
          <a:xfrm>
            <a:off x="1282820" y="1334322"/>
            <a:ext cx="8813680" cy="1384995"/>
          </a:xfrm>
          <a:prstGeom prst="rect">
            <a:avLst/>
          </a:prstGeom>
        </p:spPr>
        <p:txBody>
          <a:bodyPr wrap="square">
            <a:spAutoFit/>
          </a:bodyPr>
          <a:lstStyle/>
          <a:p>
            <a:pPr algn="just"/>
            <a:r>
              <a:rPr lang="en-US" sz="1400" b="1" dirty="0">
                <a:latin typeface="Palatino"/>
              </a:rPr>
              <a:t>14 </a:t>
            </a:r>
            <a:r>
              <a:rPr lang="en-US" sz="1400" dirty="0">
                <a:latin typeface="Palatino"/>
              </a:rPr>
              <a:t>Now, verily I say unto you, that through the redemption which is made for you is brought to pass the resurrection from the dead.</a:t>
            </a:r>
          </a:p>
          <a:p>
            <a:pPr algn="just" fontAlgn="base"/>
            <a:r>
              <a:rPr lang="en-US" sz="1400" b="1" dirty="0">
                <a:latin typeface="Palatino"/>
              </a:rPr>
              <a:t>16 </a:t>
            </a:r>
            <a:r>
              <a:rPr lang="en-US" sz="1400" dirty="0">
                <a:latin typeface="Palatino"/>
              </a:rPr>
              <a:t>And the resurrection from the dead is the redemption of the soul.</a:t>
            </a:r>
          </a:p>
          <a:p>
            <a:pPr algn="just" fontAlgn="base"/>
            <a:r>
              <a:rPr lang="en-US" sz="1400" b="1" dirty="0">
                <a:latin typeface="Palatino"/>
              </a:rPr>
              <a:t>17 </a:t>
            </a:r>
            <a:r>
              <a:rPr lang="en-US" sz="1400" dirty="0">
                <a:latin typeface="Palatino"/>
              </a:rPr>
              <a:t>And the redemption of the soul is through him that quickeneth all things, in whose bosom it is decreed that the poor and the meek of the earth shall inherit it.</a:t>
            </a:r>
          </a:p>
          <a:p>
            <a:pPr algn="just"/>
            <a:endParaRPr lang="en-US" sz="1400" dirty="0">
              <a:latin typeface="Palatino"/>
            </a:endParaRPr>
          </a:p>
        </p:txBody>
      </p:sp>
      <p:sp>
        <p:nvSpPr>
          <p:cNvPr id="9" name="Rectangle 8">
            <a:extLst>
              <a:ext uri="{FF2B5EF4-FFF2-40B4-BE49-F238E27FC236}">
                <a16:creationId xmlns:a16="http://schemas.microsoft.com/office/drawing/2014/main" id="{58CD1A55-A48D-4E5D-91FA-7C14212373B5}"/>
              </a:ext>
            </a:extLst>
          </p:cNvPr>
          <p:cNvSpPr/>
          <p:nvPr/>
        </p:nvSpPr>
        <p:spPr>
          <a:xfrm>
            <a:off x="1282820" y="2534651"/>
            <a:ext cx="5187382" cy="369332"/>
          </a:xfrm>
          <a:prstGeom prst="rect">
            <a:avLst/>
          </a:prstGeom>
        </p:spPr>
        <p:txBody>
          <a:bodyPr wrap="none">
            <a:spAutoFit/>
          </a:bodyPr>
          <a:lstStyle/>
          <a:p>
            <a:r>
              <a:rPr lang="en-US" b="1" dirty="0"/>
              <a:t>Who made it possible for our souls to be redeemed?</a:t>
            </a:r>
          </a:p>
        </p:txBody>
      </p:sp>
      <p:sp>
        <p:nvSpPr>
          <p:cNvPr id="10" name="Rectangle 9">
            <a:extLst>
              <a:ext uri="{FF2B5EF4-FFF2-40B4-BE49-F238E27FC236}">
                <a16:creationId xmlns:a16="http://schemas.microsoft.com/office/drawing/2014/main" id="{7D61038B-5006-496F-AA28-F5466BBA8A1F}"/>
              </a:ext>
            </a:extLst>
          </p:cNvPr>
          <p:cNvSpPr/>
          <p:nvPr/>
        </p:nvSpPr>
        <p:spPr>
          <a:xfrm>
            <a:off x="1282820" y="2977999"/>
            <a:ext cx="5824158" cy="369332"/>
          </a:xfrm>
          <a:prstGeom prst="rect">
            <a:avLst/>
          </a:prstGeom>
        </p:spPr>
        <p:txBody>
          <a:bodyPr wrap="none">
            <a:spAutoFit/>
          </a:bodyPr>
          <a:lstStyle/>
          <a:p>
            <a:r>
              <a:rPr lang="en-US" i="1" dirty="0">
                <a:effectLst>
                  <a:outerShdw blurRad="38100" dist="38100" dir="2700000" algn="tl">
                    <a:srgbClr val="000000">
                      <a:alpha val="43137"/>
                    </a:srgbClr>
                  </a:outerShdw>
                </a:effectLst>
              </a:rPr>
              <a:t>Jesus Christ made it possible for our souls to be redeemed. </a:t>
            </a:r>
          </a:p>
        </p:txBody>
      </p:sp>
      <p:sp>
        <p:nvSpPr>
          <p:cNvPr id="11" name="Rectangle 10">
            <a:extLst>
              <a:ext uri="{FF2B5EF4-FFF2-40B4-BE49-F238E27FC236}">
                <a16:creationId xmlns:a16="http://schemas.microsoft.com/office/drawing/2014/main" id="{42C898CF-11E7-451E-A850-E6297C88DCC7}"/>
              </a:ext>
            </a:extLst>
          </p:cNvPr>
          <p:cNvSpPr/>
          <p:nvPr/>
        </p:nvSpPr>
        <p:spPr>
          <a:xfrm>
            <a:off x="1282820" y="3486027"/>
            <a:ext cx="4845685" cy="369332"/>
          </a:xfrm>
          <a:prstGeom prst="rect">
            <a:avLst/>
          </a:prstGeom>
        </p:spPr>
        <p:txBody>
          <a:bodyPr wrap="none">
            <a:spAutoFit/>
          </a:bodyPr>
          <a:lstStyle/>
          <a:p>
            <a:r>
              <a:rPr lang="en-US" b="1" dirty="0"/>
              <a:t>What will the “poor and the meek” souls inherit?</a:t>
            </a:r>
          </a:p>
        </p:txBody>
      </p:sp>
      <p:sp>
        <p:nvSpPr>
          <p:cNvPr id="12" name="Rectangle 11">
            <a:extLst>
              <a:ext uri="{FF2B5EF4-FFF2-40B4-BE49-F238E27FC236}">
                <a16:creationId xmlns:a16="http://schemas.microsoft.com/office/drawing/2014/main" id="{AD720CF2-9932-470E-B763-2D54AA288DEB}"/>
              </a:ext>
            </a:extLst>
          </p:cNvPr>
          <p:cNvSpPr/>
          <p:nvPr/>
        </p:nvSpPr>
        <p:spPr>
          <a:xfrm>
            <a:off x="6935366" y="3486027"/>
            <a:ext cx="1140056" cy="369332"/>
          </a:xfrm>
          <a:prstGeom prst="rect">
            <a:avLst/>
          </a:prstGeom>
        </p:spPr>
        <p:txBody>
          <a:bodyPr wrap="none">
            <a:spAutoFit/>
          </a:bodyPr>
          <a:lstStyle/>
          <a:p>
            <a:r>
              <a:rPr lang="en-US" i="1" dirty="0">
                <a:effectLst>
                  <a:outerShdw blurRad="38100" dist="38100" dir="2700000" algn="tl">
                    <a:srgbClr val="000000">
                      <a:alpha val="43137"/>
                    </a:srgbClr>
                  </a:outerShdw>
                </a:effectLst>
              </a:rPr>
              <a:t>The earth.</a:t>
            </a:r>
          </a:p>
        </p:txBody>
      </p:sp>
      <p:sp>
        <p:nvSpPr>
          <p:cNvPr id="13" name="Rectangle 12">
            <a:extLst>
              <a:ext uri="{FF2B5EF4-FFF2-40B4-BE49-F238E27FC236}">
                <a16:creationId xmlns:a16="http://schemas.microsoft.com/office/drawing/2014/main" id="{C6DBC759-72EB-4282-869E-AD8FE2A79813}"/>
              </a:ext>
            </a:extLst>
          </p:cNvPr>
          <p:cNvSpPr/>
          <p:nvPr/>
        </p:nvSpPr>
        <p:spPr>
          <a:xfrm>
            <a:off x="1282820" y="3904257"/>
            <a:ext cx="3787512" cy="400110"/>
          </a:xfrm>
          <a:prstGeom prst="rect">
            <a:avLst/>
          </a:prstGeom>
        </p:spPr>
        <p:txBody>
          <a:bodyPr wrap="none">
            <a:spAutoFit/>
          </a:bodyPr>
          <a:lstStyle/>
          <a:p>
            <a:r>
              <a:rPr lang="en-US" sz="2000" b="1" dirty="0"/>
              <a:t>Doctrine and Covenants 88:18-20.</a:t>
            </a:r>
          </a:p>
        </p:txBody>
      </p:sp>
      <p:sp>
        <p:nvSpPr>
          <p:cNvPr id="14" name="Rectangle 13">
            <a:extLst>
              <a:ext uri="{FF2B5EF4-FFF2-40B4-BE49-F238E27FC236}">
                <a16:creationId xmlns:a16="http://schemas.microsoft.com/office/drawing/2014/main" id="{2D09C5D3-F0ED-46A4-A951-1DAF6B616D5B}"/>
              </a:ext>
            </a:extLst>
          </p:cNvPr>
          <p:cNvSpPr/>
          <p:nvPr/>
        </p:nvSpPr>
        <p:spPr>
          <a:xfrm>
            <a:off x="1282820" y="4189308"/>
            <a:ext cx="8813680" cy="1569660"/>
          </a:xfrm>
          <a:prstGeom prst="rect">
            <a:avLst/>
          </a:prstGeom>
        </p:spPr>
        <p:txBody>
          <a:bodyPr wrap="square">
            <a:spAutoFit/>
          </a:bodyPr>
          <a:lstStyle/>
          <a:p>
            <a:pPr algn="just" fontAlgn="base"/>
            <a:r>
              <a:rPr lang="en-US" sz="1600" b="1" dirty="0">
                <a:latin typeface="Palatino"/>
              </a:rPr>
              <a:t>18 </a:t>
            </a:r>
            <a:r>
              <a:rPr lang="en-US" sz="1600" dirty="0">
                <a:latin typeface="Palatino"/>
              </a:rPr>
              <a:t>Therefore, it must needs be sanctified from all unrighteousness, that it may be prepared for the celestial glory;</a:t>
            </a:r>
          </a:p>
          <a:p>
            <a:pPr algn="just" fontAlgn="base"/>
            <a:r>
              <a:rPr lang="en-US" sz="1600" b="1" dirty="0">
                <a:latin typeface="Palatino"/>
              </a:rPr>
              <a:t>19 </a:t>
            </a:r>
            <a:r>
              <a:rPr lang="en-US" sz="1600" dirty="0">
                <a:latin typeface="Palatino"/>
              </a:rPr>
              <a:t>For after it hath filled the measure of its creation, it shall be crowned with glory, even with the presence of God the Father;</a:t>
            </a:r>
          </a:p>
          <a:p>
            <a:pPr algn="just" fontAlgn="base"/>
            <a:r>
              <a:rPr lang="en-US" sz="1600" b="1" dirty="0">
                <a:latin typeface="Palatino"/>
              </a:rPr>
              <a:t>20 </a:t>
            </a:r>
            <a:r>
              <a:rPr lang="en-US" sz="1600" dirty="0">
                <a:latin typeface="Palatino"/>
              </a:rPr>
              <a:t>That bodies who are of the celestial kingdom may possess it forever and ever; for, for this intent was it made and created, and for this intent are they sanctified.</a:t>
            </a:r>
            <a:endParaRPr lang="en-US" sz="1600" b="0" i="0" dirty="0">
              <a:effectLst/>
              <a:latin typeface="Palatino"/>
            </a:endParaRPr>
          </a:p>
        </p:txBody>
      </p:sp>
    </p:spTree>
    <p:extLst>
      <p:ext uri="{BB962C8B-B14F-4D97-AF65-F5344CB8AC3E}">
        <p14:creationId xmlns:p14="http://schemas.microsoft.com/office/powerpoint/2010/main" val="4111660951"/>
      </p:ext>
    </p:extLst>
  </p:cSld>
  <p:clrMapOvr>
    <a:masterClrMapping/>
  </p:clrMapOvr>
  <mc:AlternateContent xmlns:mc="http://schemas.openxmlformats.org/markup-compatibility/2006">
    <mc:Choice xmlns:p14="http://schemas.microsoft.com/office/powerpoint/2010/main" Requires="p14">
      <p:transition spd="slow" p14:dur="1500">
        <p:split orient="vert" dir="in"/>
      </p:transition>
    </mc:Choice>
    <mc:Fallback>
      <p:transition spd="slow">
        <p:split orient="vert" dir="in"/>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right)">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grpId="0" nodeType="clickEffect">
                                  <p:stCondLst>
                                    <p:cond delay="0"/>
                                  </p:stCondLst>
                                  <p:iterate type="lt">
                                    <p:tmPct val="10000"/>
                                  </p:iterate>
                                  <p:childTnLst>
                                    <p:set>
                                      <p:cBhvr>
                                        <p:cTn id="11" dur="1" fill="hold">
                                          <p:stCondLst>
                                            <p:cond delay="0"/>
                                          </p:stCondLst>
                                        </p:cTn>
                                        <p:tgtEl>
                                          <p:spTgt spid="10"/>
                                        </p:tgtEl>
                                        <p:attrNameLst>
                                          <p:attrName>style.visibility</p:attrName>
                                        </p:attrNameLst>
                                      </p:cBhvr>
                                      <p:to>
                                        <p:strVal val="visible"/>
                                      </p:to>
                                    </p:set>
                                    <p:anim calcmode="lin" valueType="num">
                                      <p:cBhvr>
                                        <p:cTn id="12" dur="25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13" dur="250" fill="hold"/>
                                        <p:tgtEl>
                                          <p:spTgt spid="10"/>
                                        </p:tgtEl>
                                        <p:attrNameLst>
                                          <p:attrName>ppt_y</p:attrName>
                                        </p:attrNameLst>
                                      </p:cBhvr>
                                      <p:tavLst>
                                        <p:tav tm="0">
                                          <p:val>
                                            <p:strVal val="#ppt_y"/>
                                          </p:val>
                                        </p:tav>
                                        <p:tav tm="100000">
                                          <p:val>
                                            <p:strVal val="#ppt_y"/>
                                          </p:val>
                                        </p:tav>
                                      </p:tavLst>
                                    </p:anim>
                                    <p:anim calcmode="lin" valueType="num">
                                      <p:cBhvr>
                                        <p:cTn id="14" dur="25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15" dur="25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16" dur="250" tmFilter="0,0; .5, 1; 1, 1"/>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p:cTn id="28" dur="500" fill="hold"/>
                                        <p:tgtEl>
                                          <p:spTgt spid="12"/>
                                        </p:tgtEl>
                                        <p:attrNameLst>
                                          <p:attrName>ppt_w</p:attrName>
                                        </p:attrNameLst>
                                      </p:cBhvr>
                                      <p:tavLst>
                                        <p:tav tm="0">
                                          <p:val>
                                            <p:fltVal val="0"/>
                                          </p:val>
                                        </p:tav>
                                        <p:tav tm="100000">
                                          <p:val>
                                            <p:strVal val="#ppt_w"/>
                                          </p:val>
                                        </p:tav>
                                      </p:tavLst>
                                    </p:anim>
                                    <p:anim calcmode="lin" valueType="num">
                                      <p:cBhvr>
                                        <p:cTn id="29" dur="500" fill="hold"/>
                                        <p:tgtEl>
                                          <p:spTgt spid="12"/>
                                        </p:tgtEl>
                                        <p:attrNameLst>
                                          <p:attrName>ppt_h</p:attrName>
                                        </p:attrNameLst>
                                      </p:cBhvr>
                                      <p:tavLst>
                                        <p:tav tm="0">
                                          <p:val>
                                            <p:fltVal val="0"/>
                                          </p:val>
                                        </p:tav>
                                        <p:tav tm="100000">
                                          <p:val>
                                            <p:strVal val="#ppt_h"/>
                                          </p:val>
                                        </p:tav>
                                      </p:tavLst>
                                    </p:anim>
                                    <p:animEffect transition="in" filter="fade">
                                      <p:cBhvr>
                                        <p:cTn id="30" dur="5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dissolve">
                                      <p:cBhvr>
                                        <p:cTn id="35" dur="750"/>
                                        <p:tgtEl>
                                          <p:spTgt spid="13"/>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dissolve">
                                      <p:cBhvr>
                                        <p:cTn id="38"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91</a:t>
            </a:r>
          </a:p>
        </p:txBody>
      </p:sp>
      <p:sp>
        <p:nvSpPr>
          <p:cNvPr id="2" name="Rectangle 1">
            <a:extLst>
              <a:ext uri="{FF2B5EF4-FFF2-40B4-BE49-F238E27FC236}">
                <a16:creationId xmlns:a16="http://schemas.microsoft.com/office/drawing/2014/main" id="{2083AF7E-4C5F-498F-B6F3-F3B6A06801C0}"/>
              </a:ext>
            </a:extLst>
          </p:cNvPr>
          <p:cNvSpPr/>
          <p:nvPr/>
        </p:nvSpPr>
        <p:spPr>
          <a:xfrm>
            <a:off x="1193800" y="1099235"/>
            <a:ext cx="6896100" cy="369332"/>
          </a:xfrm>
          <a:prstGeom prst="rect">
            <a:avLst/>
          </a:prstGeom>
        </p:spPr>
        <p:txBody>
          <a:bodyPr wrap="square">
            <a:spAutoFit/>
          </a:bodyPr>
          <a:lstStyle/>
          <a:p>
            <a:r>
              <a:rPr lang="en-US" b="1" dirty="0"/>
              <a:t>What will happen to the earth before redeemed souls can inherit it?</a:t>
            </a:r>
          </a:p>
        </p:txBody>
      </p:sp>
      <p:sp>
        <p:nvSpPr>
          <p:cNvPr id="3" name="Rectangle 2">
            <a:extLst>
              <a:ext uri="{FF2B5EF4-FFF2-40B4-BE49-F238E27FC236}">
                <a16:creationId xmlns:a16="http://schemas.microsoft.com/office/drawing/2014/main" id="{BF5FFB0A-7652-406B-9D70-B5C6E7F5CE7F}"/>
              </a:ext>
            </a:extLst>
          </p:cNvPr>
          <p:cNvSpPr/>
          <p:nvPr/>
        </p:nvSpPr>
        <p:spPr>
          <a:xfrm>
            <a:off x="1193800" y="1593334"/>
            <a:ext cx="5444504" cy="369332"/>
          </a:xfrm>
          <a:prstGeom prst="rect">
            <a:avLst/>
          </a:prstGeom>
        </p:spPr>
        <p:txBody>
          <a:bodyPr wrap="none">
            <a:spAutoFit/>
          </a:bodyPr>
          <a:lstStyle/>
          <a:p>
            <a:r>
              <a:rPr lang="en-US" b="1" dirty="0"/>
              <a:t>Whose presence will be found on the sanctified earth? </a:t>
            </a:r>
          </a:p>
        </p:txBody>
      </p:sp>
      <p:sp>
        <p:nvSpPr>
          <p:cNvPr id="4" name="Rectangle 3">
            <a:extLst>
              <a:ext uri="{FF2B5EF4-FFF2-40B4-BE49-F238E27FC236}">
                <a16:creationId xmlns:a16="http://schemas.microsoft.com/office/drawing/2014/main" id="{EE0D6796-789F-4AE2-A83D-1DB43298A94D}"/>
              </a:ext>
            </a:extLst>
          </p:cNvPr>
          <p:cNvSpPr/>
          <p:nvPr/>
        </p:nvSpPr>
        <p:spPr>
          <a:xfrm>
            <a:off x="2844800" y="2191435"/>
            <a:ext cx="6096000" cy="707886"/>
          </a:xfrm>
          <a:prstGeom prst="rect">
            <a:avLst/>
          </a:prstGeom>
        </p:spPr>
        <p:txBody>
          <a:bodyPr>
            <a:spAutoFit/>
          </a:bodyPr>
          <a:lstStyle/>
          <a:p>
            <a:pPr algn="ctr"/>
            <a:r>
              <a:rPr lang="en-US" sz="2000" b="1" i="1" dirty="0"/>
              <a:t>Who will qualify to live in the celestial kingdom and enjoy the presence of Heavenly Father?</a:t>
            </a:r>
          </a:p>
        </p:txBody>
      </p:sp>
      <p:sp>
        <p:nvSpPr>
          <p:cNvPr id="5" name="Rectangle 4">
            <a:extLst>
              <a:ext uri="{FF2B5EF4-FFF2-40B4-BE49-F238E27FC236}">
                <a16:creationId xmlns:a16="http://schemas.microsoft.com/office/drawing/2014/main" id="{67157A99-21C8-4C22-AE6F-6942A753FE03}"/>
              </a:ext>
            </a:extLst>
          </p:cNvPr>
          <p:cNvSpPr/>
          <p:nvPr/>
        </p:nvSpPr>
        <p:spPr>
          <a:xfrm>
            <a:off x="1193800" y="3075057"/>
            <a:ext cx="3465885" cy="369332"/>
          </a:xfrm>
          <a:prstGeom prst="rect">
            <a:avLst/>
          </a:prstGeom>
        </p:spPr>
        <p:txBody>
          <a:bodyPr wrap="none">
            <a:spAutoFit/>
          </a:bodyPr>
          <a:lstStyle/>
          <a:p>
            <a:r>
              <a:rPr lang="en-US" b="1" dirty="0"/>
              <a:t>Doctrine and Covenants 88:21–24.</a:t>
            </a:r>
          </a:p>
        </p:txBody>
      </p:sp>
      <p:sp>
        <p:nvSpPr>
          <p:cNvPr id="10" name="Rectangle 9">
            <a:extLst>
              <a:ext uri="{FF2B5EF4-FFF2-40B4-BE49-F238E27FC236}">
                <a16:creationId xmlns:a16="http://schemas.microsoft.com/office/drawing/2014/main" id="{99DB606C-ADF9-4BB8-AB63-5C3977873274}"/>
              </a:ext>
            </a:extLst>
          </p:cNvPr>
          <p:cNvSpPr/>
          <p:nvPr/>
        </p:nvSpPr>
        <p:spPr>
          <a:xfrm>
            <a:off x="1193800" y="3365500"/>
            <a:ext cx="9537700" cy="1569660"/>
          </a:xfrm>
          <a:prstGeom prst="rect">
            <a:avLst/>
          </a:prstGeom>
        </p:spPr>
        <p:txBody>
          <a:bodyPr wrap="square">
            <a:spAutoFit/>
          </a:bodyPr>
          <a:lstStyle/>
          <a:p>
            <a:pPr algn="just" fontAlgn="base"/>
            <a:r>
              <a:rPr lang="en-US" sz="1600" b="1" dirty="0">
                <a:latin typeface="Palatino"/>
              </a:rPr>
              <a:t>21 </a:t>
            </a:r>
            <a:r>
              <a:rPr lang="en-US" sz="1600" dirty="0">
                <a:latin typeface="Palatino"/>
              </a:rPr>
              <a:t>And they who are not sanctified through the law which I have given unto you, even the law of Christ, must inherit another kingdom, even that of a terrestrial kingdom, or that of a telestial kingdom.</a:t>
            </a:r>
          </a:p>
          <a:p>
            <a:pPr algn="just" fontAlgn="base"/>
            <a:r>
              <a:rPr lang="en-US" sz="1600" b="1" dirty="0">
                <a:latin typeface="Palatino"/>
              </a:rPr>
              <a:t>22 </a:t>
            </a:r>
            <a:r>
              <a:rPr lang="en-US" sz="1600" dirty="0">
                <a:latin typeface="Palatino"/>
              </a:rPr>
              <a:t>For he who is not able to abide the law of a celestial kingdom cannot abide a celestial glory.</a:t>
            </a:r>
          </a:p>
          <a:p>
            <a:pPr algn="just" fontAlgn="base"/>
            <a:r>
              <a:rPr lang="en-US" sz="1600" b="1" dirty="0">
                <a:latin typeface="Palatino"/>
              </a:rPr>
              <a:t>23 </a:t>
            </a:r>
            <a:r>
              <a:rPr lang="en-US" sz="1600" dirty="0">
                <a:latin typeface="Palatino"/>
              </a:rPr>
              <a:t>And he who cannot abide the law of a terrestrial kingdom cannot abide a terrestrial glory.</a:t>
            </a:r>
          </a:p>
          <a:p>
            <a:pPr algn="just" fontAlgn="base"/>
            <a:r>
              <a:rPr lang="en-US" sz="1600" b="1" dirty="0">
                <a:latin typeface="Palatino"/>
              </a:rPr>
              <a:t>24 </a:t>
            </a:r>
            <a:r>
              <a:rPr lang="en-US" sz="1600" dirty="0">
                <a:latin typeface="Palatino"/>
              </a:rPr>
              <a:t>And he who cannot abide the law of a telestial kingdom cannot abide a telestial glory; therefore he is not meet for a kingdom of glory. Therefore he must abide a kingdom which is not a kingdom of glory.</a:t>
            </a:r>
            <a:endParaRPr lang="en-US" sz="1600" b="0" i="0" dirty="0">
              <a:effectLst/>
              <a:latin typeface="Palatino"/>
            </a:endParaRPr>
          </a:p>
        </p:txBody>
      </p:sp>
      <p:sp>
        <p:nvSpPr>
          <p:cNvPr id="17" name="Rectangle 16">
            <a:extLst>
              <a:ext uri="{FF2B5EF4-FFF2-40B4-BE49-F238E27FC236}">
                <a16:creationId xmlns:a16="http://schemas.microsoft.com/office/drawing/2014/main" id="{94557F91-4AA6-4A7D-AF69-BD8F0CABA36B}"/>
              </a:ext>
            </a:extLst>
          </p:cNvPr>
          <p:cNvSpPr/>
          <p:nvPr/>
        </p:nvSpPr>
        <p:spPr>
          <a:xfrm>
            <a:off x="1193800" y="4941500"/>
            <a:ext cx="7416800" cy="369332"/>
          </a:xfrm>
          <a:prstGeom prst="rect">
            <a:avLst/>
          </a:prstGeom>
        </p:spPr>
        <p:txBody>
          <a:bodyPr wrap="square">
            <a:spAutoFit/>
          </a:bodyPr>
          <a:lstStyle/>
          <a:p>
            <a:r>
              <a:rPr lang="en-US" b="1" dirty="0"/>
              <a:t>What determines the degree of glory a person receives in the Resurrection?</a:t>
            </a:r>
          </a:p>
        </p:txBody>
      </p:sp>
      <p:sp>
        <p:nvSpPr>
          <p:cNvPr id="20" name="Rectangle 19">
            <a:extLst>
              <a:ext uri="{FF2B5EF4-FFF2-40B4-BE49-F238E27FC236}">
                <a16:creationId xmlns:a16="http://schemas.microsoft.com/office/drawing/2014/main" id="{FB6DE350-D400-42BD-92AE-D960F4B963BA}"/>
              </a:ext>
            </a:extLst>
          </p:cNvPr>
          <p:cNvSpPr/>
          <p:nvPr/>
        </p:nvSpPr>
        <p:spPr>
          <a:xfrm>
            <a:off x="1193800" y="5299163"/>
            <a:ext cx="6896100" cy="369332"/>
          </a:xfrm>
          <a:prstGeom prst="rect">
            <a:avLst/>
          </a:prstGeom>
        </p:spPr>
        <p:txBody>
          <a:bodyPr wrap="square">
            <a:spAutoFit/>
          </a:bodyPr>
          <a:lstStyle/>
          <a:p>
            <a:r>
              <a:rPr lang="en-US" i="1" dirty="0">
                <a:effectLst>
                  <a:outerShdw blurRad="38100" dist="38100" dir="2700000" algn="tl">
                    <a:srgbClr val="000000">
                      <a:alpha val="43137"/>
                    </a:srgbClr>
                  </a:outerShdw>
                </a:effectLst>
              </a:rPr>
              <a:t>In the Resurrection we will receive glory according to the law we obey. </a:t>
            </a:r>
          </a:p>
        </p:txBody>
      </p:sp>
    </p:spTree>
    <p:extLst>
      <p:ext uri="{BB962C8B-B14F-4D97-AF65-F5344CB8AC3E}">
        <p14:creationId xmlns:p14="http://schemas.microsoft.com/office/powerpoint/2010/main" val="3779474248"/>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subTnLst>
                                    <p:animClr clrSpc="rgb" dir="cw">
                                      <p:cBhvr override="childStyle">
                                        <p:cTn dur="1" fill="hold" display="0" masterRel="nextClick" afterEffect="1"/>
                                        <p:tgtEl>
                                          <p:spTgt spid="2"/>
                                        </p:tgtEl>
                                        <p:attrNameLst>
                                          <p:attrName>ppt_c</p:attrName>
                                        </p:attrNameLst>
                                      </p:cBhvr>
                                      <p:to>
                                        <a:schemeClr val="accent2"/>
                                      </p:to>
                                    </p:animClr>
                                  </p:sub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fltVal val="0"/>
                                          </p:val>
                                        </p:tav>
                                        <p:tav tm="100000">
                                          <p:val>
                                            <p:strVal val="#ppt_w"/>
                                          </p:val>
                                        </p:tav>
                                      </p:tavLst>
                                    </p:anim>
                                    <p:anim calcmode="lin" valueType="num">
                                      <p:cBhvr>
                                        <p:cTn id="13" dur="1000" fill="hold"/>
                                        <p:tgtEl>
                                          <p:spTgt spid="3"/>
                                        </p:tgtEl>
                                        <p:attrNameLst>
                                          <p:attrName>ppt_h</p:attrName>
                                        </p:attrNameLst>
                                      </p:cBhvr>
                                      <p:tavLst>
                                        <p:tav tm="0">
                                          <p:val>
                                            <p:fltVal val="0"/>
                                          </p:val>
                                        </p:tav>
                                        <p:tav tm="100000">
                                          <p:val>
                                            <p:strVal val="#ppt_h"/>
                                          </p:val>
                                        </p:tav>
                                      </p:tavLst>
                                    </p:anim>
                                    <p:anim calcmode="lin" valueType="num">
                                      <p:cBhvr>
                                        <p:cTn id="14" dur="1000" fill="hold"/>
                                        <p:tgtEl>
                                          <p:spTgt spid="3"/>
                                        </p:tgtEl>
                                        <p:attrNameLst>
                                          <p:attrName>style.rotation</p:attrName>
                                        </p:attrNameLst>
                                      </p:cBhvr>
                                      <p:tavLst>
                                        <p:tav tm="0">
                                          <p:val>
                                            <p:fltVal val="90"/>
                                          </p:val>
                                        </p:tav>
                                        <p:tav tm="100000">
                                          <p:val>
                                            <p:fltVal val="0"/>
                                          </p:val>
                                        </p:tav>
                                      </p:tavLst>
                                    </p:anim>
                                    <p:animEffect transition="in" filter="fade">
                                      <p:cBhvr>
                                        <p:cTn id="15" dur="10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23" presetClass="entr" presetSubtype="16"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p:cTn id="20" dur="1000" fill="hold"/>
                                        <p:tgtEl>
                                          <p:spTgt spid="4"/>
                                        </p:tgtEl>
                                        <p:attrNameLst>
                                          <p:attrName>ppt_w</p:attrName>
                                        </p:attrNameLst>
                                      </p:cBhvr>
                                      <p:tavLst>
                                        <p:tav tm="0">
                                          <p:val>
                                            <p:fltVal val="0"/>
                                          </p:val>
                                        </p:tav>
                                        <p:tav tm="100000">
                                          <p:val>
                                            <p:strVal val="#ppt_w"/>
                                          </p:val>
                                        </p:tav>
                                      </p:tavLst>
                                    </p:anim>
                                    <p:anim calcmode="lin" valueType="num">
                                      <p:cBhvr>
                                        <p:cTn id="21" dur="1000" fill="hold"/>
                                        <p:tgtEl>
                                          <p:spTgt spid="4"/>
                                        </p:tgtEl>
                                        <p:attrNameLst>
                                          <p:attrName>ppt_h</p:attrName>
                                        </p:attrNameLst>
                                      </p:cBhvr>
                                      <p:tavLst>
                                        <p:tav tm="0">
                                          <p:val>
                                            <p:fltVal val="0"/>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50" presetClass="entr" presetSubtype="0" decel="10000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p:cTn id="26" dur="1000" fill="hold"/>
                                        <p:tgtEl>
                                          <p:spTgt spid="10"/>
                                        </p:tgtEl>
                                        <p:attrNameLst>
                                          <p:attrName>ppt_w</p:attrName>
                                        </p:attrNameLst>
                                      </p:cBhvr>
                                      <p:tavLst>
                                        <p:tav tm="0">
                                          <p:val>
                                            <p:strVal val="#ppt_w+.3"/>
                                          </p:val>
                                        </p:tav>
                                        <p:tav tm="100000">
                                          <p:val>
                                            <p:strVal val="#ppt_w"/>
                                          </p:val>
                                        </p:tav>
                                      </p:tavLst>
                                    </p:anim>
                                    <p:anim calcmode="lin" valueType="num">
                                      <p:cBhvr>
                                        <p:cTn id="27" dur="1000" fill="hold"/>
                                        <p:tgtEl>
                                          <p:spTgt spid="10"/>
                                        </p:tgtEl>
                                        <p:attrNameLst>
                                          <p:attrName>ppt_h</p:attrName>
                                        </p:attrNameLst>
                                      </p:cBhvr>
                                      <p:tavLst>
                                        <p:tav tm="0">
                                          <p:val>
                                            <p:strVal val="#ppt_h"/>
                                          </p:val>
                                        </p:tav>
                                        <p:tav tm="100000">
                                          <p:val>
                                            <p:strVal val="#ppt_h"/>
                                          </p:val>
                                        </p:tav>
                                      </p:tavLst>
                                    </p:anim>
                                    <p:animEffect transition="in" filter="fade">
                                      <p:cBhvr>
                                        <p:cTn id="28" dur="1000"/>
                                        <p:tgtEl>
                                          <p:spTgt spid="10"/>
                                        </p:tgtEl>
                                      </p:cBhvr>
                                    </p:animEffect>
                                  </p:childTnLst>
                                </p:cTn>
                              </p:par>
                              <p:par>
                                <p:cTn id="29" presetID="50" presetClass="entr" presetSubtype="0" decel="100000" fill="hold" grpId="0" nodeType="with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p:cTn id="31" dur="1000" fill="hold"/>
                                        <p:tgtEl>
                                          <p:spTgt spid="5"/>
                                        </p:tgtEl>
                                        <p:attrNameLst>
                                          <p:attrName>ppt_w</p:attrName>
                                        </p:attrNameLst>
                                      </p:cBhvr>
                                      <p:tavLst>
                                        <p:tav tm="0">
                                          <p:val>
                                            <p:strVal val="#ppt_w+.3"/>
                                          </p:val>
                                        </p:tav>
                                        <p:tav tm="100000">
                                          <p:val>
                                            <p:strVal val="#ppt_w"/>
                                          </p:val>
                                        </p:tav>
                                      </p:tavLst>
                                    </p:anim>
                                    <p:anim calcmode="lin" valueType="num">
                                      <p:cBhvr>
                                        <p:cTn id="32" dur="1000" fill="hold"/>
                                        <p:tgtEl>
                                          <p:spTgt spid="5"/>
                                        </p:tgtEl>
                                        <p:attrNameLst>
                                          <p:attrName>ppt_h</p:attrName>
                                        </p:attrNameLst>
                                      </p:cBhvr>
                                      <p:tavLst>
                                        <p:tav tm="0">
                                          <p:val>
                                            <p:strVal val="#ppt_h"/>
                                          </p:val>
                                        </p:tav>
                                        <p:tav tm="100000">
                                          <p:val>
                                            <p:strVal val="#ppt_h"/>
                                          </p:val>
                                        </p:tav>
                                      </p:tavLst>
                                    </p:anim>
                                    <p:animEffect transition="in" filter="fade">
                                      <p:cBhvr>
                                        <p:cTn id="33" dur="1000"/>
                                        <p:tgtEl>
                                          <p:spTgt spid="5"/>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fade">
                                      <p:cBhvr>
                                        <p:cTn id="38" dur="1000"/>
                                        <p:tgtEl>
                                          <p:spTgt spid="17"/>
                                        </p:tgtEl>
                                      </p:cBhvr>
                                    </p:animEffect>
                                    <p:anim calcmode="lin" valueType="num">
                                      <p:cBhvr>
                                        <p:cTn id="39" dur="1000" fill="hold"/>
                                        <p:tgtEl>
                                          <p:spTgt spid="17"/>
                                        </p:tgtEl>
                                        <p:attrNameLst>
                                          <p:attrName>ppt_x</p:attrName>
                                        </p:attrNameLst>
                                      </p:cBhvr>
                                      <p:tavLst>
                                        <p:tav tm="0">
                                          <p:val>
                                            <p:strVal val="#ppt_x"/>
                                          </p:val>
                                        </p:tav>
                                        <p:tav tm="100000">
                                          <p:val>
                                            <p:strVal val="#ppt_x"/>
                                          </p:val>
                                        </p:tav>
                                      </p:tavLst>
                                    </p:anim>
                                    <p:anim calcmode="lin" valueType="num">
                                      <p:cBhvr>
                                        <p:cTn id="4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1" presetClass="entr" presetSubtype="0" fill="hold" grpId="0" nodeType="clickEffect">
                                  <p:stCondLst>
                                    <p:cond delay="0"/>
                                  </p:stCondLst>
                                  <p:iterate type="lt">
                                    <p:tmPct val="10000"/>
                                  </p:iterate>
                                  <p:childTnLst>
                                    <p:set>
                                      <p:cBhvr>
                                        <p:cTn id="44" dur="1" fill="hold">
                                          <p:stCondLst>
                                            <p:cond delay="0"/>
                                          </p:stCondLst>
                                        </p:cTn>
                                        <p:tgtEl>
                                          <p:spTgt spid="20"/>
                                        </p:tgtEl>
                                        <p:attrNameLst>
                                          <p:attrName>style.visibility</p:attrName>
                                        </p:attrNameLst>
                                      </p:cBhvr>
                                      <p:to>
                                        <p:strVal val="visible"/>
                                      </p:to>
                                    </p:set>
                                    <p:anim calcmode="lin" valueType="num">
                                      <p:cBhvr>
                                        <p:cTn id="45" dur="250" fill="hold"/>
                                        <p:tgtEl>
                                          <p:spTgt spid="20"/>
                                        </p:tgtEl>
                                        <p:attrNameLst>
                                          <p:attrName>ppt_x</p:attrName>
                                        </p:attrNameLst>
                                      </p:cBhvr>
                                      <p:tavLst>
                                        <p:tav tm="0">
                                          <p:val>
                                            <p:strVal val="#ppt_x"/>
                                          </p:val>
                                        </p:tav>
                                        <p:tav tm="50000">
                                          <p:val>
                                            <p:strVal val="#ppt_x+.1"/>
                                          </p:val>
                                        </p:tav>
                                        <p:tav tm="100000">
                                          <p:val>
                                            <p:strVal val="#ppt_x"/>
                                          </p:val>
                                        </p:tav>
                                      </p:tavLst>
                                    </p:anim>
                                    <p:anim calcmode="lin" valueType="num">
                                      <p:cBhvr>
                                        <p:cTn id="46" dur="250" fill="hold"/>
                                        <p:tgtEl>
                                          <p:spTgt spid="20"/>
                                        </p:tgtEl>
                                        <p:attrNameLst>
                                          <p:attrName>ppt_y</p:attrName>
                                        </p:attrNameLst>
                                      </p:cBhvr>
                                      <p:tavLst>
                                        <p:tav tm="0">
                                          <p:val>
                                            <p:strVal val="#ppt_y"/>
                                          </p:val>
                                        </p:tav>
                                        <p:tav tm="100000">
                                          <p:val>
                                            <p:strVal val="#ppt_y"/>
                                          </p:val>
                                        </p:tav>
                                      </p:tavLst>
                                    </p:anim>
                                    <p:anim calcmode="lin" valueType="num">
                                      <p:cBhvr>
                                        <p:cTn id="47" dur="250" fill="hold"/>
                                        <p:tgtEl>
                                          <p:spTgt spid="20"/>
                                        </p:tgtEl>
                                        <p:attrNameLst>
                                          <p:attrName>ppt_h</p:attrName>
                                        </p:attrNameLst>
                                      </p:cBhvr>
                                      <p:tavLst>
                                        <p:tav tm="0">
                                          <p:val>
                                            <p:strVal val="#ppt_h/10"/>
                                          </p:val>
                                        </p:tav>
                                        <p:tav tm="50000">
                                          <p:val>
                                            <p:strVal val="#ppt_h+.01"/>
                                          </p:val>
                                        </p:tav>
                                        <p:tav tm="100000">
                                          <p:val>
                                            <p:strVal val="#ppt_h"/>
                                          </p:val>
                                        </p:tav>
                                      </p:tavLst>
                                    </p:anim>
                                    <p:anim calcmode="lin" valueType="num">
                                      <p:cBhvr>
                                        <p:cTn id="48" dur="250" fill="hold"/>
                                        <p:tgtEl>
                                          <p:spTgt spid="20"/>
                                        </p:tgtEl>
                                        <p:attrNameLst>
                                          <p:attrName>ppt_w</p:attrName>
                                        </p:attrNameLst>
                                      </p:cBhvr>
                                      <p:tavLst>
                                        <p:tav tm="0">
                                          <p:val>
                                            <p:strVal val="#ppt_w/10"/>
                                          </p:val>
                                        </p:tav>
                                        <p:tav tm="50000">
                                          <p:val>
                                            <p:strVal val="#ppt_w+.01"/>
                                          </p:val>
                                        </p:tav>
                                        <p:tav tm="100000">
                                          <p:val>
                                            <p:strVal val="#ppt_w"/>
                                          </p:val>
                                        </p:tav>
                                      </p:tavLst>
                                    </p:anim>
                                    <p:animEffect transition="in" filter="fade">
                                      <p:cBhvr>
                                        <p:cTn id="49" dur="250" tmFilter="0,0; .5, 1; 1, 1"/>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10" grpId="0"/>
      <p:bldP spid="17" grpId="0"/>
      <p:bldP spid="2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91</a:t>
            </a:r>
          </a:p>
        </p:txBody>
      </p:sp>
      <p:sp>
        <p:nvSpPr>
          <p:cNvPr id="2" name="Rectangle 1">
            <a:extLst>
              <a:ext uri="{FF2B5EF4-FFF2-40B4-BE49-F238E27FC236}">
                <a16:creationId xmlns:a16="http://schemas.microsoft.com/office/drawing/2014/main" id="{32DF5586-5340-4E09-A68C-293160157C28}"/>
              </a:ext>
            </a:extLst>
          </p:cNvPr>
          <p:cNvSpPr/>
          <p:nvPr/>
        </p:nvSpPr>
        <p:spPr>
          <a:xfrm>
            <a:off x="1134793" y="890974"/>
            <a:ext cx="3906134" cy="400110"/>
          </a:xfrm>
          <a:prstGeom prst="rect">
            <a:avLst/>
          </a:prstGeom>
        </p:spPr>
        <p:txBody>
          <a:bodyPr wrap="none">
            <a:spAutoFit/>
          </a:bodyPr>
          <a:lstStyle/>
          <a:p>
            <a:r>
              <a:rPr lang="en-US" sz="2000" b="1" dirty="0"/>
              <a:t>Doctrine and Covenants 88:25–33.</a:t>
            </a:r>
          </a:p>
        </p:txBody>
      </p:sp>
      <p:sp>
        <p:nvSpPr>
          <p:cNvPr id="3" name="Rectangle 2">
            <a:extLst>
              <a:ext uri="{FF2B5EF4-FFF2-40B4-BE49-F238E27FC236}">
                <a16:creationId xmlns:a16="http://schemas.microsoft.com/office/drawing/2014/main" id="{946E1C9A-B90B-4D47-B024-DA9D6494FD22}"/>
              </a:ext>
            </a:extLst>
          </p:cNvPr>
          <p:cNvSpPr/>
          <p:nvPr/>
        </p:nvSpPr>
        <p:spPr>
          <a:xfrm>
            <a:off x="1134792" y="1227584"/>
            <a:ext cx="9380808" cy="3108543"/>
          </a:xfrm>
          <a:prstGeom prst="rect">
            <a:avLst/>
          </a:prstGeom>
        </p:spPr>
        <p:txBody>
          <a:bodyPr wrap="square">
            <a:spAutoFit/>
          </a:bodyPr>
          <a:lstStyle/>
          <a:p>
            <a:pPr algn="just" fontAlgn="base"/>
            <a:r>
              <a:rPr lang="en-US" sz="1400" b="1" dirty="0">
                <a:latin typeface="Palatino"/>
              </a:rPr>
              <a:t>25 </a:t>
            </a:r>
            <a:r>
              <a:rPr lang="en-US" sz="1400" dirty="0">
                <a:latin typeface="Palatino"/>
              </a:rPr>
              <a:t>And again, verily I say unto you, the earth abideth the law of a celestial kingdom, for it filleth the measure of its creation, and transgresseth not the law—</a:t>
            </a:r>
          </a:p>
          <a:p>
            <a:pPr algn="just" fontAlgn="base"/>
            <a:r>
              <a:rPr lang="en-US" sz="1400" b="1" dirty="0">
                <a:latin typeface="Palatino"/>
              </a:rPr>
              <a:t>26 </a:t>
            </a:r>
            <a:r>
              <a:rPr lang="en-US" sz="1400" dirty="0">
                <a:latin typeface="Palatino"/>
              </a:rPr>
              <a:t>Wherefore, it shall be sanctified; yea, notwithstanding it shall die, it shall be quickened again, and shall abide the power by which it is quickened, and the righteous shall inherit it.</a:t>
            </a:r>
          </a:p>
          <a:p>
            <a:pPr algn="just" fontAlgn="base"/>
            <a:r>
              <a:rPr lang="en-US" sz="1400" b="1" dirty="0">
                <a:latin typeface="Palatino"/>
              </a:rPr>
              <a:t>27 </a:t>
            </a:r>
            <a:r>
              <a:rPr lang="en-US" sz="1400" dirty="0">
                <a:latin typeface="Palatino"/>
              </a:rPr>
              <a:t>For notwithstanding they die, they also shall rise again, a spiritual body.</a:t>
            </a:r>
          </a:p>
          <a:p>
            <a:pPr algn="just" fontAlgn="base"/>
            <a:r>
              <a:rPr lang="en-US" sz="1400" b="1" dirty="0">
                <a:latin typeface="Palatino"/>
              </a:rPr>
              <a:t>28 </a:t>
            </a:r>
            <a:r>
              <a:rPr lang="en-US" sz="1400" dirty="0">
                <a:latin typeface="Palatino"/>
              </a:rPr>
              <a:t>They who are of a celestial spirit shall receive the same body which was a natural body; even ye shall receive your bodies, and your glory shall be that glory by which your bodies are quickened.</a:t>
            </a:r>
          </a:p>
          <a:p>
            <a:pPr algn="just" fontAlgn="base"/>
            <a:r>
              <a:rPr lang="en-US" sz="1400" b="1" dirty="0">
                <a:latin typeface="Palatino"/>
              </a:rPr>
              <a:t>29 </a:t>
            </a:r>
            <a:r>
              <a:rPr lang="en-US" sz="1400" dirty="0">
                <a:latin typeface="Palatino"/>
              </a:rPr>
              <a:t>Ye who are quickened by a portion of the celestial glory shall then receive of the same, even a fulness.</a:t>
            </a:r>
          </a:p>
          <a:p>
            <a:pPr algn="just" fontAlgn="base"/>
            <a:r>
              <a:rPr lang="en-US" sz="1400" b="1" dirty="0">
                <a:latin typeface="Palatino"/>
              </a:rPr>
              <a:t>30 </a:t>
            </a:r>
            <a:r>
              <a:rPr lang="en-US" sz="1400" dirty="0">
                <a:latin typeface="Palatino"/>
              </a:rPr>
              <a:t>And they who are quickened by a portion of the terrestrial glory shall then receive of the same, even a fulness.</a:t>
            </a:r>
          </a:p>
          <a:p>
            <a:pPr algn="just" fontAlgn="base"/>
            <a:r>
              <a:rPr lang="en-US" sz="1400" b="1" dirty="0">
                <a:latin typeface="Palatino"/>
              </a:rPr>
              <a:t>31 </a:t>
            </a:r>
            <a:r>
              <a:rPr lang="en-US" sz="1400" dirty="0">
                <a:latin typeface="Palatino"/>
              </a:rPr>
              <a:t>And also they who are quickened by a portion of the telestial glory shall then receive of the same, even a fulness.</a:t>
            </a:r>
          </a:p>
          <a:p>
            <a:pPr algn="just" fontAlgn="base"/>
            <a:r>
              <a:rPr lang="en-US" sz="1400" b="1" dirty="0">
                <a:latin typeface="Palatino"/>
              </a:rPr>
              <a:t>32 </a:t>
            </a:r>
            <a:r>
              <a:rPr lang="en-US" sz="1400" dirty="0">
                <a:latin typeface="Palatino"/>
              </a:rPr>
              <a:t>And they who remain shall also be quickened; nevertheless, they shall return again to their own place, to enjoy that which they are willing to receive, because they were not willing to enjoy that which they might have received.</a:t>
            </a:r>
          </a:p>
          <a:p>
            <a:pPr algn="just" fontAlgn="base"/>
            <a:r>
              <a:rPr lang="en-US" sz="1400" b="1" dirty="0">
                <a:latin typeface="Palatino"/>
              </a:rPr>
              <a:t>33 </a:t>
            </a:r>
            <a:r>
              <a:rPr lang="en-US" sz="1400" dirty="0">
                <a:latin typeface="Palatino"/>
              </a:rPr>
              <a:t>For what doth it profit a man if a gift is bestowed upon him, and he receive not the gift? Behold, he rejoices not in that which is given unto him, neither rejoices in him who is the giver of the gift.</a:t>
            </a:r>
            <a:endParaRPr lang="en-US" sz="1400" b="0" i="0" dirty="0">
              <a:effectLst/>
              <a:latin typeface="Palatino"/>
            </a:endParaRPr>
          </a:p>
        </p:txBody>
      </p:sp>
      <p:sp>
        <p:nvSpPr>
          <p:cNvPr id="4" name="Rectangle 3">
            <a:extLst>
              <a:ext uri="{FF2B5EF4-FFF2-40B4-BE49-F238E27FC236}">
                <a16:creationId xmlns:a16="http://schemas.microsoft.com/office/drawing/2014/main" id="{874F0F66-87A1-4608-AB23-0CE593F5EFD6}"/>
              </a:ext>
            </a:extLst>
          </p:cNvPr>
          <p:cNvSpPr/>
          <p:nvPr/>
        </p:nvSpPr>
        <p:spPr>
          <a:xfrm>
            <a:off x="1134790" y="4336127"/>
            <a:ext cx="9380807" cy="646331"/>
          </a:xfrm>
          <a:prstGeom prst="rect">
            <a:avLst/>
          </a:prstGeom>
        </p:spPr>
        <p:txBody>
          <a:bodyPr wrap="square">
            <a:spAutoFit/>
          </a:bodyPr>
          <a:lstStyle/>
          <a:p>
            <a:pPr algn="just"/>
            <a:r>
              <a:rPr lang="en-US" b="1" dirty="0"/>
              <a:t>What did you find that supports the truth that in the Resurrection we will receive glory according to the law we obey?</a:t>
            </a:r>
          </a:p>
        </p:txBody>
      </p:sp>
      <p:sp>
        <p:nvSpPr>
          <p:cNvPr id="5" name="Rectangle 4">
            <a:extLst>
              <a:ext uri="{FF2B5EF4-FFF2-40B4-BE49-F238E27FC236}">
                <a16:creationId xmlns:a16="http://schemas.microsoft.com/office/drawing/2014/main" id="{658B7A93-B82A-4FE7-A267-9D8D686F96F4}"/>
              </a:ext>
            </a:extLst>
          </p:cNvPr>
          <p:cNvSpPr/>
          <p:nvPr/>
        </p:nvSpPr>
        <p:spPr>
          <a:xfrm>
            <a:off x="1134787" y="4944358"/>
            <a:ext cx="5479513" cy="369332"/>
          </a:xfrm>
          <a:prstGeom prst="rect">
            <a:avLst/>
          </a:prstGeom>
        </p:spPr>
        <p:txBody>
          <a:bodyPr wrap="none">
            <a:spAutoFit/>
          </a:bodyPr>
          <a:lstStyle/>
          <a:p>
            <a:r>
              <a:rPr lang="en-US" b="1" dirty="0"/>
              <a:t>What do you think it means to be “of a celestial spirit”?</a:t>
            </a:r>
          </a:p>
        </p:txBody>
      </p:sp>
      <p:sp>
        <p:nvSpPr>
          <p:cNvPr id="7" name="Rectangle 6">
            <a:extLst>
              <a:ext uri="{FF2B5EF4-FFF2-40B4-BE49-F238E27FC236}">
                <a16:creationId xmlns:a16="http://schemas.microsoft.com/office/drawing/2014/main" id="{60891801-2A8E-4CD1-9C2C-0813CFDC2463}"/>
              </a:ext>
            </a:extLst>
          </p:cNvPr>
          <p:cNvSpPr/>
          <p:nvPr/>
        </p:nvSpPr>
        <p:spPr>
          <a:xfrm>
            <a:off x="1134786" y="5263336"/>
            <a:ext cx="8656913" cy="369332"/>
          </a:xfrm>
          <a:prstGeom prst="rect">
            <a:avLst/>
          </a:prstGeom>
        </p:spPr>
        <p:txBody>
          <a:bodyPr wrap="square">
            <a:spAutoFit/>
          </a:bodyPr>
          <a:lstStyle/>
          <a:p>
            <a:pPr algn="just"/>
            <a:r>
              <a:rPr lang="en-US" b="1" dirty="0"/>
              <a:t>How does the Lord describe the resurrected bodies of those who receive celestial glory?</a:t>
            </a:r>
          </a:p>
        </p:txBody>
      </p:sp>
      <p:sp>
        <p:nvSpPr>
          <p:cNvPr id="8" name="Rectangle 7">
            <a:extLst>
              <a:ext uri="{FF2B5EF4-FFF2-40B4-BE49-F238E27FC236}">
                <a16:creationId xmlns:a16="http://schemas.microsoft.com/office/drawing/2014/main" id="{27D0D9DB-264A-40D3-B68D-A2829B312610}"/>
              </a:ext>
            </a:extLst>
          </p:cNvPr>
          <p:cNvSpPr/>
          <p:nvPr/>
        </p:nvSpPr>
        <p:spPr>
          <a:xfrm>
            <a:off x="1134785" y="5618172"/>
            <a:ext cx="5974777" cy="369332"/>
          </a:xfrm>
          <a:prstGeom prst="rect">
            <a:avLst/>
          </a:prstGeom>
        </p:spPr>
        <p:txBody>
          <a:bodyPr wrap="none">
            <a:spAutoFit/>
          </a:bodyPr>
          <a:lstStyle/>
          <a:p>
            <a:r>
              <a:rPr lang="en-US" b="1" dirty="0"/>
              <a:t>What type of body will he or she receive in the Resurrection?</a:t>
            </a:r>
          </a:p>
        </p:txBody>
      </p:sp>
    </p:spTree>
    <p:extLst>
      <p:ext uri="{BB962C8B-B14F-4D97-AF65-F5344CB8AC3E}">
        <p14:creationId xmlns:p14="http://schemas.microsoft.com/office/powerpoint/2010/main" val="1662984543"/>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ipe(up)">
                                      <p:cBhvr>
                                        <p:cTn id="26" dur="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91</a:t>
            </a:r>
          </a:p>
        </p:txBody>
      </p:sp>
      <p:sp>
        <p:nvSpPr>
          <p:cNvPr id="2" name="Rectangle 1">
            <a:extLst>
              <a:ext uri="{FF2B5EF4-FFF2-40B4-BE49-F238E27FC236}">
                <a16:creationId xmlns:a16="http://schemas.microsoft.com/office/drawing/2014/main" id="{F5E8AE10-093F-4498-A5BB-3D3FF13281CC}"/>
              </a:ext>
            </a:extLst>
          </p:cNvPr>
          <p:cNvSpPr/>
          <p:nvPr/>
        </p:nvSpPr>
        <p:spPr>
          <a:xfrm>
            <a:off x="2235200" y="1778000"/>
            <a:ext cx="7721600" cy="23368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AutoNum type="arabicPeriod"/>
            </a:pPr>
            <a:r>
              <a:rPr lang="en-US" dirty="0">
                <a:solidFill>
                  <a:schemeClr val="tx1"/>
                </a:solidFill>
                <a:effectLst>
                  <a:outerShdw blurRad="38100" dist="38100" dir="2700000" algn="tl">
                    <a:srgbClr val="000000">
                      <a:alpha val="43137"/>
                    </a:srgbClr>
                  </a:outerShdw>
                </a:effectLst>
              </a:rPr>
              <a:t>Discuss the following questions together: What are some benefits to obeying traffic laws? What are some consequences for disobeying traffic laws? </a:t>
            </a:r>
          </a:p>
          <a:p>
            <a:pPr marL="342900" indent="-342900" algn="just">
              <a:buAutoNum type="arabicPeriod"/>
            </a:pPr>
            <a:r>
              <a:rPr lang="en-US" dirty="0">
                <a:solidFill>
                  <a:schemeClr val="tx1"/>
                </a:solidFill>
                <a:effectLst>
                  <a:outerShdw blurRad="38100" dist="38100" dir="2700000" algn="tl">
                    <a:srgbClr val="000000">
                      <a:alpha val="43137"/>
                    </a:srgbClr>
                  </a:outerShdw>
                </a:effectLst>
              </a:rPr>
              <a:t>2. Read Doctrine and Covenants 88:34–35, and look for the consequences of living and refusing to live the laws of God. Discuss what you find. </a:t>
            </a:r>
          </a:p>
          <a:p>
            <a:pPr marL="342900" indent="-342900" algn="just">
              <a:buAutoNum type="arabicPeriod"/>
            </a:pPr>
            <a:r>
              <a:rPr lang="en-US" dirty="0">
                <a:solidFill>
                  <a:schemeClr val="tx1"/>
                </a:solidFill>
                <a:effectLst>
                  <a:outerShdw blurRad="38100" dist="38100" dir="2700000" algn="tl">
                    <a:srgbClr val="000000">
                      <a:alpha val="43137"/>
                    </a:srgbClr>
                  </a:outerShdw>
                </a:effectLst>
              </a:rPr>
              <a:t>3. Doctrine and Covenants 88:40describes qualities of people who will be drawn to the celestial kingdom. Study this verse together and identify the qualities. Then discuss what we can do to develop or strengthen these qualities in our lives.</a:t>
            </a:r>
          </a:p>
        </p:txBody>
      </p:sp>
    </p:spTree>
    <p:extLst>
      <p:ext uri="{BB962C8B-B14F-4D97-AF65-F5344CB8AC3E}">
        <p14:creationId xmlns:p14="http://schemas.microsoft.com/office/powerpoint/2010/main" val="2785581692"/>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91</a:t>
            </a:r>
          </a:p>
        </p:txBody>
      </p:sp>
      <p:sp>
        <p:nvSpPr>
          <p:cNvPr id="3" name="Rectangle 2">
            <a:extLst>
              <a:ext uri="{FF2B5EF4-FFF2-40B4-BE49-F238E27FC236}">
                <a16:creationId xmlns:a16="http://schemas.microsoft.com/office/drawing/2014/main" id="{A45A8041-F84B-4507-A449-C607E8B54304}"/>
              </a:ext>
            </a:extLst>
          </p:cNvPr>
          <p:cNvSpPr/>
          <p:nvPr/>
        </p:nvSpPr>
        <p:spPr>
          <a:xfrm>
            <a:off x="2960943" y="2861318"/>
            <a:ext cx="6270114" cy="769441"/>
          </a:xfrm>
          <a:prstGeom prst="rect">
            <a:avLst/>
          </a:prstGeom>
        </p:spPr>
        <p:txBody>
          <a:bodyPr wrap="square">
            <a:spAutoFit/>
          </a:bodyPr>
          <a:lstStyle/>
          <a:p>
            <a:pPr algn="ctr"/>
            <a:r>
              <a:rPr lang="en-US" sz="4400" b="1" dirty="0">
                <a:solidFill>
                  <a:schemeClr val="tx1">
                    <a:lumMod val="95000"/>
                    <a:lumOff val="5000"/>
                  </a:schemeClr>
                </a:solidFill>
                <a:effectLst>
                  <a:outerShdw blurRad="38100" dist="38100" dir="2700000" algn="tl">
                    <a:srgbClr val="000000">
                      <a:alpha val="43137"/>
                    </a:srgbClr>
                  </a:outerShdw>
                </a:effectLst>
                <a:latin typeface="Gabriola" panose="04040605051002020D02" pitchFamily="82" charset="0"/>
                <a:ea typeface="Microsoft Himalaya" panose="01010100010101010101" pitchFamily="2" charset="0"/>
                <a:cs typeface="Microsoft Himalaya" panose="01010100010101010101" pitchFamily="2" charset="0"/>
              </a:rPr>
              <a:t>Doctrine and Covenants 88:1-40.</a:t>
            </a:r>
          </a:p>
        </p:txBody>
      </p:sp>
    </p:spTree>
    <p:extLst>
      <p:ext uri="{BB962C8B-B14F-4D97-AF65-F5344CB8AC3E}">
        <p14:creationId xmlns:p14="http://schemas.microsoft.com/office/powerpoint/2010/main" val="2094167501"/>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2D592B3E-A143-4741-9CDB-02C473F23296}"/>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91</a:t>
            </a:r>
          </a:p>
        </p:txBody>
      </p:sp>
      <p:sp>
        <p:nvSpPr>
          <p:cNvPr id="4" name="Rectangle 3">
            <a:extLst>
              <a:ext uri="{FF2B5EF4-FFF2-40B4-BE49-F238E27FC236}">
                <a16:creationId xmlns:a16="http://schemas.microsoft.com/office/drawing/2014/main" id="{3B8D0401-94E3-4BCF-8CAA-DF25E4ACCF1C}"/>
              </a:ext>
            </a:extLst>
          </p:cNvPr>
          <p:cNvSpPr/>
          <p:nvPr/>
        </p:nvSpPr>
        <p:spPr>
          <a:xfrm>
            <a:off x="3298599" y="2727500"/>
            <a:ext cx="5594801" cy="1200329"/>
          </a:xfrm>
          <a:prstGeom prst="rect">
            <a:avLst/>
          </a:prstGeom>
        </p:spPr>
        <p:txBody>
          <a:bodyPr wrap="none">
            <a:spAutoFit/>
          </a:bodyPr>
          <a:lstStyle/>
          <a:p>
            <a:pPr algn="ctr"/>
            <a:r>
              <a:rPr lang="en-US" sz="3600" b="1" dirty="0">
                <a:latin typeface="Gabriola" panose="04040605051002020D02" pitchFamily="82" charset="0"/>
              </a:rPr>
              <a:t>“The Lord declares that He is the light </a:t>
            </a:r>
          </a:p>
          <a:p>
            <a:pPr algn="ctr"/>
            <a:r>
              <a:rPr lang="en-US" sz="3600" b="1" dirty="0">
                <a:latin typeface="Gabriola" panose="04040605051002020D02" pitchFamily="82" charset="0"/>
              </a:rPr>
              <a:t>that is in all things”</a:t>
            </a:r>
          </a:p>
        </p:txBody>
      </p:sp>
      <p:sp>
        <p:nvSpPr>
          <p:cNvPr id="6" name="Rectangle 5">
            <a:extLst>
              <a:ext uri="{FF2B5EF4-FFF2-40B4-BE49-F238E27FC236}">
                <a16:creationId xmlns:a16="http://schemas.microsoft.com/office/drawing/2014/main" id="{89E8A682-276B-42ED-96AE-50408CA916EF}"/>
              </a:ext>
            </a:extLst>
          </p:cNvPr>
          <p:cNvSpPr/>
          <p:nvPr/>
        </p:nvSpPr>
        <p:spPr>
          <a:xfrm>
            <a:off x="1681072" y="1004717"/>
            <a:ext cx="3348865" cy="369332"/>
          </a:xfrm>
          <a:prstGeom prst="rect">
            <a:avLst/>
          </a:prstGeom>
        </p:spPr>
        <p:txBody>
          <a:bodyPr wrap="none">
            <a:spAutoFit/>
          </a:bodyPr>
          <a:lstStyle/>
          <a:p>
            <a:r>
              <a:rPr lang="en-US" b="1" dirty="0"/>
              <a:t>Doctrine and Covenants 88:1–13.</a:t>
            </a:r>
          </a:p>
        </p:txBody>
      </p:sp>
    </p:spTree>
    <p:extLst>
      <p:ext uri="{BB962C8B-B14F-4D97-AF65-F5344CB8AC3E}">
        <p14:creationId xmlns:p14="http://schemas.microsoft.com/office/powerpoint/2010/main" val="22452274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4">
            <a:extLst>
              <a:ext uri="{FF2B5EF4-FFF2-40B4-BE49-F238E27FC236}">
                <a16:creationId xmlns:a16="http://schemas.microsoft.com/office/drawing/2014/main" id="{174132EC-CECA-480D-B9C7-7B9FCCF1BDE8}"/>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91</a:t>
            </a:r>
          </a:p>
        </p:txBody>
      </p:sp>
      <p:sp>
        <p:nvSpPr>
          <p:cNvPr id="5" name="Rectangle 4">
            <a:extLst>
              <a:ext uri="{FF2B5EF4-FFF2-40B4-BE49-F238E27FC236}">
                <a16:creationId xmlns:a16="http://schemas.microsoft.com/office/drawing/2014/main" id="{4064F0A6-A29E-4D50-9C1F-34220FE33E99}"/>
              </a:ext>
            </a:extLst>
          </p:cNvPr>
          <p:cNvSpPr/>
          <p:nvPr/>
        </p:nvSpPr>
        <p:spPr>
          <a:xfrm>
            <a:off x="2115481" y="4123365"/>
            <a:ext cx="7885043" cy="369332"/>
          </a:xfrm>
          <a:prstGeom prst="rect">
            <a:avLst/>
          </a:prstGeom>
        </p:spPr>
        <p:txBody>
          <a:bodyPr wrap="square">
            <a:spAutoFit/>
          </a:bodyPr>
          <a:lstStyle/>
          <a:p>
            <a:pPr algn="just"/>
            <a:r>
              <a:rPr lang="en-US" b="1" dirty="0"/>
              <a:t>How would being in complete darkness help you appreciate the blessing of light?</a:t>
            </a:r>
          </a:p>
        </p:txBody>
      </p:sp>
      <p:sp>
        <p:nvSpPr>
          <p:cNvPr id="6" name="Rectangle 5">
            <a:extLst>
              <a:ext uri="{FF2B5EF4-FFF2-40B4-BE49-F238E27FC236}">
                <a16:creationId xmlns:a16="http://schemas.microsoft.com/office/drawing/2014/main" id="{42193661-7F84-4D92-9300-F362B5629601}"/>
              </a:ext>
            </a:extLst>
          </p:cNvPr>
          <p:cNvSpPr/>
          <p:nvPr/>
        </p:nvSpPr>
        <p:spPr>
          <a:xfrm>
            <a:off x="3331261" y="4660662"/>
            <a:ext cx="5453481" cy="369332"/>
          </a:xfrm>
          <a:prstGeom prst="rect">
            <a:avLst/>
          </a:prstGeom>
        </p:spPr>
        <p:txBody>
          <a:bodyPr wrap="none">
            <a:spAutoFit/>
          </a:bodyPr>
          <a:lstStyle/>
          <a:p>
            <a:r>
              <a:rPr lang="en-US" b="1" dirty="0"/>
              <a:t>What does light represent in the gospel of Jesus Christ?</a:t>
            </a:r>
          </a:p>
        </p:txBody>
      </p:sp>
      <p:pic>
        <p:nvPicPr>
          <p:cNvPr id="1026" name="Picture 2" descr="Resultado de imagen para vela">
            <a:extLst>
              <a:ext uri="{FF2B5EF4-FFF2-40B4-BE49-F238E27FC236}">
                <a16:creationId xmlns:a16="http://schemas.microsoft.com/office/drawing/2014/main" id="{78883764-7C99-4496-B78B-557C33F5CC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01382" y="904676"/>
            <a:ext cx="4913243" cy="28660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785075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32"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circle(out)">
                                      <p:cBhvr>
                                        <p:cTn id="14"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66AF03FA-B1D1-4ACE-A98D-08E5EA8AEA3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91</a:t>
            </a:r>
          </a:p>
        </p:txBody>
      </p:sp>
      <p:sp>
        <p:nvSpPr>
          <p:cNvPr id="2" name="Rectangle 1">
            <a:extLst>
              <a:ext uri="{FF2B5EF4-FFF2-40B4-BE49-F238E27FC236}">
                <a16:creationId xmlns:a16="http://schemas.microsoft.com/office/drawing/2014/main" id="{2F7D64FE-ED8B-4456-A8F1-FAB251A0FB31}"/>
              </a:ext>
            </a:extLst>
          </p:cNvPr>
          <p:cNvSpPr/>
          <p:nvPr/>
        </p:nvSpPr>
        <p:spPr>
          <a:xfrm>
            <a:off x="1626966" y="1004716"/>
            <a:ext cx="3231847" cy="369332"/>
          </a:xfrm>
          <a:prstGeom prst="rect">
            <a:avLst/>
          </a:prstGeom>
        </p:spPr>
        <p:txBody>
          <a:bodyPr wrap="none">
            <a:spAutoFit/>
          </a:bodyPr>
          <a:lstStyle/>
          <a:p>
            <a:r>
              <a:rPr lang="en-US" b="1" dirty="0"/>
              <a:t>Doctrine and Covenants 88:1–2.</a:t>
            </a:r>
          </a:p>
        </p:txBody>
      </p:sp>
      <p:sp>
        <p:nvSpPr>
          <p:cNvPr id="3" name="Rectangle 2">
            <a:extLst>
              <a:ext uri="{FF2B5EF4-FFF2-40B4-BE49-F238E27FC236}">
                <a16:creationId xmlns:a16="http://schemas.microsoft.com/office/drawing/2014/main" id="{1780FE76-A93F-45F5-A384-55710E123D99}"/>
              </a:ext>
            </a:extLst>
          </p:cNvPr>
          <p:cNvSpPr/>
          <p:nvPr/>
        </p:nvSpPr>
        <p:spPr>
          <a:xfrm>
            <a:off x="1626966" y="1281284"/>
            <a:ext cx="8444686" cy="1323439"/>
          </a:xfrm>
          <a:prstGeom prst="rect">
            <a:avLst/>
          </a:prstGeom>
        </p:spPr>
        <p:txBody>
          <a:bodyPr wrap="square">
            <a:spAutoFit/>
          </a:bodyPr>
          <a:lstStyle/>
          <a:p>
            <a:pPr algn="just" fontAlgn="base"/>
            <a:r>
              <a:rPr lang="en-US" sz="1600" b="1" dirty="0">
                <a:latin typeface="Palatino"/>
              </a:rPr>
              <a:t>1 </a:t>
            </a:r>
            <a:r>
              <a:rPr lang="en-US" sz="1600" dirty="0">
                <a:latin typeface="Palatino"/>
              </a:rPr>
              <a:t>Verily, thus saith the Lord unto you who have assembled yourselves together to receive his will concerning you:</a:t>
            </a:r>
          </a:p>
          <a:p>
            <a:pPr algn="just" fontAlgn="base"/>
            <a:r>
              <a:rPr lang="en-US" sz="1600" b="1" dirty="0">
                <a:latin typeface="Palatino"/>
              </a:rPr>
              <a:t>2 </a:t>
            </a:r>
            <a:r>
              <a:rPr lang="en-US" sz="1600" dirty="0">
                <a:latin typeface="Palatino"/>
              </a:rPr>
              <a:t>Behold, this is pleasing unto your Lord, and the angels rejoice over you; the alms of your prayers have come up into the ears of the Lord of Sabaoth, and are recorded in the book of the names of the sanctified, even them of the celestial world.</a:t>
            </a:r>
            <a:endParaRPr lang="en-US" sz="1600" b="0" i="0" dirty="0">
              <a:effectLst/>
              <a:latin typeface="Palatino"/>
            </a:endParaRPr>
          </a:p>
        </p:txBody>
      </p:sp>
      <p:sp>
        <p:nvSpPr>
          <p:cNvPr id="4" name="Rectangle 3">
            <a:extLst>
              <a:ext uri="{FF2B5EF4-FFF2-40B4-BE49-F238E27FC236}">
                <a16:creationId xmlns:a16="http://schemas.microsoft.com/office/drawing/2014/main" id="{FCC132F5-5E02-4CB2-BF98-2040F321FD24}"/>
              </a:ext>
            </a:extLst>
          </p:cNvPr>
          <p:cNvSpPr/>
          <p:nvPr/>
        </p:nvSpPr>
        <p:spPr>
          <a:xfrm>
            <a:off x="1626965" y="2604723"/>
            <a:ext cx="8444685" cy="646331"/>
          </a:xfrm>
          <a:prstGeom prst="rect">
            <a:avLst/>
          </a:prstGeom>
        </p:spPr>
        <p:txBody>
          <a:bodyPr wrap="square">
            <a:spAutoFit/>
          </a:bodyPr>
          <a:lstStyle/>
          <a:p>
            <a:pPr algn="just"/>
            <a:r>
              <a:rPr lang="en-US" b="1" dirty="0"/>
              <a:t>Why do you think the Lord is pleased and the angels rejoice when we pray to know the Lord’s will?</a:t>
            </a:r>
          </a:p>
        </p:txBody>
      </p:sp>
      <p:sp>
        <p:nvSpPr>
          <p:cNvPr id="6" name="Rectangle 5">
            <a:extLst>
              <a:ext uri="{FF2B5EF4-FFF2-40B4-BE49-F238E27FC236}">
                <a16:creationId xmlns:a16="http://schemas.microsoft.com/office/drawing/2014/main" id="{3A1EC735-A086-4ADB-8E93-4CB006A945A4}"/>
              </a:ext>
            </a:extLst>
          </p:cNvPr>
          <p:cNvSpPr/>
          <p:nvPr/>
        </p:nvSpPr>
        <p:spPr>
          <a:xfrm>
            <a:off x="1626963" y="3237615"/>
            <a:ext cx="5741828" cy="369332"/>
          </a:xfrm>
          <a:prstGeom prst="rect">
            <a:avLst/>
          </a:prstGeom>
        </p:spPr>
        <p:txBody>
          <a:bodyPr wrap="none">
            <a:spAutoFit/>
          </a:bodyPr>
          <a:lstStyle/>
          <a:p>
            <a:r>
              <a:rPr lang="en-US" b="1" dirty="0"/>
              <a:t>How is knowing God’s will like a light to those who seek it?</a:t>
            </a:r>
          </a:p>
        </p:txBody>
      </p:sp>
    </p:spTree>
    <p:extLst>
      <p:ext uri="{BB962C8B-B14F-4D97-AF65-F5344CB8AC3E}">
        <p14:creationId xmlns:p14="http://schemas.microsoft.com/office/powerpoint/2010/main" val="189199270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barn(inVertical)">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4">
            <a:extLst>
              <a:ext uri="{FF2B5EF4-FFF2-40B4-BE49-F238E27FC236}">
                <a16:creationId xmlns:a16="http://schemas.microsoft.com/office/drawing/2014/main" id="{16ECC24C-71D6-4681-8C88-0DD966D38915}"/>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91</a:t>
            </a:r>
          </a:p>
        </p:txBody>
      </p:sp>
      <p:sp>
        <p:nvSpPr>
          <p:cNvPr id="11" name="Rectangle 10">
            <a:extLst>
              <a:ext uri="{FF2B5EF4-FFF2-40B4-BE49-F238E27FC236}">
                <a16:creationId xmlns:a16="http://schemas.microsoft.com/office/drawing/2014/main" id="{E3006F2E-4CEA-44B9-9B4E-F41F58F43057}"/>
              </a:ext>
            </a:extLst>
          </p:cNvPr>
          <p:cNvSpPr/>
          <p:nvPr/>
        </p:nvSpPr>
        <p:spPr>
          <a:xfrm>
            <a:off x="1181693" y="867548"/>
            <a:ext cx="3348865" cy="369332"/>
          </a:xfrm>
          <a:prstGeom prst="rect">
            <a:avLst/>
          </a:prstGeom>
        </p:spPr>
        <p:txBody>
          <a:bodyPr wrap="none">
            <a:spAutoFit/>
          </a:bodyPr>
          <a:lstStyle/>
          <a:p>
            <a:r>
              <a:rPr lang="en-US" b="1" dirty="0"/>
              <a:t>Doctrine and Covenants 88:6–13.</a:t>
            </a:r>
          </a:p>
        </p:txBody>
      </p:sp>
      <p:sp>
        <p:nvSpPr>
          <p:cNvPr id="12" name="Rectangle 11">
            <a:extLst>
              <a:ext uri="{FF2B5EF4-FFF2-40B4-BE49-F238E27FC236}">
                <a16:creationId xmlns:a16="http://schemas.microsoft.com/office/drawing/2014/main" id="{1E0A24F9-24FC-4676-B4CB-4B65E6064172}"/>
              </a:ext>
            </a:extLst>
          </p:cNvPr>
          <p:cNvSpPr/>
          <p:nvPr/>
        </p:nvSpPr>
        <p:spPr>
          <a:xfrm>
            <a:off x="1181692" y="1146361"/>
            <a:ext cx="9367037" cy="3293209"/>
          </a:xfrm>
          <a:prstGeom prst="rect">
            <a:avLst/>
          </a:prstGeom>
        </p:spPr>
        <p:txBody>
          <a:bodyPr wrap="square">
            <a:spAutoFit/>
          </a:bodyPr>
          <a:lstStyle/>
          <a:p>
            <a:pPr algn="just" fontAlgn="base"/>
            <a:r>
              <a:rPr lang="en-US" sz="1600" b="1" dirty="0">
                <a:latin typeface="Palatino"/>
              </a:rPr>
              <a:t>6 </a:t>
            </a:r>
            <a:r>
              <a:rPr lang="en-US" sz="1600" dirty="0">
                <a:latin typeface="Palatino"/>
              </a:rPr>
              <a:t>He that ascended up on high, as also he descended below all things, in that he comprehended all things, that he might be in all and through all things, the light of truth;</a:t>
            </a:r>
          </a:p>
          <a:p>
            <a:pPr algn="just" fontAlgn="base"/>
            <a:r>
              <a:rPr lang="en-US" sz="1600" b="1" dirty="0">
                <a:latin typeface="Palatino"/>
              </a:rPr>
              <a:t>7 </a:t>
            </a:r>
            <a:r>
              <a:rPr lang="en-US" sz="1600" dirty="0">
                <a:latin typeface="Palatino"/>
              </a:rPr>
              <a:t>Which truth shineth. This is the light of Christ. As also he is in the sun, and the light of the sun, and the power thereof by which it was made.</a:t>
            </a:r>
          </a:p>
          <a:p>
            <a:pPr algn="just" fontAlgn="base"/>
            <a:r>
              <a:rPr lang="en-US" sz="1600" b="1" dirty="0">
                <a:latin typeface="Palatino"/>
              </a:rPr>
              <a:t>8 </a:t>
            </a:r>
            <a:r>
              <a:rPr lang="en-US" sz="1600" dirty="0">
                <a:latin typeface="Palatino"/>
              </a:rPr>
              <a:t>As also he is in the moon, and is the light of the moon, and the power thereof by which it was made;</a:t>
            </a:r>
          </a:p>
          <a:p>
            <a:pPr algn="just" fontAlgn="base"/>
            <a:r>
              <a:rPr lang="en-US" sz="1600" b="1" dirty="0">
                <a:latin typeface="Palatino"/>
              </a:rPr>
              <a:t>9 </a:t>
            </a:r>
            <a:r>
              <a:rPr lang="en-US" sz="1600" dirty="0">
                <a:latin typeface="Palatino"/>
              </a:rPr>
              <a:t>As also the light of the stars, and the power thereof by which they were made;</a:t>
            </a:r>
          </a:p>
          <a:p>
            <a:pPr algn="just" fontAlgn="base"/>
            <a:r>
              <a:rPr lang="en-US" sz="1600" b="1" dirty="0">
                <a:latin typeface="Palatino"/>
              </a:rPr>
              <a:t>10 </a:t>
            </a:r>
            <a:r>
              <a:rPr lang="en-US" sz="1600" dirty="0">
                <a:latin typeface="Palatino"/>
              </a:rPr>
              <a:t>And the earth also, and the power thereof, even the earth upon which you stand.</a:t>
            </a:r>
          </a:p>
          <a:p>
            <a:pPr algn="just" fontAlgn="base"/>
            <a:r>
              <a:rPr lang="en-US" sz="1600" b="1" dirty="0">
                <a:latin typeface="Palatino"/>
              </a:rPr>
              <a:t>11 </a:t>
            </a:r>
            <a:r>
              <a:rPr lang="en-US" sz="1600" dirty="0">
                <a:latin typeface="Palatino"/>
              </a:rPr>
              <a:t>And the light which shineth, which giveth you light, is through him who enlighteneth your eyes, which is the same light that quickeneth your understandings;</a:t>
            </a:r>
          </a:p>
          <a:p>
            <a:pPr algn="just" fontAlgn="base"/>
            <a:r>
              <a:rPr lang="en-US" sz="1600" b="1" dirty="0">
                <a:latin typeface="Palatino"/>
              </a:rPr>
              <a:t>12 </a:t>
            </a:r>
            <a:r>
              <a:rPr lang="en-US" sz="1600" dirty="0">
                <a:latin typeface="Palatino"/>
              </a:rPr>
              <a:t>Which light proceedeth forth from the presence of God to fill the immensity of space—</a:t>
            </a:r>
          </a:p>
          <a:p>
            <a:pPr algn="just" fontAlgn="base"/>
            <a:r>
              <a:rPr lang="en-US" sz="1600" b="1" dirty="0">
                <a:latin typeface="Palatino"/>
              </a:rPr>
              <a:t>13 </a:t>
            </a:r>
            <a:r>
              <a:rPr lang="en-US" sz="1600" dirty="0">
                <a:latin typeface="Palatino"/>
              </a:rPr>
              <a:t>The light which is in all things, which giveth life to all things, which is the law by which all things are governed, even the power of God who sitteth upon his throne, who is in the bosom of eternity, who is in the midst of all things.</a:t>
            </a:r>
            <a:endParaRPr lang="en-US" sz="1600" b="0" i="0" dirty="0">
              <a:effectLst/>
              <a:latin typeface="Palatino"/>
            </a:endParaRPr>
          </a:p>
        </p:txBody>
      </p:sp>
      <p:sp>
        <p:nvSpPr>
          <p:cNvPr id="4" name="Rectangle 3">
            <a:extLst>
              <a:ext uri="{FF2B5EF4-FFF2-40B4-BE49-F238E27FC236}">
                <a16:creationId xmlns:a16="http://schemas.microsoft.com/office/drawing/2014/main" id="{11C9F4F8-764D-4017-A8FF-966854F88F49}"/>
              </a:ext>
            </a:extLst>
          </p:cNvPr>
          <p:cNvSpPr/>
          <p:nvPr/>
        </p:nvSpPr>
        <p:spPr>
          <a:xfrm>
            <a:off x="1181692" y="4431876"/>
            <a:ext cx="4699748" cy="369332"/>
          </a:xfrm>
          <a:prstGeom prst="rect">
            <a:avLst/>
          </a:prstGeom>
        </p:spPr>
        <p:txBody>
          <a:bodyPr wrap="none">
            <a:spAutoFit/>
          </a:bodyPr>
          <a:lstStyle/>
          <a:p>
            <a:r>
              <a:rPr lang="en-US" b="1" dirty="0"/>
              <a:t>What term is used to refer to the light of truth?</a:t>
            </a:r>
          </a:p>
        </p:txBody>
      </p:sp>
      <p:sp>
        <p:nvSpPr>
          <p:cNvPr id="10" name="Rectangle 9">
            <a:extLst>
              <a:ext uri="{FF2B5EF4-FFF2-40B4-BE49-F238E27FC236}">
                <a16:creationId xmlns:a16="http://schemas.microsoft.com/office/drawing/2014/main" id="{53D7C627-F46F-4CED-9CA9-BB76301EB3F0}"/>
              </a:ext>
            </a:extLst>
          </p:cNvPr>
          <p:cNvSpPr/>
          <p:nvPr/>
        </p:nvSpPr>
        <p:spPr>
          <a:xfrm>
            <a:off x="1181692" y="4797854"/>
            <a:ext cx="3287438" cy="369332"/>
          </a:xfrm>
          <a:prstGeom prst="rect">
            <a:avLst/>
          </a:prstGeom>
        </p:spPr>
        <p:txBody>
          <a:bodyPr wrap="none">
            <a:spAutoFit/>
          </a:bodyPr>
          <a:lstStyle/>
          <a:p>
            <a:r>
              <a:rPr lang="en-US" b="1" dirty="0"/>
              <a:t>Where does all light come from?</a:t>
            </a:r>
          </a:p>
        </p:txBody>
      </p:sp>
      <p:sp>
        <p:nvSpPr>
          <p:cNvPr id="16" name="Rectangle 15">
            <a:extLst>
              <a:ext uri="{FF2B5EF4-FFF2-40B4-BE49-F238E27FC236}">
                <a16:creationId xmlns:a16="http://schemas.microsoft.com/office/drawing/2014/main" id="{F0DF81EE-8058-420D-9F14-3DE02756CC4F}"/>
              </a:ext>
            </a:extLst>
          </p:cNvPr>
          <p:cNvSpPr/>
          <p:nvPr/>
        </p:nvSpPr>
        <p:spPr>
          <a:xfrm>
            <a:off x="1181692" y="5172595"/>
            <a:ext cx="6541178" cy="369332"/>
          </a:xfrm>
          <a:prstGeom prst="rect">
            <a:avLst/>
          </a:prstGeom>
        </p:spPr>
        <p:txBody>
          <a:bodyPr wrap="square">
            <a:spAutoFit/>
          </a:bodyPr>
          <a:lstStyle/>
          <a:p>
            <a:r>
              <a:rPr lang="en-US" b="1" dirty="0"/>
              <a:t>How does God influence His creations through the Light of Christ?</a:t>
            </a:r>
          </a:p>
        </p:txBody>
      </p:sp>
      <p:sp>
        <p:nvSpPr>
          <p:cNvPr id="17" name="Rectangle 16">
            <a:extLst>
              <a:ext uri="{FF2B5EF4-FFF2-40B4-BE49-F238E27FC236}">
                <a16:creationId xmlns:a16="http://schemas.microsoft.com/office/drawing/2014/main" id="{3EE52C0B-191B-498D-BBE4-EB95081FABE9}"/>
              </a:ext>
            </a:extLst>
          </p:cNvPr>
          <p:cNvSpPr/>
          <p:nvPr/>
        </p:nvSpPr>
        <p:spPr>
          <a:xfrm>
            <a:off x="1181692" y="5543982"/>
            <a:ext cx="6769611" cy="369332"/>
          </a:xfrm>
          <a:prstGeom prst="rect">
            <a:avLst/>
          </a:prstGeom>
        </p:spPr>
        <p:txBody>
          <a:bodyPr wrap="square">
            <a:spAutoFit/>
          </a:bodyPr>
          <a:lstStyle/>
          <a:p>
            <a:r>
              <a:rPr lang="en-US" i="1" dirty="0">
                <a:effectLst>
                  <a:outerShdw blurRad="38100" dist="38100" dir="2700000" algn="tl">
                    <a:srgbClr val="000000">
                      <a:alpha val="43137"/>
                    </a:srgbClr>
                  </a:outerShdw>
                </a:effectLst>
              </a:rPr>
              <a:t>Through the Light of Christ, God gives light and life to all His creations.</a:t>
            </a:r>
          </a:p>
        </p:txBody>
      </p:sp>
    </p:spTree>
    <p:extLst>
      <p:ext uri="{BB962C8B-B14F-4D97-AF65-F5344CB8AC3E}">
        <p14:creationId xmlns:p14="http://schemas.microsoft.com/office/powerpoint/2010/main" val="21313579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1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randombar(horizontal)">
                                      <p:cBhvr>
                                        <p:cTn id="19" dur="1000"/>
                                        <p:tgtEl>
                                          <p:spTgt spid="16"/>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fade">
                                      <p:cBhvr>
                                        <p:cTn id="24"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16" grpId="0"/>
      <p:bldP spid="1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91</a:t>
            </a:r>
          </a:p>
        </p:txBody>
      </p:sp>
      <p:sp>
        <p:nvSpPr>
          <p:cNvPr id="3" name="Rectangle 2">
            <a:extLst>
              <a:ext uri="{FF2B5EF4-FFF2-40B4-BE49-F238E27FC236}">
                <a16:creationId xmlns:a16="http://schemas.microsoft.com/office/drawing/2014/main" id="{571B309C-C2D2-4055-9117-810F7AD7CA89}"/>
              </a:ext>
            </a:extLst>
          </p:cNvPr>
          <p:cNvSpPr/>
          <p:nvPr/>
        </p:nvSpPr>
        <p:spPr>
          <a:xfrm>
            <a:off x="2623929" y="1527923"/>
            <a:ext cx="6268278" cy="470481"/>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dirty="0"/>
              <a:t>Physical light      Understanding       Life       Law</a:t>
            </a:r>
          </a:p>
        </p:txBody>
      </p:sp>
      <p:sp>
        <p:nvSpPr>
          <p:cNvPr id="5" name="Rectangle 4">
            <a:extLst>
              <a:ext uri="{FF2B5EF4-FFF2-40B4-BE49-F238E27FC236}">
                <a16:creationId xmlns:a16="http://schemas.microsoft.com/office/drawing/2014/main" id="{6933167E-425B-47BD-80A4-60B2D660353B}"/>
              </a:ext>
            </a:extLst>
          </p:cNvPr>
          <p:cNvSpPr/>
          <p:nvPr/>
        </p:nvSpPr>
        <p:spPr>
          <a:xfrm>
            <a:off x="1351721" y="3105834"/>
            <a:ext cx="8812695" cy="646331"/>
          </a:xfrm>
          <a:prstGeom prst="rect">
            <a:avLst/>
          </a:prstGeom>
        </p:spPr>
        <p:txBody>
          <a:bodyPr wrap="square">
            <a:spAutoFit/>
          </a:bodyPr>
          <a:lstStyle/>
          <a:p>
            <a:pPr algn="just"/>
            <a:r>
              <a:rPr lang="en-US" b="1" dirty="0"/>
              <a:t>How can the truths we’ve discussed about the Light of Christ help you appreciate the Lord’s influence in your life?</a:t>
            </a:r>
          </a:p>
        </p:txBody>
      </p:sp>
    </p:spTree>
    <p:extLst>
      <p:ext uri="{BB962C8B-B14F-4D97-AF65-F5344CB8AC3E}">
        <p14:creationId xmlns:p14="http://schemas.microsoft.com/office/powerpoint/2010/main" val="406521057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91</a:t>
            </a:r>
          </a:p>
        </p:txBody>
      </p:sp>
      <p:sp>
        <p:nvSpPr>
          <p:cNvPr id="3" name="Rectangle 2">
            <a:extLst>
              <a:ext uri="{FF2B5EF4-FFF2-40B4-BE49-F238E27FC236}">
                <a16:creationId xmlns:a16="http://schemas.microsoft.com/office/drawing/2014/main" id="{CE5C1E19-7523-41B8-9DBA-570C071EBAE0}"/>
              </a:ext>
            </a:extLst>
          </p:cNvPr>
          <p:cNvSpPr/>
          <p:nvPr/>
        </p:nvSpPr>
        <p:spPr>
          <a:xfrm>
            <a:off x="2743200" y="2705725"/>
            <a:ext cx="6705600" cy="1446550"/>
          </a:xfrm>
          <a:prstGeom prst="rect">
            <a:avLst/>
          </a:prstGeom>
        </p:spPr>
        <p:txBody>
          <a:bodyPr wrap="square">
            <a:spAutoFit/>
          </a:bodyPr>
          <a:lstStyle/>
          <a:p>
            <a:pPr algn="ctr"/>
            <a:r>
              <a:rPr lang="en-US" sz="4400" b="1" dirty="0">
                <a:latin typeface="Gabriola" panose="04040605051002020D02" pitchFamily="82" charset="0"/>
              </a:rPr>
              <a:t>“The Lord explains that there are laws associated with the kingdoms of glory”</a:t>
            </a:r>
          </a:p>
        </p:txBody>
      </p:sp>
      <p:sp>
        <p:nvSpPr>
          <p:cNvPr id="5" name="Rectangle 4">
            <a:extLst>
              <a:ext uri="{FF2B5EF4-FFF2-40B4-BE49-F238E27FC236}">
                <a16:creationId xmlns:a16="http://schemas.microsoft.com/office/drawing/2014/main" id="{AF17153B-ED40-4E94-AABC-BAAEC9D9A485}"/>
              </a:ext>
            </a:extLst>
          </p:cNvPr>
          <p:cNvSpPr/>
          <p:nvPr/>
        </p:nvSpPr>
        <p:spPr>
          <a:xfrm>
            <a:off x="1402777" y="890974"/>
            <a:ext cx="3465885" cy="369332"/>
          </a:xfrm>
          <a:prstGeom prst="rect">
            <a:avLst/>
          </a:prstGeom>
        </p:spPr>
        <p:txBody>
          <a:bodyPr wrap="none">
            <a:spAutoFit/>
          </a:bodyPr>
          <a:lstStyle/>
          <a:p>
            <a:r>
              <a:rPr lang="en-US" b="1" dirty="0"/>
              <a:t>Doctrine and Covenants 88:14–40.</a:t>
            </a:r>
          </a:p>
        </p:txBody>
      </p:sp>
    </p:spTree>
    <p:extLst>
      <p:ext uri="{BB962C8B-B14F-4D97-AF65-F5344CB8AC3E}">
        <p14:creationId xmlns:p14="http://schemas.microsoft.com/office/powerpoint/2010/main" val="3032156013"/>
      </p:ext>
    </p:extLst>
  </p:cSld>
  <p:clrMapOvr>
    <a:masterClrMapping/>
  </p:clrMapOvr>
  <p:transition spd="slow">
    <p:circl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91</a:t>
            </a:r>
          </a:p>
        </p:txBody>
      </p:sp>
      <p:sp>
        <p:nvSpPr>
          <p:cNvPr id="9" name="Rectangle 8">
            <a:extLst>
              <a:ext uri="{FF2B5EF4-FFF2-40B4-BE49-F238E27FC236}">
                <a16:creationId xmlns:a16="http://schemas.microsoft.com/office/drawing/2014/main" id="{A04CDBAD-06B8-4C56-B5DE-9701916D81D6}"/>
              </a:ext>
            </a:extLst>
          </p:cNvPr>
          <p:cNvSpPr/>
          <p:nvPr/>
        </p:nvSpPr>
        <p:spPr>
          <a:xfrm>
            <a:off x="1320920" y="991465"/>
            <a:ext cx="3327258" cy="369332"/>
          </a:xfrm>
          <a:prstGeom prst="rect">
            <a:avLst/>
          </a:prstGeom>
        </p:spPr>
        <p:txBody>
          <a:bodyPr wrap="none">
            <a:spAutoFit/>
          </a:bodyPr>
          <a:lstStyle/>
          <a:p>
            <a:r>
              <a:rPr lang="en-US" b="1" dirty="0"/>
              <a:t>What could the hand represent? </a:t>
            </a:r>
          </a:p>
        </p:txBody>
      </p:sp>
      <p:sp>
        <p:nvSpPr>
          <p:cNvPr id="10" name="Rectangle 9">
            <a:extLst>
              <a:ext uri="{FF2B5EF4-FFF2-40B4-BE49-F238E27FC236}">
                <a16:creationId xmlns:a16="http://schemas.microsoft.com/office/drawing/2014/main" id="{CE487D38-7F81-4542-BBD6-76DB72F26FEB}"/>
              </a:ext>
            </a:extLst>
          </p:cNvPr>
          <p:cNvSpPr/>
          <p:nvPr/>
        </p:nvSpPr>
        <p:spPr>
          <a:xfrm>
            <a:off x="1320920" y="1360797"/>
            <a:ext cx="1398203" cy="369332"/>
          </a:xfrm>
          <a:prstGeom prst="rect">
            <a:avLst/>
          </a:prstGeom>
        </p:spPr>
        <p:txBody>
          <a:bodyPr wrap="none">
            <a:spAutoFit/>
          </a:bodyPr>
          <a:lstStyle/>
          <a:p>
            <a:r>
              <a:rPr lang="en-US" i="1" dirty="0">
                <a:effectLst>
                  <a:outerShdw blurRad="38100" dist="38100" dir="2700000" algn="tl">
                    <a:srgbClr val="000000">
                      <a:alpha val="43137"/>
                    </a:srgbClr>
                  </a:outerShdw>
                </a:effectLst>
              </a:rPr>
              <a:t>A spirit body.</a:t>
            </a:r>
          </a:p>
        </p:txBody>
      </p:sp>
      <p:sp>
        <p:nvSpPr>
          <p:cNvPr id="16" name="Rectangle 15">
            <a:extLst>
              <a:ext uri="{FF2B5EF4-FFF2-40B4-BE49-F238E27FC236}">
                <a16:creationId xmlns:a16="http://schemas.microsoft.com/office/drawing/2014/main" id="{AF712F2C-DA43-4D82-973C-AE2EE46B5B44}"/>
              </a:ext>
            </a:extLst>
          </p:cNvPr>
          <p:cNvSpPr/>
          <p:nvPr/>
        </p:nvSpPr>
        <p:spPr>
          <a:xfrm>
            <a:off x="1320920" y="1759712"/>
            <a:ext cx="3449278" cy="400110"/>
          </a:xfrm>
          <a:prstGeom prst="rect">
            <a:avLst/>
          </a:prstGeom>
        </p:spPr>
        <p:txBody>
          <a:bodyPr wrap="none">
            <a:spAutoFit/>
          </a:bodyPr>
          <a:lstStyle/>
          <a:p>
            <a:r>
              <a:rPr lang="en-US" sz="2000" b="1" dirty="0"/>
              <a:t>Doctrine and Covenants 88:15.</a:t>
            </a:r>
          </a:p>
        </p:txBody>
      </p:sp>
      <p:sp>
        <p:nvSpPr>
          <p:cNvPr id="11" name="Rectangle 10">
            <a:extLst>
              <a:ext uri="{FF2B5EF4-FFF2-40B4-BE49-F238E27FC236}">
                <a16:creationId xmlns:a16="http://schemas.microsoft.com/office/drawing/2014/main" id="{F298E2CF-5E74-4CDF-BB83-D17CAF097E28}"/>
              </a:ext>
            </a:extLst>
          </p:cNvPr>
          <p:cNvSpPr/>
          <p:nvPr/>
        </p:nvSpPr>
        <p:spPr>
          <a:xfrm>
            <a:off x="1320335" y="2059705"/>
            <a:ext cx="5096267" cy="369332"/>
          </a:xfrm>
          <a:prstGeom prst="rect">
            <a:avLst/>
          </a:prstGeom>
        </p:spPr>
        <p:txBody>
          <a:bodyPr wrap="none">
            <a:spAutoFit/>
          </a:bodyPr>
          <a:lstStyle/>
          <a:p>
            <a:r>
              <a:rPr lang="en-US" dirty="0">
                <a:latin typeface="Palatino"/>
              </a:rPr>
              <a:t>And the spirit and the body are the soul of man.</a:t>
            </a:r>
            <a:endParaRPr lang="en-US" dirty="0"/>
          </a:p>
        </p:txBody>
      </p:sp>
      <p:sp>
        <p:nvSpPr>
          <p:cNvPr id="17" name="Rectangle 16">
            <a:extLst>
              <a:ext uri="{FF2B5EF4-FFF2-40B4-BE49-F238E27FC236}">
                <a16:creationId xmlns:a16="http://schemas.microsoft.com/office/drawing/2014/main" id="{30A7D488-559A-4A78-BC0F-4B320FB6FE54}"/>
              </a:ext>
            </a:extLst>
          </p:cNvPr>
          <p:cNvSpPr/>
          <p:nvPr/>
        </p:nvSpPr>
        <p:spPr>
          <a:xfrm>
            <a:off x="1320335" y="2499696"/>
            <a:ext cx="7068291" cy="369332"/>
          </a:xfrm>
          <a:prstGeom prst="rect">
            <a:avLst/>
          </a:prstGeom>
        </p:spPr>
        <p:txBody>
          <a:bodyPr wrap="square">
            <a:spAutoFit/>
          </a:bodyPr>
          <a:lstStyle/>
          <a:p>
            <a:r>
              <a:rPr lang="en-US" b="1" dirty="0"/>
              <a:t>What did the Lord call the combination of the spirit and the body?</a:t>
            </a:r>
          </a:p>
        </p:txBody>
      </p:sp>
      <p:sp>
        <p:nvSpPr>
          <p:cNvPr id="18" name="Rectangle 17">
            <a:extLst>
              <a:ext uri="{FF2B5EF4-FFF2-40B4-BE49-F238E27FC236}">
                <a16:creationId xmlns:a16="http://schemas.microsoft.com/office/drawing/2014/main" id="{A52437D1-54B8-4AC5-BE2E-019C484C8E28}"/>
              </a:ext>
            </a:extLst>
          </p:cNvPr>
          <p:cNvSpPr/>
          <p:nvPr/>
        </p:nvSpPr>
        <p:spPr>
          <a:xfrm>
            <a:off x="1320335" y="2869028"/>
            <a:ext cx="4306179" cy="369332"/>
          </a:xfrm>
          <a:prstGeom prst="rect">
            <a:avLst/>
          </a:prstGeom>
        </p:spPr>
        <p:txBody>
          <a:bodyPr wrap="none">
            <a:spAutoFit/>
          </a:bodyPr>
          <a:lstStyle/>
          <a:p>
            <a:r>
              <a:rPr lang="en-US" i="1" dirty="0">
                <a:effectLst>
                  <a:outerShdw blurRad="38100" dist="38100" dir="2700000" algn="tl">
                    <a:srgbClr val="000000">
                      <a:alpha val="43137"/>
                    </a:srgbClr>
                  </a:outerShdw>
                </a:effectLst>
              </a:rPr>
              <a:t>The spirit and the body are the soul of man.</a:t>
            </a:r>
          </a:p>
        </p:txBody>
      </p:sp>
      <p:sp>
        <p:nvSpPr>
          <p:cNvPr id="19" name="Rectangle 18">
            <a:extLst>
              <a:ext uri="{FF2B5EF4-FFF2-40B4-BE49-F238E27FC236}">
                <a16:creationId xmlns:a16="http://schemas.microsoft.com/office/drawing/2014/main" id="{6C07153B-882A-4EED-9145-2B9499B03596}"/>
              </a:ext>
            </a:extLst>
          </p:cNvPr>
          <p:cNvSpPr/>
          <p:nvPr/>
        </p:nvSpPr>
        <p:spPr>
          <a:xfrm>
            <a:off x="1320335" y="3296475"/>
            <a:ext cx="7293578" cy="369332"/>
          </a:xfrm>
          <a:prstGeom prst="rect">
            <a:avLst/>
          </a:prstGeom>
        </p:spPr>
        <p:txBody>
          <a:bodyPr wrap="square">
            <a:spAutoFit/>
          </a:bodyPr>
          <a:lstStyle/>
          <a:p>
            <a:r>
              <a:rPr lang="en-US" b="1" dirty="0"/>
              <a:t>How can the things that affect our physical bodies also affect our spirits?</a:t>
            </a:r>
          </a:p>
        </p:txBody>
      </p:sp>
    </p:spTree>
    <p:extLst>
      <p:ext uri="{BB962C8B-B14F-4D97-AF65-F5344CB8AC3E}">
        <p14:creationId xmlns:p14="http://schemas.microsoft.com/office/powerpoint/2010/main" val="261686331"/>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grpId="0" nodeType="clickEffect">
                                  <p:stCondLst>
                                    <p:cond delay="0"/>
                                  </p:stCondLst>
                                  <p:iterate type="lt">
                                    <p:tmPct val="10000"/>
                                  </p:iterate>
                                  <p:childTnLst>
                                    <p:set>
                                      <p:cBhvr>
                                        <p:cTn id="11" dur="1" fill="hold">
                                          <p:stCondLst>
                                            <p:cond delay="0"/>
                                          </p:stCondLst>
                                        </p:cTn>
                                        <p:tgtEl>
                                          <p:spTgt spid="10"/>
                                        </p:tgtEl>
                                        <p:attrNameLst>
                                          <p:attrName>style.visibility</p:attrName>
                                        </p:attrNameLst>
                                      </p:cBhvr>
                                      <p:to>
                                        <p:strVal val="visible"/>
                                      </p:to>
                                    </p:set>
                                    <p:anim calcmode="lin" valueType="num">
                                      <p:cBhvr>
                                        <p:cTn id="12" dur="25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13" dur="250" fill="hold"/>
                                        <p:tgtEl>
                                          <p:spTgt spid="10"/>
                                        </p:tgtEl>
                                        <p:attrNameLst>
                                          <p:attrName>ppt_y</p:attrName>
                                        </p:attrNameLst>
                                      </p:cBhvr>
                                      <p:tavLst>
                                        <p:tav tm="0">
                                          <p:val>
                                            <p:strVal val="#ppt_y"/>
                                          </p:val>
                                        </p:tav>
                                        <p:tav tm="100000">
                                          <p:val>
                                            <p:strVal val="#ppt_y"/>
                                          </p:val>
                                        </p:tav>
                                      </p:tavLst>
                                    </p:anim>
                                    <p:anim calcmode="lin" valueType="num">
                                      <p:cBhvr>
                                        <p:cTn id="14" dur="25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15" dur="25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16" dur="250" tmFilter="0,0; .5, 1; 1, 1"/>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5"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randombar(vertical)">
                                      <p:cBhvr>
                                        <p:cTn id="21" dur="500"/>
                                        <p:tgtEl>
                                          <p:spTgt spid="11"/>
                                        </p:tgtEl>
                                      </p:cBhvr>
                                    </p:animEffect>
                                  </p:childTnLst>
                                </p:cTn>
                              </p:par>
                              <p:par>
                                <p:cTn id="22" presetID="14" presetClass="entr" presetSubtype="5" fill="hold" grpId="0" nodeType="with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randombar(vertical)">
                                      <p:cBhvr>
                                        <p:cTn id="24" dur="500"/>
                                        <p:tgtEl>
                                          <p:spTgt spid="16"/>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additive="base">
                                        <p:cTn id="29" dur="500" fill="hold"/>
                                        <p:tgtEl>
                                          <p:spTgt spid="17"/>
                                        </p:tgtEl>
                                        <p:attrNameLst>
                                          <p:attrName>ppt_x</p:attrName>
                                        </p:attrNameLst>
                                      </p:cBhvr>
                                      <p:tavLst>
                                        <p:tav tm="0">
                                          <p:val>
                                            <p:strVal val="#ppt_x"/>
                                          </p:val>
                                        </p:tav>
                                        <p:tav tm="100000">
                                          <p:val>
                                            <p:strVal val="#ppt_x"/>
                                          </p:val>
                                        </p:tav>
                                      </p:tavLst>
                                    </p:anim>
                                    <p:anim calcmode="lin" valueType="num">
                                      <p:cBhvr additive="base">
                                        <p:cTn id="3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56" presetClass="entr" presetSubtype="0" fill="hold" grpId="0" nodeType="clickEffect">
                                  <p:stCondLst>
                                    <p:cond delay="0"/>
                                  </p:stCondLst>
                                  <p:iterate type="lt">
                                    <p:tmPct val="10000"/>
                                  </p:iterate>
                                  <p:childTnLst>
                                    <p:set>
                                      <p:cBhvr>
                                        <p:cTn id="34" dur="1" fill="hold">
                                          <p:stCondLst>
                                            <p:cond delay="0"/>
                                          </p:stCondLst>
                                        </p:cTn>
                                        <p:tgtEl>
                                          <p:spTgt spid="18"/>
                                        </p:tgtEl>
                                        <p:attrNameLst>
                                          <p:attrName>style.visibility</p:attrName>
                                        </p:attrNameLst>
                                      </p:cBhvr>
                                      <p:to>
                                        <p:strVal val="visible"/>
                                      </p:to>
                                    </p:set>
                                    <p:anim by="(-#ppt_w*2)" calcmode="lin" valueType="num">
                                      <p:cBhvr rctx="PPT">
                                        <p:cTn id="35" dur="125" autoRev="1" fill="hold">
                                          <p:stCondLst>
                                            <p:cond delay="0"/>
                                          </p:stCondLst>
                                        </p:cTn>
                                        <p:tgtEl>
                                          <p:spTgt spid="18"/>
                                        </p:tgtEl>
                                        <p:attrNameLst>
                                          <p:attrName>ppt_w</p:attrName>
                                        </p:attrNameLst>
                                      </p:cBhvr>
                                    </p:anim>
                                    <p:anim by="(#ppt_w*0.50)" calcmode="lin" valueType="num">
                                      <p:cBhvr>
                                        <p:cTn id="36" dur="125" decel="50000" autoRev="1" fill="hold">
                                          <p:stCondLst>
                                            <p:cond delay="0"/>
                                          </p:stCondLst>
                                        </p:cTn>
                                        <p:tgtEl>
                                          <p:spTgt spid="18"/>
                                        </p:tgtEl>
                                        <p:attrNameLst>
                                          <p:attrName>ppt_x</p:attrName>
                                        </p:attrNameLst>
                                      </p:cBhvr>
                                    </p:anim>
                                    <p:anim from="(-#ppt_h/2)" to="(#ppt_y)" calcmode="lin" valueType="num">
                                      <p:cBhvr>
                                        <p:cTn id="37" dur="250" fill="hold">
                                          <p:stCondLst>
                                            <p:cond delay="0"/>
                                          </p:stCondLst>
                                        </p:cTn>
                                        <p:tgtEl>
                                          <p:spTgt spid="18"/>
                                        </p:tgtEl>
                                        <p:attrNameLst>
                                          <p:attrName>ppt_y</p:attrName>
                                        </p:attrNameLst>
                                      </p:cBhvr>
                                    </p:anim>
                                    <p:animRot by="21600000">
                                      <p:cBhvr>
                                        <p:cTn id="38" dur="250" fill="hold">
                                          <p:stCondLst>
                                            <p:cond delay="0"/>
                                          </p:stCondLst>
                                        </p:cTn>
                                        <p:tgtEl>
                                          <p:spTgt spid="18"/>
                                        </p:tgtEl>
                                        <p:attrNameLst>
                                          <p:attrName>r</p:attrName>
                                        </p:attrNameLst>
                                      </p:cBhvr>
                                    </p:animRot>
                                  </p:childTnLst>
                                </p:cTn>
                              </p:par>
                            </p:childTnLst>
                          </p:cTn>
                        </p:par>
                      </p:childTnLst>
                    </p:cTn>
                  </p:par>
                  <p:par>
                    <p:cTn id="39" fill="hold">
                      <p:stCondLst>
                        <p:cond delay="indefinite"/>
                      </p:stCondLst>
                      <p:childTnLst>
                        <p:par>
                          <p:cTn id="40" fill="hold">
                            <p:stCondLst>
                              <p:cond delay="0"/>
                            </p:stCondLst>
                            <p:childTnLst>
                              <p:par>
                                <p:cTn id="41" presetID="16" presetClass="entr" presetSubtype="37"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barn(outVertical)">
                                      <p:cBhvr>
                                        <p:cTn id="43"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6" grpId="0"/>
      <p:bldP spid="11" grpId="0"/>
      <p:bldP spid="17" grpId="0"/>
      <p:bldP spid="18" grpId="0"/>
      <p:bldP spid="1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751</Words>
  <Application>Microsoft Office PowerPoint</Application>
  <PresentationFormat>Widescreen</PresentationFormat>
  <Paragraphs>104</Paragraphs>
  <Slides>14</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14</vt:i4>
      </vt:variant>
    </vt:vector>
  </HeadingPairs>
  <TitlesOfParts>
    <vt:vector size="26" baseType="lpstr">
      <vt:lpstr>PMingLiU-ExtB</vt:lpstr>
      <vt:lpstr>Yu Gothic UI Semibold</vt:lpstr>
      <vt:lpstr>Arial</vt:lpstr>
      <vt:lpstr>Calibri</vt:lpstr>
      <vt:lpstr>Calibri Light</vt:lpstr>
      <vt:lpstr>Gabriola</vt:lpstr>
      <vt:lpstr>Microsoft Himalaya</vt:lpstr>
      <vt:lpstr>Mongolian Baiti</vt:lpstr>
      <vt:lpstr>MV Boli</vt:lpstr>
      <vt:lpstr>Palatino</vt:lpstr>
      <vt:lpstr>Wingdings 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2510</cp:revision>
  <dcterms:created xsi:type="dcterms:W3CDTF">2018-08-29T04:26:39Z</dcterms:created>
  <dcterms:modified xsi:type="dcterms:W3CDTF">2018-10-08T23:40:02Z</dcterms:modified>
</cp:coreProperties>
</file>