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9" r:id="rId1"/>
  </p:sldMasterIdLst>
  <p:notesMasterIdLst>
    <p:notesMasterId r:id="rId14"/>
  </p:notesMasterIdLst>
  <p:sldIdLst>
    <p:sldId id="296" r:id="rId2"/>
    <p:sldId id="304" r:id="rId3"/>
    <p:sldId id="299" r:id="rId4"/>
    <p:sldId id="308" r:id="rId5"/>
    <p:sldId id="305" r:id="rId6"/>
    <p:sldId id="306" r:id="rId7"/>
    <p:sldId id="307" r:id="rId8"/>
    <p:sldId id="309" r:id="rId9"/>
    <p:sldId id="310" r:id="rId10"/>
    <p:sldId id="311" r:id="rId11"/>
    <p:sldId id="312" r:id="rId12"/>
    <p:sldId id="31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028"/>
    <a:srgbClr val="CC0000"/>
    <a:srgbClr val="E6E6E6"/>
    <a:srgbClr val="A7897B"/>
    <a:srgbClr val="B9B93A"/>
    <a:srgbClr val="FFD757"/>
    <a:srgbClr val="FF6600"/>
    <a:srgbClr val="D6E513"/>
    <a:srgbClr val="333399"/>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0788-7DBB-4A74-8692-D74F1D9231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D76C2-4A12-42D3-ACDC-3303B253C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886F4-DB9B-4E05-8DB3-4A3BF4F5EAD1}"/>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D040FD86-19B1-44CE-B93C-C2B000FF9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1C1CDA-3248-4517-99CD-08B3DC5B4C91}"/>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8243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71F87-14F3-4D84-BC4E-FD2DD441F5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97B02E-18E0-4C9E-BC60-5A7FBCFF4B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BCE62-D9FD-4BD4-8DC0-77A9BA442107}"/>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375E7B3A-B3FE-4835-A5DF-9D0E36189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74C966-D78F-4E79-937C-0FB8CBD5F1B5}"/>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6045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0BF33E-A692-4782-A30A-06E69F1C2E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339D0-0CBE-4750-AC38-02120948EB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FEEC3-27DE-4036-B81F-0E3EE4D2A95A}"/>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D20F68D8-11C5-49DE-93C9-4B1AB2D28A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4B7A2B-0EF3-4149-A692-D832A394005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5335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2F55-0BDF-478A-A10C-67210DA97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510F3-63EE-4ACF-84AA-C47775F63D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44106-7A67-4E85-8F91-A20437C91F1F}"/>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FBD32F9A-7EF4-4E55-BCAB-69FAB536E2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472975-2D38-4E00-AB3C-801B503CA08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978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5F27-EA5C-4245-8D29-806A9FB576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50C4D-A603-4E77-826F-EE4D99153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16E9F3-B57B-46C7-876B-09710D2AC8B4}"/>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D55F1943-C640-474E-ACDD-E35807768E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39C4BA-2E7A-4026-8882-46771D869A03}"/>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64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9822-6A96-44EE-ABE7-6CDFDC83AF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629A7-9314-497F-814F-67DA4C58CD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068D5-C59F-436E-9CC2-24489F7652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B226B-557A-4CD5-B7CA-38031B515E0A}"/>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6" name="Footer Placeholder 5">
            <a:extLst>
              <a:ext uri="{FF2B5EF4-FFF2-40B4-BE49-F238E27FC236}">
                <a16:creationId xmlns:a16="http://schemas.microsoft.com/office/drawing/2014/main" id="{B26681C6-0662-4973-911D-37FD3FC36D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2517ED-0D41-4627-AB6F-86AD55083FF9}"/>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7899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CD04-E5FB-4CDC-9F21-4C1786D14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E0B6A6-2F3E-4392-8531-B2BBD142B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268181-6C06-43D8-9556-E31DEBCA24A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E29E02-4A84-467E-97EA-37ED0847E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816EF1-EA0B-4DF2-8F6C-2A50DA1188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DC9E8-A995-4377-90E3-E595DED79A1D}"/>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8" name="Footer Placeholder 7">
            <a:extLst>
              <a:ext uri="{FF2B5EF4-FFF2-40B4-BE49-F238E27FC236}">
                <a16:creationId xmlns:a16="http://schemas.microsoft.com/office/drawing/2014/main" id="{5D7CF3F5-F757-47A4-B315-4EC13FAA0FE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9E7F81-A48B-4B1E-84DE-3BAA1C487FFE}"/>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5114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4217-0635-4A95-940B-9778BB7D07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E1D4BB-A51E-4CB2-9CAB-77354A12F5E8}"/>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4" name="Footer Placeholder 3">
            <a:extLst>
              <a:ext uri="{FF2B5EF4-FFF2-40B4-BE49-F238E27FC236}">
                <a16:creationId xmlns:a16="http://schemas.microsoft.com/office/drawing/2014/main" id="{9CB4ED51-2BF1-4AA0-8743-DD81E0FFBA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DC04A6A-E4E3-42DA-9921-D093B29B3EC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4116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2063F-FAD6-48D9-AEBB-26210FBB1BDA}"/>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3" name="Footer Placeholder 2">
            <a:extLst>
              <a:ext uri="{FF2B5EF4-FFF2-40B4-BE49-F238E27FC236}">
                <a16:creationId xmlns:a16="http://schemas.microsoft.com/office/drawing/2014/main" id="{4F7338B6-F9D1-4E93-BD6A-E2A7AB91B9B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6AA2F23-A63F-487E-B454-E4CE8347A5EC}"/>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3180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D0641-248B-4A43-B367-E733A7D01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36AAE8-298E-4BAE-90B4-790C23FAD9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EE4E4-7F41-48D5-8E50-15E225F2C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7491A-FC22-41CD-AE92-6EA5FBC2AB5A}"/>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6" name="Footer Placeholder 5">
            <a:extLst>
              <a:ext uri="{FF2B5EF4-FFF2-40B4-BE49-F238E27FC236}">
                <a16:creationId xmlns:a16="http://schemas.microsoft.com/office/drawing/2014/main" id="{2B6729B1-F63F-4879-8065-106C93A15C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F46BAC-197E-4770-84AE-D29893C1CB34}"/>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4393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ACCB-B170-42D4-AD6F-7B099A750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91F2E-981B-402E-AF04-BF566BAE1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CC14F0-5459-41C5-B754-C9EC0BF4B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008CB4-29C8-417A-B11C-507F261A2418}"/>
              </a:ext>
            </a:extLst>
          </p:cNvPr>
          <p:cNvSpPr>
            <a:spLocks noGrp="1"/>
          </p:cNvSpPr>
          <p:nvPr>
            <p:ph type="dt" sz="half" idx="10"/>
          </p:nvPr>
        </p:nvSpPr>
        <p:spPr/>
        <p:txBody>
          <a:bodyPr/>
          <a:lstStyle/>
          <a:p>
            <a:fld id="{75640873-EF0B-4AC7-AF11-57FEBA4985EA}" type="datetimeFigureOut">
              <a:rPr lang="en-US" smtClean="0"/>
              <a:t>10/8/2018</a:t>
            </a:fld>
            <a:endParaRPr lang="en-US" dirty="0"/>
          </a:p>
        </p:txBody>
      </p:sp>
      <p:sp>
        <p:nvSpPr>
          <p:cNvPr id="6" name="Footer Placeholder 5">
            <a:extLst>
              <a:ext uri="{FF2B5EF4-FFF2-40B4-BE49-F238E27FC236}">
                <a16:creationId xmlns:a16="http://schemas.microsoft.com/office/drawing/2014/main" id="{86061D85-8EF0-4310-82A3-EB9A101FA6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B9AB4C-5918-44A0-B1BD-5F82F3A42151}"/>
              </a:ext>
            </a:extLst>
          </p:cNvPr>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2336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15000">
              <a:schemeClr val="tx1">
                <a:lumMod val="65000"/>
                <a:lumOff val="35000"/>
              </a:schemeClr>
            </a:gs>
            <a:gs pos="80000">
              <a:schemeClr val="accent1">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ACE68-B3DB-406F-84EE-53150ACB5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E2E306-58C0-4C2B-AFE2-751FBADBA9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55992-1DBB-4CFB-9400-67DF6E670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40873-EF0B-4AC7-AF11-57FEBA4985EA}" type="datetimeFigureOut">
              <a:rPr lang="en-US" smtClean="0"/>
              <a:t>10/8/2018</a:t>
            </a:fld>
            <a:endParaRPr lang="en-US" dirty="0"/>
          </a:p>
        </p:txBody>
      </p:sp>
      <p:sp>
        <p:nvSpPr>
          <p:cNvPr id="5" name="Footer Placeholder 4">
            <a:extLst>
              <a:ext uri="{FF2B5EF4-FFF2-40B4-BE49-F238E27FC236}">
                <a16:creationId xmlns:a16="http://schemas.microsoft.com/office/drawing/2014/main" id="{606C2B0B-5876-4001-9E6D-FE7214D2C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7A3EC7-EDAA-437D-814D-B50613CEA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174249434"/>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4000">
        <p14:honeycomb/>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90</a:t>
            </a:r>
          </a:p>
        </p:txBody>
      </p:sp>
      <p:sp>
        <p:nvSpPr>
          <p:cNvPr id="2" name="Rectangle 1">
            <a:extLst>
              <a:ext uri="{FF2B5EF4-FFF2-40B4-BE49-F238E27FC236}">
                <a16:creationId xmlns:a16="http://schemas.microsoft.com/office/drawing/2014/main" id="{AB63017B-85D0-4BBA-B4AB-EF5ED39D7E7D}"/>
              </a:ext>
            </a:extLst>
          </p:cNvPr>
          <p:cNvSpPr/>
          <p:nvPr/>
        </p:nvSpPr>
        <p:spPr>
          <a:xfrm>
            <a:off x="2663686" y="755374"/>
            <a:ext cx="7050157" cy="235888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effectLst>
                  <a:outerShdw blurRad="38100" dist="38100" dir="2700000" algn="tl">
                    <a:srgbClr val="000000">
                      <a:alpha val="43137"/>
                    </a:srgbClr>
                  </a:outerShdw>
                </a:effectLst>
              </a:rPr>
              <a:t>In 1861, Southern warships began firing on United States federal soldiers who were stationed at Fort Sumter, in Charleston Harbor, South Carolina. Other Southern states joined South Carolina in a civil war against the northern states. In time, the Southern states called on Great Britain for aid. Additionally, many who had been slaves in the South joined the army of the North and fought against their former masters. The American Civil War lasted until 1865 and resulted in the death of approximately 620,000 soldiers (some historians estimate as many as 750,000).</a:t>
            </a:r>
          </a:p>
        </p:txBody>
      </p:sp>
      <p:sp>
        <p:nvSpPr>
          <p:cNvPr id="3" name="Rectangle 2">
            <a:extLst>
              <a:ext uri="{FF2B5EF4-FFF2-40B4-BE49-F238E27FC236}">
                <a16:creationId xmlns:a16="http://schemas.microsoft.com/office/drawing/2014/main" id="{069BEE2E-5ED7-45EE-B75A-83B9C72E06A9}"/>
              </a:ext>
            </a:extLst>
          </p:cNvPr>
          <p:cNvSpPr/>
          <p:nvPr/>
        </p:nvSpPr>
        <p:spPr>
          <a:xfrm>
            <a:off x="1300450" y="3449142"/>
            <a:ext cx="9447498" cy="353943"/>
          </a:xfrm>
          <a:prstGeom prst="rect">
            <a:avLst/>
          </a:prstGeom>
        </p:spPr>
        <p:txBody>
          <a:bodyPr wrap="square">
            <a:spAutoFit/>
          </a:bodyPr>
          <a:lstStyle/>
          <a:p>
            <a:r>
              <a:rPr lang="en-US" sz="1700" b="1" dirty="0"/>
              <a:t>What can the fulfillment of the prophecies in Doctrine and Covenants 87 teach us about Joseph Smith?</a:t>
            </a:r>
          </a:p>
        </p:txBody>
      </p:sp>
      <p:sp>
        <p:nvSpPr>
          <p:cNvPr id="4" name="Rectangle 3">
            <a:extLst>
              <a:ext uri="{FF2B5EF4-FFF2-40B4-BE49-F238E27FC236}">
                <a16:creationId xmlns:a16="http://schemas.microsoft.com/office/drawing/2014/main" id="{F6ED393D-3574-474C-9C4D-DA28DB563E7B}"/>
              </a:ext>
            </a:extLst>
          </p:cNvPr>
          <p:cNvSpPr/>
          <p:nvPr/>
        </p:nvSpPr>
        <p:spPr>
          <a:xfrm>
            <a:off x="1300450" y="3953300"/>
            <a:ext cx="4121578" cy="369332"/>
          </a:xfrm>
          <a:prstGeom prst="rect">
            <a:avLst/>
          </a:prstGeom>
        </p:spPr>
        <p:txBody>
          <a:bodyPr wrap="none">
            <a:spAutoFit/>
          </a:bodyPr>
          <a:lstStyle/>
          <a:p>
            <a:r>
              <a:rPr lang="en-US" i="1" dirty="0">
                <a:effectLst>
                  <a:outerShdw blurRad="38100" dist="38100" dir="2700000" algn="tl">
                    <a:srgbClr val="000000">
                      <a:alpha val="43137"/>
                    </a:srgbClr>
                  </a:outerShdw>
                </a:effectLst>
              </a:rPr>
              <a:t>Joseph Smith is a true prophet of the Lord.</a:t>
            </a:r>
          </a:p>
        </p:txBody>
      </p:sp>
    </p:spTree>
    <p:extLst>
      <p:ext uri="{BB962C8B-B14F-4D97-AF65-F5344CB8AC3E}">
        <p14:creationId xmlns:p14="http://schemas.microsoft.com/office/powerpoint/2010/main" val="23179713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4"/>
                                        </p:tgtEl>
                                        <p:attrNameLst>
                                          <p:attrName>ppt_y</p:attrName>
                                        </p:attrNameLst>
                                      </p:cBhvr>
                                      <p:tavLst>
                                        <p:tav tm="0">
                                          <p:val>
                                            <p:strVal val="#ppt_y"/>
                                          </p:val>
                                        </p:tav>
                                        <p:tav tm="100000">
                                          <p:val>
                                            <p:strVal val="#ppt_y"/>
                                          </p:val>
                                        </p:tav>
                                      </p:tavLst>
                                    </p:anim>
                                    <p:anim calcmode="lin" valueType="num">
                                      <p:cBhvr>
                                        <p:cTn id="14"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90</a:t>
            </a:r>
          </a:p>
        </p:txBody>
      </p:sp>
      <p:sp>
        <p:nvSpPr>
          <p:cNvPr id="7" name="Rectangle 6">
            <a:extLst>
              <a:ext uri="{FF2B5EF4-FFF2-40B4-BE49-F238E27FC236}">
                <a16:creationId xmlns:a16="http://schemas.microsoft.com/office/drawing/2014/main" id="{AFBB7CA1-7237-4DE8-92FD-DC3E1A0697CE}"/>
              </a:ext>
            </a:extLst>
          </p:cNvPr>
          <p:cNvSpPr/>
          <p:nvPr/>
        </p:nvSpPr>
        <p:spPr>
          <a:xfrm>
            <a:off x="1220035" y="1087595"/>
            <a:ext cx="3527825" cy="400110"/>
          </a:xfrm>
          <a:prstGeom prst="rect">
            <a:avLst/>
          </a:prstGeom>
        </p:spPr>
        <p:txBody>
          <a:bodyPr wrap="none">
            <a:spAutoFit/>
          </a:bodyPr>
          <a:lstStyle/>
          <a:p>
            <a:r>
              <a:rPr lang="en-US" sz="2000" b="1" dirty="0"/>
              <a:t>Doctrine and Covenants 87:6-7.</a:t>
            </a:r>
          </a:p>
        </p:txBody>
      </p:sp>
      <p:sp>
        <p:nvSpPr>
          <p:cNvPr id="2" name="Rectangle 1">
            <a:extLst>
              <a:ext uri="{FF2B5EF4-FFF2-40B4-BE49-F238E27FC236}">
                <a16:creationId xmlns:a16="http://schemas.microsoft.com/office/drawing/2014/main" id="{05F75C69-106E-4C95-95D4-3947AD8895D4}"/>
              </a:ext>
            </a:extLst>
          </p:cNvPr>
          <p:cNvSpPr/>
          <p:nvPr/>
        </p:nvSpPr>
        <p:spPr>
          <a:xfrm>
            <a:off x="1220034" y="1380414"/>
            <a:ext cx="8825113" cy="1815882"/>
          </a:xfrm>
          <a:prstGeom prst="rect">
            <a:avLst/>
          </a:prstGeom>
        </p:spPr>
        <p:txBody>
          <a:bodyPr wrap="square">
            <a:spAutoFit/>
          </a:bodyPr>
          <a:lstStyle/>
          <a:p>
            <a:pPr algn="just" fontAlgn="base"/>
            <a:r>
              <a:rPr lang="en-US" sz="1600" b="1" dirty="0">
                <a:latin typeface="Palatino"/>
              </a:rPr>
              <a:t>6 </a:t>
            </a:r>
            <a:r>
              <a:rPr lang="en-US" sz="1600" dirty="0">
                <a:latin typeface="Palatino"/>
              </a:rPr>
              <a:t>And thus, with the sword and by bloodshed the inhabitants of the earth shall mourn; and with famine, and plague, and earthquake, and the thunder of heaven, and the fierce and vivid lightning also, shall the inhabitants of the earth be made to feel the wrath, and indignation, and chastening hand of an Almighty God, until the consumption decreed hath made a full end of all nations;</a:t>
            </a:r>
          </a:p>
          <a:p>
            <a:pPr algn="just" fontAlgn="base"/>
            <a:r>
              <a:rPr lang="en-US" sz="1600" b="1" dirty="0">
                <a:latin typeface="Palatino"/>
              </a:rPr>
              <a:t>7 </a:t>
            </a:r>
            <a:r>
              <a:rPr lang="en-US" sz="1600" dirty="0">
                <a:latin typeface="Palatino"/>
              </a:rPr>
              <a:t>That the cry of the saints, and of the blood of the saints, shall cease to come up into the ears of the Lord of Sabaoth, from the earth, to be avenged of their enemies.</a:t>
            </a:r>
            <a:endParaRPr lang="en-US" sz="1600" b="0" i="0" dirty="0">
              <a:effectLst/>
              <a:latin typeface="Palatino"/>
            </a:endParaRPr>
          </a:p>
        </p:txBody>
      </p:sp>
      <p:sp>
        <p:nvSpPr>
          <p:cNvPr id="4" name="Rectangle 3">
            <a:extLst>
              <a:ext uri="{FF2B5EF4-FFF2-40B4-BE49-F238E27FC236}">
                <a16:creationId xmlns:a16="http://schemas.microsoft.com/office/drawing/2014/main" id="{D7B1820A-F6FF-4536-AF6D-CD0978FBF8BA}"/>
              </a:ext>
            </a:extLst>
          </p:cNvPr>
          <p:cNvSpPr/>
          <p:nvPr/>
        </p:nvSpPr>
        <p:spPr>
          <a:xfrm>
            <a:off x="1220034" y="3278117"/>
            <a:ext cx="5715091" cy="369332"/>
          </a:xfrm>
          <a:prstGeom prst="rect">
            <a:avLst/>
          </a:prstGeom>
        </p:spPr>
        <p:txBody>
          <a:bodyPr wrap="none">
            <a:spAutoFit/>
          </a:bodyPr>
          <a:lstStyle/>
          <a:p>
            <a:r>
              <a:rPr lang="en-US" b="1" dirty="0"/>
              <a:t>What events did the Lord say would occur in the last days?</a:t>
            </a:r>
          </a:p>
        </p:txBody>
      </p:sp>
      <p:sp>
        <p:nvSpPr>
          <p:cNvPr id="5" name="Rectangle 4">
            <a:extLst>
              <a:ext uri="{FF2B5EF4-FFF2-40B4-BE49-F238E27FC236}">
                <a16:creationId xmlns:a16="http://schemas.microsoft.com/office/drawing/2014/main" id="{0FA3BAF0-4522-4916-9278-2D4D79112E93}"/>
              </a:ext>
            </a:extLst>
          </p:cNvPr>
          <p:cNvSpPr/>
          <p:nvPr/>
        </p:nvSpPr>
        <p:spPr>
          <a:xfrm>
            <a:off x="1220034" y="3702089"/>
            <a:ext cx="4736361" cy="369332"/>
          </a:xfrm>
          <a:prstGeom prst="rect">
            <a:avLst/>
          </a:prstGeom>
        </p:spPr>
        <p:txBody>
          <a:bodyPr wrap="none">
            <a:spAutoFit/>
          </a:bodyPr>
          <a:lstStyle/>
          <a:p>
            <a:r>
              <a:rPr lang="en-US" b="1" dirty="0"/>
              <a:t>What are some reasons these things will occur? </a:t>
            </a:r>
          </a:p>
        </p:txBody>
      </p:sp>
    </p:spTree>
    <p:extLst>
      <p:ext uri="{BB962C8B-B14F-4D97-AF65-F5344CB8AC3E}">
        <p14:creationId xmlns:p14="http://schemas.microsoft.com/office/powerpoint/2010/main" val="411166095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90</a:t>
            </a:r>
          </a:p>
        </p:txBody>
      </p:sp>
      <p:sp>
        <p:nvSpPr>
          <p:cNvPr id="7" name="Rectangle 6">
            <a:extLst>
              <a:ext uri="{FF2B5EF4-FFF2-40B4-BE49-F238E27FC236}">
                <a16:creationId xmlns:a16="http://schemas.microsoft.com/office/drawing/2014/main" id="{17A57979-4E13-42EE-ADD2-EC3A078F539D}"/>
              </a:ext>
            </a:extLst>
          </p:cNvPr>
          <p:cNvSpPr/>
          <p:nvPr/>
        </p:nvSpPr>
        <p:spPr>
          <a:xfrm>
            <a:off x="1497495" y="1338688"/>
            <a:ext cx="8799443" cy="584775"/>
          </a:xfrm>
          <a:prstGeom prst="rect">
            <a:avLst/>
          </a:prstGeom>
        </p:spPr>
        <p:txBody>
          <a:bodyPr wrap="square">
            <a:spAutoFit/>
          </a:bodyPr>
          <a:lstStyle/>
          <a:p>
            <a:pPr algn="just"/>
            <a:r>
              <a:rPr lang="en-US" sz="1600" dirty="0">
                <a:latin typeface="Palatino"/>
              </a:rPr>
              <a:t>Wherefore, stand ye in holy places, and be not moved, until the day of the Lord come; for behold, it cometh quickly, saith the Lord. Amen.	</a:t>
            </a:r>
            <a:endParaRPr lang="en-US" sz="1600" dirty="0"/>
          </a:p>
        </p:txBody>
      </p:sp>
      <p:sp>
        <p:nvSpPr>
          <p:cNvPr id="9" name="Rectangle 8">
            <a:extLst>
              <a:ext uri="{FF2B5EF4-FFF2-40B4-BE49-F238E27FC236}">
                <a16:creationId xmlns:a16="http://schemas.microsoft.com/office/drawing/2014/main" id="{91E635C6-CC0F-43E6-9D87-31C78D15BA0E}"/>
              </a:ext>
            </a:extLst>
          </p:cNvPr>
          <p:cNvSpPr/>
          <p:nvPr/>
        </p:nvSpPr>
        <p:spPr>
          <a:xfrm>
            <a:off x="1484243" y="1004311"/>
            <a:ext cx="3300199" cy="400110"/>
          </a:xfrm>
          <a:prstGeom prst="rect">
            <a:avLst/>
          </a:prstGeom>
        </p:spPr>
        <p:txBody>
          <a:bodyPr wrap="none">
            <a:spAutoFit/>
          </a:bodyPr>
          <a:lstStyle/>
          <a:p>
            <a:r>
              <a:rPr lang="en-US" sz="2000" b="1" dirty="0"/>
              <a:t>Doctrine and Covenants 87:8.</a:t>
            </a:r>
          </a:p>
        </p:txBody>
      </p:sp>
      <p:sp>
        <p:nvSpPr>
          <p:cNvPr id="8" name="Rectangle 7">
            <a:extLst>
              <a:ext uri="{FF2B5EF4-FFF2-40B4-BE49-F238E27FC236}">
                <a16:creationId xmlns:a16="http://schemas.microsoft.com/office/drawing/2014/main" id="{B0B4AA8D-0690-4B2B-BB3A-CB47C37AED39}"/>
              </a:ext>
            </a:extLst>
          </p:cNvPr>
          <p:cNvSpPr/>
          <p:nvPr/>
        </p:nvSpPr>
        <p:spPr>
          <a:xfrm>
            <a:off x="1484243" y="2001845"/>
            <a:ext cx="4001095" cy="369332"/>
          </a:xfrm>
          <a:prstGeom prst="rect">
            <a:avLst/>
          </a:prstGeom>
        </p:spPr>
        <p:txBody>
          <a:bodyPr wrap="none">
            <a:spAutoFit/>
          </a:bodyPr>
          <a:lstStyle/>
          <a:p>
            <a:r>
              <a:rPr lang="en-US" b="1" dirty="0"/>
              <a:t>What does the Lord command us to do?</a:t>
            </a:r>
          </a:p>
        </p:txBody>
      </p:sp>
      <p:sp>
        <p:nvSpPr>
          <p:cNvPr id="11" name="Rectangle 10">
            <a:extLst>
              <a:ext uri="{FF2B5EF4-FFF2-40B4-BE49-F238E27FC236}">
                <a16:creationId xmlns:a16="http://schemas.microsoft.com/office/drawing/2014/main" id="{5DFA53F6-880B-418D-ACC0-26BA30E28155}"/>
              </a:ext>
            </a:extLst>
          </p:cNvPr>
          <p:cNvSpPr/>
          <p:nvPr/>
        </p:nvSpPr>
        <p:spPr>
          <a:xfrm>
            <a:off x="1497495" y="2304917"/>
            <a:ext cx="6798366" cy="369332"/>
          </a:xfrm>
          <a:prstGeom prst="rect">
            <a:avLst/>
          </a:prstGeom>
        </p:spPr>
        <p:txBody>
          <a:bodyPr wrap="square">
            <a:spAutoFit/>
          </a:bodyPr>
          <a:lstStyle/>
          <a:p>
            <a:r>
              <a:rPr lang="en-US" i="1" dirty="0">
                <a:effectLst>
                  <a:outerShdw blurRad="38100" dist="38100" dir="2700000" algn="tl">
                    <a:srgbClr val="000000">
                      <a:alpha val="43137"/>
                    </a:srgbClr>
                  </a:outerShdw>
                </a:effectLst>
              </a:rPr>
              <a:t>We are to stand in holy places and be not moved until the Lord comes.</a:t>
            </a:r>
          </a:p>
        </p:txBody>
      </p:sp>
      <p:sp>
        <p:nvSpPr>
          <p:cNvPr id="12" name="Rectangle 11">
            <a:extLst>
              <a:ext uri="{FF2B5EF4-FFF2-40B4-BE49-F238E27FC236}">
                <a16:creationId xmlns:a16="http://schemas.microsoft.com/office/drawing/2014/main" id="{70BD2BDE-7C1C-4C62-9985-845D796A5E62}"/>
              </a:ext>
            </a:extLst>
          </p:cNvPr>
          <p:cNvSpPr/>
          <p:nvPr/>
        </p:nvSpPr>
        <p:spPr>
          <a:xfrm>
            <a:off x="1497495" y="2740509"/>
            <a:ext cx="6957392" cy="369332"/>
          </a:xfrm>
          <a:prstGeom prst="rect">
            <a:avLst/>
          </a:prstGeom>
        </p:spPr>
        <p:txBody>
          <a:bodyPr wrap="square">
            <a:spAutoFit/>
          </a:bodyPr>
          <a:lstStyle/>
          <a:p>
            <a:r>
              <a:rPr lang="en-US" b="1" dirty="0"/>
              <a:t>What are some holy places that can provide us with peace and safety?</a:t>
            </a:r>
          </a:p>
        </p:txBody>
      </p:sp>
      <p:sp>
        <p:nvSpPr>
          <p:cNvPr id="13" name="Rectangle 12">
            <a:extLst>
              <a:ext uri="{FF2B5EF4-FFF2-40B4-BE49-F238E27FC236}">
                <a16:creationId xmlns:a16="http://schemas.microsoft.com/office/drawing/2014/main" id="{09D64BA2-A8A2-4C52-BA20-2DA55DB92E71}"/>
              </a:ext>
            </a:extLst>
          </p:cNvPr>
          <p:cNvSpPr/>
          <p:nvPr/>
        </p:nvSpPr>
        <p:spPr>
          <a:xfrm>
            <a:off x="1484243" y="3168129"/>
            <a:ext cx="8613914" cy="369332"/>
          </a:xfrm>
          <a:prstGeom prst="rect">
            <a:avLst/>
          </a:prstGeom>
        </p:spPr>
        <p:txBody>
          <a:bodyPr wrap="square">
            <a:spAutoFit/>
          </a:bodyPr>
          <a:lstStyle/>
          <a:p>
            <a:r>
              <a:rPr lang="en-US" b="1" dirty="0"/>
              <a:t>What do you think it means to stand in holy places and “be not moved” (D&amp;C 87:8)? </a:t>
            </a:r>
          </a:p>
        </p:txBody>
      </p:sp>
      <p:sp>
        <p:nvSpPr>
          <p:cNvPr id="14" name="Rectangle 13">
            <a:extLst>
              <a:ext uri="{FF2B5EF4-FFF2-40B4-BE49-F238E27FC236}">
                <a16:creationId xmlns:a16="http://schemas.microsoft.com/office/drawing/2014/main" id="{42E5D8F6-E724-4180-AB6B-2A39394F6711}"/>
              </a:ext>
            </a:extLst>
          </p:cNvPr>
          <p:cNvSpPr/>
          <p:nvPr/>
        </p:nvSpPr>
        <p:spPr>
          <a:xfrm>
            <a:off x="1497495" y="3520031"/>
            <a:ext cx="5425075" cy="369332"/>
          </a:xfrm>
          <a:prstGeom prst="rect">
            <a:avLst/>
          </a:prstGeom>
        </p:spPr>
        <p:txBody>
          <a:bodyPr wrap="none">
            <a:spAutoFit/>
          </a:bodyPr>
          <a:lstStyle/>
          <a:p>
            <a:r>
              <a:rPr lang="en-US" b="1" dirty="0"/>
              <a:t>How might a person be moved from these holy places?</a:t>
            </a:r>
          </a:p>
        </p:txBody>
      </p:sp>
      <p:sp>
        <p:nvSpPr>
          <p:cNvPr id="15" name="Rectangle 14">
            <a:extLst>
              <a:ext uri="{FF2B5EF4-FFF2-40B4-BE49-F238E27FC236}">
                <a16:creationId xmlns:a16="http://schemas.microsoft.com/office/drawing/2014/main" id="{FCD3415E-8ACF-4C54-9130-158B23581CB7}"/>
              </a:ext>
            </a:extLst>
          </p:cNvPr>
          <p:cNvSpPr/>
          <p:nvPr/>
        </p:nvSpPr>
        <p:spPr>
          <a:xfrm>
            <a:off x="1497495" y="3926887"/>
            <a:ext cx="8600662" cy="369332"/>
          </a:xfrm>
          <a:prstGeom prst="rect">
            <a:avLst/>
          </a:prstGeom>
        </p:spPr>
        <p:txBody>
          <a:bodyPr wrap="square">
            <a:spAutoFit/>
          </a:bodyPr>
          <a:lstStyle/>
          <a:p>
            <a:pPr algn="just"/>
            <a:r>
              <a:rPr lang="en-US" b="1" dirty="0"/>
              <a:t>How have you felt blessed with peace or safety by standing in one of these holy places?</a:t>
            </a:r>
          </a:p>
        </p:txBody>
      </p:sp>
      <p:sp>
        <p:nvSpPr>
          <p:cNvPr id="16" name="Rectangle 15">
            <a:extLst>
              <a:ext uri="{FF2B5EF4-FFF2-40B4-BE49-F238E27FC236}">
                <a16:creationId xmlns:a16="http://schemas.microsoft.com/office/drawing/2014/main" id="{CCB3C6BC-F481-41ED-A8DE-98462DB151A1}"/>
              </a:ext>
            </a:extLst>
          </p:cNvPr>
          <p:cNvSpPr/>
          <p:nvPr/>
        </p:nvSpPr>
        <p:spPr>
          <a:xfrm>
            <a:off x="1497495" y="4412795"/>
            <a:ext cx="5178854" cy="369332"/>
          </a:xfrm>
          <a:prstGeom prst="rect">
            <a:avLst/>
          </a:prstGeom>
        </p:spPr>
        <p:txBody>
          <a:bodyPr wrap="none">
            <a:spAutoFit/>
          </a:bodyPr>
          <a:lstStyle/>
          <a:p>
            <a:r>
              <a:rPr lang="en-US" b="1" dirty="0"/>
              <a:t>How can you strive to make your heart a holy place?</a:t>
            </a:r>
          </a:p>
        </p:txBody>
      </p:sp>
      <p:sp>
        <p:nvSpPr>
          <p:cNvPr id="18" name="Rectangle 17">
            <a:extLst>
              <a:ext uri="{FF2B5EF4-FFF2-40B4-BE49-F238E27FC236}">
                <a16:creationId xmlns:a16="http://schemas.microsoft.com/office/drawing/2014/main" id="{3A6B0A15-D946-4C46-9E77-E992C546B0EC}"/>
              </a:ext>
            </a:extLst>
          </p:cNvPr>
          <p:cNvSpPr/>
          <p:nvPr/>
        </p:nvSpPr>
        <p:spPr>
          <a:xfrm>
            <a:off x="1497495" y="4853817"/>
            <a:ext cx="6798366" cy="369332"/>
          </a:xfrm>
          <a:prstGeom prst="rect">
            <a:avLst/>
          </a:prstGeom>
        </p:spPr>
        <p:txBody>
          <a:bodyPr wrap="square">
            <a:spAutoFit/>
          </a:bodyPr>
          <a:lstStyle/>
          <a:p>
            <a:r>
              <a:rPr lang="en-US" b="1" dirty="0"/>
              <a:t>What are some ways that you can help make your home a holy place?</a:t>
            </a:r>
          </a:p>
        </p:txBody>
      </p:sp>
      <p:sp>
        <p:nvSpPr>
          <p:cNvPr id="19" name="Rectangle 18">
            <a:extLst>
              <a:ext uri="{FF2B5EF4-FFF2-40B4-BE49-F238E27FC236}">
                <a16:creationId xmlns:a16="http://schemas.microsoft.com/office/drawing/2014/main" id="{1F81E32A-D483-44C3-8CD5-6BCD15B8FA9C}"/>
              </a:ext>
            </a:extLst>
          </p:cNvPr>
          <p:cNvSpPr/>
          <p:nvPr/>
        </p:nvSpPr>
        <p:spPr>
          <a:xfrm>
            <a:off x="1497494" y="5311015"/>
            <a:ext cx="7818783" cy="369332"/>
          </a:xfrm>
          <a:prstGeom prst="rect">
            <a:avLst/>
          </a:prstGeom>
        </p:spPr>
        <p:txBody>
          <a:bodyPr wrap="square">
            <a:spAutoFit/>
          </a:bodyPr>
          <a:lstStyle/>
          <a:p>
            <a:r>
              <a:rPr lang="en-US" b="1" dirty="0"/>
              <a:t>If the prophet were to see your room, would he view it as a holy place? Do you? </a:t>
            </a:r>
          </a:p>
        </p:txBody>
      </p:sp>
    </p:spTree>
    <p:extLst>
      <p:ext uri="{BB962C8B-B14F-4D97-AF65-F5344CB8AC3E}">
        <p14:creationId xmlns:p14="http://schemas.microsoft.com/office/powerpoint/2010/main" val="3779474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1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P spid="12" grpId="0"/>
      <p:bldP spid="13" grpId="0"/>
      <p:bldP spid="14" grpId="0"/>
      <p:bldP spid="15" grpId="0"/>
      <p:bldP spid="16"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90</a:t>
            </a:r>
          </a:p>
        </p:txBody>
      </p:sp>
      <p:sp>
        <p:nvSpPr>
          <p:cNvPr id="3" name="Rectangle 2">
            <a:extLst>
              <a:ext uri="{FF2B5EF4-FFF2-40B4-BE49-F238E27FC236}">
                <a16:creationId xmlns:a16="http://schemas.microsoft.com/office/drawing/2014/main" id="{A45A8041-F84B-4507-A449-C607E8B54304}"/>
              </a:ext>
            </a:extLst>
          </p:cNvPr>
          <p:cNvSpPr/>
          <p:nvPr/>
        </p:nvSpPr>
        <p:spPr>
          <a:xfrm>
            <a:off x="2776025" y="2967335"/>
            <a:ext cx="5256628" cy="923330"/>
          </a:xfrm>
          <a:prstGeom prst="rect">
            <a:avLst/>
          </a:prstGeom>
        </p:spPr>
        <p:txBody>
          <a:bodyPr wrap="square">
            <a:spAutoFit/>
          </a:bodyPr>
          <a:lstStyle/>
          <a:p>
            <a:pPr algn="ctr"/>
            <a:r>
              <a:rPr lang="en-US" sz="5400" b="1" dirty="0">
                <a:solidFill>
                  <a:schemeClr val="tx1">
                    <a:lumMod val="95000"/>
                    <a:lumOff val="5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Doctrine and Covenants 87.</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D592B3E-A143-4741-9CDB-02C473F23296}"/>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90</a:t>
            </a:r>
          </a:p>
        </p:txBody>
      </p:sp>
      <p:sp>
        <p:nvSpPr>
          <p:cNvPr id="2" name="Rectangle 1">
            <a:extLst>
              <a:ext uri="{FF2B5EF4-FFF2-40B4-BE49-F238E27FC236}">
                <a16:creationId xmlns:a16="http://schemas.microsoft.com/office/drawing/2014/main" id="{C3EBD79D-6A5A-4AB1-B121-2951FBC7405E}"/>
              </a:ext>
            </a:extLst>
          </p:cNvPr>
          <p:cNvSpPr/>
          <p:nvPr/>
        </p:nvSpPr>
        <p:spPr>
          <a:xfrm>
            <a:off x="1692390" y="2828835"/>
            <a:ext cx="8807219" cy="1200329"/>
          </a:xfrm>
          <a:prstGeom prst="rect">
            <a:avLst/>
          </a:prstGeom>
        </p:spPr>
        <p:txBody>
          <a:bodyPr wrap="none">
            <a:spAutoFit/>
          </a:bodyPr>
          <a:lstStyle/>
          <a:p>
            <a:pPr algn="ctr"/>
            <a:r>
              <a:rPr lang="en-US" sz="3600" dirty="0">
                <a:latin typeface="Bahnschrift SemiBold SemiConden" panose="020B0502040204020203" pitchFamily="34" charset="0"/>
              </a:rPr>
              <a:t>“Through Joseph Smith, the Lord prophesies that </a:t>
            </a:r>
          </a:p>
          <a:p>
            <a:pPr algn="ctr"/>
            <a:r>
              <a:rPr lang="en-US" sz="3600" dirty="0">
                <a:latin typeface="Bahnschrift SemiBold SemiConden" panose="020B0502040204020203" pitchFamily="34" charset="0"/>
              </a:rPr>
              <a:t>war will be poured out upon all nations”</a:t>
            </a:r>
          </a:p>
        </p:txBody>
      </p:sp>
      <p:sp>
        <p:nvSpPr>
          <p:cNvPr id="3" name="Rectangle 2">
            <a:extLst>
              <a:ext uri="{FF2B5EF4-FFF2-40B4-BE49-F238E27FC236}">
                <a16:creationId xmlns:a16="http://schemas.microsoft.com/office/drawing/2014/main" id="{92D26EB1-B7B1-4672-A83A-F5A74D2930E2}"/>
              </a:ext>
            </a:extLst>
          </p:cNvPr>
          <p:cNvSpPr/>
          <p:nvPr/>
        </p:nvSpPr>
        <p:spPr>
          <a:xfrm>
            <a:off x="1289559" y="660141"/>
            <a:ext cx="4111767" cy="461665"/>
          </a:xfrm>
          <a:prstGeom prst="rect">
            <a:avLst/>
          </a:prstGeom>
        </p:spPr>
        <p:txBody>
          <a:bodyPr wrap="none">
            <a:spAutoFit/>
          </a:bodyPr>
          <a:lstStyle/>
          <a:p>
            <a:r>
              <a:rPr lang="en-US" sz="2400" b="1" dirty="0"/>
              <a:t>Doctrine and Covenants 87:1-8</a:t>
            </a:r>
          </a:p>
        </p:txBody>
      </p:sp>
    </p:spTree>
    <p:extLst>
      <p:ext uri="{BB962C8B-B14F-4D97-AF65-F5344CB8AC3E}">
        <p14:creationId xmlns:p14="http://schemas.microsoft.com/office/powerpoint/2010/main" val="224522743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4">
            <a:extLst>
              <a:ext uri="{FF2B5EF4-FFF2-40B4-BE49-F238E27FC236}">
                <a16:creationId xmlns:a16="http://schemas.microsoft.com/office/drawing/2014/main" id="{174132EC-CECA-480D-B9C7-7B9FCCF1BDE8}"/>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90</a:t>
            </a:r>
          </a:p>
        </p:txBody>
      </p:sp>
      <p:sp>
        <p:nvSpPr>
          <p:cNvPr id="2" name="Rectangle 1">
            <a:extLst>
              <a:ext uri="{FF2B5EF4-FFF2-40B4-BE49-F238E27FC236}">
                <a16:creationId xmlns:a16="http://schemas.microsoft.com/office/drawing/2014/main" id="{E0B5AF9A-93AA-4BB0-AA5A-C5110E26A53E}"/>
              </a:ext>
            </a:extLst>
          </p:cNvPr>
          <p:cNvSpPr/>
          <p:nvPr/>
        </p:nvSpPr>
        <p:spPr>
          <a:xfrm>
            <a:off x="1134793" y="890974"/>
            <a:ext cx="6027740" cy="369332"/>
          </a:xfrm>
          <a:prstGeom prst="rect">
            <a:avLst/>
          </a:prstGeom>
        </p:spPr>
        <p:txBody>
          <a:bodyPr wrap="none">
            <a:spAutoFit/>
          </a:bodyPr>
          <a:lstStyle/>
          <a:p>
            <a:r>
              <a:rPr lang="en-US" b="1" dirty="0"/>
              <a:t>What is the difference between a prediction and a prophecy?</a:t>
            </a:r>
          </a:p>
        </p:txBody>
      </p:sp>
      <p:sp>
        <p:nvSpPr>
          <p:cNvPr id="3" name="Rectangle 2">
            <a:extLst>
              <a:ext uri="{FF2B5EF4-FFF2-40B4-BE49-F238E27FC236}">
                <a16:creationId xmlns:a16="http://schemas.microsoft.com/office/drawing/2014/main" id="{7360A0CE-968D-4BD1-9F60-5FCB4CD13E65}"/>
              </a:ext>
            </a:extLst>
          </p:cNvPr>
          <p:cNvSpPr/>
          <p:nvPr/>
        </p:nvSpPr>
        <p:spPr>
          <a:xfrm>
            <a:off x="1134792" y="2357586"/>
            <a:ext cx="6461761" cy="369332"/>
          </a:xfrm>
          <a:prstGeom prst="rect">
            <a:avLst/>
          </a:prstGeom>
        </p:spPr>
        <p:txBody>
          <a:bodyPr wrap="square">
            <a:spAutoFit/>
          </a:bodyPr>
          <a:lstStyle/>
          <a:p>
            <a:r>
              <a:rPr lang="en-US" i="1" dirty="0"/>
              <a:t>A </a:t>
            </a:r>
            <a:r>
              <a:rPr lang="en-US" b="1" i="1" dirty="0"/>
              <a:t>prediction</a:t>
            </a:r>
            <a:r>
              <a:rPr lang="en-US" i="1" dirty="0"/>
              <a:t> is an opinion about what might happen in the future.</a:t>
            </a:r>
          </a:p>
        </p:txBody>
      </p:sp>
      <p:sp>
        <p:nvSpPr>
          <p:cNvPr id="4" name="Rectangle 3">
            <a:extLst>
              <a:ext uri="{FF2B5EF4-FFF2-40B4-BE49-F238E27FC236}">
                <a16:creationId xmlns:a16="http://schemas.microsoft.com/office/drawing/2014/main" id="{BA45C840-6903-4C0C-92BB-AA7F223D3F66}"/>
              </a:ext>
            </a:extLst>
          </p:cNvPr>
          <p:cNvSpPr/>
          <p:nvPr/>
        </p:nvSpPr>
        <p:spPr>
          <a:xfrm>
            <a:off x="1134792" y="3103229"/>
            <a:ext cx="7930795" cy="369332"/>
          </a:xfrm>
          <a:prstGeom prst="rect">
            <a:avLst/>
          </a:prstGeom>
        </p:spPr>
        <p:txBody>
          <a:bodyPr wrap="square">
            <a:spAutoFit/>
          </a:bodyPr>
          <a:lstStyle/>
          <a:p>
            <a:pPr algn="just"/>
            <a:r>
              <a:rPr lang="en-US" i="1" dirty="0"/>
              <a:t>A </a:t>
            </a:r>
            <a:r>
              <a:rPr lang="en-US" b="1" i="1" dirty="0"/>
              <a:t>prophecy</a:t>
            </a:r>
            <a:r>
              <a:rPr lang="en-US" i="1" dirty="0"/>
              <a:t> is a declaration of a future sign or event as revealed by the Holy Ghost.</a:t>
            </a:r>
          </a:p>
        </p:txBody>
      </p:sp>
    </p:spTree>
    <p:extLst>
      <p:ext uri="{BB962C8B-B14F-4D97-AF65-F5344CB8AC3E}">
        <p14:creationId xmlns:p14="http://schemas.microsoft.com/office/powerpoint/2010/main" val="27178507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6AF03FA-B1D1-4ACE-A98D-08E5EA8AEA3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90</a:t>
            </a:r>
          </a:p>
        </p:txBody>
      </p:sp>
      <p:sp>
        <p:nvSpPr>
          <p:cNvPr id="15" name="Rectangle 14">
            <a:extLst>
              <a:ext uri="{FF2B5EF4-FFF2-40B4-BE49-F238E27FC236}">
                <a16:creationId xmlns:a16="http://schemas.microsoft.com/office/drawing/2014/main" id="{2BB1BCFF-015A-46EE-B17E-4579E5AF2F74}"/>
              </a:ext>
            </a:extLst>
          </p:cNvPr>
          <p:cNvSpPr/>
          <p:nvPr/>
        </p:nvSpPr>
        <p:spPr>
          <a:xfrm>
            <a:off x="6881627" y="3646156"/>
            <a:ext cx="2497863" cy="400110"/>
          </a:xfrm>
          <a:prstGeom prst="rect">
            <a:avLst/>
          </a:prstGeom>
        </p:spPr>
        <p:txBody>
          <a:bodyPr wrap="none">
            <a:spAutoFit/>
          </a:bodyPr>
          <a:lstStyle/>
          <a:p>
            <a:r>
              <a:rPr lang="en-US" sz="2000" b="1" dirty="0"/>
              <a:t>Samuel the Lamanite.</a:t>
            </a:r>
          </a:p>
        </p:txBody>
      </p:sp>
      <p:sp>
        <p:nvSpPr>
          <p:cNvPr id="16" name="Rectangle 15">
            <a:extLst>
              <a:ext uri="{FF2B5EF4-FFF2-40B4-BE49-F238E27FC236}">
                <a16:creationId xmlns:a16="http://schemas.microsoft.com/office/drawing/2014/main" id="{CDAF5A95-B531-4B92-9933-DEA0C72CC5A3}"/>
              </a:ext>
            </a:extLst>
          </p:cNvPr>
          <p:cNvSpPr/>
          <p:nvPr/>
        </p:nvSpPr>
        <p:spPr>
          <a:xfrm>
            <a:off x="2748676" y="3623303"/>
            <a:ext cx="750526" cy="400110"/>
          </a:xfrm>
          <a:prstGeom prst="rect">
            <a:avLst/>
          </a:prstGeom>
        </p:spPr>
        <p:txBody>
          <a:bodyPr wrap="none">
            <a:spAutoFit/>
          </a:bodyPr>
          <a:lstStyle/>
          <a:p>
            <a:r>
              <a:rPr lang="en-US" sz="2000" b="1" dirty="0"/>
              <a:t>Lehi. </a:t>
            </a:r>
          </a:p>
        </p:txBody>
      </p:sp>
      <p:pic>
        <p:nvPicPr>
          <p:cNvPr id="2052" name="Picture 4" descr="Resultado de imagen para samuel el lamanita lds">
            <a:extLst>
              <a:ext uri="{FF2B5EF4-FFF2-40B4-BE49-F238E27FC236}">
                <a16:creationId xmlns:a16="http://schemas.microsoft.com/office/drawing/2014/main" id="{68672EDB-4FFB-4DD4-8DCB-A35745CEA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930" y="4023413"/>
            <a:ext cx="2694457" cy="23596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Lehi lds">
            <a:extLst>
              <a:ext uri="{FF2B5EF4-FFF2-40B4-BE49-F238E27FC236}">
                <a16:creationId xmlns:a16="http://schemas.microsoft.com/office/drawing/2014/main" id="{4287BA0F-73FE-4CB8-984B-2C664DE05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347" y="4023413"/>
            <a:ext cx="3439838" cy="235965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35E7CED-DECB-4B62-8036-A80E8960A145}"/>
              </a:ext>
            </a:extLst>
          </p:cNvPr>
          <p:cNvSpPr/>
          <p:nvPr/>
        </p:nvSpPr>
        <p:spPr>
          <a:xfrm>
            <a:off x="2748676" y="640128"/>
            <a:ext cx="977087" cy="400110"/>
          </a:xfrm>
          <a:prstGeom prst="rect">
            <a:avLst/>
          </a:prstGeom>
        </p:spPr>
        <p:txBody>
          <a:bodyPr wrap="square">
            <a:spAutoFit/>
          </a:bodyPr>
          <a:lstStyle/>
          <a:p>
            <a:r>
              <a:rPr lang="en-US" sz="2000" b="1" dirty="0"/>
              <a:t>Noah.</a:t>
            </a:r>
          </a:p>
        </p:txBody>
      </p:sp>
      <p:sp>
        <p:nvSpPr>
          <p:cNvPr id="18" name="Rectangle 17">
            <a:extLst>
              <a:ext uri="{FF2B5EF4-FFF2-40B4-BE49-F238E27FC236}">
                <a16:creationId xmlns:a16="http://schemas.microsoft.com/office/drawing/2014/main" id="{07ED506E-44E3-4661-85D8-94C4AD897925}"/>
              </a:ext>
            </a:extLst>
          </p:cNvPr>
          <p:cNvSpPr/>
          <p:nvPr/>
        </p:nvSpPr>
        <p:spPr>
          <a:xfrm>
            <a:off x="7291936" y="625550"/>
            <a:ext cx="1877874" cy="338554"/>
          </a:xfrm>
          <a:prstGeom prst="rect">
            <a:avLst/>
          </a:prstGeom>
        </p:spPr>
        <p:txBody>
          <a:bodyPr wrap="square">
            <a:spAutoFit/>
          </a:bodyPr>
          <a:lstStyle/>
          <a:p>
            <a:r>
              <a:rPr lang="en-US" sz="1600" b="1" dirty="0"/>
              <a:t>Joseph of Egypt. </a:t>
            </a:r>
          </a:p>
        </p:txBody>
      </p:sp>
      <p:pic>
        <p:nvPicPr>
          <p:cNvPr id="19" name="Picture 2" descr="Resultado de imagen para Noe lds">
            <a:extLst>
              <a:ext uri="{FF2B5EF4-FFF2-40B4-BE49-F238E27FC236}">
                <a16:creationId xmlns:a16="http://schemas.microsoft.com/office/drawing/2014/main" id="{FA4D8514-7461-406B-9F5B-2919DCDBB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686" y="967807"/>
            <a:ext cx="3341160" cy="243075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sultado de imagen para Jose de Egipto lds">
            <a:extLst>
              <a:ext uri="{FF2B5EF4-FFF2-40B4-BE49-F238E27FC236}">
                <a16:creationId xmlns:a16="http://schemas.microsoft.com/office/drawing/2014/main" id="{9A4D485B-2645-4A6C-91E5-A120998E79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8866" y="967807"/>
            <a:ext cx="2694458" cy="23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10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vertical)">
                                      <p:cBhvr>
                                        <p:cTn id="15" dur="1000"/>
                                        <p:tgtEl>
                                          <p:spTgt spid="20"/>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vertical)">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randombar(horizontal)">
                                      <p:cBhvr>
                                        <p:cTn id="23" dur="1000"/>
                                        <p:tgtEl>
                                          <p:spTgt spid="205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randombar(vertical)">
                                      <p:cBhvr>
                                        <p:cTn id="31" dur="500"/>
                                        <p:tgtEl>
                                          <p:spTgt spid="2052"/>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16ECC24C-71D6-4681-8C88-0DD966D38915}"/>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90</a:t>
            </a:r>
          </a:p>
        </p:txBody>
      </p:sp>
      <p:sp>
        <p:nvSpPr>
          <p:cNvPr id="2" name="Rectangle 1">
            <a:extLst>
              <a:ext uri="{FF2B5EF4-FFF2-40B4-BE49-F238E27FC236}">
                <a16:creationId xmlns:a16="http://schemas.microsoft.com/office/drawing/2014/main" id="{BA5096D4-777E-4C77-8DEB-A8B4247B91C4}"/>
              </a:ext>
            </a:extLst>
          </p:cNvPr>
          <p:cNvSpPr/>
          <p:nvPr/>
        </p:nvSpPr>
        <p:spPr>
          <a:xfrm>
            <a:off x="4610383" y="890974"/>
            <a:ext cx="2265364" cy="461665"/>
          </a:xfrm>
          <a:prstGeom prst="rect">
            <a:avLst/>
          </a:prstGeom>
        </p:spPr>
        <p:txBody>
          <a:bodyPr wrap="none">
            <a:spAutoFit/>
          </a:bodyPr>
          <a:lstStyle/>
          <a:p>
            <a:r>
              <a:rPr lang="en-US" sz="2400" b="1" i="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Joseph Smith.</a:t>
            </a:r>
          </a:p>
        </p:txBody>
      </p:sp>
      <p:sp>
        <p:nvSpPr>
          <p:cNvPr id="7" name="Rectangle 6">
            <a:extLst>
              <a:ext uri="{FF2B5EF4-FFF2-40B4-BE49-F238E27FC236}">
                <a16:creationId xmlns:a16="http://schemas.microsoft.com/office/drawing/2014/main" id="{AE73D79B-4075-4D62-9AFF-9DC924D28BAB}"/>
              </a:ext>
            </a:extLst>
          </p:cNvPr>
          <p:cNvSpPr/>
          <p:nvPr/>
        </p:nvSpPr>
        <p:spPr>
          <a:xfrm>
            <a:off x="1233288" y="1352639"/>
            <a:ext cx="3527825" cy="400110"/>
          </a:xfrm>
          <a:prstGeom prst="rect">
            <a:avLst/>
          </a:prstGeom>
        </p:spPr>
        <p:txBody>
          <a:bodyPr wrap="none">
            <a:spAutoFit/>
          </a:bodyPr>
          <a:lstStyle/>
          <a:p>
            <a:r>
              <a:rPr lang="en-US" sz="2000" b="1" dirty="0"/>
              <a:t>Doctrine and Covenants 87:1-4.</a:t>
            </a:r>
          </a:p>
        </p:txBody>
      </p:sp>
      <p:sp>
        <p:nvSpPr>
          <p:cNvPr id="3" name="Rectangle 2">
            <a:extLst>
              <a:ext uri="{FF2B5EF4-FFF2-40B4-BE49-F238E27FC236}">
                <a16:creationId xmlns:a16="http://schemas.microsoft.com/office/drawing/2014/main" id="{C620108C-57DB-46C3-8949-A2E0A5A9A43D}"/>
              </a:ext>
            </a:extLst>
          </p:cNvPr>
          <p:cNvSpPr/>
          <p:nvPr/>
        </p:nvSpPr>
        <p:spPr>
          <a:xfrm>
            <a:off x="1233287" y="1669580"/>
            <a:ext cx="9148669" cy="2308324"/>
          </a:xfrm>
          <a:prstGeom prst="rect">
            <a:avLst/>
          </a:prstGeom>
        </p:spPr>
        <p:txBody>
          <a:bodyPr wrap="square">
            <a:spAutoFit/>
          </a:bodyPr>
          <a:lstStyle/>
          <a:p>
            <a:pPr algn="just" fontAlgn="base"/>
            <a:r>
              <a:rPr lang="en-US" sz="1600" b="1" dirty="0">
                <a:latin typeface="Palatino"/>
              </a:rPr>
              <a:t>1 </a:t>
            </a:r>
            <a:r>
              <a:rPr lang="en-US" sz="1600" dirty="0">
                <a:latin typeface="Palatino"/>
              </a:rPr>
              <a:t>Verily, thus saith the Lord concerning the wars that will shortly come to pass, beginning at the rebellion of South Carolina, which will eventually terminate in the death and misery of many souls;</a:t>
            </a:r>
          </a:p>
          <a:p>
            <a:pPr algn="just" fontAlgn="base"/>
            <a:r>
              <a:rPr lang="en-US" sz="1600" b="1" dirty="0">
                <a:latin typeface="Palatino"/>
              </a:rPr>
              <a:t>2 </a:t>
            </a:r>
            <a:r>
              <a:rPr lang="en-US" sz="1600" dirty="0">
                <a:latin typeface="Palatino"/>
              </a:rPr>
              <a:t>And the time will come that war will be poured out upon all nations, beginning at this place.</a:t>
            </a:r>
          </a:p>
          <a:p>
            <a:pPr algn="just" fontAlgn="base"/>
            <a:r>
              <a:rPr lang="en-US" sz="1600" b="1" dirty="0">
                <a:latin typeface="Palatino"/>
              </a:rPr>
              <a:t>3 </a:t>
            </a:r>
            <a:r>
              <a:rPr lang="en-US" sz="1600" dirty="0">
                <a:latin typeface="Palatino"/>
              </a:rPr>
              <a:t>For behold, the Southern States shall be divided against the Northern States, and the Southern States will call on other nations, even the nation of Great Britain, as it is called, and they shall also call upon other nations, in order to defend themselves against other nations; and then war shall be poured out upon all nations.</a:t>
            </a:r>
          </a:p>
          <a:p>
            <a:pPr algn="just" fontAlgn="base"/>
            <a:r>
              <a:rPr lang="en-US" sz="1600" b="1" dirty="0">
                <a:latin typeface="Palatino"/>
              </a:rPr>
              <a:t>4 </a:t>
            </a:r>
            <a:r>
              <a:rPr lang="en-US" sz="1600" dirty="0">
                <a:latin typeface="Palatino"/>
              </a:rPr>
              <a:t>And it shall come to pass, after many days, slaves shall rise up against their masters, who shall be marshaled and disciplined for war.</a:t>
            </a:r>
            <a:endParaRPr lang="en-US" sz="1600" b="0" i="0" dirty="0">
              <a:effectLst/>
              <a:latin typeface="Palatino"/>
            </a:endParaRPr>
          </a:p>
        </p:txBody>
      </p:sp>
      <p:sp>
        <p:nvSpPr>
          <p:cNvPr id="5" name="Rectangle 4">
            <a:extLst>
              <a:ext uri="{FF2B5EF4-FFF2-40B4-BE49-F238E27FC236}">
                <a16:creationId xmlns:a16="http://schemas.microsoft.com/office/drawing/2014/main" id="{2120F37C-5452-430D-9652-B33E299683DC}"/>
              </a:ext>
            </a:extLst>
          </p:cNvPr>
          <p:cNvSpPr/>
          <p:nvPr/>
        </p:nvSpPr>
        <p:spPr>
          <a:xfrm>
            <a:off x="1233287" y="4005515"/>
            <a:ext cx="5250476" cy="369332"/>
          </a:xfrm>
          <a:prstGeom prst="rect">
            <a:avLst/>
          </a:prstGeom>
        </p:spPr>
        <p:txBody>
          <a:bodyPr wrap="none">
            <a:spAutoFit/>
          </a:bodyPr>
          <a:lstStyle/>
          <a:p>
            <a:r>
              <a:rPr lang="en-US" b="1" dirty="0"/>
              <a:t>What did the Lord say would “shortly come to pass”?</a:t>
            </a:r>
          </a:p>
        </p:txBody>
      </p:sp>
      <p:sp>
        <p:nvSpPr>
          <p:cNvPr id="6" name="Rectangle 5">
            <a:extLst>
              <a:ext uri="{FF2B5EF4-FFF2-40B4-BE49-F238E27FC236}">
                <a16:creationId xmlns:a16="http://schemas.microsoft.com/office/drawing/2014/main" id="{162B0CF2-B768-46D4-9BC1-F7A8E583297E}"/>
              </a:ext>
            </a:extLst>
          </p:cNvPr>
          <p:cNvSpPr/>
          <p:nvPr/>
        </p:nvSpPr>
        <p:spPr>
          <a:xfrm>
            <a:off x="1233287" y="4402458"/>
            <a:ext cx="5035289" cy="369332"/>
          </a:xfrm>
          <a:prstGeom prst="rect">
            <a:avLst/>
          </a:prstGeom>
        </p:spPr>
        <p:txBody>
          <a:bodyPr wrap="none">
            <a:spAutoFit/>
          </a:bodyPr>
          <a:lstStyle/>
          <a:p>
            <a:r>
              <a:rPr lang="en-US" b="1" dirty="0"/>
              <a:t>What do we learn about the Lord from verses 1–4?</a:t>
            </a:r>
          </a:p>
        </p:txBody>
      </p:sp>
      <p:sp>
        <p:nvSpPr>
          <p:cNvPr id="13" name="Rectangle 12">
            <a:extLst>
              <a:ext uri="{FF2B5EF4-FFF2-40B4-BE49-F238E27FC236}">
                <a16:creationId xmlns:a16="http://schemas.microsoft.com/office/drawing/2014/main" id="{6647A6A9-AF63-44CE-A59D-C803B16C0ADB}"/>
              </a:ext>
            </a:extLst>
          </p:cNvPr>
          <p:cNvSpPr/>
          <p:nvPr/>
        </p:nvSpPr>
        <p:spPr>
          <a:xfrm>
            <a:off x="1233287" y="4658034"/>
            <a:ext cx="5569410" cy="369332"/>
          </a:xfrm>
          <a:prstGeom prst="rect">
            <a:avLst/>
          </a:prstGeom>
        </p:spPr>
        <p:txBody>
          <a:bodyPr wrap="none">
            <a:spAutoFit/>
          </a:bodyPr>
          <a:lstStyle/>
          <a:p>
            <a:r>
              <a:rPr lang="en-US" i="1" dirty="0">
                <a:effectLst>
                  <a:outerShdw blurRad="38100" dist="38100" dir="2700000" algn="tl">
                    <a:srgbClr val="000000">
                      <a:alpha val="43137"/>
                    </a:srgbClr>
                  </a:outerShdw>
                </a:effectLst>
              </a:rPr>
              <a:t>The Lord can reveal the future to us through His prophets.</a:t>
            </a:r>
          </a:p>
        </p:txBody>
      </p:sp>
      <p:sp>
        <p:nvSpPr>
          <p:cNvPr id="14" name="Rectangle 13">
            <a:extLst>
              <a:ext uri="{FF2B5EF4-FFF2-40B4-BE49-F238E27FC236}">
                <a16:creationId xmlns:a16="http://schemas.microsoft.com/office/drawing/2014/main" id="{E6E4FFF2-363F-43FA-A4D8-00BEDDD465DD}"/>
              </a:ext>
            </a:extLst>
          </p:cNvPr>
          <p:cNvSpPr/>
          <p:nvPr/>
        </p:nvSpPr>
        <p:spPr>
          <a:xfrm>
            <a:off x="1233287" y="5060686"/>
            <a:ext cx="9101777" cy="353943"/>
          </a:xfrm>
          <a:prstGeom prst="rect">
            <a:avLst/>
          </a:prstGeom>
        </p:spPr>
        <p:txBody>
          <a:bodyPr wrap="square">
            <a:spAutoFit/>
          </a:bodyPr>
          <a:lstStyle/>
          <a:p>
            <a:pPr algn="just"/>
            <a:r>
              <a:rPr lang="en-US" sz="1700" b="1" dirty="0"/>
              <a:t>How can knowing that the Lord reveals the future through prophets be a blessing to the Church? </a:t>
            </a:r>
          </a:p>
        </p:txBody>
      </p:sp>
      <p:sp>
        <p:nvSpPr>
          <p:cNvPr id="15" name="Rectangle 14">
            <a:extLst>
              <a:ext uri="{FF2B5EF4-FFF2-40B4-BE49-F238E27FC236}">
                <a16:creationId xmlns:a16="http://schemas.microsoft.com/office/drawing/2014/main" id="{3F3522D2-8794-42B0-BA31-3C853D565299}"/>
              </a:ext>
            </a:extLst>
          </p:cNvPr>
          <p:cNvSpPr/>
          <p:nvPr/>
        </p:nvSpPr>
        <p:spPr>
          <a:xfrm>
            <a:off x="1233287" y="5438244"/>
            <a:ext cx="5059462" cy="369332"/>
          </a:xfrm>
          <a:prstGeom prst="rect">
            <a:avLst/>
          </a:prstGeom>
        </p:spPr>
        <p:txBody>
          <a:bodyPr wrap="none">
            <a:spAutoFit/>
          </a:bodyPr>
          <a:lstStyle/>
          <a:p>
            <a:r>
              <a:rPr lang="en-US" b="1" dirty="0"/>
              <a:t>How can this be a blessing to you and your family?</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25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1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15"/>
                                        </p:tgtEl>
                                        <p:attrNameLst>
                                          <p:attrName>ppt_y</p:attrName>
                                        </p:attrNameLst>
                                      </p:cBhvr>
                                      <p:tavLst>
                                        <p:tav tm="0">
                                          <p:val>
                                            <p:strVal val="#ppt_y"/>
                                          </p:val>
                                        </p:tav>
                                        <p:tav tm="100000">
                                          <p:val>
                                            <p:strVal val="#ppt_y"/>
                                          </p:val>
                                        </p:tav>
                                      </p:tavLst>
                                    </p:anim>
                                    <p:anim calcmode="lin" valueType="num">
                                      <p:cBhvr>
                                        <p:cTn id="43" dur="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90</a:t>
            </a:r>
          </a:p>
        </p:txBody>
      </p:sp>
      <p:pic>
        <p:nvPicPr>
          <p:cNvPr id="11" name="Picture 10">
            <a:extLst>
              <a:ext uri="{FF2B5EF4-FFF2-40B4-BE49-F238E27FC236}">
                <a16:creationId xmlns:a16="http://schemas.microsoft.com/office/drawing/2014/main" id="{47B0FC38-0B7C-496F-9B76-FF38AF8210DF}"/>
              </a:ext>
            </a:extLst>
          </p:cNvPr>
          <p:cNvPicPr/>
          <p:nvPr/>
        </p:nvPicPr>
        <p:blipFill rotWithShape="1">
          <a:blip r:embed="rId2"/>
          <a:srcRect l="24199" t="33638" r="27083" b="8210"/>
          <a:stretch/>
        </p:blipFill>
        <p:spPr bwMode="auto">
          <a:xfrm>
            <a:off x="2637183" y="784955"/>
            <a:ext cx="6718852" cy="3509576"/>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48D103B9-F05E-4AEF-A1CD-0629F2CA889F}"/>
              </a:ext>
            </a:extLst>
          </p:cNvPr>
          <p:cNvSpPr/>
          <p:nvPr/>
        </p:nvSpPr>
        <p:spPr>
          <a:xfrm>
            <a:off x="3697838" y="4493314"/>
            <a:ext cx="4303486" cy="369332"/>
          </a:xfrm>
          <a:prstGeom prst="rect">
            <a:avLst/>
          </a:prstGeom>
        </p:spPr>
        <p:txBody>
          <a:bodyPr wrap="none">
            <a:spAutoFit/>
          </a:bodyPr>
          <a:lstStyle/>
          <a:p>
            <a:r>
              <a:rPr lang="en-US" b="1" dirty="0"/>
              <a:t> Introduction to Doctrine and Covenants 87</a:t>
            </a:r>
          </a:p>
        </p:txBody>
      </p:sp>
      <p:sp>
        <p:nvSpPr>
          <p:cNvPr id="4" name="Rectangle 3">
            <a:extLst>
              <a:ext uri="{FF2B5EF4-FFF2-40B4-BE49-F238E27FC236}">
                <a16:creationId xmlns:a16="http://schemas.microsoft.com/office/drawing/2014/main" id="{77FDF480-ACD5-4663-8BDB-AFE83241FA9B}"/>
              </a:ext>
            </a:extLst>
          </p:cNvPr>
          <p:cNvSpPr/>
          <p:nvPr/>
        </p:nvSpPr>
        <p:spPr>
          <a:xfrm>
            <a:off x="1590260" y="4751503"/>
            <a:ext cx="8812696" cy="1169551"/>
          </a:xfrm>
          <a:prstGeom prst="rect">
            <a:avLst/>
          </a:prstGeom>
        </p:spPr>
        <p:txBody>
          <a:bodyPr wrap="square">
            <a:spAutoFit/>
          </a:bodyPr>
          <a:lstStyle/>
          <a:p>
            <a:pPr algn="just"/>
            <a:r>
              <a:rPr lang="en-US" sz="1400" dirty="0">
                <a:latin typeface="Open Sans"/>
              </a:rPr>
              <a:t>Revelation and prophecy on war, given through Joseph Smith the Prophet, at or near Kirtland, Ohio, December 25, 1832. At this time disputes in the United States over slavery and South Carolina’s nullification of federal tariffs were prevalent. Joseph Smith’s history states that “appearances of troubles among the nations” were becoming “more visible” to the Prophet “than they had previously been since the Church began her journey out of the wilderness.”</a:t>
            </a:r>
            <a:endParaRPr lang="en-US" sz="1400" dirty="0"/>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90</a:t>
            </a:r>
          </a:p>
        </p:txBody>
      </p:sp>
      <p:sp>
        <p:nvSpPr>
          <p:cNvPr id="2" name="Rectangle 1">
            <a:extLst>
              <a:ext uri="{FF2B5EF4-FFF2-40B4-BE49-F238E27FC236}">
                <a16:creationId xmlns:a16="http://schemas.microsoft.com/office/drawing/2014/main" id="{E51DCDEB-47B0-4957-ABE6-E9E880A070C1}"/>
              </a:ext>
            </a:extLst>
          </p:cNvPr>
          <p:cNvSpPr/>
          <p:nvPr/>
        </p:nvSpPr>
        <p:spPr>
          <a:xfrm>
            <a:off x="2160104" y="1060174"/>
            <a:ext cx="7330283" cy="49828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effectLst>
                  <a:outerShdw blurRad="38100" dist="38100" dir="2700000" algn="tl">
                    <a:srgbClr val="000000">
                      <a:alpha val="43137"/>
                    </a:srgbClr>
                  </a:outerShdw>
                </a:effectLst>
              </a:rPr>
              <a:t>Joseph Smith had learned about a political conflict between the state of South Carolina and the federal government of the United States over tariffs. (A tariff is a tax on imports.) Because residents of South Carolina relied more on imported manufactured products than did people in the northern states, they felt that federal tariffs were unfair and that they had been purposely levied at the expense of the South. Government leaders in South Carolina adopted an ordinance invalidating, or nullifying, the federal laws, and many South Carolinians began to prepare for military action against the federal government. The president of the United States asserted that he would maintain the laws of the United States by force. In December 1832, newspapers throughout the United States were reporting on this conflict. It was at this time that Joseph Smith received the revelation in Doctrine and Covenants 87 prophesying that “wars … will shortly come to pass, beginning at the rebellion of South Carolina” (D&amp;C 87:1). In early 1833, not long after this prophecy was given, the United States government peacefully settled the issue with the state of South Carolina. Some may have believed the crisis had passed, but it had been only temporarily halted and South Carolina would still rebel.</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E2D3EC36-7149-420C-BCC1-6100295D59BA}"/>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Yu Gothic UI Semibold" panose="020B0700000000000000" pitchFamily="34" charset="-128"/>
                <a:ea typeface="Yu Gothic UI Semibold" panose="020B0700000000000000" pitchFamily="34" charset="-128"/>
                <a:cs typeface="MV Boli" panose="02000500030200090000" pitchFamily="2" charset="0"/>
              </a:rPr>
              <a:t>LESSON 90</a:t>
            </a:r>
          </a:p>
        </p:txBody>
      </p:sp>
      <p:sp>
        <p:nvSpPr>
          <p:cNvPr id="2" name="Rectangle 1">
            <a:extLst>
              <a:ext uri="{FF2B5EF4-FFF2-40B4-BE49-F238E27FC236}">
                <a16:creationId xmlns:a16="http://schemas.microsoft.com/office/drawing/2014/main" id="{CB788CFB-4487-4BD4-A4C8-ECB866F18D0F}"/>
              </a:ext>
            </a:extLst>
          </p:cNvPr>
          <p:cNvSpPr/>
          <p:nvPr/>
        </p:nvSpPr>
        <p:spPr>
          <a:xfrm>
            <a:off x="1484244" y="1011992"/>
            <a:ext cx="8719930" cy="646331"/>
          </a:xfrm>
          <a:prstGeom prst="rect">
            <a:avLst/>
          </a:prstGeom>
        </p:spPr>
        <p:txBody>
          <a:bodyPr wrap="square">
            <a:spAutoFit/>
          </a:bodyPr>
          <a:lstStyle/>
          <a:p>
            <a:pPr algn="just"/>
            <a:r>
              <a:rPr lang="en-US" b="1" dirty="0"/>
              <a:t>How would you respond if the words of a prophet were not fulfilled in the way you expected?</a:t>
            </a:r>
          </a:p>
        </p:txBody>
      </p:sp>
      <p:sp>
        <p:nvSpPr>
          <p:cNvPr id="7" name="Rectangle 6">
            <a:extLst>
              <a:ext uri="{FF2B5EF4-FFF2-40B4-BE49-F238E27FC236}">
                <a16:creationId xmlns:a16="http://schemas.microsoft.com/office/drawing/2014/main" id="{BF60D812-6271-4D51-B707-4C67356A3565}"/>
              </a:ext>
            </a:extLst>
          </p:cNvPr>
          <p:cNvSpPr/>
          <p:nvPr/>
        </p:nvSpPr>
        <p:spPr>
          <a:xfrm>
            <a:off x="1484244" y="1658323"/>
            <a:ext cx="3917354" cy="400110"/>
          </a:xfrm>
          <a:prstGeom prst="rect">
            <a:avLst/>
          </a:prstGeom>
        </p:spPr>
        <p:txBody>
          <a:bodyPr wrap="none">
            <a:spAutoFit/>
          </a:bodyPr>
          <a:lstStyle/>
          <a:p>
            <a:r>
              <a:rPr lang="en-US" sz="2000" b="1" dirty="0"/>
              <a:t>Doctrine and Covenants 130:12-13.</a:t>
            </a:r>
          </a:p>
        </p:txBody>
      </p:sp>
      <p:sp>
        <p:nvSpPr>
          <p:cNvPr id="3" name="Rectangle 2">
            <a:extLst>
              <a:ext uri="{FF2B5EF4-FFF2-40B4-BE49-F238E27FC236}">
                <a16:creationId xmlns:a16="http://schemas.microsoft.com/office/drawing/2014/main" id="{0F6E02E7-5FCD-4530-A760-B9DA853D7AFD}"/>
              </a:ext>
            </a:extLst>
          </p:cNvPr>
          <p:cNvSpPr/>
          <p:nvPr/>
        </p:nvSpPr>
        <p:spPr>
          <a:xfrm>
            <a:off x="1484243" y="1967870"/>
            <a:ext cx="8719929" cy="954107"/>
          </a:xfrm>
          <a:prstGeom prst="rect">
            <a:avLst/>
          </a:prstGeom>
        </p:spPr>
        <p:txBody>
          <a:bodyPr wrap="square">
            <a:spAutoFit/>
          </a:bodyPr>
          <a:lstStyle/>
          <a:p>
            <a:pPr algn="just" fontAlgn="base"/>
            <a:r>
              <a:rPr lang="en-US" sz="1400" b="1" dirty="0">
                <a:latin typeface="Palatino"/>
              </a:rPr>
              <a:t>12 </a:t>
            </a:r>
            <a:r>
              <a:rPr lang="en-US" sz="1400" dirty="0">
                <a:latin typeface="Palatino"/>
              </a:rPr>
              <a:t>I prophesy, in the name of the Lord God, that the commencement of the difficulties which will cause much bloodshed previous to the coming of the Son of Man will be in South Carolina.</a:t>
            </a:r>
          </a:p>
          <a:p>
            <a:pPr algn="just" fontAlgn="base"/>
            <a:r>
              <a:rPr lang="en-US" sz="1400" b="1" dirty="0">
                <a:latin typeface="Palatino"/>
              </a:rPr>
              <a:t>13 </a:t>
            </a:r>
            <a:r>
              <a:rPr lang="en-US" sz="1400" dirty="0">
                <a:latin typeface="Palatino"/>
              </a:rPr>
              <a:t>It may probably arise through the slave question. This a voice declared to me, while I was praying earnestly on the subject, December 25th, 1832.</a:t>
            </a:r>
            <a:endParaRPr lang="en-US" sz="1400" b="0" i="0" dirty="0">
              <a:effectLst/>
              <a:latin typeface="Palatino"/>
            </a:endParaRPr>
          </a:p>
        </p:txBody>
      </p:sp>
      <p:sp>
        <p:nvSpPr>
          <p:cNvPr id="4" name="Rectangle 3">
            <a:extLst>
              <a:ext uri="{FF2B5EF4-FFF2-40B4-BE49-F238E27FC236}">
                <a16:creationId xmlns:a16="http://schemas.microsoft.com/office/drawing/2014/main" id="{B9293BE9-2FFE-4DB7-BBEB-1141EA27A828}"/>
              </a:ext>
            </a:extLst>
          </p:cNvPr>
          <p:cNvSpPr/>
          <p:nvPr/>
        </p:nvSpPr>
        <p:spPr>
          <a:xfrm>
            <a:off x="1484242" y="2891997"/>
            <a:ext cx="4904804" cy="369332"/>
          </a:xfrm>
          <a:prstGeom prst="rect">
            <a:avLst/>
          </a:prstGeom>
        </p:spPr>
        <p:txBody>
          <a:bodyPr wrap="none">
            <a:spAutoFit/>
          </a:bodyPr>
          <a:lstStyle/>
          <a:p>
            <a:r>
              <a:rPr lang="en-US" b="1" dirty="0"/>
              <a:t>What did Joseph Smith reaffirm in this prophecy?</a:t>
            </a:r>
          </a:p>
        </p:txBody>
      </p:sp>
      <p:sp>
        <p:nvSpPr>
          <p:cNvPr id="5" name="Rectangle 4">
            <a:extLst>
              <a:ext uri="{FF2B5EF4-FFF2-40B4-BE49-F238E27FC236}">
                <a16:creationId xmlns:a16="http://schemas.microsoft.com/office/drawing/2014/main" id="{A27F84FD-10C6-4198-B6E8-B462DE42A513}"/>
              </a:ext>
            </a:extLst>
          </p:cNvPr>
          <p:cNvSpPr/>
          <p:nvPr/>
        </p:nvSpPr>
        <p:spPr>
          <a:xfrm>
            <a:off x="1484241" y="3227340"/>
            <a:ext cx="4019049" cy="369332"/>
          </a:xfrm>
          <a:prstGeom prst="rect">
            <a:avLst/>
          </a:prstGeom>
        </p:spPr>
        <p:txBody>
          <a:bodyPr wrap="none">
            <a:spAutoFit/>
          </a:bodyPr>
          <a:lstStyle/>
          <a:p>
            <a:r>
              <a:rPr lang="en-US" i="1" dirty="0">
                <a:effectLst>
                  <a:outerShdw blurRad="38100" dist="38100" dir="2700000" algn="tl">
                    <a:srgbClr val="000000">
                      <a:alpha val="43137"/>
                    </a:srgbClr>
                  </a:outerShdw>
                </a:effectLst>
              </a:rPr>
              <a:t>That wars would begin in South Carolina.</a:t>
            </a:r>
          </a:p>
        </p:txBody>
      </p:sp>
      <p:sp>
        <p:nvSpPr>
          <p:cNvPr id="8" name="Rectangle 7">
            <a:extLst>
              <a:ext uri="{FF2B5EF4-FFF2-40B4-BE49-F238E27FC236}">
                <a16:creationId xmlns:a16="http://schemas.microsoft.com/office/drawing/2014/main" id="{7CD5448A-40BD-44E1-A814-F5BC538CBEE0}"/>
              </a:ext>
            </a:extLst>
          </p:cNvPr>
          <p:cNvSpPr/>
          <p:nvPr/>
        </p:nvSpPr>
        <p:spPr>
          <a:xfrm>
            <a:off x="3785192" y="3596672"/>
            <a:ext cx="4372415" cy="369332"/>
          </a:xfrm>
          <a:prstGeom prst="rect">
            <a:avLst/>
          </a:prstGeom>
        </p:spPr>
        <p:txBody>
          <a:bodyPr wrap="none">
            <a:spAutoFit/>
          </a:bodyPr>
          <a:lstStyle/>
          <a:p>
            <a:r>
              <a:rPr lang="en-US" b="1" dirty="0"/>
              <a:t>Introduction to Doctrine and Covenants 130</a:t>
            </a:r>
          </a:p>
        </p:txBody>
      </p:sp>
      <p:sp>
        <p:nvSpPr>
          <p:cNvPr id="12" name="Rectangle 11">
            <a:extLst>
              <a:ext uri="{FF2B5EF4-FFF2-40B4-BE49-F238E27FC236}">
                <a16:creationId xmlns:a16="http://schemas.microsoft.com/office/drawing/2014/main" id="{DDA0B487-5F21-49A0-96DE-43988FB2C99E}"/>
              </a:ext>
            </a:extLst>
          </p:cNvPr>
          <p:cNvSpPr/>
          <p:nvPr/>
        </p:nvSpPr>
        <p:spPr>
          <a:xfrm>
            <a:off x="2001073" y="3904631"/>
            <a:ext cx="8203099" cy="338554"/>
          </a:xfrm>
          <a:prstGeom prst="rect">
            <a:avLst/>
          </a:prstGeom>
        </p:spPr>
        <p:txBody>
          <a:bodyPr wrap="square">
            <a:spAutoFit/>
          </a:bodyPr>
          <a:lstStyle/>
          <a:p>
            <a:pPr algn="just"/>
            <a:r>
              <a:rPr lang="en-US" sz="1600" dirty="0">
                <a:latin typeface="Open Sans"/>
              </a:rPr>
              <a:t>Items of instruction given by Joseph Smith the Prophet, at Ramus, Illinois, April 2, 1843.</a:t>
            </a:r>
            <a:endParaRPr lang="en-US" sz="1600" dirty="0"/>
          </a:p>
        </p:txBody>
      </p:sp>
      <p:sp>
        <p:nvSpPr>
          <p:cNvPr id="13" name="Rectangle 12">
            <a:extLst>
              <a:ext uri="{FF2B5EF4-FFF2-40B4-BE49-F238E27FC236}">
                <a16:creationId xmlns:a16="http://schemas.microsoft.com/office/drawing/2014/main" id="{5EE2D714-C155-4C5A-9B7F-EF55174B0DFD}"/>
              </a:ext>
            </a:extLst>
          </p:cNvPr>
          <p:cNvSpPr/>
          <p:nvPr/>
        </p:nvSpPr>
        <p:spPr>
          <a:xfrm>
            <a:off x="1484241" y="4243185"/>
            <a:ext cx="6851376" cy="369332"/>
          </a:xfrm>
          <a:prstGeom prst="rect">
            <a:avLst/>
          </a:prstGeom>
        </p:spPr>
        <p:txBody>
          <a:bodyPr wrap="square">
            <a:spAutoFit/>
          </a:bodyPr>
          <a:lstStyle/>
          <a:p>
            <a:r>
              <a:rPr lang="en-US" b="1" dirty="0"/>
              <a:t>In what year did Joseph Smith reaffirm the prophecy in section 87?</a:t>
            </a:r>
          </a:p>
        </p:txBody>
      </p:sp>
      <p:sp>
        <p:nvSpPr>
          <p:cNvPr id="14" name="Rectangle 13">
            <a:extLst>
              <a:ext uri="{FF2B5EF4-FFF2-40B4-BE49-F238E27FC236}">
                <a16:creationId xmlns:a16="http://schemas.microsoft.com/office/drawing/2014/main" id="{D297B34D-DB9B-4BD6-BCCB-F504DBF316F6}"/>
              </a:ext>
            </a:extLst>
          </p:cNvPr>
          <p:cNvSpPr/>
          <p:nvPr/>
        </p:nvSpPr>
        <p:spPr>
          <a:xfrm>
            <a:off x="1484241" y="4544954"/>
            <a:ext cx="710451" cy="369332"/>
          </a:xfrm>
          <a:prstGeom prst="rect">
            <a:avLst/>
          </a:prstGeom>
        </p:spPr>
        <p:txBody>
          <a:bodyPr wrap="none">
            <a:spAutoFit/>
          </a:bodyPr>
          <a:lstStyle/>
          <a:p>
            <a:r>
              <a:rPr lang="en-US" i="1" u="sng" dirty="0">
                <a:effectLst>
                  <a:outerShdw blurRad="38100" dist="38100" dir="2700000" algn="tl">
                    <a:srgbClr val="000000">
                      <a:alpha val="43137"/>
                    </a:srgbClr>
                  </a:outerShdw>
                </a:effectLst>
              </a:rPr>
              <a:t>1843.</a:t>
            </a:r>
          </a:p>
        </p:txBody>
      </p:sp>
      <p:sp>
        <p:nvSpPr>
          <p:cNvPr id="15" name="Rectangle 14">
            <a:extLst>
              <a:ext uri="{FF2B5EF4-FFF2-40B4-BE49-F238E27FC236}">
                <a16:creationId xmlns:a16="http://schemas.microsoft.com/office/drawing/2014/main" id="{F8F6ECCD-8462-481D-81A4-D72EDC7CAFAD}"/>
              </a:ext>
            </a:extLst>
          </p:cNvPr>
          <p:cNvSpPr/>
          <p:nvPr/>
        </p:nvSpPr>
        <p:spPr>
          <a:xfrm>
            <a:off x="1484241" y="4978638"/>
            <a:ext cx="8719928" cy="646331"/>
          </a:xfrm>
          <a:prstGeom prst="rect">
            <a:avLst/>
          </a:prstGeom>
        </p:spPr>
        <p:txBody>
          <a:bodyPr wrap="square">
            <a:spAutoFit/>
          </a:bodyPr>
          <a:lstStyle/>
          <a:p>
            <a:pPr algn="just"/>
            <a:r>
              <a:rPr lang="en-US" b="1" dirty="0"/>
              <a:t>What can Joseph Smith’s reaffirmation of the prophecy he had received 10 years earlier teach you about his faith?</a:t>
            </a: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anim calcmode="lin" valueType="num">
                                      <p:cBhvr>
                                        <p:cTn id="43" dur="2000" fill="hold"/>
                                        <p:tgtEl>
                                          <p:spTgt spid="14"/>
                                        </p:tgtEl>
                                        <p:attrNameLst>
                                          <p:attrName>ppt_w</p:attrName>
                                        </p:attrNameLst>
                                      </p:cBhvr>
                                      <p:tavLst>
                                        <p:tav tm="0" fmla="#ppt_w*sin(2.5*pi*$)">
                                          <p:val>
                                            <p:fltVal val="0"/>
                                          </p:val>
                                        </p:tav>
                                        <p:tav tm="100000">
                                          <p:val>
                                            <p:fltVal val="1"/>
                                          </p:val>
                                        </p:tav>
                                      </p:tavLst>
                                    </p:anim>
                                    <p:anim calcmode="lin" valueType="num">
                                      <p:cBhvr>
                                        <p:cTn id="44"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P spid="5" grpId="0"/>
      <p:bldP spid="8"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916</Words>
  <Application>Microsoft Office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PMingLiU-ExtB</vt:lpstr>
      <vt:lpstr>Yu Gothic UI Semibold</vt:lpstr>
      <vt:lpstr>Arial</vt:lpstr>
      <vt:lpstr>Bahnschrift SemiBold SemiConden</vt:lpstr>
      <vt:lpstr>Calibri</vt:lpstr>
      <vt:lpstr>Calibri Light</vt:lpstr>
      <vt:lpstr>Microsoft Himalaya</vt:lpstr>
      <vt:lpstr>Mongolian Baiti</vt:lpstr>
      <vt:lpstr>MV Boli</vt:lpstr>
      <vt:lpstr>Open Sans</vt:lpstr>
      <vt:lpstr>Palatino</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2497</cp:revision>
  <dcterms:created xsi:type="dcterms:W3CDTF">2018-08-29T04:26:39Z</dcterms:created>
  <dcterms:modified xsi:type="dcterms:W3CDTF">2018-10-08T22:42:15Z</dcterms:modified>
</cp:coreProperties>
</file>