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719" r:id="rId1"/>
  </p:sldMasterIdLst>
  <p:notesMasterIdLst>
    <p:notesMasterId r:id="rId15"/>
  </p:notesMasterIdLst>
  <p:sldIdLst>
    <p:sldId id="296" r:id="rId2"/>
    <p:sldId id="304" r:id="rId3"/>
    <p:sldId id="299" r:id="rId4"/>
    <p:sldId id="308" r:id="rId5"/>
    <p:sldId id="305" r:id="rId6"/>
    <p:sldId id="306" r:id="rId7"/>
    <p:sldId id="307" r:id="rId8"/>
    <p:sldId id="309" r:id="rId9"/>
    <p:sldId id="310" r:id="rId10"/>
    <p:sldId id="311" r:id="rId11"/>
    <p:sldId id="312" r:id="rId12"/>
    <p:sldId id="313" r:id="rId13"/>
    <p:sldId id="314"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nald Esquerra" initials="RE" lastIdx="1" clrIdx="0">
    <p:extLst>
      <p:ext uri="{19B8F6BF-5375-455C-9EA6-DF929625EA0E}">
        <p15:presenceInfo xmlns:p15="http://schemas.microsoft.com/office/powerpoint/2012/main" userId="cdeda1aeaf90b9f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CC0000"/>
    <a:srgbClr val="D88028"/>
    <a:srgbClr val="E6E6E6"/>
    <a:srgbClr val="A7897B"/>
    <a:srgbClr val="B9B93A"/>
    <a:srgbClr val="FFD757"/>
    <a:srgbClr val="FF6600"/>
    <a:srgbClr val="D6E513"/>
    <a:srgbClr val="333399"/>
    <a:srgbClr val="13BD2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44" autoAdjust="0"/>
    <p:restoredTop sz="94660"/>
  </p:normalViewPr>
  <p:slideViewPr>
    <p:cSldViewPr snapToGrid="0">
      <p:cViewPr varScale="1">
        <p:scale>
          <a:sx n="72" d="100"/>
          <a:sy n="72" d="100"/>
        </p:scale>
        <p:origin x="654"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18E6F4-4A24-4637-903E-B0B1742766B0}" type="datetimeFigureOut">
              <a:rPr lang="en-US" smtClean="0"/>
              <a:t>10/8/2018</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2F80BE-C61D-4FF6-A9D6-85F634C9F475}" type="slidenum">
              <a:rPr lang="en-US" smtClean="0"/>
              <a:t>‹#›</a:t>
            </a:fld>
            <a:endParaRPr lang="en-US" dirty="0"/>
          </a:p>
        </p:txBody>
      </p:sp>
    </p:spTree>
    <p:extLst>
      <p:ext uri="{BB962C8B-B14F-4D97-AF65-F5344CB8AC3E}">
        <p14:creationId xmlns:p14="http://schemas.microsoft.com/office/powerpoint/2010/main" val="37851771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0D0788-7DBB-4A74-8692-D74F1D9231C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CBD76C2-4A12-42D3-ACDC-3303B253CA0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E7886F4-DB9B-4E05-8DB3-4A3BF4F5EAD1}"/>
              </a:ext>
            </a:extLst>
          </p:cNvPr>
          <p:cNvSpPr>
            <a:spLocks noGrp="1"/>
          </p:cNvSpPr>
          <p:nvPr>
            <p:ph type="dt" sz="half" idx="10"/>
          </p:nvPr>
        </p:nvSpPr>
        <p:spPr/>
        <p:txBody>
          <a:bodyPr/>
          <a:lstStyle/>
          <a:p>
            <a:fld id="{75640873-EF0B-4AC7-AF11-57FEBA4985EA}" type="datetimeFigureOut">
              <a:rPr lang="en-US" smtClean="0"/>
              <a:t>10/8/2018</a:t>
            </a:fld>
            <a:endParaRPr lang="en-US" dirty="0"/>
          </a:p>
        </p:txBody>
      </p:sp>
      <p:sp>
        <p:nvSpPr>
          <p:cNvPr id="5" name="Footer Placeholder 4">
            <a:extLst>
              <a:ext uri="{FF2B5EF4-FFF2-40B4-BE49-F238E27FC236}">
                <a16:creationId xmlns:a16="http://schemas.microsoft.com/office/drawing/2014/main" id="{D040FD86-19B1-44CE-B93C-C2B000FF924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F1C1CDA-3248-4517-99CD-08B3DC5B4C91}"/>
              </a:ext>
            </a:extLst>
          </p:cNvPr>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8824395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871F87-14F3-4D84-BC4E-FD2DD441F54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E97B02E-18E0-4C9E-BC60-5A7FBCFF4B8D}"/>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F1BCE62-D9FD-4BD4-8DC0-77A9BA442107}"/>
              </a:ext>
            </a:extLst>
          </p:cNvPr>
          <p:cNvSpPr>
            <a:spLocks noGrp="1"/>
          </p:cNvSpPr>
          <p:nvPr>
            <p:ph type="dt" sz="half" idx="10"/>
          </p:nvPr>
        </p:nvSpPr>
        <p:spPr/>
        <p:txBody>
          <a:bodyPr/>
          <a:lstStyle/>
          <a:p>
            <a:fld id="{75640873-EF0B-4AC7-AF11-57FEBA4985EA}" type="datetimeFigureOut">
              <a:rPr lang="en-US" smtClean="0"/>
              <a:t>10/8/2018</a:t>
            </a:fld>
            <a:endParaRPr lang="en-US" dirty="0"/>
          </a:p>
        </p:txBody>
      </p:sp>
      <p:sp>
        <p:nvSpPr>
          <p:cNvPr id="5" name="Footer Placeholder 4">
            <a:extLst>
              <a:ext uri="{FF2B5EF4-FFF2-40B4-BE49-F238E27FC236}">
                <a16:creationId xmlns:a16="http://schemas.microsoft.com/office/drawing/2014/main" id="{375E7B3A-B3FE-4835-A5DF-9D0E36189C9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074C966-D78F-4E79-937C-0FB8CBD5F1B5}"/>
              </a:ext>
            </a:extLst>
          </p:cNvPr>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4604556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D0BF33E-A692-4782-A30A-06E69F1C2EB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53339D0-0CBE-4750-AC38-02120948EB10}"/>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F6FEEC3-27DE-4036-B81F-0E3EE4D2A95A}"/>
              </a:ext>
            </a:extLst>
          </p:cNvPr>
          <p:cNvSpPr>
            <a:spLocks noGrp="1"/>
          </p:cNvSpPr>
          <p:nvPr>
            <p:ph type="dt" sz="half" idx="10"/>
          </p:nvPr>
        </p:nvSpPr>
        <p:spPr/>
        <p:txBody>
          <a:bodyPr/>
          <a:lstStyle/>
          <a:p>
            <a:fld id="{75640873-EF0B-4AC7-AF11-57FEBA4985EA}" type="datetimeFigureOut">
              <a:rPr lang="en-US" smtClean="0"/>
              <a:t>10/8/2018</a:t>
            </a:fld>
            <a:endParaRPr lang="en-US" dirty="0"/>
          </a:p>
        </p:txBody>
      </p:sp>
      <p:sp>
        <p:nvSpPr>
          <p:cNvPr id="5" name="Footer Placeholder 4">
            <a:extLst>
              <a:ext uri="{FF2B5EF4-FFF2-40B4-BE49-F238E27FC236}">
                <a16:creationId xmlns:a16="http://schemas.microsoft.com/office/drawing/2014/main" id="{D20F68D8-11C5-49DE-93C9-4B1AB2D28AD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54B7A2B-0EF3-4149-A692-D832A3940059}"/>
              </a:ext>
            </a:extLst>
          </p:cNvPr>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2533532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92F55-0BDF-478A-A10C-67210DA9742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38510F3-63EE-4ACF-84AA-C47775F63DE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2944106-7A67-4E85-8F91-A20437C91F1F}"/>
              </a:ext>
            </a:extLst>
          </p:cNvPr>
          <p:cNvSpPr>
            <a:spLocks noGrp="1"/>
          </p:cNvSpPr>
          <p:nvPr>
            <p:ph type="dt" sz="half" idx="10"/>
          </p:nvPr>
        </p:nvSpPr>
        <p:spPr/>
        <p:txBody>
          <a:bodyPr/>
          <a:lstStyle/>
          <a:p>
            <a:fld id="{75640873-EF0B-4AC7-AF11-57FEBA4985EA}" type="datetimeFigureOut">
              <a:rPr lang="en-US" smtClean="0"/>
              <a:t>10/8/2018</a:t>
            </a:fld>
            <a:endParaRPr lang="en-US" dirty="0"/>
          </a:p>
        </p:txBody>
      </p:sp>
      <p:sp>
        <p:nvSpPr>
          <p:cNvPr id="5" name="Footer Placeholder 4">
            <a:extLst>
              <a:ext uri="{FF2B5EF4-FFF2-40B4-BE49-F238E27FC236}">
                <a16:creationId xmlns:a16="http://schemas.microsoft.com/office/drawing/2014/main" id="{FBD32F9A-7EF4-4E55-BCAB-69FAB536E25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4472975-2D38-4E00-AB3C-801B503CA08C}"/>
              </a:ext>
            </a:extLst>
          </p:cNvPr>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197853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0C5F27-EA5C-4245-8D29-806A9FB576D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1250C4D-A603-4E77-826F-EE4D991534B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7B16E9F3-B57B-46C7-876B-09710D2AC8B4}"/>
              </a:ext>
            </a:extLst>
          </p:cNvPr>
          <p:cNvSpPr>
            <a:spLocks noGrp="1"/>
          </p:cNvSpPr>
          <p:nvPr>
            <p:ph type="dt" sz="half" idx="10"/>
          </p:nvPr>
        </p:nvSpPr>
        <p:spPr/>
        <p:txBody>
          <a:bodyPr/>
          <a:lstStyle/>
          <a:p>
            <a:fld id="{75640873-EF0B-4AC7-AF11-57FEBA4985EA}" type="datetimeFigureOut">
              <a:rPr lang="en-US" smtClean="0"/>
              <a:t>10/8/2018</a:t>
            </a:fld>
            <a:endParaRPr lang="en-US" dirty="0"/>
          </a:p>
        </p:txBody>
      </p:sp>
      <p:sp>
        <p:nvSpPr>
          <p:cNvPr id="5" name="Footer Placeholder 4">
            <a:extLst>
              <a:ext uri="{FF2B5EF4-FFF2-40B4-BE49-F238E27FC236}">
                <a16:creationId xmlns:a16="http://schemas.microsoft.com/office/drawing/2014/main" id="{D55F1943-C640-474E-ACDD-E35807768E6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E39C4BA-2E7A-4026-8882-46771D869A03}"/>
              </a:ext>
            </a:extLst>
          </p:cNvPr>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206409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DE9822-6A96-44EE-ABE7-6CDFDC83AF1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5B629A7-9314-497F-814F-67DA4C58CD76}"/>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1B068D5-C59F-436E-9CC2-24489F765214}"/>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1AB226B-557A-4CD5-B7CA-38031B515E0A}"/>
              </a:ext>
            </a:extLst>
          </p:cNvPr>
          <p:cNvSpPr>
            <a:spLocks noGrp="1"/>
          </p:cNvSpPr>
          <p:nvPr>
            <p:ph type="dt" sz="half" idx="10"/>
          </p:nvPr>
        </p:nvSpPr>
        <p:spPr/>
        <p:txBody>
          <a:bodyPr/>
          <a:lstStyle/>
          <a:p>
            <a:fld id="{75640873-EF0B-4AC7-AF11-57FEBA4985EA}" type="datetimeFigureOut">
              <a:rPr lang="en-US" smtClean="0"/>
              <a:t>10/8/2018</a:t>
            </a:fld>
            <a:endParaRPr lang="en-US" dirty="0"/>
          </a:p>
        </p:txBody>
      </p:sp>
      <p:sp>
        <p:nvSpPr>
          <p:cNvPr id="6" name="Footer Placeholder 5">
            <a:extLst>
              <a:ext uri="{FF2B5EF4-FFF2-40B4-BE49-F238E27FC236}">
                <a16:creationId xmlns:a16="http://schemas.microsoft.com/office/drawing/2014/main" id="{B26681C6-0662-4973-911D-37FD3FC36D5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32517ED-0D41-4627-AB6F-86AD55083FF9}"/>
              </a:ext>
            </a:extLst>
          </p:cNvPr>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9789978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85CD04-E5FB-4CDC-9F21-4C1786D149D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FE0B6A6-2F3E-4392-8531-B2BBD142B3E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B6268181-6C06-43D8-9556-E31DEBCA24A5}"/>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9E29E02-4A84-467E-97EA-37ED0847E0C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9E816EF1-EA0B-4DF2-8F6C-2A50DA118810}"/>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73DC9E8-A995-4377-90E3-E595DED79A1D}"/>
              </a:ext>
            </a:extLst>
          </p:cNvPr>
          <p:cNvSpPr>
            <a:spLocks noGrp="1"/>
          </p:cNvSpPr>
          <p:nvPr>
            <p:ph type="dt" sz="half" idx="10"/>
          </p:nvPr>
        </p:nvSpPr>
        <p:spPr/>
        <p:txBody>
          <a:bodyPr/>
          <a:lstStyle/>
          <a:p>
            <a:fld id="{75640873-EF0B-4AC7-AF11-57FEBA4985EA}" type="datetimeFigureOut">
              <a:rPr lang="en-US" smtClean="0"/>
              <a:t>10/8/2018</a:t>
            </a:fld>
            <a:endParaRPr lang="en-US" dirty="0"/>
          </a:p>
        </p:txBody>
      </p:sp>
      <p:sp>
        <p:nvSpPr>
          <p:cNvPr id="8" name="Footer Placeholder 7">
            <a:extLst>
              <a:ext uri="{FF2B5EF4-FFF2-40B4-BE49-F238E27FC236}">
                <a16:creationId xmlns:a16="http://schemas.microsoft.com/office/drawing/2014/main" id="{5D7CF3F5-F757-47A4-B315-4EC13FAA0FEF}"/>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F9E7F81-A48B-4B1E-84DE-3BAA1C487FFE}"/>
              </a:ext>
            </a:extLst>
          </p:cNvPr>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7511430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F64217-0635-4A95-940B-9778BB7D075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6E1D4BB-A51E-4CB2-9CAB-77354A12F5E8}"/>
              </a:ext>
            </a:extLst>
          </p:cNvPr>
          <p:cNvSpPr>
            <a:spLocks noGrp="1"/>
          </p:cNvSpPr>
          <p:nvPr>
            <p:ph type="dt" sz="half" idx="10"/>
          </p:nvPr>
        </p:nvSpPr>
        <p:spPr/>
        <p:txBody>
          <a:bodyPr/>
          <a:lstStyle/>
          <a:p>
            <a:fld id="{75640873-EF0B-4AC7-AF11-57FEBA4985EA}" type="datetimeFigureOut">
              <a:rPr lang="en-US" smtClean="0"/>
              <a:t>10/8/2018</a:t>
            </a:fld>
            <a:endParaRPr lang="en-US" dirty="0"/>
          </a:p>
        </p:txBody>
      </p:sp>
      <p:sp>
        <p:nvSpPr>
          <p:cNvPr id="4" name="Footer Placeholder 3">
            <a:extLst>
              <a:ext uri="{FF2B5EF4-FFF2-40B4-BE49-F238E27FC236}">
                <a16:creationId xmlns:a16="http://schemas.microsoft.com/office/drawing/2014/main" id="{9CB4ED51-2BF1-4AA0-8743-DD81E0FFBA21}"/>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8DC04A6A-E4E3-42DA-9921-D093B29B3EC4}"/>
              </a:ext>
            </a:extLst>
          </p:cNvPr>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41411686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7D2063F-FAD6-48D9-AEBB-26210FBB1BDA}"/>
              </a:ext>
            </a:extLst>
          </p:cNvPr>
          <p:cNvSpPr>
            <a:spLocks noGrp="1"/>
          </p:cNvSpPr>
          <p:nvPr>
            <p:ph type="dt" sz="half" idx="10"/>
          </p:nvPr>
        </p:nvSpPr>
        <p:spPr/>
        <p:txBody>
          <a:bodyPr/>
          <a:lstStyle/>
          <a:p>
            <a:fld id="{75640873-EF0B-4AC7-AF11-57FEBA4985EA}" type="datetimeFigureOut">
              <a:rPr lang="en-US" smtClean="0"/>
              <a:t>10/8/2018</a:t>
            </a:fld>
            <a:endParaRPr lang="en-US" dirty="0"/>
          </a:p>
        </p:txBody>
      </p:sp>
      <p:sp>
        <p:nvSpPr>
          <p:cNvPr id="3" name="Footer Placeholder 2">
            <a:extLst>
              <a:ext uri="{FF2B5EF4-FFF2-40B4-BE49-F238E27FC236}">
                <a16:creationId xmlns:a16="http://schemas.microsoft.com/office/drawing/2014/main" id="{4F7338B6-F9D1-4E93-BD6A-E2A7AB91B9B9}"/>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46AA2F23-A63F-487E-B454-E4CE8347A5EC}"/>
              </a:ext>
            </a:extLst>
          </p:cNvPr>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3318097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3D0641-248B-4A43-B367-E733A7D01B8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B36AAE8-298E-4BAE-90B4-790C23FAD94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93EE4E4-7F41-48D5-8E50-15E225F2C29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827491A-FC22-41CD-AE92-6EA5FBC2AB5A}"/>
              </a:ext>
            </a:extLst>
          </p:cNvPr>
          <p:cNvSpPr>
            <a:spLocks noGrp="1"/>
          </p:cNvSpPr>
          <p:nvPr>
            <p:ph type="dt" sz="half" idx="10"/>
          </p:nvPr>
        </p:nvSpPr>
        <p:spPr/>
        <p:txBody>
          <a:bodyPr/>
          <a:lstStyle/>
          <a:p>
            <a:fld id="{75640873-EF0B-4AC7-AF11-57FEBA4985EA}" type="datetimeFigureOut">
              <a:rPr lang="en-US" smtClean="0"/>
              <a:t>10/8/2018</a:t>
            </a:fld>
            <a:endParaRPr lang="en-US" dirty="0"/>
          </a:p>
        </p:txBody>
      </p:sp>
      <p:sp>
        <p:nvSpPr>
          <p:cNvPr id="6" name="Footer Placeholder 5">
            <a:extLst>
              <a:ext uri="{FF2B5EF4-FFF2-40B4-BE49-F238E27FC236}">
                <a16:creationId xmlns:a16="http://schemas.microsoft.com/office/drawing/2014/main" id="{2B6729B1-F63F-4879-8065-106C93A15C12}"/>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D5F46BAC-197E-4770-84AE-D29893C1CB34}"/>
              </a:ext>
            </a:extLst>
          </p:cNvPr>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6439323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9EACCB-B170-42D4-AD6F-7B099A75052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3191F2E-981B-402E-AF04-BF566BAE187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5CC14F0-5459-41C5-B754-C9EC0BF4BB1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E008CB4-29C8-417A-B11C-507F261A2418}"/>
              </a:ext>
            </a:extLst>
          </p:cNvPr>
          <p:cNvSpPr>
            <a:spLocks noGrp="1"/>
          </p:cNvSpPr>
          <p:nvPr>
            <p:ph type="dt" sz="half" idx="10"/>
          </p:nvPr>
        </p:nvSpPr>
        <p:spPr/>
        <p:txBody>
          <a:bodyPr/>
          <a:lstStyle/>
          <a:p>
            <a:fld id="{75640873-EF0B-4AC7-AF11-57FEBA4985EA}" type="datetimeFigureOut">
              <a:rPr lang="en-US" smtClean="0"/>
              <a:t>10/8/2018</a:t>
            </a:fld>
            <a:endParaRPr lang="en-US" dirty="0"/>
          </a:p>
        </p:txBody>
      </p:sp>
      <p:sp>
        <p:nvSpPr>
          <p:cNvPr id="6" name="Footer Placeholder 5">
            <a:extLst>
              <a:ext uri="{FF2B5EF4-FFF2-40B4-BE49-F238E27FC236}">
                <a16:creationId xmlns:a16="http://schemas.microsoft.com/office/drawing/2014/main" id="{86061D85-8EF0-4310-82A3-EB9A101FA65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BB9AB4C-5918-44A0-B1BD-5F82F3A42151}"/>
              </a:ext>
            </a:extLst>
          </p:cNvPr>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4233655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2">
                <a:lumMod val="40000"/>
                <a:lumOff val="60000"/>
              </a:schemeClr>
            </a:gs>
            <a:gs pos="46000">
              <a:srgbClr val="CC0000"/>
            </a:gs>
            <a:gs pos="59000">
              <a:schemeClr val="accent2">
                <a:lumMod val="60000"/>
              </a:schemeClr>
            </a:gs>
          </a:gsLst>
          <a:path path="circle">
            <a:fillToRect r="100000" b="100000"/>
          </a:path>
          <a:tileRect l="-100000" t="-100000"/>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D1ACE68-B3DB-406F-84EE-53150ACB55B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EE2E306-58C0-4C2B-AFE2-751FBADBA98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8355992-1DBB-4CFB-9400-67DF6E6706C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640873-EF0B-4AC7-AF11-57FEBA4985EA}" type="datetimeFigureOut">
              <a:rPr lang="en-US" smtClean="0"/>
              <a:t>10/8/2018</a:t>
            </a:fld>
            <a:endParaRPr lang="en-US" dirty="0"/>
          </a:p>
        </p:txBody>
      </p:sp>
      <p:sp>
        <p:nvSpPr>
          <p:cNvPr id="5" name="Footer Placeholder 4">
            <a:extLst>
              <a:ext uri="{FF2B5EF4-FFF2-40B4-BE49-F238E27FC236}">
                <a16:creationId xmlns:a16="http://schemas.microsoft.com/office/drawing/2014/main" id="{606C2B0B-5876-4001-9E6D-FE7214D2C7B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5A7A3EC7-EDAA-437D-814D-B50613CEA76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93B05A-D8BA-4E04-8927-7D3B765C5B2D}" type="slidenum">
              <a:rPr lang="en-US" smtClean="0"/>
              <a:t>‹#›</a:t>
            </a:fld>
            <a:endParaRPr lang="en-US" dirty="0"/>
          </a:p>
        </p:txBody>
      </p:sp>
    </p:spTree>
    <p:extLst>
      <p:ext uri="{BB962C8B-B14F-4D97-AF65-F5344CB8AC3E}">
        <p14:creationId xmlns:p14="http://schemas.microsoft.com/office/powerpoint/2010/main" val="3174249434"/>
      </p:ext>
    </p:extLst>
  </p:cSld>
  <p:clrMap bg1="lt1" tx1="dk1" bg2="lt2" tx2="dk2" accent1="accent1" accent2="accent2" accent3="accent3" accent4="accent4" accent5="accent5" accent6="accent6" hlink="hlink" folHlink="folHlink"/>
  <p:sldLayoutIdLst>
    <p:sldLayoutId id="2147484720" r:id="rId1"/>
    <p:sldLayoutId id="2147484721" r:id="rId2"/>
    <p:sldLayoutId id="2147484722" r:id="rId3"/>
    <p:sldLayoutId id="2147484723" r:id="rId4"/>
    <p:sldLayoutId id="2147484724" r:id="rId5"/>
    <p:sldLayoutId id="2147484725" r:id="rId6"/>
    <p:sldLayoutId id="2147484726" r:id="rId7"/>
    <p:sldLayoutId id="2147484727" r:id="rId8"/>
    <p:sldLayoutId id="2147484728" r:id="rId9"/>
    <p:sldLayoutId id="2147484729" r:id="rId10"/>
    <p:sldLayoutId id="214748473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4">
            <a:extLst>
              <a:ext uri="{FF2B5EF4-FFF2-40B4-BE49-F238E27FC236}">
                <a16:creationId xmlns:a16="http://schemas.microsoft.com/office/drawing/2014/main" id="{4F2B27ED-CE69-43C4-854C-35DA059B270B}"/>
              </a:ext>
            </a:extLst>
          </p:cNvPr>
          <p:cNvSpPr txBox="1">
            <a:spLocks/>
          </p:cNvSpPr>
          <p:nvPr/>
        </p:nvSpPr>
        <p:spPr>
          <a:xfrm>
            <a:off x="9490386" y="420493"/>
            <a:ext cx="2001079" cy="47048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rgbClr val="FF6600"/>
                </a:solidFill>
              </a:rPr>
              <a:t>LESSON 15</a:t>
            </a:r>
          </a:p>
        </p:txBody>
      </p:sp>
      <p:pic>
        <p:nvPicPr>
          <p:cNvPr id="8" name="Picture 2" descr="https://html1-f.scribdassets.com/8wio8d6utc4g5ese/images/1-6d60390e3c.jpg">
            <a:extLst>
              <a:ext uri="{FF2B5EF4-FFF2-40B4-BE49-F238E27FC236}">
                <a16:creationId xmlns:a16="http://schemas.microsoft.com/office/drawing/2014/main" id="{55FDD61B-D499-4BC6-9AF2-1907B4AFF6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46058" y="0"/>
            <a:ext cx="6545942" cy="6858000"/>
          </a:xfrm>
          <a:prstGeom prst="rect">
            <a:avLst/>
          </a:prstGeom>
          <a:noFill/>
          <a:ln>
            <a:gradFill flip="none" rotWithShape="1">
              <a:gsLst>
                <a:gs pos="0">
                  <a:schemeClr val="accent1">
                    <a:lumMod val="5000"/>
                    <a:lumOff val="95000"/>
                  </a:schemeClr>
                </a:gs>
                <a:gs pos="25000">
                  <a:schemeClr val="accent1">
                    <a:lumMod val="45000"/>
                    <a:lumOff val="55000"/>
                  </a:schemeClr>
                </a:gs>
                <a:gs pos="83000">
                  <a:schemeClr val="accent1">
                    <a:lumMod val="45000"/>
                    <a:lumOff val="55000"/>
                  </a:schemeClr>
                </a:gs>
                <a:gs pos="100000">
                  <a:schemeClr val="accent1">
                    <a:lumMod val="30000"/>
                    <a:lumOff val="70000"/>
                  </a:schemeClr>
                </a:gs>
              </a:gsLst>
              <a:path path="rect">
                <a:fillToRect l="100000" t="100000"/>
              </a:path>
              <a:tileRect r="-100000" b="-100000"/>
            </a:gradFill>
          </a:ln>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40453D80-1807-47DD-9F91-3E3FDD322FB6}"/>
              </a:ext>
            </a:extLst>
          </p:cNvPr>
          <p:cNvSpPr txBox="1"/>
          <p:nvPr/>
        </p:nvSpPr>
        <p:spPr>
          <a:xfrm>
            <a:off x="6268278" y="5247862"/>
            <a:ext cx="4969565" cy="830997"/>
          </a:xfrm>
          <a:prstGeom prst="rect">
            <a:avLst/>
          </a:prstGeom>
          <a:noFill/>
        </p:spPr>
        <p:txBody>
          <a:bodyPr wrap="square" rtlCol="0">
            <a:spAutoFit/>
          </a:bodyPr>
          <a:lstStyle/>
          <a:p>
            <a:r>
              <a:rPr lang="en-US" sz="2400" b="1" dirty="0">
                <a:solidFill>
                  <a:schemeClr val="bg2">
                    <a:lumMod val="10000"/>
                  </a:schemeClr>
                </a:solidFill>
              </a:rPr>
              <a:t>Doctrine and Covenants </a:t>
            </a:r>
          </a:p>
          <a:p>
            <a:r>
              <a:rPr lang="en-US" sz="2400" b="1" dirty="0">
                <a:solidFill>
                  <a:schemeClr val="bg2">
                    <a:lumMod val="10000"/>
                  </a:schemeClr>
                </a:solidFill>
              </a:rPr>
              <a:t>and Church History</a:t>
            </a:r>
          </a:p>
        </p:txBody>
      </p:sp>
      <p:sp>
        <p:nvSpPr>
          <p:cNvPr id="10" name="TextBox 9">
            <a:extLst>
              <a:ext uri="{FF2B5EF4-FFF2-40B4-BE49-F238E27FC236}">
                <a16:creationId xmlns:a16="http://schemas.microsoft.com/office/drawing/2014/main" id="{0561AD48-C1FF-4315-91C1-654541E58BDD}"/>
              </a:ext>
            </a:extLst>
          </p:cNvPr>
          <p:cNvSpPr txBox="1"/>
          <p:nvPr/>
        </p:nvSpPr>
        <p:spPr>
          <a:xfrm>
            <a:off x="726701" y="2921168"/>
            <a:ext cx="4797287" cy="1015663"/>
          </a:xfrm>
          <a:prstGeom prst="rect">
            <a:avLst/>
          </a:prstGeom>
          <a:noFill/>
        </p:spPr>
        <p:txBody>
          <a:bodyPr wrap="square" rtlCol="0">
            <a:spAutoFit/>
          </a:bodyPr>
          <a:lstStyle/>
          <a:p>
            <a:pPr algn="ctr"/>
            <a:r>
              <a:rPr lang="en-US" sz="6000" b="1" dirty="0">
                <a:effectLst>
                  <a:outerShdw blurRad="38100" dist="38100" dir="2700000" algn="tl">
                    <a:srgbClr val="000000">
                      <a:alpha val="43137"/>
                    </a:srgbClr>
                  </a:outerShdw>
                </a:effectLst>
                <a:latin typeface="Mongolian Baiti" panose="03000500000000000000" pitchFamily="66" charset="0"/>
                <a:ea typeface="PMingLiU-ExtB" panose="02020500000000000000" pitchFamily="18" charset="-120"/>
                <a:cs typeface="Mongolian Baiti" panose="03000500000000000000" pitchFamily="66" charset="0"/>
              </a:rPr>
              <a:t>SEMINARY</a:t>
            </a:r>
          </a:p>
        </p:txBody>
      </p:sp>
    </p:spTree>
    <p:extLst>
      <p:ext uri="{BB962C8B-B14F-4D97-AF65-F5344CB8AC3E}">
        <p14:creationId xmlns:p14="http://schemas.microsoft.com/office/powerpoint/2010/main" val="1366171026"/>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4">
            <a:extLst>
              <a:ext uri="{FF2B5EF4-FFF2-40B4-BE49-F238E27FC236}">
                <a16:creationId xmlns:a16="http://schemas.microsoft.com/office/drawing/2014/main" id="{E2D3EC36-7149-420C-BCC1-6100295D59BA}"/>
              </a:ext>
            </a:extLst>
          </p:cNvPr>
          <p:cNvSpPr txBox="1">
            <a:spLocks/>
          </p:cNvSpPr>
          <p:nvPr/>
        </p:nvSpPr>
        <p:spPr>
          <a:xfrm>
            <a:off x="9490387" y="420493"/>
            <a:ext cx="1566820" cy="47048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tx1"/>
                </a:solidFill>
                <a:effectLst>
                  <a:outerShdw blurRad="38100" dist="38100" dir="2700000" algn="tl">
                    <a:srgbClr val="000000">
                      <a:alpha val="43137"/>
                    </a:srgbClr>
                  </a:outerShdw>
                </a:effectLst>
                <a:latin typeface="Yu Gothic UI Semibold" panose="020B0700000000000000" pitchFamily="34" charset="-128"/>
                <a:ea typeface="Yu Gothic UI Semibold" panose="020B0700000000000000" pitchFamily="34" charset="-128"/>
                <a:cs typeface="MV Boli" panose="02000500030200090000" pitchFamily="2" charset="0"/>
              </a:rPr>
              <a:t>LESSON 89</a:t>
            </a:r>
          </a:p>
        </p:txBody>
      </p:sp>
      <p:sp>
        <p:nvSpPr>
          <p:cNvPr id="14" name="Rectangle 13">
            <a:extLst>
              <a:ext uri="{FF2B5EF4-FFF2-40B4-BE49-F238E27FC236}">
                <a16:creationId xmlns:a16="http://schemas.microsoft.com/office/drawing/2014/main" id="{687B2811-0D78-4CD5-B23F-E0CEF8B1E2AA}"/>
              </a:ext>
            </a:extLst>
          </p:cNvPr>
          <p:cNvSpPr/>
          <p:nvPr/>
        </p:nvSpPr>
        <p:spPr>
          <a:xfrm>
            <a:off x="1417064" y="890974"/>
            <a:ext cx="4459106" cy="369332"/>
          </a:xfrm>
          <a:prstGeom prst="rect">
            <a:avLst/>
          </a:prstGeom>
        </p:spPr>
        <p:txBody>
          <a:bodyPr wrap="none">
            <a:spAutoFit/>
          </a:bodyPr>
          <a:lstStyle/>
          <a:p>
            <a:r>
              <a:rPr lang="en-US" b="1" dirty="0"/>
              <a:t>What do the wheat and the tares symbolize?</a:t>
            </a:r>
          </a:p>
        </p:txBody>
      </p:sp>
      <p:sp>
        <p:nvSpPr>
          <p:cNvPr id="15" name="Rectangle 14">
            <a:extLst>
              <a:ext uri="{FF2B5EF4-FFF2-40B4-BE49-F238E27FC236}">
                <a16:creationId xmlns:a16="http://schemas.microsoft.com/office/drawing/2014/main" id="{989DF652-EC2A-4705-B1BD-1A4EA74A47D1}"/>
              </a:ext>
            </a:extLst>
          </p:cNvPr>
          <p:cNvSpPr/>
          <p:nvPr/>
        </p:nvSpPr>
        <p:spPr>
          <a:xfrm>
            <a:off x="1417064" y="1260306"/>
            <a:ext cx="7142320" cy="369332"/>
          </a:xfrm>
          <a:prstGeom prst="rect">
            <a:avLst/>
          </a:prstGeom>
        </p:spPr>
        <p:txBody>
          <a:bodyPr wrap="square">
            <a:spAutoFit/>
          </a:bodyPr>
          <a:lstStyle/>
          <a:p>
            <a:r>
              <a:rPr lang="en-US" i="1" dirty="0">
                <a:effectLst>
                  <a:outerShdw blurRad="38100" dist="38100" dir="2700000" algn="tl">
                    <a:srgbClr val="000000">
                      <a:alpha val="43137"/>
                    </a:srgbClr>
                  </a:outerShdw>
                </a:effectLst>
              </a:rPr>
              <a:t>The wheat symbolizes the righteous, and the tares symbolize the wicked.</a:t>
            </a:r>
          </a:p>
        </p:txBody>
      </p:sp>
      <p:sp>
        <p:nvSpPr>
          <p:cNvPr id="16" name="Rectangle 15">
            <a:extLst>
              <a:ext uri="{FF2B5EF4-FFF2-40B4-BE49-F238E27FC236}">
                <a16:creationId xmlns:a16="http://schemas.microsoft.com/office/drawing/2014/main" id="{7E730E12-D52E-401D-AAB5-EF35C452ED35}"/>
              </a:ext>
            </a:extLst>
          </p:cNvPr>
          <p:cNvSpPr/>
          <p:nvPr/>
        </p:nvSpPr>
        <p:spPr>
          <a:xfrm>
            <a:off x="1417063" y="1675804"/>
            <a:ext cx="7247251" cy="369332"/>
          </a:xfrm>
          <a:prstGeom prst="rect">
            <a:avLst/>
          </a:prstGeom>
        </p:spPr>
        <p:txBody>
          <a:bodyPr wrap="square">
            <a:spAutoFit/>
          </a:bodyPr>
          <a:lstStyle/>
          <a:p>
            <a:r>
              <a:rPr lang="en-US" b="1" dirty="0"/>
              <a:t>Why did the man in the parable want to wait to have the tares pulled out?</a:t>
            </a:r>
          </a:p>
        </p:txBody>
      </p:sp>
      <p:pic>
        <p:nvPicPr>
          <p:cNvPr id="17" name="Picture 16">
            <a:extLst>
              <a:ext uri="{FF2B5EF4-FFF2-40B4-BE49-F238E27FC236}">
                <a16:creationId xmlns:a16="http://schemas.microsoft.com/office/drawing/2014/main" id="{484DA825-BC94-4069-A9AE-7B93FA0C12AD}"/>
              </a:ext>
            </a:extLst>
          </p:cNvPr>
          <p:cNvPicPr/>
          <p:nvPr/>
        </p:nvPicPr>
        <p:blipFill rotWithShape="1">
          <a:blip r:embed="rId2"/>
          <a:srcRect l="47436" t="31072" r="25802" b="29589"/>
          <a:stretch/>
        </p:blipFill>
        <p:spPr bwMode="auto">
          <a:xfrm>
            <a:off x="3811509" y="2460634"/>
            <a:ext cx="3768387" cy="350487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31797130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15"/>
                                        </p:tgtEl>
                                        <p:attrNameLst>
                                          <p:attrName>style.visibility</p:attrName>
                                        </p:attrNameLst>
                                      </p:cBhvr>
                                      <p:to>
                                        <p:strVal val="visible"/>
                                      </p:to>
                                    </p:set>
                                    <p:anim calcmode="lin" valueType="num">
                                      <p:cBhvr>
                                        <p:cTn id="7" dur="250" fill="hold"/>
                                        <p:tgtEl>
                                          <p:spTgt spid="15"/>
                                        </p:tgtEl>
                                        <p:attrNameLst>
                                          <p:attrName>ppt_x</p:attrName>
                                        </p:attrNameLst>
                                      </p:cBhvr>
                                      <p:tavLst>
                                        <p:tav tm="0">
                                          <p:val>
                                            <p:strVal val="#ppt_x"/>
                                          </p:val>
                                        </p:tav>
                                        <p:tav tm="50000">
                                          <p:val>
                                            <p:strVal val="#ppt_x+.1"/>
                                          </p:val>
                                        </p:tav>
                                        <p:tav tm="100000">
                                          <p:val>
                                            <p:strVal val="#ppt_x"/>
                                          </p:val>
                                        </p:tav>
                                      </p:tavLst>
                                    </p:anim>
                                    <p:anim calcmode="lin" valueType="num">
                                      <p:cBhvr>
                                        <p:cTn id="8" dur="250" fill="hold"/>
                                        <p:tgtEl>
                                          <p:spTgt spid="15"/>
                                        </p:tgtEl>
                                        <p:attrNameLst>
                                          <p:attrName>ppt_y</p:attrName>
                                        </p:attrNameLst>
                                      </p:cBhvr>
                                      <p:tavLst>
                                        <p:tav tm="0">
                                          <p:val>
                                            <p:strVal val="#ppt_y"/>
                                          </p:val>
                                        </p:tav>
                                        <p:tav tm="100000">
                                          <p:val>
                                            <p:strVal val="#ppt_y"/>
                                          </p:val>
                                        </p:tav>
                                      </p:tavLst>
                                    </p:anim>
                                    <p:anim calcmode="lin" valueType="num">
                                      <p:cBhvr>
                                        <p:cTn id="9" dur="250" fill="hold"/>
                                        <p:tgtEl>
                                          <p:spTgt spid="15"/>
                                        </p:tgtEl>
                                        <p:attrNameLst>
                                          <p:attrName>ppt_h</p:attrName>
                                        </p:attrNameLst>
                                      </p:cBhvr>
                                      <p:tavLst>
                                        <p:tav tm="0">
                                          <p:val>
                                            <p:strVal val="#ppt_h/10"/>
                                          </p:val>
                                        </p:tav>
                                        <p:tav tm="50000">
                                          <p:val>
                                            <p:strVal val="#ppt_h+.01"/>
                                          </p:val>
                                        </p:tav>
                                        <p:tav tm="100000">
                                          <p:val>
                                            <p:strVal val="#ppt_h"/>
                                          </p:val>
                                        </p:tav>
                                      </p:tavLst>
                                    </p:anim>
                                    <p:anim calcmode="lin" valueType="num">
                                      <p:cBhvr>
                                        <p:cTn id="10" dur="250" fill="hold"/>
                                        <p:tgtEl>
                                          <p:spTgt spid="1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250" tmFilter="0,0; .5, 1; 1, 1"/>
                                        <p:tgtEl>
                                          <p:spTgt spid="15"/>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wipe(left)">
                                      <p:cBhvr>
                                        <p:cTn id="16" dur="1000"/>
                                        <p:tgtEl>
                                          <p:spTgt spid="16"/>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5" fill="hold" nodeType="click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randombar(vertical)">
                                      <p:cBhvr>
                                        <p:cTn id="2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4">
            <a:extLst>
              <a:ext uri="{FF2B5EF4-FFF2-40B4-BE49-F238E27FC236}">
                <a16:creationId xmlns:a16="http://schemas.microsoft.com/office/drawing/2014/main" id="{E2D3EC36-7149-420C-BCC1-6100295D59BA}"/>
              </a:ext>
            </a:extLst>
          </p:cNvPr>
          <p:cNvSpPr txBox="1">
            <a:spLocks/>
          </p:cNvSpPr>
          <p:nvPr/>
        </p:nvSpPr>
        <p:spPr>
          <a:xfrm>
            <a:off x="9490387" y="420493"/>
            <a:ext cx="1566820" cy="47048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tx1"/>
                </a:solidFill>
                <a:effectLst>
                  <a:outerShdw blurRad="38100" dist="38100" dir="2700000" algn="tl">
                    <a:srgbClr val="000000">
                      <a:alpha val="43137"/>
                    </a:srgbClr>
                  </a:outerShdw>
                </a:effectLst>
                <a:latin typeface="Yu Gothic UI Semibold" panose="020B0700000000000000" pitchFamily="34" charset="-128"/>
                <a:ea typeface="Yu Gothic UI Semibold" panose="020B0700000000000000" pitchFamily="34" charset="-128"/>
                <a:cs typeface="MV Boli" panose="02000500030200090000" pitchFamily="2" charset="0"/>
              </a:rPr>
              <a:t>LESSON 89</a:t>
            </a:r>
          </a:p>
        </p:txBody>
      </p:sp>
      <p:sp>
        <p:nvSpPr>
          <p:cNvPr id="10" name="Rectangle 9">
            <a:extLst>
              <a:ext uri="{FF2B5EF4-FFF2-40B4-BE49-F238E27FC236}">
                <a16:creationId xmlns:a16="http://schemas.microsoft.com/office/drawing/2014/main" id="{015FF40F-449C-437F-9975-951C475042C5}"/>
              </a:ext>
            </a:extLst>
          </p:cNvPr>
          <p:cNvSpPr/>
          <p:nvPr/>
        </p:nvSpPr>
        <p:spPr>
          <a:xfrm>
            <a:off x="1367394" y="890974"/>
            <a:ext cx="3577518" cy="400110"/>
          </a:xfrm>
          <a:prstGeom prst="rect">
            <a:avLst/>
          </a:prstGeom>
        </p:spPr>
        <p:txBody>
          <a:bodyPr wrap="none">
            <a:spAutoFit/>
          </a:bodyPr>
          <a:lstStyle/>
          <a:p>
            <a:r>
              <a:rPr lang="en-US" sz="2000" b="1" dirty="0"/>
              <a:t>Doctrine and Covenants 86:1–6.</a:t>
            </a:r>
          </a:p>
        </p:txBody>
      </p:sp>
      <p:sp>
        <p:nvSpPr>
          <p:cNvPr id="12" name="Rectangle 11">
            <a:extLst>
              <a:ext uri="{FF2B5EF4-FFF2-40B4-BE49-F238E27FC236}">
                <a16:creationId xmlns:a16="http://schemas.microsoft.com/office/drawing/2014/main" id="{082BC36D-600B-4BAB-893F-E87D4FCE2B30}"/>
              </a:ext>
            </a:extLst>
          </p:cNvPr>
          <p:cNvSpPr/>
          <p:nvPr/>
        </p:nvSpPr>
        <p:spPr>
          <a:xfrm>
            <a:off x="1374234" y="1186154"/>
            <a:ext cx="9208821" cy="3293209"/>
          </a:xfrm>
          <a:prstGeom prst="rect">
            <a:avLst/>
          </a:prstGeom>
        </p:spPr>
        <p:txBody>
          <a:bodyPr wrap="square">
            <a:spAutoFit/>
          </a:bodyPr>
          <a:lstStyle/>
          <a:p>
            <a:pPr algn="just" fontAlgn="base"/>
            <a:r>
              <a:rPr lang="en-US" sz="1600" b="1" dirty="0">
                <a:latin typeface="Palatino"/>
              </a:rPr>
              <a:t>1 </a:t>
            </a:r>
            <a:r>
              <a:rPr lang="en-US" sz="1600" dirty="0">
                <a:latin typeface="Palatino"/>
              </a:rPr>
              <a:t>Verily, thus saith the Lord unto you my servants, concerning the parable of the wheat and of the tares:</a:t>
            </a:r>
          </a:p>
          <a:p>
            <a:pPr algn="just" fontAlgn="base"/>
            <a:r>
              <a:rPr lang="en-US" sz="1600" b="1" dirty="0">
                <a:latin typeface="Palatino"/>
              </a:rPr>
              <a:t>2 </a:t>
            </a:r>
            <a:r>
              <a:rPr lang="en-US" sz="1600" dirty="0">
                <a:latin typeface="Palatino"/>
              </a:rPr>
              <a:t>Behold, verily I say, the field was the world, and the apostles were the sowers of the seed;</a:t>
            </a:r>
          </a:p>
          <a:p>
            <a:pPr algn="just" fontAlgn="base"/>
            <a:r>
              <a:rPr lang="en-US" sz="1600" b="1" dirty="0">
                <a:latin typeface="Palatino"/>
              </a:rPr>
              <a:t>3 </a:t>
            </a:r>
            <a:r>
              <a:rPr lang="en-US" sz="1600" dirty="0">
                <a:latin typeface="Palatino"/>
              </a:rPr>
              <a:t>And after they have fallen asleep the great persecutor of the church, the apostate, the whore, even Babylon, that maketh all nations to drink of her cup, in whose hearts the enemy, even Satan, sitteth to reign—behold he soweth the tares; wherefore, the tares choke the wheat and drive the church into the wilderness.</a:t>
            </a:r>
          </a:p>
          <a:p>
            <a:pPr algn="just" fontAlgn="base"/>
            <a:r>
              <a:rPr lang="en-US" sz="1600" b="1" dirty="0">
                <a:latin typeface="Palatino"/>
              </a:rPr>
              <a:t>4 </a:t>
            </a:r>
            <a:r>
              <a:rPr lang="en-US" sz="1600" dirty="0">
                <a:latin typeface="Palatino"/>
              </a:rPr>
              <a:t>But behold, in the last days, even now while the Lord is beginning to bring forth the word, and the blade is springing up and is yet tender—</a:t>
            </a:r>
          </a:p>
          <a:p>
            <a:pPr algn="just" fontAlgn="base"/>
            <a:r>
              <a:rPr lang="en-US" sz="1600" b="1" dirty="0">
                <a:latin typeface="Palatino"/>
              </a:rPr>
              <a:t>5 </a:t>
            </a:r>
            <a:r>
              <a:rPr lang="en-US" sz="1600" dirty="0">
                <a:latin typeface="Palatino"/>
              </a:rPr>
              <a:t>Behold, verily I say unto you, the angels are crying unto the Lord day and night, who are ready and waiting to be sent forth to reap down the fields;</a:t>
            </a:r>
          </a:p>
          <a:p>
            <a:pPr algn="just" fontAlgn="base"/>
            <a:r>
              <a:rPr lang="en-US" sz="1600" b="1" dirty="0">
                <a:latin typeface="Palatino"/>
              </a:rPr>
              <a:t>6 </a:t>
            </a:r>
            <a:r>
              <a:rPr lang="en-US" sz="1600" dirty="0">
                <a:latin typeface="Palatino"/>
              </a:rPr>
              <a:t>But the Lord saith unto them, pluck not up the tares while the blade is yet tender (for verily your faith is weak), lest you destroy the wheat also.</a:t>
            </a:r>
            <a:endParaRPr lang="en-US" sz="1600" b="0" i="0" dirty="0">
              <a:effectLst/>
              <a:latin typeface="Palatino"/>
            </a:endParaRPr>
          </a:p>
        </p:txBody>
      </p:sp>
      <p:sp>
        <p:nvSpPr>
          <p:cNvPr id="14" name="Rectangle 13">
            <a:extLst>
              <a:ext uri="{FF2B5EF4-FFF2-40B4-BE49-F238E27FC236}">
                <a16:creationId xmlns:a16="http://schemas.microsoft.com/office/drawing/2014/main" id="{CDE8DC2B-5B00-4623-9240-A65974922B94}"/>
              </a:ext>
            </a:extLst>
          </p:cNvPr>
          <p:cNvSpPr/>
          <p:nvPr/>
        </p:nvSpPr>
        <p:spPr>
          <a:xfrm>
            <a:off x="1367394" y="4589877"/>
            <a:ext cx="5619039" cy="369332"/>
          </a:xfrm>
          <a:prstGeom prst="rect">
            <a:avLst/>
          </a:prstGeom>
        </p:spPr>
        <p:txBody>
          <a:bodyPr wrap="none">
            <a:spAutoFit/>
          </a:bodyPr>
          <a:lstStyle/>
          <a:p>
            <a:r>
              <a:rPr lang="en-US" b="1" dirty="0"/>
              <a:t>How would you summarize the meaning of the parable? </a:t>
            </a:r>
          </a:p>
        </p:txBody>
      </p:sp>
    </p:spTree>
    <p:extLst>
      <p:ext uri="{BB962C8B-B14F-4D97-AF65-F5344CB8AC3E}">
        <p14:creationId xmlns:p14="http://schemas.microsoft.com/office/powerpoint/2010/main" val="4111660951"/>
      </p:ext>
    </p:extLst>
  </p:cSld>
  <p:clrMapOvr>
    <a:masterClrMapping/>
  </p:clrMapOvr>
  <p:transition spd="slow">
    <p:comb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4">
            <a:extLst>
              <a:ext uri="{FF2B5EF4-FFF2-40B4-BE49-F238E27FC236}">
                <a16:creationId xmlns:a16="http://schemas.microsoft.com/office/drawing/2014/main" id="{E2D3EC36-7149-420C-BCC1-6100295D59BA}"/>
              </a:ext>
            </a:extLst>
          </p:cNvPr>
          <p:cNvSpPr txBox="1">
            <a:spLocks/>
          </p:cNvSpPr>
          <p:nvPr/>
        </p:nvSpPr>
        <p:spPr>
          <a:xfrm>
            <a:off x="9490387" y="420493"/>
            <a:ext cx="1566820" cy="47048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tx1"/>
                </a:solidFill>
                <a:effectLst>
                  <a:outerShdw blurRad="38100" dist="38100" dir="2700000" algn="tl">
                    <a:srgbClr val="000000">
                      <a:alpha val="43137"/>
                    </a:srgbClr>
                  </a:outerShdw>
                </a:effectLst>
                <a:latin typeface="Yu Gothic UI Semibold" panose="020B0700000000000000" pitchFamily="34" charset="-128"/>
                <a:ea typeface="Yu Gothic UI Semibold" panose="020B0700000000000000" pitchFamily="34" charset="-128"/>
                <a:cs typeface="MV Boli" panose="02000500030200090000" pitchFamily="2" charset="0"/>
              </a:rPr>
              <a:t>LESSON 89</a:t>
            </a:r>
          </a:p>
        </p:txBody>
      </p:sp>
      <p:sp>
        <p:nvSpPr>
          <p:cNvPr id="10" name="Rectangle 9">
            <a:extLst>
              <a:ext uri="{FF2B5EF4-FFF2-40B4-BE49-F238E27FC236}">
                <a16:creationId xmlns:a16="http://schemas.microsoft.com/office/drawing/2014/main" id="{015FF40F-449C-437F-9975-951C475042C5}"/>
              </a:ext>
            </a:extLst>
          </p:cNvPr>
          <p:cNvSpPr/>
          <p:nvPr/>
        </p:nvSpPr>
        <p:spPr>
          <a:xfrm>
            <a:off x="1367394" y="890974"/>
            <a:ext cx="3319435" cy="400110"/>
          </a:xfrm>
          <a:prstGeom prst="rect">
            <a:avLst/>
          </a:prstGeom>
        </p:spPr>
        <p:txBody>
          <a:bodyPr wrap="none">
            <a:spAutoFit/>
          </a:bodyPr>
          <a:lstStyle/>
          <a:p>
            <a:r>
              <a:rPr lang="en-US" sz="2000" b="1" dirty="0"/>
              <a:t>Doctrine and Covenants 86:7.</a:t>
            </a:r>
          </a:p>
        </p:txBody>
      </p:sp>
      <p:sp>
        <p:nvSpPr>
          <p:cNvPr id="2" name="Rectangle 1">
            <a:extLst>
              <a:ext uri="{FF2B5EF4-FFF2-40B4-BE49-F238E27FC236}">
                <a16:creationId xmlns:a16="http://schemas.microsoft.com/office/drawing/2014/main" id="{835ABDFB-26C3-4876-B6B6-ADC4EB9481FF}"/>
              </a:ext>
            </a:extLst>
          </p:cNvPr>
          <p:cNvSpPr/>
          <p:nvPr/>
        </p:nvSpPr>
        <p:spPr>
          <a:xfrm>
            <a:off x="1367394" y="1231124"/>
            <a:ext cx="8885878" cy="830997"/>
          </a:xfrm>
          <a:prstGeom prst="rect">
            <a:avLst/>
          </a:prstGeom>
        </p:spPr>
        <p:txBody>
          <a:bodyPr wrap="square">
            <a:spAutoFit/>
          </a:bodyPr>
          <a:lstStyle/>
          <a:p>
            <a:pPr algn="just"/>
            <a:r>
              <a:rPr lang="en-US" sz="1600" dirty="0">
                <a:latin typeface="Palatino"/>
              </a:rPr>
              <a:t>Therefore, let the wheat and the tares grow together until the harvest is fully ripe; then ye shall first gather out the wheat from among the tares, and after the gathering of the wheat, behold and lo, the tares are bound in bundles, and the field remaineth to be burned.</a:t>
            </a:r>
            <a:endParaRPr lang="en-US" sz="1600" dirty="0"/>
          </a:p>
        </p:txBody>
      </p:sp>
      <p:sp>
        <p:nvSpPr>
          <p:cNvPr id="3" name="Rectangle 2">
            <a:extLst>
              <a:ext uri="{FF2B5EF4-FFF2-40B4-BE49-F238E27FC236}">
                <a16:creationId xmlns:a16="http://schemas.microsoft.com/office/drawing/2014/main" id="{33127ECC-4F5E-4256-BA94-8D648AD7217C}"/>
              </a:ext>
            </a:extLst>
          </p:cNvPr>
          <p:cNvSpPr/>
          <p:nvPr/>
        </p:nvSpPr>
        <p:spPr>
          <a:xfrm>
            <a:off x="1367394" y="2082695"/>
            <a:ext cx="5966954" cy="369332"/>
          </a:xfrm>
          <a:prstGeom prst="rect">
            <a:avLst/>
          </a:prstGeom>
        </p:spPr>
        <p:txBody>
          <a:bodyPr wrap="none">
            <a:spAutoFit/>
          </a:bodyPr>
          <a:lstStyle/>
          <a:p>
            <a:r>
              <a:rPr lang="en-US" b="1" dirty="0"/>
              <a:t>What do we learn from verse 7 about the order of gathering?</a:t>
            </a:r>
          </a:p>
        </p:txBody>
      </p:sp>
      <p:sp>
        <p:nvSpPr>
          <p:cNvPr id="4" name="Rectangle 3">
            <a:extLst>
              <a:ext uri="{FF2B5EF4-FFF2-40B4-BE49-F238E27FC236}">
                <a16:creationId xmlns:a16="http://schemas.microsoft.com/office/drawing/2014/main" id="{9CFF1C76-1BBF-4907-8B6C-A956C9BDB6BA}"/>
              </a:ext>
            </a:extLst>
          </p:cNvPr>
          <p:cNvSpPr/>
          <p:nvPr/>
        </p:nvSpPr>
        <p:spPr>
          <a:xfrm>
            <a:off x="1367393" y="2472601"/>
            <a:ext cx="8885877" cy="353943"/>
          </a:xfrm>
          <a:prstGeom prst="rect">
            <a:avLst/>
          </a:prstGeom>
        </p:spPr>
        <p:txBody>
          <a:bodyPr wrap="square">
            <a:spAutoFit/>
          </a:bodyPr>
          <a:lstStyle/>
          <a:p>
            <a:pPr algn="just"/>
            <a:r>
              <a:rPr lang="en-US" sz="1700" b="1" dirty="0"/>
              <a:t>What does this teach about what will happen to the righteous and the wicked in the last days?</a:t>
            </a:r>
          </a:p>
        </p:txBody>
      </p:sp>
      <p:sp>
        <p:nvSpPr>
          <p:cNvPr id="5" name="Rectangle 4">
            <a:extLst>
              <a:ext uri="{FF2B5EF4-FFF2-40B4-BE49-F238E27FC236}">
                <a16:creationId xmlns:a16="http://schemas.microsoft.com/office/drawing/2014/main" id="{6CD94DBF-AF9D-4847-9E9B-E0952A87AC68}"/>
              </a:ext>
            </a:extLst>
          </p:cNvPr>
          <p:cNvSpPr/>
          <p:nvPr/>
        </p:nvSpPr>
        <p:spPr>
          <a:xfrm>
            <a:off x="1367393" y="2782669"/>
            <a:ext cx="8885876" cy="646331"/>
          </a:xfrm>
          <a:prstGeom prst="rect">
            <a:avLst/>
          </a:prstGeom>
        </p:spPr>
        <p:txBody>
          <a:bodyPr wrap="square">
            <a:spAutoFit/>
          </a:bodyPr>
          <a:lstStyle/>
          <a:p>
            <a:pPr algn="just"/>
            <a:r>
              <a:rPr lang="en-US" i="1" dirty="0">
                <a:effectLst>
                  <a:outerShdw blurRad="38100" dist="38100" dir="2700000" algn="tl">
                    <a:srgbClr val="000000">
                      <a:alpha val="43137"/>
                    </a:srgbClr>
                  </a:outerShdw>
                </a:effectLst>
              </a:rPr>
              <a:t>The Lord will gather the righteous during the last days and then destroy the wicked at His Second Coming.</a:t>
            </a:r>
          </a:p>
        </p:txBody>
      </p:sp>
    </p:spTree>
    <p:extLst>
      <p:ext uri="{BB962C8B-B14F-4D97-AF65-F5344CB8AC3E}">
        <p14:creationId xmlns:p14="http://schemas.microsoft.com/office/powerpoint/2010/main" val="3779474248"/>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1" presetClass="entr" presetSubtype="0" fill="hold" grpId="0" nodeType="clickEffect">
                                  <p:stCondLst>
                                    <p:cond delay="0"/>
                                  </p:stCondLst>
                                  <p:iterate type="lt">
                                    <p:tmPct val="10000"/>
                                  </p:iterate>
                                  <p:childTnLst>
                                    <p:set>
                                      <p:cBhvr>
                                        <p:cTn id="20" dur="1" fill="hold">
                                          <p:stCondLst>
                                            <p:cond delay="0"/>
                                          </p:stCondLst>
                                        </p:cTn>
                                        <p:tgtEl>
                                          <p:spTgt spid="5"/>
                                        </p:tgtEl>
                                        <p:attrNameLst>
                                          <p:attrName>style.visibility</p:attrName>
                                        </p:attrNameLst>
                                      </p:cBhvr>
                                      <p:to>
                                        <p:strVal val="visible"/>
                                      </p:to>
                                    </p:set>
                                    <p:anim calcmode="lin" valueType="num">
                                      <p:cBhvr>
                                        <p:cTn id="21" dur="25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22" dur="250" fill="hold"/>
                                        <p:tgtEl>
                                          <p:spTgt spid="5"/>
                                        </p:tgtEl>
                                        <p:attrNameLst>
                                          <p:attrName>ppt_y</p:attrName>
                                        </p:attrNameLst>
                                      </p:cBhvr>
                                      <p:tavLst>
                                        <p:tav tm="0">
                                          <p:val>
                                            <p:strVal val="#ppt_y"/>
                                          </p:val>
                                        </p:tav>
                                        <p:tav tm="100000">
                                          <p:val>
                                            <p:strVal val="#ppt_y"/>
                                          </p:val>
                                        </p:tav>
                                      </p:tavLst>
                                    </p:anim>
                                    <p:anim calcmode="lin" valueType="num">
                                      <p:cBhvr>
                                        <p:cTn id="23" dur="25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24" dur="25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25" dur="250" tmFilter="0,0; .5, 1; 1, 1"/>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4">
            <a:extLst>
              <a:ext uri="{FF2B5EF4-FFF2-40B4-BE49-F238E27FC236}">
                <a16:creationId xmlns:a16="http://schemas.microsoft.com/office/drawing/2014/main" id="{E2D3EC36-7149-420C-BCC1-6100295D59BA}"/>
              </a:ext>
            </a:extLst>
          </p:cNvPr>
          <p:cNvSpPr txBox="1">
            <a:spLocks/>
          </p:cNvSpPr>
          <p:nvPr/>
        </p:nvSpPr>
        <p:spPr>
          <a:xfrm>
            <a:off x="9490387" y="420493"/>
            <a:ext cx="1566820" cy="47048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tx1"/>
                </a:solidFill>
                <a:effectLst>
                  <a:outerShdw blurRad="38100" dist="38100" dir="2700000" algn="tl">
                    <a:srgbClr val="000000">
                      <a:alpha val="43137"/>
                    </a:srgbClr>
                  </a:outerShdw>
                </a:effectLst>
                <a:latin typeface="Yu Gothic UI Semibold" panose="020B0700000000000000" pitchFamily="34" charset="-128"/>
                <a:ea typeface="Yu Gothic UI Semibold" panose="020B0700000000000000" pitchFamily="34" charset="-128"/>
                <a:cs typeface="MV Boli" panose="02000500030200090000" pitchFamily="2" charset="0"/>
              </a:rPr>
              <a:t>LESSON 89</a:t>
            </a:r>
          </a:p>
        </p:txBody>
      </p:sp>
      <p:pic>
        <p:nvPicPr>
          <p:cNvPr id="1026" name="Picture 2" descr="Resultado de imagen para misioneros lds">
            <a:extLst>
              <a:ext uri="{FF2B5EF4-FFF2-40B4-BE49-F238E27FC236}">
                <a16:creationId xmlns:a16="http://schemas.microsoft.com/office/drawing/2014/main" id="{69A91CDC-4647-4CC4-90F5-4F4C61D54E6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94207" y="843222"/>
            <a:ext cx="4049348" cy="2607982"/>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a:extLst>
              <a:ext uri="{FF2B5EF4-FFF2-40B4-BE49-F238E27FC236}">
                <a16:creationId xmlns:a16="http://schemas.microsoft.com/office/drawing/2014/main" id="{DF72F847-54D2-4047-AA59-26460F073961}"/>
              </a:ext>
            </a:extLst>
          </p:cNvPr>
          <p:cNvSpPr/>
          <p:nvPr/>
        </p:nvSpPr>
        <p:spPr>
          <a:xfrm>
            <a:off x="1367391" y="891855"/>
            <a:ext cx="4240299" cy="400110"/>
          </a:xfrm>
          <a:prstGeom prst="rect">
            <a:avLst/>
          </a:prstGeom>
        </p:spPr>
        <p:txBody>
          <a:bodyPr wrap="square">
            <a:spAutoFit/>
          </a:bodyPr>
          <a:lstStyle/>
          <a:p>
            <a:r>
              <a:rPr lang="en-US" sz="2000" b="1" dirty="0"/>
              <a:t>Doctrine and Covenants 86:8-10.</a:t>
            </a:r>
          </a:p>
        </p:txBody>
      </p:sp>
      <p:sp>
        <p:nvSpPr>
          <p:cNvPr id="7" name="Rectangle 6">
            <a:extLst>
              <a:ext uri="{FF2B5EF4-FFF2-40B4-BE49-F238E27FC236}">
                <a16:creationId xmlns:a16="http://schemas.microsoft.com/office/drawing/2014/main" id="{424F4170-786A-4721-8D11-3F9B05ED5736}"/>
              </a:ext>
            </a:extLst>
          </p:cNvPr>
          <p:cNvSpPr/>
          <p:nvPr/>
        </p:nvSpPr>
        <p:spPr>
          <a:xfrm>
            <a:off x="1367392" y="1243071"/>
            <a:ext cx="5018417" cy="2031325"/>
          </a:xfrm>
          <a:prstGeom prst="rect">
            <a:avLst/>
          </a:prstGeom>
        </p:spPr>
        <p:txBody>
          <a:bodyPr wrap="square">
            <a:spAutoFit/>
          </a:bodyPr>
          <a:lstStyle/>
          <a:p>
            <a:pPr algn="just" fontAlgn="base"/>
            <a:r>
              <a:rPr lang="en-US" sz="1400" b="1" dirty="0">
                <a:latin typeface="Palatino"/>
              </a:rPr>
              <a:t>8 </a:t>
            </a:r>
            <a:r>
              <a:rPr lang="en-US" sz="1400" dirty="0">
                <a:latin typeface="Palatino"/>
              </a:rPr>
              <a:t>Therefore, thus saith the Lord unto you, with whom the priesthood hath continued through the lineage of your fathers—</a:t>
            </a:r>
          </a:p>
          <a:p>
            <a:pPr algn="just" fontAlgn="base"/>
            <a:r>
              <a:rPr lang="en-US" sz="1400" b="1" dirty="0">
                <a:latin typeface="Palatino"/>
              </a:rPr>
              <a:t>9 </a:t>
            </a:r>
            <a:r>
              <a:rPr lang="en-US" sz="1400" dirty="0">
                <a:latin typeface="Palatino"/>
              </a:rPr>
              <a:t>For ye are lawful heirs, according to the flesh, and have been hid from the world with Christ in God—</a:t>
            </a:r>
          </a:p>
          <a:p>
            <a:pPr algn="just" fontAlgn="base"/>
            <a:r>
              <a:rPr lang="en-US" sz="1400" b="1" dirty="0">
                <a:latin typeface="Palatino"/>
              </a:rPr>
              <a:t>10 </a:t>
            </a:r>
            <a:r>
              <a:rPr lang="en-US" sz="1400" dirty="0">
                <a:latin typeface="Palatino"/>
              </a:rPr>
              <a:t>Therefore your life and the priesthood have remained, and must needs remain through you and your lineage until the restoration of all things spoken by the mouths of all the holy prophets since the world began.</a:t>
            </a:r>
            <a:endParaRPr lang="en-US" sz="1400" b="0" i="0" dirty="0">
              <a:effectLst/>
              <a:latin typeface="Palatino"/>
            </a:endParaRPr>
          </a:p>
        </p:txBody>
      </p:sp>
      <p:sp>
        <p:nvSpPr>
          <p:cNvPr id="8" name="Rectangle 7">
            <a:extLst>
              <a:ext uri="{FF2B5EF4-FFF2-40B4-BE49-F238E27FC236}">
                <a16:creationId xmlns:a16="http://schemas.microsoft.com/office/drawing/2014/main" id="{E7857E52-66CD-4144-B752-570FB8FC5B13}"/>
              </a:ext>
            </a:extLst>
          </p:cNvPr>
          <p:cNvSpPr/>
          <p:nvPr/>
        </p:nvSpPr>
        <p:spPr>
          <a:xfrm>
            <a:off x="1367391" y="3609346"/>
            <a:ext cx="5226815" cy="369332"/>
          </a:xfrm>
          <a:prstGeom prst="rect">
            <a:avLst/>
          </a:prstGeom>
        </p:spPr>
        <p:txBody>
          <a:bodyPr wrap="none">
            <a:spAutoFit/>
          </a:bodyPr>
          <a:lstStyle/>
          <a:p>
            <a:r>
              <a:rPr lang="en-US" b="1" dirty="0"/>
              <a:t>How have you been blessed through the priesthood?</a:t>
            </a:r>
          </a:p>
        </p:txBody>
      </p:sp>
      <p:sp>
        <p:nvSpPr>
          <p:cNvPr id="12" name="Rectangle 11">
            <a:extLst>
              <a:ext uri="{FF2B5EF4-FFF2-40B4-BE49-F238E27FC236}">
                <a16:creationId xmlns:a16="http://schemas.microsoft.com/office/drawing/2014/main" id="{123B125A-88E4-4B3B-8474-47F97B6F5978}"/>
              </a:ext>
            </a:extLst>
          </p:cNvPr>
          <p:cNvSpPr/>
          <p:nvPr/>
        </p:nvSpPr>
        <p:spPr>
          <a:xfrm>
            <a:off x="1367391" y="4002758"/>
            <a:ext cx="3449278" cy="400110"/>
          </a:xfrm>
          <a:prstGeom prst="rect">
            <a:avLst/>
          </a:prstGeom>
        </p:spPr>
        <p:txBody>
          <a:bodyPr wrap="none">
            <a:spAutoFit/>
          </a:bodyPr>
          <a:lstStyle/>
          <a:p>
            <a:r>
              <a:rPr lang="en-US" sz="2000" b="1" dirty="0"/>
              <a:t>Doctrine and Covenants 86:11.</a:t>
            </a:r>
          </a:p>
        </p:txBody>
      </p:sp>
      <p:sp>
        <p:nvSpPr>
          <p:cNvPr id="9" name="Rectangle 8">
            <a:extLst>
              <a:ext uri="{FF2B5EF4-FFF2-40B4-BE49-F238E27FC236}">
                <a16:creationId xmlns:a16="http://schemas.microsoft.com/office/drawing/2014/main" id="{958741FF-9DFE-4775-96FA-38FA68F42098}"/>
              </a:ext>
            </a:extLst>
          </p:cNvPr>
          <p:cNvSpPr/>
          <p:nvPr/>
        </p:nvSpPr>
        <p:spPr>
          <a:xfrm>
            <a:off x="1367391" y="4313628"/>
            <a:ext cx="9276164" cy="584775"/>
          </a:xfrm>
          <a:prstGeom prst="rect">
            <a:avLst/>
          </a:prstGeom>
        </p:spPr>
        <p:txBody>
          <a:bodyPr wrap="square">
            <a:spAutoFit/>
          </a:bodyPr>
          <a:lstStyle/>
          <a:p>
            <a:pPr algn="just"/>
            <a:r>
              <a:rPr lang="en-US" sz="1600" dirty="0">
                <a:latin typeface="Palatino"/>
              </a:rPr>
              <a:t>Therefore, blessed are ye if ye continue in my goodness, a light unto the Gentiles, and through this priesthood, a savior unto my people Israel. The Lord hath said it. Amen.</a:t>
            </a:r>
            <a:endParaRPr lang="en-US" sz="1600" dirty="0"/>
          </a:p>
        </p:txBody>
      </p:sp>
      <p:sp>
        <p:nvSpPr>
          <p:cNvPr id="13" name="Rectangle 12">
            <a:extLst>
              <a:ext uri="{FF2B5EF4-FFF2-40B4-BE49-F238E27FC236}">
                <a16:creationId xmlns:a16="http://schemas.microsoft.com/office/drawing/2014/main" id="{6ECBFFE1-1065-4D53-9F83-5155DCA2FA71}"/>
              </a:ext>
            </a:extLst>
          </p:cNvPr>
          <p:cNvSpPr/>
          <p:nvPr/>
        </p:nvSpPr>
        <p:spPr>
          <a:xfrm>
            <a:off x="1367391" y="4968598"/>
            <a:ext cx="9110734" cy="369332"/>
          </a:xfrm>
          <a:prstGeom prst="rect">
            <a:avLst/>
          </a:prstGeom>
        </p:spPr>
        <p:txBody>
          <a:bodyPr wrap="square">
            <a:spAutoFit/>
          </a:bodyPr>
          <a:lstStyle/>
          <a:p>
            <a:pPr algn="just"/>
            <a:r>
              <a:rPr lang="en-US" i="1" dirty="0">
                <a:effectLst>
                  <a:outerShdw blurRad="38100" dist="38100" dir="2700000" algn="tl">
                    <a:srgbClr val="000000">
                      <a:alpha val="43137"/>
                    </a:srgbClr>
                  </a:outerShdw>
                </a:effectLst>
              </a:rPr>
              <a:t>We can bring salvation to others by helping them receive the blessings of the priesthood.</a:t>
            </a:r>
          </a:p>
        </p:txBody>
      </p:sp>
    </p:spTree>
    <p:extLst>
      <p:ext uri="{BB962C8B-B14F-4D97-AF65-F5344CB8AC3E}">
        <p14:creationId xmlns:p14="http://schemas.microsoft.com/office/powerpoint/2010/main" val="2628523286"/>
      </p:ext>
    </p:extLst>
  </p:cSld>
  <p:clrMapOvr>
    <a:masterClrMapping/>
  </p:clrMapOvr>
  <mc:AlternateContent xmlns:mc="http://schemas.openxmlformats.org/markup-compatibility/2006" xmlns:p14="http://schemas.microsoft.com/office/powerpoint/2010/main">
    <mc:Choice Requires="p14">
      <p:transition spd="slow" p14:dur="3400">
        <p14:reveal thruBlk="1"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randombar(horizontal)">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left)">
                                      <p:cBhvr>
                                        <p:cTn id="15" dur="10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1000"/>
                                        <p:tgtEl>
                                          <p:spTgt spid="12"/>
                                        </p:tgtEl>
                                      </p:cBhvr>
                                    </p:animEffect>
                                    <p:anim calcmode="lin" valueType="num">
                                      <p:cBhvr>
                                        <p:cTn id="21" dur="1000" fill="hold"/>
                                        <p:tgtEl>
                                          <p:spTgt spid="12"/>
                                        </p:tgtEl>
                                        <p:attrNameLst>
                                          <p:attrName>ppt_x</p:attrName>
                                        </p:attrNameLst>
                                      </p:cBhvr>
                                      <p:tavLst>
                                        <p:tav tm="0">
                                          <p:val>
                                            <p:strVal val="#ppt_x"/>
                                          </p:val>
                                        </p:tav>
                                        <p:tav tm="100000">
                                          <p:val>
                                            <p:strVal val="#ppt_x"/>
                                          </p:val>
                                        </p:tav>
                                      </p:tavLst>
                                    </p:anim>
                                    <p:anim calcmode="lin" valueType="num">
                                      <p:cBhvr>
                                        <p:cTn id="22" dur="1000" fill="hold"/>
                                        <p:tgtEl>
                                          <p:spTgt spid="12"/>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1000"/>
                                        <p:tgtEl>
                                          <p:spTgt spid="9"/>
                                        </p:tgtEl>
                                      </p:cBhvr>
                                    </p:animEffect>
                                    <p:anim calcmode="lin" valueType="num">
                                      <p:cBhvr>
                                        <p:cTn id="26" dur="1000" fill="hold"/>
                                        <p:tgtEl>
                                          <p:spTgt spid="9"/>
                                        </p:tgtEl>
                                        <p:attrNameLst>
                                          <p:attrName>ppt_x</p:attrName>
                                        </p:attrNameLst>
                                      </p:cBhvr>
                                      <p:tavLst>
                                        <p:tav tm="0">
                                          <p:val>
                                            <p:strVal val="#ppt_x"/>
                                          </p:val>
                                        </p:tav>
                                        <p:tav tm="100000">
                                          <p:val>
                                            <p:strVal val="#ppt_x"/>
                                          </p:val>
                                        </p:tav>
                                      </p:tavLst>
                                    </p:anim>
                                    <p:anim calcmode="lin" valueType="num">
                                      <p:cBhvr>
                                        <p:cTn id="27"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nodeType="clickEffect">
                                  <p:stCondLst>
                                    <p:cond delay="0"/>
                                  </p:stCondLst>
                                  <p:childTnLst>
                                    <p:set>
                                      <p:cBhvr>
                                        <p:cTn id="31" dur="1" fill="hold">
                                          <p:stCondLst>
                                            <p:cond delay="0"/>
                                          </p:stCondLst>
                                        </p:cTn>
                                        <p:tgtEl>
                                          <p:spTgt spid="13">
                                            <p:txEl>
                                              <p:pRg st="0" end="0"/>
                                            </p:txEl>
                                          </p:spTgt>
                                        </p:tgtEl>
                                        <p:attrNameLst>
                                          <p:attrName>style.visibility</p:attrName>
                                        </p:attrNameLst>
                                      </p:cBhvr>
                                      <p:to>
                                        <p:strVal val="visible"/>
                                      </p:to>
                                    </p:set>
                                    <p:animEffect transition="in" filter="wheel(1)">
                                      <p:cBhvr>
                                        <p:cTn id="32" dur="15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7" grpId="0"/>
      <p:bldP spid="8" grpId="0"/>
      <p:bldP spid="12" grpId="0"/>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4">
            <a:extLst>
              <a:ext uri="{FF2B5EF4-FFF2-40B4-BE49-F238E27FC236}">
                <a16:creationId xmlns:a16="http://schemas.microsoft.com/office/drawing/2014/main" id="{4F2B27ED-CE69-43C4-854C-35DA059B270B}"/>
              </a:ext>
            </a:extLst>
          </p:cNvPr>
          <p:cNvSpPr txBox="1">
            <a:spLocks/>
          </p:cNvSpPr>
          <p:nvPr/>
        </p:nvSpPr>
        <p:spPr>
          <a:xfrm>
            <a:off x="9490387" y="420493"/>
            <a:ext cx="1566820" cy="47048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tx1"/>
                </a:solidFill>
                <a:effectLst>
                  <a:outerShdw blurRad="38100" dist="38100" dir="2700000" algn="tl">
                    <a:srgbClr val="000000">
                      <a:alpha val="43137"/>
                    </a:srgbClr>
                  </a:outerShdw>
                </a:effectLst>
                <a:latin typeface="Yu Gothic UI Semibold" panose="020B0700000000000000" pitchFamily="34" charset="-128"/>
                <a:ea typeface="Yu Gothic UI Semibold" panose="020B0700000000000000" pitchFamily="34" charset="-128"/>
                <a:cs typeface="MV Boli" panose="02000500030200090000" pitchFamily="2" charset="0"/>
              </a:rPr>
              <a:t>LESSON 89</a:t>
            </a:r>
          </a:p>
        </p:txBody>
      </p:sp>
      <p:sp>
        <p:nvSpPr>
          <p:cNvPr id="3" name="Rectangle 2">
            <a:extLst>
              <a:ext uri="{FF2B5EF4-FFF2-40B4-BE49-F238E27FC236}">
                <a16:creationId xmlns:a16="http://schemas.microsoft.com/office/drawing/2014/main" id="{A45A8041-F84B-4507-A449-C607E8B54304}"/>
              </a:ext>
            </a:extLst>
          </p:cNvPr>
          <p:cNvSpPr/>
          <p:nvPr/>
        </p:nvSpPr>
        <p:spPr>
          <a:xfrm>
            <a:off x="2776024" y="2967335"/>
            <a:ext cx="6639951" cy="923330"/>
          </a:xfrm>
          <a:prstGeom prst="rect">
            <a:avLst/>
          </a:prstGeom>
        </p:spPr>
        <p:txBody>
          <a:bodyPr wrap="square">
            <a:spAutoFit/>
          </a:bodyPr>
          <a:lstStyle/>
          <a:p>
            <a:pPr algn="ctr"/>
            <a:r>
              <a:rPr lang="en-US" sz="5400" b="1" dirty="0">
                <a:solidFill>
                  <a:schemeClr val="tx1">
                    <a:lumMod val="95000"/>
                    <a:lumOff val="5000"/>
                  </a:schemeClr>
                </a:solidFill>
                <a:effectLst>
                  <a:outerShdw blurRad="38100" dist="38100" dir="2700000" algn="tl">
                    <a:srgbClr val="000000">
                      <a:alpha val="43137"/>
                    </a:srgbClr>
                  </a:outerShdw>
                </a:effectLst>
                <a:latin typeface="Microsoft Himalaya" panose="01010100010101010101" pitchFamily="2" charset="0"/>
                <a:ea typeface="Microsoft Himalaya" panose="01010100010101010101" pitchFamily="2" charset="0"/>
                <a:cs typeface="Microsoft Himalaya" panose="01010100010101010101" pitchFamily="2" charset="0"/>
              </a:rPr>
              <a:t>Doctrine and Covenants 85-86.</a:t>
            </a:r>
          </a:p>
        </p:txBody>
      </p:sp>
    </p:spTree>
    <p:extLst>
      <p:ext uri="{BB962C8B-B14F-4D97-AF65-F5344CB8AC3E}">
        <p14:creationId xmlns:p14="http://schemas.microsoft.com/office/powerpoint/2010/main" val="2094167501"/>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id="{2D592B3E-A143-4741-9CDB-02C473F23296}"/>
              </a:ext>
            </a:extLst>
          </p:cNvPr>
          <p:cNvSpPr txBox="1">
            <a:spLocks/>
          </p:cNvSpPr>
          <p:nvPr/>
        </p:nvSpPr>
        <p:spPr>
          <a:xfrm>
            <a:off x="9490387" y="420493"/>
            <a:ext cx="1566820" cy="47048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tx1"/>
                </a:solidFill>
                <a:effectLst>
                  <a:outerShdw blurRad="38100" dist="38100" dir="2700000" algn="tl">
                    <a:srgbClr val="000000">
                      <a:alpha val="43137"/>
                    </a:srgbClr>
                  </a:outerShdw>
                </a:effectLst>
                <a:latin typeface="Yu Gothic UI Semibold" panose="020B0700000000000000" pitchFamily="34" charset="-128"/>
                <a:ea typeface="Yu Gothic UI Semibold" panose="020B0700000000000000" pitchFamily="34" charset="-128"/>
                <a:cs typeface="MV Boli" panose="02000500030200090000" pitchFamily="2" charset="0"/>
              </a:rPr>
              <a:t>LESSON 89</a:t>
            </a:r>
          </a:p>
        </p:txBody>
      </p:sp>
      <p:sp>
        <p:nvSpPr>
          <p:cNvPr id="2" name="Rectangle 1">
            <a:extLst>
              <a:ext uri="{FF2B5EF4-FFF2-40B4-BE49-F238E27FC236}">
                <a16:creationId xmlns:a16="http://schemas.microsoft.com/office/drawing/2014/main" id="{C3EBD79D-6A5A-4AB1-B121-2951FBC7405E}"/>
              </a:ext>
            </a:extLst>
          </p:cNvPr>
          <p:cNvSpPr/>
          <p:nvPr/>
        </p:nvSpPr>
        <p:spPr>
          <a:xfrm>
            <a:off x="2847354" y="2828835"/>
            <a:ext cx="6497291" cy="1200329"/>
          </a:xfrm>
          <a:prstGeom prst="rect">
            <a:avLst/>
          </a:prstGeom>
        </p:spPr>
        <p:txBody>
          <a:bodyPr wrap="none">
            <a:spAutoFit/>
          </a:bodyPr>
          <a:lstStyle/>
          <a:p>
            <a:pPr algn="ctr"/>
            <a:r>
              <a:rPr lang="en-US" sz="3600" dirty="0">
                <a:latin typeface="Bahnschrift SemiBold SemiConden" panose="020B0502040204020203" pitchFamily="34" charset="0"/>
              </a:rPr>
              <a:t>“The Lord’s clerk is to keep a record </a:t>
            </a:r>
          </a:p>
          <a:p>
            <a:pPr algn="ctr"/>
            <a:r>
              <a:rPr lang="en-US" sz="3600" dirty="0">
                <a:latin typeface="Bahnschrift SemiBold SemiConden" panose="020B0502040204020203" pitchFamily="34" charset="0"/>
              </a:rPr>
              <a:t>of the people of God”</a:t>
            </a:r>
          </a:p>
        </p:txBody>
      </p:sp>
      <p:sp>
        <p:nvSpPr>
          <p:cNvPr id="3" name="Rectangle 2">
            <a:extLst>
              <a:ext uri="{FF2B5EF4-FFF2-40B4-BE49-F238E27FC236}">
                <a16:creationId xmlns:a16="http://schemas.microsoft.com/office/drawing/2014/main" id="{92D26EB1-B7B1-4672-A83A-F5A74D2930E2}"/>
              </a:ext>
            </a:extLst>
          </p:cNvPr>
          <p:cNvSpPr/>
          <p:nvPr/>
        </p:nvSpPr>
        <p:spPr>
          <a:xfrm>
            <a:off x="1289559" y="660141"/>
            <a:ext cx="3621248" cy="461665"/>
          </a:xfrm>
          <a:prstGeom prst="rect">
            <a:avLst/>
          </a:prstGeom>
        </p:spPr>
        <p:txBody>
          <a:bodyPr wrap="none">
            <a:spAutoFit/>
          </a:bodyPr>
          <a:lstStyle/>
          <a:p>
            <a:r>
              <a:rPr lang="en-US" sz="2400" b="1" dirty="0"/>
              <a:t>Doctrine and Covenants 85</a:t>
            </a:r>
          </a:p>
        </p:txBody>
      </p:sp>
    </p:spTree>
    <p:extLst>
      <p:ext uri="{BB962C8B-B14F-4D97-AF65-F5344CB8AC3E}">
        <p14:creationId xmlns:p14="http://schemas.microsoft.com/office/powerpoint/2010/main" val="2245227433"/>
      </p:ext>
    </p:extLst>
  </p:cSld>
  <p:clrMapOvr>
    <a:masterClrMapping/>
  </p:clrMapOvr>
  <p:transition spd="slow">
    <p:randomBar dir="ver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4">
            <a:extLst>
              <a:ext uri="{FF2B5EF4-FFF2-40B4-BE49-F238E27FC236}">
                <a16:creationId xmlns:a16="http://schemas.microsoft.com/office/drawing/2014/main" id="{174132EC-CECA-480D-B9C7-7B9FCCF1BDE8}"/>
              </a:ext>
            </a:extLst>
          </p:cNvPr>
          <p:cNvSpPr txBox="1">
            <a:spLocks/>
          </p:cNvSpPr>
          <p:nvPr/>
        </p:nvSpPr>
        <p:spPr>
          <a:xfrm>
            <a:off x="9490387" y="420493"/>
            <a:ext cx="1566820" cy="47048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tx1"/>
                </a:solidFill>
                <a:effectLst>
                  <a:outerShdw blurRad="38100" dist="38100" dir="2700000" algn="tl">
                    <a:srgbClr val="000000">
                      <a:alpha val="43137"/>
                    </a:srgbClr>
                  </a:outerShdw>
                </a:effectLst>
                <a:latin typeface="Yu Gothic UI Semibold" panose="020B0700000000000000" pitchFamily="34" charset="-128"/>
                <a:ea typeface="Yu Gothic UI Semibold" panose="020B0700000000000000" pitchFamily="34" charset="-128"/>
                <a:cs typeface="MV Boli" panose="02000500030200090000" pitchFamily="2" charset="0"/>
              </a:rPr>
              <a:t>LESSON 89</a:t>
            </a:r>
          </a:p>
        </p:txBody>
      </p:sp>
      <p:sp>
        <p:nvSpPr>
          <p:cNvPr id="7" name="Rectangle 6">
            <a:extLst>
              <a:ext uri="{FF2B5EF4-FFF2-40B4-BE49-F238E27FC236}">
                <a16:creationId xmlns:a16="http://schemas.microsoft.com/office/drawing/2014/main" id="{F2104B2A-BAE0-488B-AF46-CC2AF7378A58}"/>
              </a:ext>
            </a:extLst>
          </p:cNvPr>
          <p:cNvSpPr/>
          <p:nvPr/>
        </p:nvSpPr>
        <p:spPr>
          <a:xfrm>
            <a:off x="1245704" y="890974"/>
            <a:ext cx="6096000" cy="646331"/>
          </a:xfrm>
          <a:prstGeom prst="rect">
            <a:avLst/>
          </a:prstGeom>
        </p:spPr>
        <p:txBody>
          <a:bodyPr>
            <a:spAutoFit/>
          </a:bodyPr>
          <a:lstStyle/>
          <a:p>
            <a:pPr algn="just"/>
            <a:r>
              <a:rPr lang="en-US" b="1" dirty="0"/>
              <a:t>Why might it be difficult for this team to win? </a:t>
            </a:r>
          </a:p>
          <a:p>
            <a:pPr algn="just"/>
            <a:r>
              <a:rPr lang="en-US" b="1" dirty="0"/>
              <a:t>What might need to change so this team can play better?</a:t>
            </a:r>
          </a:p>
        </p:txBody>
      </p:sp>
      <p:sp>
        <p:nvSpPr>
          <p:cNvPr id="12" name="Rectangle 11">
            <a:extLst>
              <a:ext uri="{FF2B5EF4-FFF2-40B4-BE49-F238E27FC236}">
                <a16:creationId xmlns:a16="http://schemas.microsoft.com/office/drawing/2014/main" id="{F165E809-B806-43E3-92CB-6DFAF1D565E0}"/>
              </a:ext>
            </a:extLst>
          </p:cNvPr>
          <p:cNvSpPr/>
          <p:nvPr/>
        </p:nvSpPr>
        <p:spPr>
          <a:xfrm>
            <a:off x="1245704" y="3845550"/>
            <a:ext cx="8799444" cy="369332"/>
          </a:xfrm>
          <a:prstGeom prst="rect">
            <a:avLst/>
          </a:prstGeom>
        </p:spPr>
        <p:txBody>
          <a:bodyPr wrap="square">
            <a:spAutoFit/>
          </a:bodyPr>
          <a:lstStyle/>
          <a:p>
            <a:pPr algn="just"/>
            <a:r>
              <a:rPr lang="en-US" b="1" dirty="0"/>
              <a:t>Why might it have been difficult to establish the city of Zion under these circumstances?</a:t>
            </a:r>
          </a:p>
        </p:txBody>
      </p:sp>
      <p:sp>
        <p:nvSpPr>
          <p:cNvPr id="13" name="Rectangle 12">
            <a:extLst>
              <a:ext uri="{FF2B5EF4-FFF2-40B4-BE49-F238E27FC236}">
                <a16:creationId xmlns:a16="http://schemas.microsoft.com/office/drawing/2014/main" id="{245A80BA-32C0-4B00-A8F3-76082D5A4869}"/>
              </a:ext>
            </a:extLst>
          </p:cNvPr>
          <p:cNvSpPr/>
          <p:nvPr/>
        </p:nvSpPr>
        <p:spPr>
          <a:xfrm>
            <a:off x="3997156" y="1779321"/>
            <a:ext cx="4255396" cy="369332"/>
          </a:xfrm>
          <a:prstGeom prst="rect">
            <a:avLst/>
          </a:prstGeom>
        </p:spPr>
        <p:txBody>
          <a:bodyPr wrap="none">
            <a:spAutoFit/>
          </a:bodyPr>
          <a:lstStyle/>
          <a:p>
            <a:r>
              <a:rPr lang="en-US" b="1" dirty="0"/>
              <a:t>Introduction to Doctrine and Covenants 85</a:t>
            </a:r>
          </a:p>
        </p:txBody>
      </p:sp>
      <p:sp>
        <p:nvSpPr>
          <p:cNvPr id="14" name="Rectangle 13">
            <a:extLst>
              <a:ext uri="{FF2B5EF4-FFF2-40B4-BE49-F238E27FC236}">
                <a16:creationId xmlns:a16="http://schemas.microsoft.com/office/drawing/2014/main" id="{0C883F0C-C010-4A6C-9B03-C732DCDA70BC}"/>
              </a:ext>
            </a:extLst>
          </p:cNvPr>
          <p:cNvSpPr/>
          <p:nvPr/>
        </p:nvSpPr>
        <p:spPr>
          <a:xfrm>
            <a:off x="2156552" y="2042637"/>
            <a:ext cx="7875344" cy="1569660"/>
          </a:xfrm>
          <a:prstGeom prst="rect">
            <a:avLst/>
          </a:prstGeom>
        </p:spPr>
        <p:txBody>
          <a:bodyPr wrap="square">
            <a:spAutoFit/>
          </a:bodyPr>
          <a:lstStyle/>
          <a:p>
            <a:pPr algn="just"/>
            <a:r>
              <a:rPr lang="en-US" sz="1600" dirty="0">
                <a:latin typeface="Open Sans"/>
              </a:rPr>
              <a:t>Revelation given through Joseph Smith the Prophet, at Kirtland, Ohio, November 27, 1832. This section is an extract from a letter of the Prophet to William W. Phelps, who was living in Independence, Missouri. It answers questions about those Saints who had moved to Zion but who had not followed the commandment to consecrate their properties and had thus not received their inheritances according to the established order in the Church.</a:t>
            </a:r>
            <a:endParaRPr lang="en-US" sz="1600" dirty="0"/>
          </a:p>
        </p:txBody>
      </p:sp>
    </p:spTree>
    <p:extLst>
      <p:ext uri="{BB962C8B-B14F-4D97-AF65-F5344CB8AC3E}">
        <p14:creationId xmlns:p14="http://schemas.microsoft.com/office/powerpoint/2010/main" val="271785075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right)">
                                      <p:cBhvr>
                                        <p:cTn id="7" dur="1000"/>
                                        <p:tgtEl>
                                          <p:spTgt spid="14"/>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right)">
                                      <p:cBhvr>
                                        <p:cTn id="10" dur="10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4">
            <a:extLst>
              <a:ext uri="{FF2B5EF4-FFF2-40B4-BE49-F238E27FC236}">
                <a16:creationId xmlns:a16="http://schemas.microsoft.com/office/drawing/2014/main" id="{66AF03FA-B1D1-4ACE-A98D-08E5EA8AEA3B}"/>
              </a:ext>
            </a:extLst>
          </p:cNvPr>
          <p:cNvSpPr txBox="1">
            <a:spLocks/>
          </p:cNvSpPr>
          <p:nvPr/>
        </p:nvSpPr>
        <p:spPr>
          <a:xfrm>
            <a:off x="9490387" y="420493"/>
            <a:ext cx="1566820" cy="47048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tx1"/>
                </a:solidFill>
                <a:effectLst>
                  <a:outerShdw blurRad="38100" dist="38100" dir="2700000" algn="tl">
                    <a:srgbClr val="000000">
                      <a:alpha val="43137"/>
                    </a:srgbClr>
                  </a:outerShdw>
                </a:effectLst>
                <a:latin typeface="Yu Gothic UI Semibold" panose="020B0700000000000000" pitchFamily="34" charset="-128"/>
                <a:ea typeface="Yu Gothic UI Semibold" panose="020B0700000000000000" pitchFamily="34" charset="-128"/>
                <a:cs typeface="MV Boli" panose="02000500030200090000" pitchFamily="2" charset="0"/>
              </a:rPr>
              <a:t>LESSON 89</a:t>
            </a:r>
          </a:p>
        </p:txBody>
      </p:sp>
      <p:sp>
        <p:nvSpPr>
          <p:cNvPr id="8" name="Rectangle 7">
            <a:extLst>
              <a:ext uri="{FF2B5EF4-FFF2-40B4-BE49-F238E27FC236}">
                <a16:creationId xmlns:a16="http://schemas.microsoft.com/office/drawing/2014/main" id="{A776C92F-A40D-423F-B9B4-D9E1B892DA32}"/>
              </a:ext>
            </a:extLst>
          </p:cNvPr>
          <p:cNvSpPr/>
          <p:nvPr/>
        </p:nvSpPr>
        <p:spPr>
          <a:xfrm>
            <a:off x="1289559" y="706308"/>
            <a:ext cx="3186963" cy="369332"/>
          </a:xfrm>
          <a:prstGeom prst="rect">
            <a:avLst/>
          </a:prstGeom>
        </p:spPr>
        <p:txBody>
          <a:bodyPr wrap="none">
            <a:spAutoFit/>
          </a:bodyPr>
          <a:lstStyle/>
          <a:p>
            <a:r>
              <a:rPr lang="en-US" b="1" dirty="0"/>
              <a:t>Doctrine and Covenants 85:1-2.</a:t>
            </a:r>
          </a:p>
        </p:txBody>
      </p:sp>
      <p:sp>
        <p:nvSpPr>
          <p:cNvPr id="9" name="Rectangle 8">
            <a:extLst>
              <a:ext uri="{FF2B5EF4-FFF2-40B4-BE49-F238E27FC236}">
                <a16:creationId xmlns:a16="http://schemas.microsoft.com/office/drawing/2014/main" id="{366E4B2E-1D56-4DEE-8026-EE2CCC934A8B}"/>
              </a:ext>
            </a:extLst>
          </p:cNvPr>
          <p:cNvSpPr/>
          <p:nvPr/>
        </p:nvSpPr>
        <p:spPr>
          <a:xfrm>
            <a:off x="1289558" y="957234"/>
            <a:ext cx="8927867" cy="1323439"/>
          </a:xfrm>
          <a:prstGeom prst="rect">
            <a:avLst/>
          </a:prstGeom>
        </p:spPr>
        <p:txBody>
          <a:bodyPr wrap="square">
            <a:spAutoFit/>
          </a:bodyPr>
          <a:lstStyle/>
          <a:p>
            <a:pPr algn="just" fontAlgn="base"/>
            <a:r>
              <a:rPr lang="en-US" sz="1600" b="1" dirty="0">
                <a:latin typeface="Palatino"/>
              </a:rPr>
              <a:t>1 </a:t>
            </a:r>
            <a:r>
              <a:rPr lang="en-US" sz="1600" dirty="0">
                <a:latin typeface="Palatino"/>
              </a:rPr>
              <a:t>It is the duty of the Lord’s clerk, whom he has appointed, to keep a history, and a general church record of all things that transpire in Zion, and of all those who consecrate properties, and receive inheritances legally from the bishop;</a:t>
            </a:r>
          </a:p>
          <a:p>
            <a:pPr algn="just" fontAlgn="base"/>
            <a:r>
              <a:rPr lang="en-US" sz="1600" b="1" dirty="0">
                <a:latin typeface="Palatino"/>
              </a:rPr>
              <a:t>2 </a:t>
            </a:r>
            <a:r>
              <a:rPr lang="en-US" sz="1600" dirty="0">
                <a:latin typeface="Palatino"/>
              </a:rPr>
              <a:t>And also their manner of life, their faith, and works; and also of the apostates who apostatize after receiving their inheritances.</a:t>
            </a:r>
            <a:endParaRPr lang="en-US" sz="1600" b="0" i="0" dirty="0">
              <a:effectLst/>
              <a:latin typeface="Palatino"/>
            </a:endParaRPr>
          </a:p>
        </p:txBody>
      </p:sp>
      <p:sp>
        <p:nvSpPr>
          <p:cNvPr id="10" name="Rectangle 9">
            <a:extLst>
              <a:ext uri="{FF2B5EF4-FFF2-40B4-BE49-F238E27FC236}">
                <a16:creationId xmlns:a16="http://schemas.microsoft.com/office/drawing/2014/main" id="{8C86C90B-D8FB-4843-B775-B00FF9576848}"/>
              </a:ext>
            </a:extLst>
          </p:cNvPr>
          <p:cNvSpPr/>
          <p:nvPr/>
        </p:nvSpPr>
        <p:spPr>
          <a:xfrm>
            <a:off x="1289558" y="2346933"/>
            <a:ext cx="4070794" cy="369332"/>
          </a:xfrm>
          <a:prstGeom prst="rect">
            <a:avLst/>
          </a:prstGeom>
        </p:spPr>
        <p:txBody>
          <a:bodyPr wrap="none">
            <a:spAutoFit/>
          </a:bodyPr>
          <a:lstStyle/>
          <a:p>
            <a:r>
              <a:rPr lang="en-US" b="1" dirty="0"/>
              <a:t>What was the clerk instructed to record?</a:t>
            </a:r>
          </a:p>
        </p:txBody>
      </p:sp>
      <p:sp>
        <p:nvSpPr>
          <p:cNvPr id="11" name="Rectangle 10">
            <a:extLst>
              <a:ext uri="{FF2B5EF4-FFF2-40B4-BE49-F238E27FC236}">
                <a16:creationId xmlns:a16="http://schemas.microsoft.com/office/drawing/2014/main" id="{C7D020AF-C40A-422D-BAB9-6D574E22D3B5}"/>
              </a:ext>
            </a:extLst>
          </p:cNvPr>
          <p:cNvSpPr/>
          <p:nvPr/>
        </p:nvSpPr>
        <p:spPr>
          <a:xfrm>
            <a:off x="1289559" y="2782525"/>
            <a:ext cx="3243067" cy="369332"/>
          </a:xfrm>
          <a:prstGeom prst="rect">
            <a:avLst/>
          </a:prstGeom>
        </p:spPr>
        <p:txBody>
          <a:bodyPr wrap="none">
            <a:spAutoFit/>
          </a:bodyPr>
          <a:lstStyle/>
          <a:p>
            <a:r>
              <a:rPr lang="en-US" b="1" dirty="0"/>
              <a:t>Doctrine and Covenants 85:3-5.</a:t>
            </a:r>
          </a:p>
        </p:txBody>
      </p:sp>
      <p:sp>
        <p:nvSpPr>
          <p:cNvPr id="12" name="Rectangle 11">
            <a:extLst>
              <a:ext uri="{FF2B5EF4-FFF2-40B4-BE49-F238E27FC236}">
                <a16:creationId xmlns:a16="http://schemas.microsoft.com/office/drawing/2014/main" id="{DE211005-2BE0-438F-B5C9-9C69AB041916}"/>
              </a:ext>
            </a:extLst>
          </p:cNvPr>
          <p:cNvSpPr/>
          <p:nvPr/>
        </p:nvSpPr>
        <p:spPr>
          <a:xfrm>
            <a:off x="1302809" y="3033451"/>
            <a:ext cx="8914615" cy="2062103"/>
          </a:xfrm>
          <a:prstGeom prst="rect">
            <a:avLst/>
          </a:prstGeom>
        </p:spPr>
        <p:txBody>
          <a:bodyPr wrap="square">
            <a:spAutoFit/>
          </a:bodyPr>
          <a:lstStyle/>
          <a:p>
            <a:pPr algn="just" fontAlgn="base"/>
            <a:r>
              <a:rPr lang="en-US" sz="1600" b="1" dirty="0">
                <a:latin typeface="Palatino"/>
              </a:rPr>
              <a:t>3 </a:t>
            </a:r>
            <a:r>
              <a:rPr lang="en-US" sz="1600" dirty="0">
                <a:latin typeface="Palatino"/>
              </a:rPr>
              <a:t>It is contrary to the will and commandment of God that those who receive not their inheritance by consecration, agreeable to his law, which he has given, that he may tithe his people, to prepare them against the day of vengeance and burning, should have their names enrolled with the people of God.</a:t>
            </a:r>
          </a:p>
          <a:p>
            <a:pPr algn="just" fontAlgn="base"/>
            <a:r>
              <a:rPr lang="en-US" sz="1600" b="1" dirty="0">
                <a:latin typeface="Palatino"/>
              </a:rPr>
              <a:t>4 </a:t>
            </a:r>
            <a:r>
              <a:rPr lang="en-US" sz="1600" dirty="0">
                <a:latin typeface="Palatino"/>
              </a:rPr>
              <a:t>Neither is their genealogy to be kept, or to be had where it may be found on any of the records or history of the church.</a:t>
            </a:r>
          </a:p>
          <a:p>
            <a:pPr algn="just" fontAlgn="base"/>
            <a:r>
              <a:rPr lang="en-US" sz="1600" b="1" dirty="0">
                <a:latin typeface="Palatino"/>
              </a:rPr>
              <a:t>5 </a:t>
            </a:r>
            <a:r>
              <a:rPr lang="en-US" sz="1600" dirty="0">
                <a:latin typeface="Palatino"/>
              </a:rPr>
              <a:t>Their names shall not be found, neither the names of the fathers, nor the names of the children written in the book of the law of God, saith the Lord of Hosts.</a:t>
            </a:r>
            <a:endParaRPr lang="en-US" sz="1600" b="0" i="0" dirty="0">
              <a:effectLst/>
              <a:latin typeface="Palatino"/>
            </a:endParaRPr>
          </a:p>
        </p:txBody>
      </p:sp>
      <p:sp>
        <p:nvSpPr>
          <p:cNvPr id="13" name="Rectangle 12">
            <a:extLst>
              <a:ext uri="{FF2B5EF4-FFF2-40B4-BE49-F238E27FC236}">
                <a16:creationId xmlns:a16="http://schemas.microsoft.com/office/drawing/2014/main" id="{50CF160E-FBD9-4E37-BCCB-E61B825C67F6}"/>
              </a:ext>
            </a:extLst>
          </p:cNvPr>
          <p:cNvSpPr/>
          <p:nvPr/>
        </p:nvSpPr>
        <p:spPr>
          <a:xfrm>
            <a:off x="1302809" y="5095985"/>
            <a:ext cx="8187578" cy="369332"/>
          </a:xfrm>
          <a:prstGeom prst="rect">
            <a:avLst/>
          </a:prstGeom>
        </p:spPr>
        <p:txBody>
          <a:bodyPr wrap="square">
            <a:spAutoFit/>
          </a:bodyPr>
          <a:lstStyle/>
          <a:p>
            <a:pPr algn="just"/>
            <a:r>
              <a:rPr lang="en-US" b="1" dirty="0"/>
              <a:t>Which people were not to have their names written in the records of the Church? </a:t>
            </a:r>
          </a:p>
        </p:txBody>
      </p:sp>
      <p:sp>
        <p:nvSpPr>
          <p:cNvPr id="14" name="Rectangle 13">
            <a:extLst>
              <a:ext uri="{FF2B5EF4-FFF2-40B4-BE49-F238E27FC236}">
                <a16:creationId xmlns:a16="http://schemas.microsoft.com/office/drawing/2014/main" id="{F8FB94D8-B1C0-45FE-BAC3-A196A32CA59C}"/>
              </a:ext>
            </a:extLst>
          </p:cNvPr>
          <p:cNvSpPr/>
          <p:nvPr/>
        </p:nvSpPr>
        <p:spPr>
          <a:xfrm>
            <a:off x="1302809" y="5577600"/>
            <a:ext cx="9033888" cy="353943"/>
          </a:xfrm>
          <a:prstGeom prst="rect">
            <a:avLst/>
          </a:prstGeom>
        </p:spPr>
        <p:txBody>
          <a:bodyPr wrap="square">
            <a:spAutoFit/>
          </a:bodyPr>
          <a:lstStyle/>
          <a:p>
            <a:pPr algn="just"/>
            <a:r>
              <a:rPr lang="en-US" sz="1700" b="1" dirty="0"/>
              <a:t>What are some things we must do to have our names recorded as faithful members of the Church?</a:t>
            </a:r>
          </a:p>
        </p:txBody>
      </p:sp>
    </p:spTree>
    <p:extLst>
      <p:ext uri="{BB962C8B-B14F-4D97-AF65-F5344CB8AC3E}">
        <p14:creationId xmlns:p14="http://schemas.microsoft.com/office/powerpoint/2010/main" val="189199270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25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checkerboard(across)">
                                      <p:cBhvr>
                                        <p:cTn id="12" dur="1000"/>
                                        <p:tgtEl>
                                          <p:spTgt spid="12"/>
                                        </p:tgtEl>
                                      </p:cBhvr>
                                    </p:animEffect>
                                  </p:childTnLst>
                                </p:cTn>
                              </p:par>
                              <p:par>
                                <p:cTn id="13" presetID="5" presetClass="entr" presetSubtype="1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checkerboard(across)">
                                      <p:cBhvr>
                                        <p:cTn id="15" dur="10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37"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barn(outVertical)">
                                      <p:cBhvr>
                                        <p:cTn id="20" dur="1000"/>
                                        <p:tgtEl>
                                          <p:spTgt spid="13"/>
                                        </p:tgtEl>
                                      </p:cBhvr>
                                    </p:animEffect>
                                  </p:childTnLst>
                                </p:cTn>
                              </p:par>
                            </p:childTnLst>
                          </p:cTn>
                        </p:par>
                      </p:childTnLst>
                    </p:cTn>
                  </p:par>
                  <p:par>
                    <p:cTn id="21" fill="hold">
                      <p:stCondLst>
                        <p:cond delay="indefinite"/>
                      </p:stCondLst>
                      <p:childTnLst>
                        <p:par>
                          <p:cTn id="22" fill="hold">
                            <p:stCondLst>
                              <p:cond delay="0"/>
                            </p:stCondLst>
                            <p:childTnLst>
                              <p:par>
                                <p:cTn id="23" presetID="20" presetClass="entr" presetSubtype="0"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wedge">
                                      <p:cBhvr>
                                        <p:cTn id="25" dur="1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4">
            <a:extLst>
              <a:ext uri="{FF2B5EF4-FFF2-40B4-BE49-F238E27FC236}">
                <a16:creationId xmlns:a16="http://schemas.microsoft.com/office/drawing/2014/main" id="{16ECC24C-71D6-4681-8C88-0DD966D38915}"/>
              </a:ext>
            </a:extLst>
          </p:cNvPr>
          <p:cNvSpPr txBox="1">
            <a:spLocks/>
          </p:cNvSpPr>
          <p:nvPr/>
        </p:nvSpPr>
        <p:spPr>
          <a:xfrm>
            <a:off x="9490387" y="420493"/>
            <a:ext cx="1566820" cy="47048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tx1"/>
                </a:solidFill>
                <a:effectLst>
                  <a:outerShdw blurRad="38100" dist="38100" dir="2700000" algn="tl">
                    <a:srgbClr val="000000">
                      <a:alpha val="43137"/>
                    </a:srgbClr>
                  </a:outerShdw>
                </a:effectLst>
                <a:latin typeface="Yu Gothic UI Semibold" panose="020B0700000000000000" pitchFamily="34" charset="-128"/>
                <a:ea typeface="Yu Gothic UI Semibold" panose="020B0700000000000000" pitchFamily="34" charset="-128"/>
                <a:cs typeface="MV Boli" panose="02000500030200090000" pitchFamily="2" charset="0"/>
              </a:rPr>
              <a:t>LESSON 89</a:t>
            </a:r>
          </a:p>
        </p:txBody>
      </p:sp>
      <p:sp>
        <p:nvSpPr>
          <p:cNvPr id="8" name="Rectangle 7">
            <a:extLst>
              <a:ext uri="{FF2B5EF4-FFF2-40B4-BE49-F238E27FC236}">
                <a16:creationId xmlns:a16="http://schemas.microsoft.com/office/drawing/2014/main" id="{BBAC2144-C1C5-40A9-9528-9BD7E5EE1861}"/>
              </a:ext>
            </a:extLst>
          </p:cNvPr>
          <p:cNvSpPr/>
          <p:nvPr/>
        </p:nvSpPr>
        <p:spPr>
          <a:xfrm>
            <a:off x="1134793" y="890974"/>
            <a:ext cx="8526042" cy="646331"/>
          </a:xfrm>
          <a:prstGeom prst="rect">
            <a:avLst/>
          </a:prstGeom>
        </p:spPr>
        <p:txBody>
          <a:bodyPr wrap="square">
            <a:spAutoFit/>
          </a:bodyPr>
          <a:lstStyle/>
          <a:p>
            <a:pPr algn="just"/>
            <a:r>
              <a:rPr lang="en-US" i="1" dirty="0">
                <a:effectLst>
                  <a:outerShdw blurRad="38100" dist="38100" dir="2700000" algn="tl">
                    <a:srgbClr val="000000">
                      <a:alpha val="43137"/>
                    </a:srgbClr>
                  </a:outerShdw>
                </a:effectLst>
              </a:rPr>
              <a:t>If we live the laws of God, our names will be written upon the records of the Church as faithful members.</a:t>
            </a:r>
          </a:p>
        </p:txBody>
      </p:sp>
      <p:sp>
        <p:nvSpPr>
          <p:cNvPr id="10" name="Rectangle 9">
            <a:extLst>
              <a:ext uri="{FF2B5EF4-FFF2-40B4-BE49-F238E27FC236}">
                <a16:creationId xmlns:a16="http://schemas.microsoft.com/office/drawing/2014/main" id="{31A15931-0850-492C-85F5-EE68F5E8A5D5}"/>
              </a:ext>
            </a:extLst>
          </p:cNvPr>
          <p:cNvSpPr/>
          <p:nvPr/>
        </p:nvSpPr>
        <p:spPr>
          <a:xfrm>
            <a:off x="1134793" y="1544826"/>
            <a:ext cx="3574889" cy="369332"/>
          </a:xfrm>
          <a:prstGeom prst="rect">
            <a:avLst/>
          </a:prstGeom>
        </p:spPr>
        <p:txBody>
          <a:bodyPr wrap="none">
            <a:spAutoFit/>
          </a:bodyPr>
          <a:lstStyle/>
          <a:p>
            <a:r>
              <a:rPr lang="en-US" b="1" dirty="0"/>
              <a:t>Doctrine and Covenants 85:5, 9, 11.</a:t>
            </a:r>
          </a:p>
        </p:txBody>
      </p:sp>
      <p:sp>
        <p:nvSpPr>
          <p:cNvPr id="11" name="Rectangle 10">
            <a:extLst>
              <a:ext uri="{FF2B5EF4-FFF2-40B4-BE49-F238E27FC236}">
                <a16:creationId xmlns:a16="http://schemas.microsoft.com/office/drawing/2014/main" id="{D55CF5CE-2A51-4CD6-BE9D-A7F0E7775244}"/>
              </a:ext>
            </a:extLst>
          </p:cNvPr>
          <p:cNvSpPr/>
          <p:nvPr/>
        </p:nvSpPr>
        <p:spPr>
          <a:xfrm>
            <a:off x="1148045" y="1821394"/>
            <a:ext cx="8512790" cy="2308324"/>
          </a:xfrm>
          <a:prstGeom prst="rect">
            <a:avLst/>
          </a:prstGeom>
        </p:spPr>
        <p:txBody>
          <a:bodyPr wrap="square">
            <a:spAutoFit/>
          </a:bodyPr>
          <a:lstStyle/>
          <a:p>
            <a:pPr algn="just"/>
            <a:r>
              <a:rPr lang="en-US" sz="1600" b="1" dirty="0">
                <a:latin typeface="Palatino"/>
              </a:rPr>
              <a:t>5 </a:t>
            </a:r>
            <a:r>
              <a:rPr lang="en-US" sz="1600" dirty="0">
                <a:latin typeface="Palatino"/>
              </a:rPr>
              <a:t>Their names shall not be found, neither the names of the fathers, nor the names of the children written in the book of the law of God, saith the Lord of Hosts.</a:t>
            </a:r>
          </a:p>
          <a:p>
            <a:pPr algn="just"/>
            <a:r>
              <a:rPr lang="en-US" sz="1600" b="1" dirty="0"/>
              <a:t>9 </a:t>
            </a:r>
            <a:r>
              <a:rPr lang="en-US" sz="1600" dirty="0"/>
              <a:t>And all they who are not found written in the book of remembrance shall find none inheritance in that day, but they shall be cut asunder, and their portion shall be appointed them among unbelievers, where are wailing and gnashing of teeth.</a:t>
            </a:r>
          </a:p>
          <a:p>
            <a:pPr algn="just"/>
            <a:r>
              <a:rPr lang="en-US" sz="1600" b="1" dirty="0"/>
              <a:t>11 </a:t>
            </a:r>
            <a:r>
              <a:rPr lang="en-US" sz="1600" dirty="0"/>
              <a:t>And they who are of the High Priesthood, whose names are not found written in the book of the law, or that are found to have apostatized, or to have been cut off from the church, as well as the lesser priesthood, or the members, in that day shall not find an inheritance among the saints of the Most High;</a:t>
            </a:r>
          </a:p>
        </p:txBody>
      </p:sp>
    </p:spTree>
    <p:extLst>
      <p:ext uri="{BB962C8B-B14F-4D97-AF65-F5344CB8AC3E}">
        <p14:creationId xmlns:p14="http://schemas.microsoft.com/office/powerpoint/2010/main" val="2131357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strips(downLeft)">
                                      <p:cBhvr>
                                        <p:cTn id="7" dur="1000"/>
                                        <p:tgtEl>
                                          <p:spTgt spid="11"/>
                                        </p:tgtEl>
                                      </p:cBhvr>
                                    </p:animEffect>
                                  </p:childTnLst>
                                </p:cTn>
                              </p:par>
                              <p:par>
                                <p:cTn id="8" presetID="18" presetClass="entr" presetSubtype="12"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strips(downLeft)">
                                      <p:cBhvr>
                                        <p:cTn id="10"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4">
            <a:extLst>
              <a:ext uri="{FF2B5EF4-FFF2-40B4-BE49-F238E27FC236}">
                <a16:creationId xmlns:a16="http://schemas.microsoft.com/office/drawing/2014/main" id="{E2D3EC36-7149-420C-BCC1-6100295D59BA}"/>
              </a:ext>
            </a:extLst>
          </p:cNvPr>
          <p:cNvSpPr txBox="1">
            <a:spLocks/>
          </p:cNvSpPr>
          <p:nvPr/>
        </p:nvSpPr>
        <p:spPr>
          <a:xfrm>
            <a:off x="9490387" y="420493"/>
            <a:ext cx="1566820" cy="47048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tx1"/>
                </a:solidFill>
                <a:effectLst>
                  <a:outerShdw blurRad="38100" dist="38100" dir="2700000" algn="tl">
                    <a:srgbClr val="000000">
                      <a:alpha val="43137"/>
                    </a:srgbClr>
                  </a:outerShdw>
                </a:effectLst>
                <a:latin typeface="Yu Gothic UI Semibold" panose="020B0700000000000000" pitchFamily="34" charset="-128"/>
                <a:ea typeface="Yu Gothic UI Semibold" panose="020B0700000000000000" pitchFamily="34" charset="-128"/>
                <a:cs typeface="MV Boli" panose="02000500030200090000" pitchFamily="2" charset="0"/>
              </a:rPr>
              <a:t>LESSON 89</a:t>
            </a:r>
          </a:p>
        </p:txBody>
      </p:sp>
      <p:sp>
        <p:nvSpPr>
          <p:cNvPr id="5" name="Rectangle 4">
            <a:extLst>
              <a:ext uri="{FF2B5EF4-FFF2-40B4-BE49-F238E27FC236}">
                <a16:creationId xmlns:a16="http://schemas.microsoft.com/office/drawing/2014/main" id="{EB4A72E3-C232-41F9-9E8D-93B0C5F9D0FB}"/>
              </a:ext>
            </a:extLst>
          </p:cNvPr>
          <p:cNvSpPr/>
          <p:nvPr/>
        </p:nvSpPr>
        <p:spPr>
          <a:xfrm>
            <a:off x="1134793" y="890974"/>
            <a:ext cx="3348865" cy="369332"/>
          </a:xfrm>
          <a:prstGeom prst="rect">
            <a:avLst/>
          </a:prstGeom>
        </p:spPr>
        <p:txBody>
          <a:bodyPr wrap="none">
            <a:spAutoFit/>
          </a:bodyPr>
          <a:lstStyle/>
          <a:p>
            <a:r>
              <a:rPr lang="en-US" b="1" dirty="0"/>
              <a:t>Doctrine and Covenants 85:9-11.</a:t>
            </a:r>
          </a:p>
        </p:txBody>
      </p:sp>
      <p:sp>
        <p:nvSpPr>
          <p:cNvPr id="3" name="Rectangle 2">
            <a:extLst>
              <a:ext uri="{FF2B5EF4-FFF2-40B4-BE49-F238E27FC236}">
                <a16:creationId xmlns:a16="http://schemas.microsoft.com/office/drawing/2014/main" id="{4C712A78-8A6F-466C-9128-CE45620F0F09}"/>
              </a:ext>
            </a:extLst>
          </p:cNvPr>
          <p:cNvSpPr/>
          <p:nvPr/>
        </p:nvSpPr>
        <p:spPr>
          <a:xfrm>
            <a:off x="1161297" y="1167542"/>
            <a:ext cx="9254912" cy="2062103"/>
          </a:xfrm>
          <a:prstGeom prst="rect">
            <a:avLst/>
          </a:prstGeom>
        </p:spPr>
        <p:txBody>
          <a:bodyPr wrap="square">
            <a:spAutoFit/>
          </a:bodyPr>
          <a:lstStyle/>
          <a:p>
            <a:pPr algn="just" fontAlgn="base"/>
            <a:r>
              <a:rPr lang="en-US" sz="1600" b="1" dirty="0">
                <a:latin typeface="Palatino"/>
              </a:rPr>
              <a:t>9 </a:t>
            </a:r>
            <a:r>
              <a:rPr lang="en-US" sz="1600" dirty="0">
                <a:latin typeface="Palatino"/>
              </a:rPr>
              <a:t>And all they who are not found written in the book of remembrance shall find none inheritance in that day, but they shall be cut asunder, and their portion shall be appointed them among unbelievers, where are wailing and gnashing of teeth.</a:t>
            </a:r>
          </a:p>
          <a:p>
            <a:pPr algn="just" fontAlgn="base"/>
            <a:r>
              <a:rPr lang="en-US" sz="1600" b="1" dirty="0">
                <a:latin typeface="Palatino"/>
              </a:rPr>
              <a:t>10 </a:t>
            </a:r>
            <a:r>
              <a:rPr lang="en-US" sz="1600" dirty="0">
                <a:latin typeface="Palatino"/>
              </a:rPr>
              <a:t>These things I say not of myself; therefore, as the Lord speaketh, he will also fulfil.</a:t>
            </a:r>
          </a:p>
          <a:p>
            <a:pPr algn="just" fontAlgn="base"/>
            <a:r>
              <a:rPr lang="en-US" sz="1600" b="1" dirty="0">
                <a:latin typeface="Palatino"/>
              </a:rPr>
              <a:t>11 </a:t>
            </a:r>
            <a:r>
              <a:rPr lang="en-US" sz="1600" dirty="0">
                <a:latin typeface="Palatino"/>
              </a:rPr>
              <a:t>And they who are of the High Priesthood, whose names are not found written in the book of the law, or that are found to have apostatized, or to have been cut off from the church, as well as the lesser priesthood, or the members, in that day shall not find an inheritance among the saints of the Most High;</a:t>
            </a:r>
          </a:p>
        </p:txBody>
      </p:sp>
      <p:sp>
        <p:nvSpPr>
          <p:cNvPr id="7" name="Rectangle 6">
            <a:extLst>
              <a:ext uri="{FF2B5EF4-FFF2-40B4-BE49-F238E27FC236}">
                <a16:creationId xmlns:a16="http://schemas.microsoft.com/office/drawing/2014/main" id="{AA13EC21-A475-4644-8B1D-7618C376872C}"/>
              </a:ext>
            </a:extLst>
          </p:cNvPr>
          <p:cNvSpPr/>
          <p:nvPr/>
        </p:nvSpPr>
        <p:spPr>
          <a:xfrm>
            <a:off x="1161297" y="3183047"/>
            <a:ext cx="9122390" cy="646331"/>
          </a:xfrm>
          <a:prstGeom prst="rect">
            <a:avLst/>
          </a:prstGeom>
        </p:spPr>
        <p:txBody>
          <a:bodyPr wrap="square">
            <a:spAutoFit/>
          </a:bodyPr>
          <a:lstStyle/>
          <a:p>
            <a:pPr algn="just"/>
            <a:r>
              <a:rPr lang="en-US" b="1" dirty="0"/>
              <a:t>What do you think it means that those whose names are not recorded “shall find none inheritance” with the Saints?</a:t>
            </a:r>
          </a:p>
        </p:txBody>
      </p:sp>
      <p:sp>
        <p:nvSpPr>
          <p:cNvPr id="8" name="Rectangle 7">
            <a:extLst>
              <a:ext uri="{FF2B5EF4-FFF2-40B4-BE49-F238E27FC236}">
                <a16:creationId xmlns:a16="http://schemas.microsoft.com/office/drawing/2014/main" id="{A4B1FE6E-C7D8-425E-984C-629982D876CE}"/>
              </a:ext>
            </a:extLst>
          </p:cNvPr>
          <p:cNvSpPr/>
          <p:nvPr/>
        </p:nvSpPr>
        <p:spPr>
          <a:xfrm>
            <a:off x="1161297" y="3817927"/>
            <a:ext cx="6392442" cy="369332"/>
          </a:xfrm>
          <a:prstGeom prst="rect">
            <a:avLst/>
          </a:prstGeom>
        </p:spPr>
        <p:txBody>
          <a:bodyPr wrap="square">
            <a:spAutoFit/>
          </a:bodyPr>
          <a:lstStyle/>
          <a:p>
            <a:r>
              <a:rPr lang="en-US" i="1" dirty="0">
                <a:effectLst>
                  <a:outerShdw blurRad="38100" dist="38100" dir="2700000" algn="tl">
                    <a:srgbClr val="000000">
                      <a:alpha val="43137"/>
                    </a:srgbClr>
                  </a:outerShdw>
                </a:effectLst>
              </a:rPr>
              <a:t>They will not receive the blessings that will be given to the faithful.</a:t>
            </a:r>
          </a:p>
        </p:txBody>
      </p:sp>
      <p:sp>
        <p:nvSpPr>
          <p:cNvPr id="9" name="Rectangle 8">
            <a:extLst>
              <a:ext uri="{FF2B5EF4-FFF2-40B4-BE49-F238E27FC236}">
                <a16:creationId xmlns:a16="http://schemas.microsoft.com/office/drawing/2014/main" id="{4D3EC851-938A-4BEC-8085-61DC46F4C434}"/>
              </a:ext>
            </a:extLst>
          </p:cNvPr>
          <p:cNvSpPr/>
          <p:nvPr/>
        </p:nvSpPr>
        <p:spPr>
          <a:xfrm>
            <a:off x="1161296" y="4215064"/>
            <a:ext cx="9122389" cy="358560"/>
          </a:xfrm>
          <a:prstGeom prst="rect">
            <a:avLst/>
          </a:prstGeom>
        </p:spPr>
        <p:txBody>
          <a:bodyPr wrap="square">
            <a:spAutoFit/>
          </a:bodyPr>
          <a:lstStyle/>
          <a:p>
            <a:pPr algn="just"/>
            <a:r>
              <a:rPr lang="en-US" sz="1730" b="1" dirty="0"/>
              <a:t>What can cause Church members to have their names removed from the book of the law of God?</a:t>
            </a:r>
          </a:p>
        </p:txBody>
      </p:sp>
      <p:sp>
        <p:nvSpPr>
          <p:cNvPr id="10" name="Rectangle 9">
            <a:extLst>
              <a:ext uri="{FF2B5EF4-FFF2-40B4-BE49-F238E27FC236}">
                <a16:creationId xmlns:a16="http://schemas.microsoft.com/office/drawing/2014/main" id="{301DCE54-77DB-4E72-B964-AF5308E7B5F1}"/>
              </a:ext>
            </a:extLst>
          </p:cNvPr>
          <p:cNvSpPr/>
          <p:nvPr/>
        </p:nvSpPr>
        <p:spPr>
          <a:xfrm>
            <a:off x="1161295" y="4601429"/>
            <a:ext cx="9254911" cy="646331"/>
          </a:xfrm>
          <a:prstGeom prst="rect">
            <a:avLst/>
          </a:prstGeom>
        </p:spPr>
        <p:txBody>
          <a:bodyPr wrap="square">
            <a:spAutoFit/>
          </a:bodyPr>
          <a:lstStyle/>
          <a:p>
            <a:pPr algn="just"/>
            <a:r>
              <a:rPr lang="en-US" b="1" dirty="0"/>
              <a:t>How would you summarize what you have learned about the importance of having your name recorded as a faithful member of the Church?</a:t>
            </a:r>
          </a:p>
        </p:txBody>
      </p:sp>
    </p:spTree>
    <p:extLst>
      <p:ext uri="{BB962C8B-B14F-4D97-AF65-F5344CB8AC3E}">
        <p14:creationId xmlns:p14="http://schemas.microsoft.com/office/powerpoint/2010/main" val="406521057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250" fill="hold"/>
                                        <p:tgtEl>
                                          <p:spTgt spid="7"/>
                                        </p:tgtEl>
                                        <p:attrNameLst>
                                          <p:attrName>ppt_x</p:attrName>
                                        </p:attrNameLst>
                                      </p:cBhvr>
                                      <p:tavLst>
                                        <p:tav tm="0">
                                          <p:val>
                                            <p:strVal val="0-#ppt_w/2"/>
                                          </p:val>
                                        </p:tav>
                                        <p:tav tm="100000">
                                          <p:val>
                                            <p:strVal val="#ppt_x"/>
                                          </p:val>
                                        </p:tav>
                                      </p:tavLst>
                                    </p:anim>
                                    <p:anim calcmode="lin" valueType="num">
                                      <p:cBhvr additive="base">
                                        <p:cTn id="8" dur="1250" fill="hold"/>
                                        <p:tgtEl>
                                          <p:spTgt spid="7"/>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2"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right)">
                                      <p:cBhvr>
                                        <p:cTn id="13" dur="125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circle(in)">
                                      <p:cBhvr>
                                        <p:cTn id="25"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4">
            <a:extLst>
              <a:ext uri="{FF2B5EF4-FFF2-40B4-BE49-F238E27FC236}">
                <a16:creationId xmlns:a16="http://schemas.microsoft.com/office/drawing/2014/main" id="{E2D3EC36-7149-420C-BCC1-6100295D59BA}"/>
              </a:ext>
            </a:extLst>
          </p:cNvPr>
          <p:cNvSpPr txBox="1">
            <a:spLocks/>
          </p:cNvSpPr>
          <p:nvPr/>
        </p:nvSpPr>
        <p:spPr>
          <a:xfrm>
            <a:off x="9490387" y="420493"/>
            <a:ext cx="1566820" cy="47048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tx1"/>
                </a:solidFill>
                <a:effectLst>
                  <a:outerShdw blurRad="38100" dist="38100" dir="2700000" algn="tl">
                    <a:srgbClr val="000000">
                      <a:alpha val="43137"/>
                    </a:srgbClr>
                  </a:outerShdw>
                </a:effectLst>
                <a:latin typeface="Yu Gothic UI Semibold" panose="020B0700000000000000" pitchFamily="34" charset="-128"/>
                <a:ea typeface="Yu Gothic UI Semibold" panose="020B0700000000000000" pitchFamily="34" charset="-128"/>
                <a:cs typeface="MV Boli" panose="02000500030200090000" pitchFamily="2" charset="0"/>
              </a:rPr>
              <a:t>LESSON 89</a:t>
            </a:r>
          </a:p>
        </p:txBody>
      </p:sp>
      <p:sp>
        <p:nvSpPr>
          <p:cNvPr id="3" name="Rectangle 2">
            <a:extLst>
              <a:ext uri="{FF2B5EF4-FFF2-40B4-BE49-F238E27FC236}">
                <a16:creationId xmlns:a16="http://schemas.microsoft.com/office/drawing/2014/main" id="{BF3A562C-95B2-4197-BF8E-F58A50D55DD1}"/>
              </a:ext>
            </a:extLst>
          </p:cNvPr>
          <p:cNvSpPr/>
          <p:nvPr/>
        </p:nvSpPr>
        <p:spPr>
          <a:xfrm>
            <a:off x="3288981" y="2828835"/>
            <a:ext cx="5614037" cy="1200329"/>
          </a:xfrm>
          <a:prstGeom prst="rect">
            <a:avLst/>
          </a:prstGeom>
        </p:spPr>
        <p:txBody>
          <a:bodyPr wrap="none">
            <a:spAutoFit/>
          </a:bodyPr>
          <a:lstStyle/>
          <a:p>
            <a:pPr algn="ctr"/>
            <a:r>
              <a:rPr lang="en-US" sz="3600" dirty="0">
                <a:latin typeface="Bahnschrift SemiBold SemiConden" panose="020B0502040204020203" pitchFamily="34" charset="0"/>
              </a:rPr>
              <a:t>“The Lord explains the parable </a:t>
            </a:r>
          </a:p>
          <a:p>
            <a:pPr algn="ctr"/>
            <a:r>
              <a:rPr lang="en-US" sz="3600" dirty="0">
                <a:latin typeface="Bahnschrift SemiBold SemiConden" panose="020B0502040204020203" pitchFamily="34" charset="0"/>
              </a:rPr>
              <a:t>of the wheat and the tares”</a:t>
            </a:r>
          </a:p>
        </p:txBody>
      </p:sp>
      <p:sp>
        <p:nvSpPr>
          <p:cNvPr id="15" name="Rectangle 14">
            <a:extLst>
              <a:ext uri="{FF2B5EF4-FFF2-40B4-BE49-F238E27FC236}">
                <a16:creationId xmlns:a16="http://schemas.microsoft.com/office/drawing/2014/main" id="{A6975A04-E034-4545-B233-8F8A56C799A0}"/>
              </a:ext>
            </a:extLst>
          </p:cNvPr>
          <p:cNvSpPr/>
          <p:nvPr/>
        </p:nvSpPr>
        <p:spPr>
          <a:xfrm>
            <a:off x="1304549" y="890974"/>
            <a:ext cx="3621248" cy="461665"/>
          </a:xfrm>
          <a:prstGeom prst="rect">
            <a:avLst/>
          </a:prstGeom>
        </p:spPr>
        <p:txBody>
          <a:bodyPr wrap="none">
            <a:spAutoFit/>
          </a:bodyPr>
          <a:lstStyle/>
          <a:p>
            <a:r>
              <a:rPr lang="en-US" sz="2400" b="1" dirty="0"/>
              <a:t>Doctrine and Covenants 86</a:t>
            </a:r>
          </a:p>
        </p:txBody>
      </p:sp>
    </p:spTree>
    <p:extLst>
      <p:ext uri="{BB962C8B-B14F-4D97-AF65-F5344CB8AC3E}">
        <p14:creationId xmlns:p14="http://schemas.microsoft.com/office/powerpoint/2010/main" val="3032156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4">
            <a:extLst>
              <a:ext uri="{FF2B5EF4-FFF2-40B4-BE49-F238E27FC236}">
                <a16:creationId xmlns:a16="http://schemas.microsoft.com/office/drawing/2014/main" id="{E2D3EC36-7149-420C-BCC1-6100295D59BA}"/>
              </a:ext>
            </a:extLst>
          </p:cNvPr>
          <p:cNvSpPr txBox="1">
            <a:spLocks/>
          </p:cNvSpPr>
          <p:nvPr/>
        </p:nvSpPr>
        <p:spPr>
          <a:xfrm>
            <a:off x="9490387" y="420493"/>
            <a:ext cx="1566820" cy="47048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tx1"/>
                </a:solidFill>
                <a:effectLst>
                  <a:outerShdw blurRad="38100" dist="38100" dir="2700000" algn="tl">
                    <a:srgbClr val="000000">
                      <a:alpha val="43137"/>
                    </a:srgbClr>
                  </a:outerShdw>
                </a:effectLst>
                <a:latin typeface="Yu Gothic UI Semibold" panose="020B0700000000000000" pitchFamily="34" charset="-128"/>
                <a:ea typeface="Yu Gothic UI Semibold" panose="020B0700000000000000" pitchFamily="34" charset="-128"/>
                <a:cs typeface="MV Boli" panose="02000500030200090000" pitchFamily="2" charset="0"/>
              </a:rPr>
              <a:t>LESSON 89</a:t>
            </a:r>
          </a:p>
        </p:txBody>
      </p:sp>
      <p:sp>
        <p:nvSpPr>
          <p:cNvPr id="9" name="Rectangle 8">
            <a:extLst>
              <a:ext uri="{FF2B5EF4-FFF2-40B4-BE49-F238E27FC236}">
                <a16:creationId xmlns:a16="http://schemas.microsoft.com/office/drawing/2014/main" id="{DFD1C962-91C3-4FFD-A5DB-0BEF65E321AC}"/>
              </a:ext>
            </a:extLst>
          </p:cNvPr>
          <p:cNvSpPr/>
          <p:nvPr/>
        </p:nvSpPr>
        <p:spPr>
          <a:xfrm>
            <a:off x="1219200" y="912518"/>
            <a:ext cx="1999715" cy="369332"/>
          </a:xfrm>
          <a:prstGeom prst="rect">
            <a:avLst/>
          </a:prstGeom>
        </p:spPr>
        <p:txBody>
          <a:bodyPr wrap="none">
            <a:spAutoFit/>
          </a:bodyPr>
          <a:lstStyle/>
          <a:p>
            <a:r>
              <a:rPr lang="en-US" b="1" dirty="0"/>
              <a:t>Matthew 13:24–30</a:t>
            </a:r>
          </a:p>
        </p:txBody>
      </p:sp>
      <p:sp>
        <p:nvSpPr>
          <p:cNvPr id="10" name="Rectangle 9">
            <a:extLst>
              <a:ext uri="{FF2B5EF4-FFF2-40B4-BE49-F238E27FC236}">
                <a16:creationId xmlns:a16="http://schemas.microsoft.com/office/drawing/2014/main" id="{CA616C92-011A-4C3F-85C0-1458429A61B7}"/>
              </a:ext>
            </a:extLst>
          </p:cNvPr>
          <p:cNvSpPr/>
          <p:nvPr/>
        </p:nvSpPr>
        <p:spPr>
          <a:xfrm>
            <a:off x="1219200" y="1149841"/>
            <a:ext cx="9423816" cy="2800767"/>
          </a:xfrm>
          <a:prstGeom prst="rect">
            <a:avLst/>
          </a:prstGeom>
        </p:spPr>
        <p:txBody>
          <a:bodyPr wrap="square">
            <a:spAutoFit/>
          </a:bodyPr>
          <a:lstStyle/>
          <a:p>
            <a:pPr algn="just" fontAlgn="base"/>
            <a:r>
              <a:rPr lang="en-US" sz="1600" b="1" dirty="0">
                <a:latin typeface="Palatino"/>
              </a:rPr>
              <a:t>24 </a:t>
            </a:r>
            <a:r>
              <a:rPr lang="en-US" sz="1600" dirty="0">
                <a:latin typeface="Palatino"/>
              </a:rPr>
              <a:t>¶ Another parable put he forth unto them, saying, The kingdom of heaven is likened unto a man which sowed good</a:t>
            </a:r>
            <a:r>
              <a:rPr lang="en-US" sz="1600">
                <a:latin typeface="Palatino"/>
              </a:rPr>
              <a:t> seed in </a:t>
            </a:r>
            <a:r>
              <a:rPr lang="en-US" sz="1600" dirty="0">
                <a:latin typeface="Palatino"/>
              </a:rPr>
              <a:t>his field:</a:t>
            </a:r>
          </a:p>
          <a:p>
            <a:pPr algn="just" fontAlgn="base"/>
            <a:r>
              <a:rPr lang="en-US" sz="1600" b="1" dirty="0">
                <a:latin typeface="Palatino"/>
              </a:rPr>
              <a:t>25 </a:t>
            </a:r>
            <a:r>
              <a:rPr lang="en-US" sz="1600" dirty="0">
                <a:latin typeface="Palatino"/>
              </a:rPr>
              <a:t>But while men slept, his enemy came and sowed tares among the wheat, and went his way.</a:t>
            </a:r>
          </a:p>
          <a:p>
            <a:pPr algn="just" fontAlgn="base"/>
            <a:r>
              <a:rPr lang="en-US" sz="1600" b="1" dirty="0">
                <a:latin typeface="Palatino"/>
              </a:rPr>
              <a:t>26 </a:t>
            </a:r>
            <a:r>
              <a:rPr lang="en-US" sz="1600" dirty="0">
                <a:latin typeface="Palatino"/>
              </a:rPr>
              <a:t>But when the blade was sprung up, and brought forth fruit, then appeared the tares also.</a:t>
            </a:r>
          </a:p>
          <a:p>
            <a:pPr algn="just" fontAlgn="base"/>
            <a:r>
              <a:rPr lang="en-US" sz="1600" b="1" dirty="0">
                <a:latin typeface="Palatino"/>
              </a:rPr>
              <a:t>27 </a:t>
            </a:r>
            <a:r>
              <a:rPr lang="en-US" sz="1600" dirty="0">
                <a:latin typeface="Palatino"/>
              </a:rPr>
              <a:t>So the servants of the householder came and said unto him, Sir, didst not thou sow good seed in thy field? from whence then hath it tares?</a:t>
            </a:r>
          </a:p>
          <a:p>
            <a:pPr algn="just" fontAlgn="base"/>
            <a:r>
              <a:rPr lang="en-US" sz="1600" b="1" dirty="0">
                <a:latin typeface="Palatino"/>
              </a:rPr>
              <a:t>28 </a:t>
            </a:r>
            <a:r>
              <a:rPr lang="en-US" sz="1600" dirty="0">
                <a:latin typeface="Palatino"/>
              </a:rPr>
              <a:t>He said unto them, An enemy hath done this. The servants said unto him, Wilt thou then that we go and gather them up?</a:t>
            </a:r>
          </a:p>
          <a:p>
            <a:pPr algn="just" fontAlgn="base"/>
            <a:r>
              <a:rPr lang="en-US" sz="1600" b="1" dirty="0">
                <a:latin typeface="Palatino"/>
              </a:rPr>
              <a:t>29 </a:t>
            </a:r>
            <a:r>
              <a:rPr lang="en-US" sz="1600" dirty="0">
                <a:latin typeface="Palatino"/>
              </a:rPr>
              <a:t>But he said, Nay; lest while ye gather up the tares, ye root up also the wheat with them.</a:t>
            </a:r>
          </a:p>
          <a:p>
            <a:pPr algn="just" fontAlgn="base"/>
            <a:r>
              <a:rPr lang="en-US" sz="1600" b="1" dirty="0">
                <a:latin typeface="Palatino"/>
              </a:rPr>
              <a:t>30 </a:t>
            </a:r>
            <a:r>
              <a:rPr lang="en-US" sz="1600" dirty="0">
                <a:latin typeface="Palatino"/>
              </a:rPr>
              <a:t>Let both grow together until the harvest: and in the time of harvest I will say to the reapers, Gather ye together first the tares, and bind them in bundles to burn them: but gather the wheat into my barn.</a:t>
            </a:r>
            <a:endParaRPr lang="en-US" sz="1600" b="0" i="0" dirty="0">
              <a:effectLst/>
              <a:latin typeface="Palatino"/>
            </a:endParaRPr>
          </a:p>
        </p:txBody>
      </p:sp>
      <p:sp>
        <p:nvSpPr>
          <p:cNvPr id="11" name="Rectangle 10">
            <a:extLst>
              <a:ext uri="{FF2B5EF4-FFF2-40B4-BE49-F238E27FC236}">
                <a16:creationId xmlns:a16="http://schemas.microsoft.com/office/drawing/2014/main" id="{89D764EC-436D-4FF8-AD2D-046880153258}"/>
              </a:ext>
            </a:extLst>
          </p:cNvPr>
          <p:cNvSpPr/>
          <p:nvPr/>
        </p:nvSpPr>
        <p:spPr>
          <a:xfrm>
            <a:off x="3417285" y="4487734"/>
            <a:ext cx="5800627" cy="400110"/>
          </a:xfrm>
          <a:prstGeom prst="rect">
            <a:avLst/>
          </a:prstGeom>
        </p:spPr>
        <p:txBody>
          <a:bodyPr wrap="none">
            <a:spAutoFit/>
          </a:bodyPr>
          <a:lstStyle/>
          <a:p>
            <a:r>
              <a:rPr lang="en-US" sz="2000" i="1" dirty="0">
                <a:effectLst>
                  <a:outerShdw blurRad="38100" dist="38100" dir="2700000" algn="tl">
                    <a:srgbClr val="000000">
                      <a:alpha val="43137"/>
                    </a:srgbClr>
                  </a:outerShdw>
                </a:effectLst>
              </a:rPr>
              <a:t>Wheat, tares, the field, sowers of the seed, the enemy.</a:t>
            </a:r>
          </a:p>
        </p:txBody>
      </p:sp>
    </p:spTree>
    <p:extLst>
      <p:ext uri="{BB962C8B-B14F-4D97-AF65-F5344CB8AC3E}">
        <p14:creationId xmlns:p14="http://schemas.microsoft.com/office/powerpoint/2010/main" val="2616863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11"/>
                                        </p:tgtEl>
                                        <p:attrNameLst>
                                          <p:attrName>style.visibility</p:attrName>
                                        </p:attrNameLst>
                                      </p:cBhvr>
                                      <p:to>
                                        <p:strVal val="visible"/>
                                      </p:to>
                                    </p:set>
                                    <p:anim calcmode="lin" valueType="num">
                                      <p:cBhvr>
                                        <p:cTn id="7" dur="350" fill="hold"/>
                                        <p:tgtEl>
                                          <p:spTgt spid="11"/>
                                        </p:tgtEl>
                                        <p:attrNameLst>
                                          <p:attrName>ppt_x</p:attrName>
                                        </p:attrNameLst>
                                      </p:cBhvr>
                                      <p:tavLst>
                                        <p:tav tm="0">
                                          <p:val>
                                            <p:strVal val="#ppt_x"/>
                                          </p:val>
                                        </p:tav>
                                        <p:tav tm="50000">
                                          <p:val>
                                            <p:strVal val="#ppt_x+.1"/>
                                          </p:val>
                                        </p:tav>
                                        <p:tav tm="100000">
                                          <p:val>
                                            <p:strVal val="#ppt_x"/>
                                          </p:val>
                                        </p:tav>
                                      </p:tavLst>
                                    </p:anim>
                                    <p:anim calcmode="lin" valueType="num">
                                      <p:cBhvr>
                                        <p:cTn id="8" dur="350" fill="hold"/>
                                        <p:tgtEl>
                                          <p:spTgt spid="11"/>
                                        </p:tgtEl>
                                        <p:attrNameLst>
                                          <p:attrName>ppt_y</p:attrName>
                                        </p:attrNameLst>
                                      </p:cBhvr>
                                      <p:tavLst>
                                        <p:tav tm="0">
                                          <p:val>
                                            <p:strVal val="#ppt_y"/>
                                          </p:val>
                                        </p:tav>
                                        <p:tav tm="100000">
                                          <p:val>
                                            <p:strVal val="#ppt_y"/>
                                          </p:val>
                                        </p:tav>
                                      </p:tavLst>
                                    </p:anim>
                                    <p:anim calcmode="lin" valueType="num">
                                      <p:cBhvr>
                                        <p:cTn id="9" dur="350" fill="hold"/>
                                        <p:tgtEl>
                                          <p:spTgt spid="11"/>
                                        </p:tgtEl>
                                        <p:attrNameLst>
                                          <p:attrName>ppt_h</p:attrName>
                                        </p:attrNameLst>
                                      </p:cBhvr>
                                      <p:tavLst>
                                        <p:tav tm="0">
                                          <p:val>
                                            <p:strVal val="#ppt_h/10"/>
                                          </p:val>
                                        </p:tav>
                                        <p:tav tm="50000">
                                          <p:val>
                                            <p:strVal val="#ppt_h+.01"/>
                                          </p:val>
                                        </p:tav>
                                        <p:tav tm="100000">
                                          <p:val>
                                            <p:strVal val="#ppt_h"/>
                                          </p:val>
                                        </p:tav>
                                      </p:tavLst>
                                    </p:anim>
                                    <p:anim calcmode="lin" valueType="num">
                                      <p:cBhvr>
                                        <p:cTn id="10" dur="350" fill="hold"/>
                                        <p:tgtEl>
                                          <p:spTgt spid="11"/>
                                        </p:tgtEl>
                                        <p:attrNameLst>
                                          <p:attrName>ppt_w</p:attrName>
                                        </p:attrNameLst>
                                      </p:cBhvr>
                                      <p:tavLst>
                                        <p:tav tm="0">
                                          <p:val>
                                            <p:strVal val="#ppt_w/10"/>
                                          </p:val>
                                        </p:tav>
                                        <p:tav tm="50000">
                                          <p:val>
                                            <p:strVal val="#ppt_w+.01"/>
                                          </p:val>
                                        </p:tav>
                                        <p:tav tm="100000">
                                          <p:val>
                                            <p:strVal val="#ppt_w"/>
                                          </p:val>
                                        </p:tav>
                                      </p:tavLst>
                                    </p:anim>
                                    <p:animEffect transition="in" filter="fade">
                                      <p:cBhvr>
                                        <p:cTn id="11" dur="350" tmFilter="0,0; .5, 1; 1, 1"/>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507</Words>
  <Application>Microsoft Office PowerPoint</Application>
  <PresentationFormat>Widescreen</PresentationFormat>
  <Paragraphs>84</Paragraphs>
  <Slides>13</Slides>
  <Notes>0</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13</vt:i4>
      </vt:variant>
    </vt:vector>
  </HeadingPairs>
  <TitlesOfParts>
    <vt:vector size="26" baseType="lpstr">
      <vt:lpstr>PMingLiU-ExtB</vt:lpstr>
      <vt:lpstr>Yu Gothic UI Semibold</vt:lpstr>
      <vt:lpstr>Arial</vt:lpstr>
      <vt:lpstr>Bahnschrift SemiBold SemiConden</vt:lpstr>
      <vt:lpstr>Calibri</vt:lpstr>
      <vt:lpstr>Calibri Light</vt:lpstr>
      <vt:lpstr>Microsoft Himalaya</vt:lpstr>
      <vt:lpstr>Mongolian Baiti</vt:lpstr>
      <vt:lpstr>MV Boli</vt:lpstr>
      <vt:lpstr>Open Sans</vt:lpstr>
      <vt:lpstr>Palatino</vt:lpstr>
      <vt:lpstr>Wingdings 3</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plan of Salvation</dc:title>
  <dc:creator>Ronald Esquerra</dc:creator>
  <cp:lastModifiedBy>Ronald Esquerra</cp:lastModifiedBy>
  <cp:revision>2482</cp:revision>
  <dcterms:created xsi:type="dcterms:W3CDTF">2018-08-29T04:26:39Z</dcterms:created>
  <dcterms:modified xsi:type="dcterms:W3CDTF">2018-10-08T21:51:13Z</dcterms:modified>
</cp:coreProperties>
</file>