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09" r:id="rId9"/>
    <p:sldId id="310" r:id="rId10"/>
    <p:sldId id="311" r:id="rId11"/>
    <p:sldId id="31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E6E6E6"/>
    <a:srgbClr val="A7897B"/>
    <a:srgbClr val="B9B93A"/>
    <a:srgbClr val="FFD757"/>
    <a:srgbClr val="FF6600"/>
    <a:srgbClr val="D6E513"/>
    <a:srgbClr val="333399"/>
    <a:srgbClr val="CC0000"/>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6" d="100"/>
          <a:sy n="66" d="100"/>
        </p:scale>
        <p:origin x="4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tx1">
                <a:lumMod val="85000"/>
                <a:lumOff val="15000"/>
              </a:schemeClr>
            </a:gs>
            <a:gs pos="69000">
              <a:schemeClr val="accent5">
                <a:lumMod val="50000"/>
              </a:schemeClr>
            </a:gs>
            <a:gs pos="97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2" name="Rectangle 1">
            <a:extLst>
              <a:ext uri="{FF2B5EF4-FFF2-40B4-BE49-F238E27FC236}">
                <a16:creationId xmlns:a16="http://schemas.microsoft.com/office/drawing/2014/main" id="{07077485-8F3D-46AD-835B-DAA2300CE2BB}"/>
              </a:ext>
            </a:extLst>
          </p:cNvPr>
          <p:cNvSpPr/>
          <p:nvPr/>
        </p:nvSpPr>
        <p:spPr>
          <a:xfrm>
            <a:off x="2712477" y="890974"/>
            <a:ext cx="6767045" cy="461665"/>
          </a:xfrm>
          <a:prstGeom prst="rect">
            <a:avLst/>
          </a:prstGeom>
        </p:spPr>
        <p:txBody>
          <a:bodyPr wrap="none">
            <a:spAutoFit/>
          </a:bodyPr>
          <a:lstStyle/>
          <a:p>
            <a:r>
              <a:rPr lang="en-US" sz="2400" i="1" dirty="0">
                <a:effectLst>
                  <a:outerShdw blurRad="38100" dist="38100" dir="2700000" algn="tl">
                    <a:srgbClr val="000000">
                      <a:alpha val="43137"/>
                    </a:srgbClr>
                  </a:outerShdw>
                </a:effectLst>
              </a:rPr>
              <a:t>I will fulfill my responsibility to share the gospel by… </a:t>
            </a:r>
          </a:p>
        </p:txBody>
      </p:sp>
      <p:sp>
        <p:nvSpPr>
          <p:cNvPr id="4" name="Rectangle 3">
            <a:extLst>
              <a:ext uri="{FF2B5EF4-FFF2-40B4-BE49-F238E27FC236}">
                <a16:creationId xmlns:a16="http://schemas.microsoft.com/office/drawing/2014/main" id="{F4D96617-F7F6-4662-B309-449D3283128D}"/>
              </a:ext>
            </a:extLst>
          </p:cNvPr>
          <p:cNvSpPr/>
          <p:nvPr/>
        </p:nvSpPr>
        <p:spPr>
          <a:xfrm>
            <a:off x="1173223" y="1528630"/>
            <a:ext cx="3449278" cy="400110"/>
          </a:xfrm>
          <a:prstGeom prst="rect">
            <a:avLst/>
          </a:prstGeom>
        </p:spPr>
        <p:txBody>
          <a:bodyPr wrap="none">
            <a:spAutoFit/>
          </a:bodyPr>
          <a:lstStyle/>
          <a:p>
            <a:r>
              <a:rPr lang="en-US" sz="2000" b="1" dirty="0"/>
              <a:t>Doctrine and Covenants 84:98.</a:t>
            </a:r>
          </a:p>
        </p:txBody>
      </p:sp>
      <p:sp>
        <p:nvSpPr>
          <p:cNvPr id="3" name="Rectangle 2">
            <a:extLst>
              <a:ext uri="{FF2B5EF4-FFF2-40B4-BE49-F238E27FC236}">
                <a16:creationId xmlns:a16="http://schemas.microsoft.com/office/drawing/2014/main" id="{58215604-749F-4AE1-9098-4FEE6C2498E4}"/>
              </a:ext>
            </a:extLst>
          </p:cNvPr>
          <p:cNvSpPr/>
          <p:nvPr/>
        </p:nvSpPr>
        <p:spPr>
          <a:xfrm>
            <a:off x="1173222" y="1801255"/>
            <a:ext cx="9088377" cy="830997"/>
          </a:xfrm>
          <a:prstGeom prst="rect">
            <a:avLst/>
          </a:prstGeom>
        </p:spPr>
        <p:txBody>
          <a:bodyPr wrap="square">
            <a:spAutoFit/>
          </a:bodyPr>
          <a:lstStyle/>
          <a:p>
            <a:pPr algn="just"/>
            <a:r>
              <a:rPr lang="en-US" sz="1600" dirty="0">
                <a:latin typeface="Palatino"/>
              </a:rPr>
              <a:t>Until all shall know me, who remain, even from the least unto the greatest, and shall be filled with the knowledge of the Lord, and shall see eye to eye, and shall lift up their voice, and with the voice together sing this new song, saying:</a:t>
            </a:r>
            <a:endParaRPr lang="en-US" sz="1600" dirty="0"/>
          </a:p>
        </p:txBody>
      </p:sp>
      <p:sp>
        <p:nvSpPr>
          <p:cNvPr id="5" name="Rectangle 4">
            <a:extLst>
              <a:ext uri="{FF2B5EF4-FFF2-40B4-BE49-F238E27FC236}">
                <a16:creationId xmlns:a16="http://schemas.microsoft.com/office/drawing/2014/main" id="{75C3359A-BAA9-47BC-A46A-0179BBC5B072}"/>
              </a:ext>
            </a:extLst>
          </p:cNvPr>
          <p:cNvSpPr/>
          <p:nvPr/>
        </p:nvSpPr>
        <p:spPr>
          <a:xfrm>
            <a:off x="1173220" y="2681043"/>
            <a:ext cx="7143465" cy="369332"/>
          </a:xfrm>
          <a:prstGeom prst="rect">
            <a:avLst/>
          </a:prstGeom>
        </p:spPr>
        <p:txBody>
          <a:bodyPr wrap="square">
            <a:spAutoFit/>
          </a:bodyPr>
          <a:lstStyle/>
          <a:p>
            <a:r>
              <a:rPr lang="en-US" b="1" dirty="0"/>
              <a:t>Why do you think the Lord calls missionaries to serve in companionships?</a:t>
            </a:r>
          </a:p>
        </p:txBody>
      </p:sp>
      <p:sp>
        <p:nvSpPr>
          <p:cNvPr id="7" name="Rectangle 6">
            <a:extLst>
              <a:ext uri="{FF2B5EF4-FFF2-40B4-BE49-F238E27FC236}">
                <a16:creationId xmlns:a16="http://schemas.microsoft.com/office/drawing/2014/main" id="{190CFC32-7157-4CD9-81EF-A71C5F57E598}"/>
              </a:ext>
            </a:extLst>
          </p:cNvPr>
          <p:cNvSpPr/>
          <p:nvPr/>
        </p:nvSpPr>
        <p:spPr>
          <a:xfrm>
            <a:off x="1173220" y="3050375"/>
            <a:ext cx="8306302" cy="369332"/>
          </a:xfrm>
          <a:prstGeom prst="rect">
            <a:avLst/>
          </a:prstGeom>
        </p:spPr>
        <p:txBody>
          <a:bodyPr wrap="square">
            <a:spAutoFit/>
          </a:bodyPr>
          <a:lstStyle/>
          <a:p>
            <a:r>
              <a:rPr lang="en-US" b="1" dirty="0"/>
              <a:t>What are some other callings in the Church in which we serve with another person?</a:t>
            </a:r>
          </a:p>
        </p:txBody>
      </p:sp>
      <p:sp>
        <p:nvSpPr>
          <p:cNvPr id="8" name="Rectangle 7">
            <a:extLst>
              <a:ext uri="{FF2B5EF4-FFF2-40B4-BE49-F238E27FC236}">
                <a16:creationId xmlns:a16="http://schemas.microsoft.com/office/drawing/2014/main" id="{DC7AD5D6-D7EC-4D1D-A773-6F1529BFAF59}"/>
              </a:ext>
            </a:extLst>
          </p:cNvPr>
          <p:cNvSpPr/>
          <p:nvPr/>
        </p:nvSpPr>
        <p:spPr>
          <a:xfrm>
            <a:off x="1173220" y="3438294"/>
            <a:ext cx="3579121" cy="400110"/>
          </a:xfrm>
          <a:prstGeom prst="rect">
            <a:avLst/>
          </a:prstGeom>
        </p:spPr>
        <p:txBody>
          <a:bodyPr wrap="none">
            <a:spAutoFit/>
          </a:bodyPr>
          <a:lstStyle/>
          <a:p>
            <a:r>
              <a:rPr lang="en-US" sz="2000" b="1" dirty="0"/>
              <a:t>Doctrine and Covenants 84:106.</a:t>
            </a:r>
          </a:p>
        </p:txBody>
      </p:sp>
      <p:sp>
        <p:nvSpPr>
          <p:cNvPr id="9" name="Rectangle 8">
            <a:extLst>
              <a:ext uri="{FF2B5EF4-FFF2-40B4-BE49-F238E27FC236}">
                <a16:creationId xmlns:a16="http://schemas.microsoft.com/office/drawing/2014/main" id="{76F27319-AE59-46B5-8A66-A22082F88646}"/>
              </a:ext>
            </a:extLst>
          </p:cNvPr>
          <p:cNvSpPr/>
          <p:nvPr/>
        </p:nvSpPr>
        <p:spPr>
          <a:xfrm>
            <a:off x="1173219" y="3693196"/>
            <a:ext cx="9088377" cy="584775"/>
          </a:xfrm>
          <a:prstGeom prst="rect">
            <a:avLst/>
          </a:prstGeom>
        </p:spPr>
        <p:txBody>
          <a:bodyPr wrap="square">
            <a:spAutoFit/>
          </a:bodyPr>
          <a:lstStyle/>
          <a:p>
            <a:pPr algn="just"/>
            <a:r>
              <a:rPr lang="en-US" sz="1600" dirty="0">
                <a:latin typeface="Palatino"/>
              </a:rPr>
              <a:t>And if any man among you be strong in the Spirit, let him take with him </a:t>
            </a:r>
            <a:r>
              <a:rPr lang="en-US" sz="1600" dirty="0" err="1">
                <a:latin typeface="Palatino"/>
              </a:rPr>
              <a:t>him</a:t>
            </a:r>
            <a:r>
              <a:rPr lang="en-US" sz="1600" dirty="0">
                <a:latin typeface="Palatino"/>
              </a:rPr>
              <a:t> that is weak, that he may be edified in all meekness, that he may become strong also.</a:t>
            </a:r>
            <a:endParaRPr lang="en-US" sz="1600" dirty="0"/>
          </a:p>
        </p:txBody>
      </p:sp>
      <p:sp>
        <p:nvSpPr>
          <p:cNvPr id="10" name="Rectangle 9">
            <a:extLst>
              <a:ext uri="{FF2B5EF4-FFF2-40B4-BE49-F238E27FC236}">
                <a16:creationId xmlns:a16="http://schemas.microsoft.com/office/drawing/2014/main" id="{8AA31640-F761-479F-872F-40227A19AD8B}"/>
              </a:ext>
            </a:extLst>
          </p:cNvPr>
          <p:cNvSpPr/>
          <p:nvPr/>
        </p:nvSpPr>
        <p:spPr>
          <a:xfrm>
            <a:off x="1173217" y="4277961"/>
            <a:ext cx="7143465" cy="369332"/>
          </a:xfrm>
          <a:prstGeom prst="rect">
            <a:avLst/>
          </a:prstGeom>
        </p:spPr>
        <p:txBody>
          <a:bodyPr wrap="square">
            <a:spAutoFit/>
          </a:bodyPr>
          <a:lstStyle/>
          <a:p>
            <a:r>
              <a:rPr lang="en-US" b="1" dirty="0"/>
              <a:t>What did the Lord tell Church members to do to strengthen one another?</a:t>
            </a:r>
          </a:p>
        </p:txBody>
      </p:sp>
      <p:sp>
        <p:nvSpPr>
          <p:cNvPr id="11" name="Rectangle 10">
            <a:extLst>
              <a:ext uri="{FF2B5EF4-FFF2-40B4-BE49-F238E27FC236}">
                <a16:creationId xmlns:a16="http://schemas.microsoft.com/office/drawing/2014/main" id="{19DCE618-D66E-4A20-B2AF-60382AF9A647}"/>
              </a:ext>
            </a:extLst>
          </p:cNvPr>
          <p:cNvSpPr/>
          <p:nvPr/>
        </p:nvSpPr>
        <p:spPr>
          <a:xfrm>
            <a:off x="1173217" y="4564293"/>
            <a:ext cx="6734629"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Those who are strong in the Spirit are to edify those who are weak.</a:t>
            </a:r>
          </a:p>
        </p:txBody>
      </p:sp>
      <p:sp>
        <p:nvSpPr>
          <p:cNvPr id="12" name="Rectangle 11">
            <a:extLst>
              <a:ext uri="{FF2B5EF4-FFF2-40B4-BE49-F238E27FC236}">
                <a16:creationId xmlns:a16="http://schemas.microsoft.com/office/drawing/2014/main" id="{615022E1-6EFF-46A8-A90F-28791630A661}"/>
              </a:ext>
            </a:extLst>
          </p:cNvPr>
          <p:cNvSpPr/>
          <p:nvPr/>
        </p:nvSpPr>
        <p:spPr>
          <a:xfrm>
            <a:off x="1173217" y="4970469"/>
            <a:ext cx="5566652" cy="369332"/>
          </a:xfrm>
          <a:prstGeom prst="rect">
            <a:avLst/>
          </a:prstGeom>
        </p:spPr>
        <p:txBody>
          <a:bodyPr wrap="none">
            <a:spAutoFit/>
          </a:bodyPr>
          <a:lstStyle/>
          <a:p>
            <a:r>
              <a:rPr lang="en-US" b="1" dirty="0"/>
              <a:t>What do you think it means to be “strong in the Spirit”? </a:t>
            </a:r>
          </a:p>
        </p:txBody>
      </p:sp>
      <p:sp>
        <p:nvSpPr>
          <p:cNvPr id="13" name="Rectangle 12">
            <a:extLst>
              <a:ext uri="{FF2B5EF4-FFF2-40B4-BE49-F238E27FC236}">
                <a16:creationId xmlns:a16="http://schemas.microsoft.com/office/drawing/2014/main" id="{253FAEB0-448F-41D3-972D-145442DAA526}"/>
              </a:ext>
            </a:extLst>
          </p:cNvPr>
          <p:cNvSpPr/>
          <p:nvPr/>
        </p:nvSpPr>
        <p:spPr>
          <a:xfrm>
            <a:off x="1173217" y="5311026"/>
            <a:ext cx="8420726" cy="369332"/>
          </a:xfrm>
          <a:prstGeom prst="rect">
            <a:avLst/>
          </a:prstGeom>
        </p:spPr>
        <p:txBody>
          <a:bodyPr wrap="square">
            <a:spAutoFit/>
          </a:bodyPr>
          <a:lstStyle/>
          <a:p>
            <a:r>
              <a:rPr lang="en-US" b="1" dirty="0"/>
              <a:t>When have you been uplifted by working with someone who is strong in the Spirit? </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p:tgtEl>
                                          <p:spTgt spid="10"/>
                                        </p:tgtEl>
                                        <p:attrNameLst>
                                          <p:attrName>ppt_y</p:attrName>
                                        </p:attrNameLst>
                                      </p:cBhvr>
                                      <p:tavLst>
                                        <p:tav tm="0">
                                          <p:val>
                                            <p:strVal val="#ppt_y+#ppt_h*1.125000"/>
                                          </p:val>
                                        </p:tav>
                                        <p:tav tm="100000">
                                          <p:val>
                                            <p:strVal val="#ppt_y"/>
                                          </p:val>
                                        </p:tav>
                                      </p:tavLst>
                                    </p:anim>
                                    <p:animEffect transition="in" filter="wipe(up)">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grpId="0" nodeType="clickEffect">
                                  <p:stCondLst>
                                    <p:cond delay="0"/>
                                  </p:stCondLst>
                                  <p:iterate type="lt">
                                    <p:tmPct val="10000"/>
                                  </p:iterate>
                                  <p:childTnLst>
                                    <p:set>
                                      <p:cBhvr>
                                        <p:cTn id="44" dur="1" fill="hold">
                                          <p:stCondLst>
                                            <p:cond delay="0"/>
                                          </p:stCondLst>
                                        </p:cTn>
                                        <p:tgtEl>
                                          <p:spTgt spid="11"/>
                                        </p:tgtEl>
                                        <p:attrNameLst>
                                          <p:attrName>style.visibility</p:attrName>
                                        </p:attrNameLst>
                                      </p:cBhvr>
                                      <p:to>
                                        <p:strVal val="visible"/>
                                      </p:to>
                                    </p:set>
                                    <p:anim calcmode="lin" valueType="num">
                                      <p:cBhvr>
                                        <p:cTn id="45"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6" dur="250" fill="hold"/>
                                        <p:tgtEl>
                                          <p:spTgt spid="11"/>
                                        </p:tgtEl>
                                        <p:attrNameLst>
                                          <p:attrName>ppt_y</p:attrName>
                                        </p:attrNameLst>
                                      </p:cBhvr>
                                      <p:tavLst>
                                        <p:tav tm="0">
                                          <p:val>
                                            <p:strVal val="#ppt_y"/>
                                          </p:val>
                                        </p:tav>
                                        <p:tav tm="100000">
                                          <p:val>
                                            <p:strVal val="#ppt_y"/>
                                          </p:val>
                                        </p:tav>
                                      </p:tavLst>
                                    </p:anim>
                                    <p:anim calcmode="lin" valueType="num">
                                      <p:cBhvr>
                                        <p:cTn id="47"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8"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9" dur="250" tmFilter="0,0; .5, 1; 1, 1"/>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circle(in)">
                                      <p:cBhvr>
                                        <p:cTn id="54" dur="2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3" name="Rectangle 2">
            <a:extLst>
              <a:ext uri="{FF2B5EF4-FFF2-40B4-BE49-F238E27FC236}">
                <a16:creationId xmlns:a16="http://schemas.microsoft.com/office/drawing/2014/main" id="{0F18BE2A-D865-40D9-AF23-32BADEACE296}"/>
              </a:ext>
            </a:extLst>
          </p:cNvPr>
          <p:cNvSpPr/>
          <p:nvPr/>
        </p:nvSpPr>
        <p:spPr>
          <a:xfrm>
            <a:off x="1202248" y="898297"/>
            <a:ext cx="4047198" cy="400110"/>
          </a:xfrm>
          <a:prstGeom prst="rect">
            <a:avLst/>
          </a:prstGeom>
        </p:spPr>
        <p:txBody>
          <a:bodyPr wrap="none">
            <a:spAutoFit/>
          </a:bodyPr>
          <a:lstStyle/>
          <a:p>
            <a:r>
              <a:rPr lang="en-US" sz="2000" b="1" dirty="0"/>
              <a:t>Doctrine and Covenants 84:109-110.</a:t>
            </a:r>
          </a:p>
        </p:txBody>
      </p:sp>
      <p:sp>
        <p:nvSpPr>
          <p:cNvPr id="2" name="Rectangle 1">
            <a:extLst>
              <a:ext uri="{FF2B5EF4-FFF2-40B4-BE49-F238E27FC236}">
                <a16:creationId xmlns:a16="http://schemas.microsoft.com/office/drawing/2014/main" id="{22F4ABF2-DC40-4F4F-A804-1AB0DD3FD4A7}"/>
              </a:ext>
            </a:extLst>
          </p:cNvPr>
          <p:cNvSpPr/>
          <p:nvPr/>
        </p:nvSpPr>
        <p:spPr>
          <a:xfrm>
            <a:off x="1202247" y="1211323"/>
            <a:ext cx="9102895" cy="1323439"/>
          </a:xfrm>
          <a:prstGeom prst="rect">
            <a:avLst/>
          </a:prstGeom>
        </p:spPr>
        <p:txBody>
          <a:bodyPr wrap="square">
            <a:spAutoFit/>
          </a:bodyPr>
          <a:lstStyle/>
          <a:p>
            <a:pPr algn="just" fontAlgn="base"/>
            <a:r>
              <a:rPr lang="en-US" sz="1600" b="1" dirty="0">
                <a:latin typeface="Palatino"/>
              </a:rPr>
              <a:t>109 </a:t>
            </a:r>
            <a:r>
              <a:rPr lang="en-US" sz="1600" dirty="0">
                <a:latin typeface="Palatino"/>
              </a:rPr>
              <a:t>Therefore, let every man stand in his own office, and labor in his own calling; and let not the head say unto the feet it hath no need of the feet; for without the feet how shall the body be able to stand?</a:t>
            </a:r>
          </a:p>
          <a:p>
            <a:pPr algn="just" fontAlgn="base"/>
            <a:r>
              <a:rPr lang="en-US" sz="1600" b="1" dirty="0">
                <a:latin typeface="Palatino"/>
              </a:rPr>
              <a:t>110 </a:t>
            </a:r>
            <a:r>
              <a:rPr lang="en-US" sz="1600" dirty="0">
                <a:latin typeface="Palatino"/>
              </a:rPr>
              <a:t>Also the body hath need of every member, that all may be edified together, that the system may be kept perfect.</a:t>
            </a:r>
            <a:endParaRPr lang="en-US" sz="1600" b="0" i="0" dirty="0">
              <a:effectLst/>
              <a:latin typeface="Palatino"/>
            </a:endParaRPr>
          </a:p>
        </p:txBody>
      </p:sp>
      <p:sp>
        <p:nvSpPr>
          <p:cNvPr id="4" name="Rectangle 3">
            <a:extLst>
              <a:ext uri="{FF2B5EF4-FFF2-40B4-BE49-F238E27FC236}">
                <a16:creationId xmlns:a16="http://schemas.microsoft.com/office/drawing/2014/main" id="{8EB32137-F3AF-4BD8-A097-A6458109389E}"/>
              </a:ext>
            </a:extLst>
          </p:cNvPr>
          <p:cNvSpPr/>
          <p:nvPr/>
        </p:nvSpPr>
        <p:spPr>
          <a:xfrm>
            <a:off x="1202247" y="2452294"/>
            <a:ext cx="4804072" cy="369332"/>
          </a:xfrm>
          <a:prstGeom prst="rect">
            <a:avLst/>
          </a:prstGeom>
        </p:spPr>
        <p:txBody>
          <a:bodyPr wrap="none">
            <a:spAutoFit/>
          </a:bodyPr>
          <a:lstStyle/>
          <a:p>
            <a:r>
              <a:rPr lang="en-US" b="1" dirty="0"/>
              <a:t>What do the different parts of a body represent?</a:t>
            </a:r>
          </a:p>
        </p:txBody>
      </p:sp>
      <p:sp>
        <p:nvSpPr>
          <p:cNvPr id="5" name="Rectangle 4">
            <a:extLst>
              <a:ext uri="{FF2B5EF4-FFF2-40B4-BE49-F238E27FC236}">
                <a16:creationId xmlns:a16="http://schemas.microsoft.com/office/drawing/2014/main" id="{103D9370-08F7-46A9-A56C-6B46A19C8B38}"/>
              </a:ext>
            </a:extLst>
          </p:cNvPr>
          <p:cNvSpPr/>
          <p:nvPr/>
        </p:nvSpPr>
        <p:spPr>
          <a:xfrm>
            <a:off x="1202247" y="2727627"/>
            <a:ext cx="2435282" cy="369332"/>
          </a:xfrm>
          <a:prstGeom prst="rect">
            <a:avLst/>
          </a:prstGeom>
        </p:spPr>
        <p:txBody>
          <a:bodyPr wrap="none">
            <a:spAutoFit/>
          </a:bodyPr>
          <a:lstStyle/>
          <a:p>
            <a:r>
              <a:rPr lang="en-US" i="1" dirty="0">
                <a:effectLst>
                  <a:outerShdw blurRad="38100" dist="38100" dir="2700000" algn="tl">
                    <a:srgbClr val="000000">
                      <a:alpha val="43137"/>
                    </a:srgbClr>
                  </a:outerShdw>
                </a:effectLst>
              </a:rPr>
              <a:t>Members of the Church.</a:t>
            </a:r>
          </a:p>
        </p:txBody>
      </p:sp>
      <p:sp>
        <p:nvSpPr>
          <p:cNvPr id="7" name="Rectangle 6">
            <a:extLst>
              <a:ext uri="{FF2B5EF4-FFF2-40B4-BE49-F238E27FC236}">
                <a16:creationId xmlns:a16="http://schemas.microsoft.com/office/drawing/2014/main" id="{20EE3B7E-266E-4CF6-9BF1-30A610E2AFD2}"/>
              </a:ext>
            </a:extLst>
          </p:cNvPr>
          <p:cNvSpPr/>
          <p:nvPr/>
        </p:nvSpPr>
        <p:spPr>
          <a:xfrm>
            <a:off x="1202246" y="3015245"/>
            <a:ext cx="6724683" cy="369332"/>
          </a:xfrm>
          <a:prstGeom prst="rect">
            <a:avLst/>
          </a:prstGeom>
        </p:spPr>
        <p:txBody>
          <a:bodyPr wrap="square">
            <a:spAutoFit/>
          </a:bodyPr>
          <a:lstStyle/>
          <a:p>
            <a:r>
              <a:rPr lang="en-US" b="1" dirty="0"/>
              <a:t>What can this analogy teach us about strengthening one another?</a:t>
            </a:r>
          </a:p>
        </p:txBody>
      </p:sp>
      <p:sp>
        <p:nvSpPr>
          <p:cNvPr id="8" name="Rectangle 7">
            <a:extLst>
              <a:ext uri="{FF2B5EF4-FFF2-40B4-BE49-F238E27FC236}">
                <a16:creationId xmlns:a16="http://schemas.microsoft.com/office/drawing/2014/main" id="{9D801B43-C1E3-49EF-8884-40ED90C3A948}"/>
              </a:ext>
            </a:extLst>
          </p:cNvPr>
          <p:cNvSpPr/>
          <p:nvPr/>
        </p:nvSpPr>
        <p:spPr>
          <a:xfrm>
            <a:off x="1202246" y="3329791"/>
            <a:ext cx="7738553"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We need to remember the value and importance of each member of the Church.</a:t>
            </a:r>
          </a:p>
        </p:txBody>
      </p:sp>
      <p:sp>
        <p:nvSpPr>
          <p:cNvPr id="9" name="Rectangle 8">
            <a:extLst>
              <a:ext uri="{FF2B5EF4-FFF2-40B4-BE49-F238E27FC236}">
                <a16:creationId xmlns:a16="http://schemas.microsoft.com/office/drawing/2014/main" id="{2FD00B9A-946D-419B-81A5-5B1AAEBE600A}"/>
              </a:ext>
            </a:extLst>
          </p:cNvPr>
          <p:cNvSpPr/>
          <p:nvPr/>
        </p:nvSpPr>
        <p:spPr>
          <a:xfrm>
            <a:off x="1202248" y="3812630"/>
            <a:ext cx="4047198" cy="400110"/>
          </a:xfrm>
          <a:prstGeom prst="rect">
            <a:avLst/>
          </a:prstGeom>
        </p:spPr>
        <p:txBody>
          <a:bodyPr wrap="none">
            <a:spAutoFit/>
          </a:bodyPr>
          <a:lstStyle/>
          <a:p>
            <a:r>
              <a:rPr lang="en-US" sz="2000" b="1" dirty="0"/>
              <a:t>Doctrine and Covenants 84:118-119.</a:t>
            </a:r>
          </a:p>
        </p:txBody>
      </p:sp>
      <p:sp>
        <p:nvSpPr>
          <p:cNvPr id="11" name="Rectangle 10">
            <a:extLst>
              <a:ext uri="{FF2B5EF4-FFF2-40B4-BE49-F238E27FC236}">
                <a16:creationId xmlns:a16="http://schemas.microsoft.com/office/drawing/2014/main" id="{6060FC04-632E-48A4-8B38-74F379422474}"/>
              </a:ext>
            </a:extLst>
          </p:cNvPr>
          <p:cNvSpPr/>
          <p:nvPr/>
        </p:nvSpPr>
        <p:spPr>
          <a:xfrm>
            <a:off x="1202248" y="4111630"/>
            <a:ext cx="9102894" cy="1323439"/>
          </a:xfrm>
          <a:prstGeom prst="rect">
            <a:avLst/>
          </a:prstGeom>
        </p:spPr>
        <p:txBody>
          <a:bodyPr wrap="square">
            <a:spAutoFit/>
          </a:bodyPr>
          <a:lstStyle/>
          <a:p>
            <a:pPr algn="just" fontAlgn="base"/>
            <a:r>
              <a:rPr lang="en-US" sz="1600" b="1" dirty="0">
                <a:latin typeface="Palatino"/>
              </a:rPr>
              <a:t>118 </a:t>
            </a:r>
            <a:r>
              <a:rPr lang="en-US" sz="1600" dirty="0">
                <a:latin typeface="Palatino"/>
              </a:rPr>
              <a:t>For, with you saith the Lord Almighty, I will rend their kingdoms; I will not only shake the earth, but the starry heavens shall tremble.</a:t>
            </a:r>
          </a:p>
          <a:p>
            <a:pPr algn="just" fontAlgn="base"/>
            <a:r>
              <a:rPr lang="en-US" sz="1600" b="1" dirty="0">
                <a:latin typeface="Palatino"/>
              </a:rPr>
              <a:t>119 </a:t>
            </a:r>
            <a:r>
              <a:rPr lang="en-US" sz="1600" dirty="0">
                <a:latin typeface="Palatino"/>
              </a:rPr>
              <a:t>For I, the Lord, have put forth my hand to exert the powers of heaven; ye cannot see it now, yet a little while and ye shall see it, and know that I am, and that I will come and reign with my people.</a:t>
            </a:r>
            <a:endParaRPr lang="en-US" sz="1600" b="0" i="0" dirty="0">
              <a:effectLst/>
              <a:latin typeface="Palatino"/>
            </a:endParaRPr>
          </a:p>
        </p:txBody>
      </p:sp>
      <p:sp>
        <p:nvSpPr>
          <p:cNvPr id="13" name="Rectangle 12">
            <a:extLst>
              <a:ext uri="{FF2B5EF4-FFF2-40B4-BE49-F238E27FC236}">
                <a16:creationId xmlns:a16="http://schemas.microsoft.com/office/drawing/2014/main" id="{20A79F8C-14F3-45A1-8C90-1D67D87C8F15}"/>
              </a:ext>
            </a:extLst>
          </p:cNvPr>
          <p:cNvSpPr/>
          <p:nvPr/>
        </p:nvSpPr>
        <p:spPr>
          <a:xfrm>
            <a:off x="1202249" y="5435069"/>
            <a:ext cx="9102893" cy="646331"/>
          </a:xfrm>
          <a:prstGeom prst="rect">
            <a:avLst/>
          </a:prstGeom>
        </p:spPr>
        <p:txBody>
          <a:bodyPr wrap="square">
            <a:spAutoFit/>
          </a:bodyPr>
          <a:lstStyle/>
          <a:p>
            <a:pPr algn="just"/>
            <a:r>
              <a:rPr lang="en-US" b="1" dirty="0"/>
              <a:t>What did the Lord promise that His faithful servants would see? How have you seen the Lord exerting the powers of heaven in our day? </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9"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upLeft)">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circle(in)">
                                      <p:cBhvr>
                                        <p:cTn id="26" dur="20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1000" fill="hold"/>
                                        <p:tgtEl>
                                          <p:spTgt spid="9"/>
                                        </p:tgtEl>
                                        <p:attrNameLst>
                                          <p:attrName>ppt_w</p:attrName>
                                        </p:attrNameLst>
                                      </p:cBhvr>
                                      <p:tavLst>
                                        <p:tav tm="0">
                                          <p:val>
                                            <p:strVal val="#ppt_w*0.70"/>
                                          </p:val>
                                        </p:tav>
                                        <p:tav tm="100000">
                                          <p:val>
                                            <p:strVal val="#ppt_w"/>
                                          </p:val>
                                        </p:tav>
                                      </p:tavLst>
                                    </p:anim>
                                    <p:anim calcmode="lin" valueType="num">
                                      <p:cBhvr>
                                        <p:cTn id="37" dur="1000" fill="hold"/>
                                        <p:tgtEl>
                                          <p:spTgt spid="9"/>
                                        </p:tgtEl>
                                        <p:attrNameLst>
                                          <p:attrName>ppt_h</p:attrName>
                                        </p:attrNameLst>
                                      </p:cBhvr>
                                      <p:tavLst>
                                        <p:tav tm="0">
                                          <p:val>
                                            <p:strVal val="#ppt_h"/>
                                          </p:val>
                                        </p:tav>
                                        <p:tav tm="100000">
                                          <p:val>
                                            <p:strVal val="#ppt_h"/>
                                          </p:val>
                                        </p:tav>
                                      </p:tavLst>
                                    </p:anim>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3" name="Rectangle 2">
            <a:extLst>
              <a:ext uri="{FF2B5EF4-FFF2-40B4-BE49-F238E27FC236}">
                <a16:creationId xmlns:a16="http://schemas.microsoft.com/office/drawing/2014/main" id="{A45A8041-F84B-4507-A449-C607E8B54304}"/>
              </a:ext>
            </a:extLst>
          </p:cNvPr>
          <p:cNvSpPr/>
          <p:nvPr/>
        </p:nvSpPr>
        <p:spPr>
          <a:xfrm>
            <a:off x="2776024" y="2967335"/>
            <a:ext cx="6639951" cy="923330"/>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84:62-120.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4" name="Rectangle 3">
            <a:extLst>
              <a:ext uri="{FF2B5EF4-FFF2-40B4-BE49-F238E27FC236}">
                <a16:creationId xmlns:a16="http://schemas.microsoft.com/office/drawing/2014/main" id="{D6FF2C9C-BB1D-443F-89F9-2F435845C155}"/>
              </a:ext>
            </a:extLst>
          </p:cNvPr>
          <p:cNvSpPr/>
          <p:nvPr/>
        </p:nvSpPr>
        <p:spPr>
          <a:xfrm>
            <a:off x="3048000" y="2274838"/>
            <a:ext cx="6096000" cy="2308324"/>
          </a:xfrm>
          <a:prstGeom prst="rect">
            <a:avLst/>
          </a:prstGeom>
        </p:spPr>
        <p:txBody>
          <a:bodyPr>
            <a:spAutoFit/>
          </a:bodyPr>
          <a:lstStyle/>
          <a:p>
            <a:pPr algn="ctr"/>
            <a:r>
              <a:rPr lang="en-US" sz="4800" b="1" dirty="0">
                <a:latin typeface="Gabriola" panose="04040605051002020D02" pitchFamily="82" charset="0"/>
              </a:rPr>
              <a:t>“The Lord issues a call for the Saints to testify of the principles and ordinances of the gospel”</a:t>
            </a:r>
          </a:p>
        </p:txBody>
      </p:sp>
      <p:sp>
        <p:nvSpPr>
          <p:cNvPr id="6" name="Rectangle 5">
            <a:extLst>
              <a:ext uri="{FF2B5EF4-FFF2-40B4-BE49-F238E27FC236}">
                <a16:creationId xmlns:a16="http://schemas.microsoft.com/office/drawing/2014/main" id="{3F27F4C1-90C0-4D9E-A646-A6917CCDEF51}"/>
              </a:ext>
            </a:extLst>
          </p:cNvPr>
          <p:cNvSpPr/>
          <p:nvPr/>
        </p:nvSpPr>
        <p:spPr>
          <a:xfrm>
            <a:off x="1640837" y="890974"/>
            <a:ext cx="3837204" cy="400110"/>
          </a:xfrm>
          <a:prstGeom prst="rect">
            <a:avLst/>
          </a:prstGeom>
        </p:spPr>
        <p:txBody>
          <a:bodyPr wrap="none">
            <a:spAutoFit/>
          </a:bodyPr>
          <a:lstStyle/>
          <a:p>
            <a:r>
              <a:rPr lang="en-US" sz="2000" b="1" dirty="0"/>
              <a:t>Doctrine and Covenants 84:62–76.</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3" name="Rectangle 2">
            <a:extLst>
              <a:ext uri="{FF2B5EF4-FFF2-40B4-BE49-F238E27FC236}">
                <a16:creationId xmlns:a16="http://schemas.microsoft.com/office/drawing/2014/main" id="{A4B95179-EEF4-4A1E-A021-9AB7196475E3}"/>
              </a:ext>
            </a:extLst>
          </p:cNvPr>
          <p:cNvSpPr/>
          <p:nvPr/>
        </p:nvSpPr>
        <p:spPr>
          <a:xfrm>
            <a:off x="1671771" y="832930"/>
            <a:ext cx="3449278" cy="400110"/>
          </a:xfrm>
          <a:prstGeom prst="rect">
            <a:avLst/>
          </a:prstGeom>
        </p:spPr>
        <p:txBody>
          <a:bodyPr wrap="none">
            <a:spAutoFit/>
          </a:bodyPr>
          <a:lstStyle/>
          <a:p>
            <a:r>
              <a:rPr lang="en-US" sz="2000" b="1" dirty="0"/>
              <a:t>Doctrine and Covenants 84:62.</a:t>
            </a:r>
          </a:p>
        </p:txBody>
      </p:sp>
      <p:sp>
        <p:nvSpPr>
          <p:cNvPr id="2" name="Rectangle 1">
            <a:extLst>
              <a:ext uri="{FF2B5EF4-FFF2-40B4-BE49-F238E27FC236}">
                <a16:creationId xmlns:a16="http://schemas.microsoft.com/office/drawing/2014/main" id="{CCD049B6-489D-466F-9471-930A8FAA7A4D}"/>
              </a:ext>
            </a:extLst>
          </p:cNvPr>
          <p:cNvSpPr/>
          <p:nvPr/>
        </p:nvSpPr>
        <p:spPr>
          <a:xfrm>
            <a:off x="1665949" y="1763664"/>
            <a:ext cx="6212598" cy="369332"/>
          </a:xfrm>
          <a:prstGeom prst="rect">
            <a:avLst/>
          </a:prstGeom>
        </p:spPr>
        <p:txBody>
          <a:bodyPr wrap="none">
            <a:spAutoFit/>
          </a:bodyPr>
          <a:lstStyle/>
          <a:p>
            <a:r>
              <a:rPr lang="en-US" b="1" dirty="0"/>
              <a:t>Where are the Lord’s servants supposed to preach the gospel? </a:t>
            </a:r>
          </a:p>
        </p:txBody>
      </p:sp>
      <p:sp>
        <p:nvSpPr>
          <p:cNvPr id="4" name="Rectangle 3">
            <a:extLst>
              <a:ext uri="{FF2B5EF4-FFF2-40B4-BE49-F238E27FC236}">
                <a16:creationId xmlns:a16="http://schemas.microsoft.com/office/drawing/2014/main" id="{7ACC719B-86D0-4537-9A14-E5692DCAB6F9}"/>
              </a:ext>
            </a:extLst>
          </p:cNvPr>
          <p:cNvSpPr/>
          <p:nvPr/>
        </p:nvSpPr>
        <p:spPr>
          <a:xfrm>
            <a:off x="1665949" y="2132996"/>
            <a:ext cx="8021389"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All Latter-day Saints have a responsibility to take the gospel to the whole world.</a:t>
            </a:r>
          </a:p>
        </p:txBody>
      </p:sp>
      <p:sp>
        <p:nvSpPr>
          <p:cNvPr id="5" name="Rectangle 4">
            <a:extLst>
              <a:ext uri="{FF2B5EF4-FFF2-40B4-BE49-F238E27FC236}">
                <a16:creationId xmlns:a16="http://schemas.microsoft.com/office/drawing/2014/main" id="{D398C5BD-E90D-47B8-A775-161419FFE668}"/>
              </a:ext>
            </a:extLst>
          </p:cNvPr>
          <p:cNvSpPr/>
          <p:nvPr/>
        </p:nvSpPr>
        <p:spPr>
          <a:xfrm>
            <a:off x="3597200" y="2646684"/>
            <a:ext cx="5641501" cy="2017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8A0CF30-D0E5-4F6F-A25C-80115C46A312}"/>
              </a:ext>
            </a:extLst>
          </p:cNvPr>
          <p:cNvSpPr txBox="1"/>
          <p:nvPr/>
        </p:nvSpPr>
        <p:spPr>
          <a:xfrm>
            <a:off x="4811559" y="2646684"/>
            <a:ext cx="4427142" cy="2031325"/>
          </a:xfrm>
          <a:prstGeom prst="rect">
            <a:avLst/>
          </a:prstGeom>
          <a:noFill/>
        </p:spPr>
        <p:txBody>
          <a:bodyPr wrap="square" rtlCol="0">
            <a:spAutoFit/>
          </a:bodyPr>
          <a:lstStyle/>
          <a:p>
            <a:pPr algn="just"/>
            <a:r>
              <a:rPr lang="en-US" sz="1400" dirty="0"/>
              <a:t>“The scriptures are abundantly clear in stating that all members of the Church are responsible to do missionary work.… “The prophets of this dispensation also have clearly taught the concept that missionary service is the responsibility of all members. President David O. McKay taught the principle with the challenging words, ‘Every member a missionary!’ (See Conference Report, April 1959, p.122.)” (“It Becometh Every Man,” Ensign,</a:t>
            </a:r>
          </a:p>
          <a:p>
            <a:pPr algn="just"/>
            <a:r>
              <a:rPr lang="en-US" sz="1400" dirty="0"/>
              <a:t>Oct. 1977,3).</a:t>
            </a:r>
          </a:p>
        </p:txBody>
      </p:sp>
      <p:pic>
        <p:nvPicPr>
          <p:cNvPr id="9" name="Picture 8">
            <a:extLst>
              <a:ext uri="{FF2B5EF4-FFF2-40B4-BE49-F238E27FC236}">
                <a16:creationId xmlns:a16="http://schemas.microsoft.com/office/drawing/2014/main" id="{539B744E-EC95-43A0-81CB-3850EFA16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218" y="2743145"/>
            <a:ext cx="1108341" cy="1371709"/>
          </a:xfrm>
          <a:prstGeom prst="rect">
            <a:avLst/>
          </a:prstGeom>
        </p:spPr>
      </p:pic>
      <p:sp>
        <p:nvSpPr>
          <p:cNvPr id="10" name="TextBox 9">
            <a:extLst>
              <a:ext uri="{FF2B5EF4-FFF2-40B4-BE49-F238E27FC236}">
                <a16:creationId xmlns:a16="http://schemas.microsoft.com/office/drawing/2014/main" id="{5DBF942B-0BE9-423A-9FC8-E7D00194110B}"/>
              </a:ext>
            </a:extLst>
          </p:cNvPr>
          <p:cNvSpPr txBox="1"/>
          <p:nvPr/>
        </p:nvSpPr>
        <p:spPr>
          <a:xfrm>
            <a:off x="3597200" y="4114854"/>
            <a:ext cx="1326004" cy="430887"/>
          </a:xfrm>
          <a:prstGeom prst="rect">
            <a:avLst/>
          </a:prstGeom>
          <a:noFill/>
        </p:spPr>
        <p:txBody>
          <a:bodyPr wrap="none" rtlCol="0">
            <a:spAutoFit/>
          </a:bodyPr>
          <a:lstStyle/>
          <a:p>
            <a:pPr algn="ctr"/>
            <a:r>
              <a:rPr lang="en-US" sz="1100" b="1" dirty="0"/>
              <a:t>President </a:t>
            </a:r>
          </a:p>
          <a:p>
            <a:pPr algn="ctr"/>
            <a:r>
              <a:rPr lang="en-US" sz="1100" b="1" dirty="0"/>
              <a:t>Spencer W. Kimball</a:t>
            </a:r>
          </a:p>
        </p:txBody>
      </p:sp>
      <p:sp>
        <p:nvSpPr>
          <p:cNvPr id="11" name="Rectangle 10">
            <a:extLst>
              <a:ext uri="{FF2B5EF4-FFF2-40B4-BE49-F238E27FC236}">
                <a16:creationId xmlns:a16="http://schemas.microsoft.com/office/drawing/2014/main" id="{74890299-31CD-4930-BE7E-7A59B292CA3F}"/>
              </a:ext>
            </a:extLst>
          </p:cNvPr>
          <p:cNvSpPr/>
          <p:nvPr/>
        </p:nvSpPr>
        <p:spPr>
          <a:xfrm>
            <a:off x="1665949" y="1178733"/>
            <a:ext cx="8392451" cy="584775"/>
          </a:xfrm>
          <a:prstGeom prst="rect">
            <a:avLst/>
          </a:prstGeom>
        </p:spPr>
        <p:txBody>
          <a:bodyPr wrap="square">
            <a:spAutoFit/>
          </a:bodyPr>
          <a:lstStyle/>
          <a:p>
            <a:pPr algn="just"/>
            <a:r>
              <a:rPr lang="en-US" sz="1600" dirty="0">
                <a:latin typeface="Palatino"/>
              </a:rPr>
              <a:t>Therefore, go ye into all the world; and unto whatsoever place ye cannot go ye shall send, that the testimony may go from you into all the world unto every creature.</a:t>
            </a:r>
            <a:endParaRPr lang="en-US" sz="1600" dirty="0"/>
          </a:p>
        </p:txBody>
      </p:sp>
    </p:spTree>
    <p:extLst>
      <p:ext uri="{BB962C8B-B14F-4D97-AF65-F5344CB8AC3E}">
        <p14:creationId xmlns:p14="http://schemas.microsoft.com/office/powerpoint/2010/main" val="271785075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4"/>
                                        </p:tgtEl>
                                        <p:attrNameLst>
                                          <p:attrName>ppt_y</p:attrName>
                                        </p:attrNameLst>
                                      </p:cBhvr>
                                      <p:tavLst>
                                        <p:tav tm="0">
                                          <p:val>
                                            <p:strVal val="#ppt_y"/>
                                          </p:val>
                                        </p:tav>
                                        <p:tav tm="100000">
                                          <p:val>
                                            <p:strVal val="#ppt_y"/>
                                          </p:val>
                                        </p:tav>
                                      </p:tavLst>
                                    </p:anim>
                                    <p:anim calcmode="lin" valueType="num">
                                      <p:cBhvr>
                                        <p:cTn id="14"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heckerboard(across)">
                                      <p:cBhvr>
                                        <p:cTn id="21" dur="1000"/>
                                        <p:tgtEl>
                                          <p:spTgt spid="9"/>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1000"/>
                                        <p:tgtEl>
                                          <p:spTgt spid="6"/>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1000"/>
                                        <p:tgtEl>
                                          <p:spTgt spid="10"/>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heckerboard(across)">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P spid="6"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3" name="Rectangle 2">
            <a:extLst>
              <a:ext uri="{FF2B5EF4-FFF2-40B4-BE49-F238E27FC236}">
                <a16:creationId xmlns:a16="http://schemas.microsoft.com/office/drawing/2014/main" id="{6340F721-F850-4629-85B2-972800AFCAC9}"/>
              </a:ext>
            </a:extLst>
          </p:cNvPr>
          <p:cNvSpPr/>
          <p:nvPr/>
        </p:nvSpPr>
        <p:spPr>
          <a:xfrm>
            <a:off x="1640837" y="890974"/>
            <a:ext cx="3449278" cy="400110"/>
          </a:xfrm>
          <a:prstGeom prst="rect">
            <a:avLst/>
          </a:prstGeom>
        </p:spPr>
        <p:txBody>
          <a:bodyPr wrap="none">
            <a:spAutoFit/>
          </a:bodyPr>
          <a:lstStyle/>
          <a:p>
            <a:r>
              <a:rPr lang="en-US" sz="2000" b="1" dirty="0"/>
              <a:t>Doctrine and Covenants 84:64.</a:t>
            </a:r>
          </a:p>
        </p:txBody>
      </p:sp>
      <p:sp>
        <p:nvSpPr>
          <p:cNvPr id="2" name="Rectangle 1">
            <a:extLst>
              <a:ext uri="{FF2B5EF4-FFF2-40B4-BE49-F238E27FC236}">
                <a16:creationId xmlns:a16="http://schemas.microsoft.com/office/drawing/2014/main" id="{B08D885F-1352-42EA-AC62-E6AFBC35814B}"/>
              </a:ext>
            </a:extLst>
          </p:cNvPr>
          <p:cNvSpPr/>
          <p:nvPr/>
        </p:nvSpPr>
        <p:spPr>
          <a:xfrm>
            <a:off x="1640836" y="1211572"/>
            <a:ext cx="8552475" cy="584775"/>
          </a:xfrm>
          <a:prstGeom prst="rect">
            <a:avLst/>
          </a:prstGeom>
        </p:spPr>
        <p:txBody>
          <a:bodyPr wrap="square">
            <a:spAutoFit/>
          </a:bodyPr>
          <a:lstStyle/>
          <a:p>
            <a:pPr algn="just"/>
            <a:r>
              <a:rPr lang="en-US" sz="1600" dirty="0">
                <a:latin typeface="Palatino"/>
              </a:rPr>
              <a:t>Therefore, as I said unto mine apostles I say unto you again, that every soul who believeth on your words, and is baptized by water for the remission of sins, shall receive the Holy Ghost.</a:t>
            </a:r>
            <a:endParaRPr lang="en-US" sz="1600" dirty="0"/>
          </a:p>
        </p:txBody>
      </p:sp>
      <p:sp>
        <p:nvSpPr>
          <p:cNvPr id="4" name="Rectangle 3">
            <a:extLst>
              <a:ext uri="{FF2B5EF4-FFF2-40B4-BE49-F238E27FC236}">
                <a16:creationId xmlns:a16="http://schemas.microsoft.com/office/drawing/2014/main" id="{68FC9BBA-AA8E-497D-8999-2EFD71E0C2FD}"/>
              </a:ext>
            </a:extLst>
          </p:cNvPr>
          <p:cNvSpPr/>
          <p:nvPr/>
        </p:nvSpPr>
        <p:spPr>
          <a:xfrm>
            <a:off x="1640836" y="1796347"/>
            <a:ext cx="8552477" cy="353943"/>
          </a:xfrm>
          <a:prstGeom prst="rect">
            <a:avLst/>
          </a:prstGeom>
        </p:spPr>
        <p:txBody>
          <a:bodyPr wrap="square">
            <a:spAutoFit/>
          </a:bodyPr>
          <a:lstStyle/>
          <a:p>
            <a:pPr algn="just"/>
            <a:r>
              <a:rPr lang="en-US" sz="1700" b="1" dirty="0"/>
              <a:t>Why is it important for people to accept the gospel, be baptized, and receive the Holy Ghost? </a:t>
            </a:r>
          </a:p>
        </p:txBody>
      </p:sp>
      <p:sp>
        <p:nvSpPr>
          <p:cNvPr id="6" name="Rectangle 5">
            <a:extLst>
              <a:ext uri="{FF2B5EF4-FFF2-40B4-BE49-F238E27FC236}">
                <a16:creationId xmlns:a16="http://schemas.microsoft.com/office/drawing/2014/main" id="{3876DCB0-3637-4769-B0FD-82C4BFBAE9AD}"/>
              </a:ext>
            </a:extLst>
          </p:cNvPr>
          <p:cNvSpPr/>
          <p:nvPr/>
        </p:nvSpPr>
        <p:spPr>
          <a:xfrm>
            <a:off x="1640836" y="2227535"/>
            <a:ext cx="3787512" cy="400110"/>
          </a:xfrm>
          <a:prstGeom prst="rect">
            <a:avLst/>
          </a:prstGeom>
        </p:spPr>
        <p:txBody>
          <a:bodyPr wrap="none">
            <a:spAutoFit/>
          </a:bodyPr>
          <a:lstStyle/>
          <a:p>
            <a:r>
              <a:rPr lang="en-US" sz="2000" b="1" dirty="0"/>
              <a:t>Doctrine and Covenants 84:65-73.</a:t>
            </a:r>
          </a:p>
        </p:txBody>
      </p:sp>
      <p:sp>
        <p:nvSpPr>
          <p:cNvPr id="5" name="Rectangle 4">
            <a:extLst>
              <a:ext uri="{FF2B5EF4-FFF2-40B4-BE49-F238E27FC236}">
                <a16:creationId xmlns:a16="http://schemas.microsoft.com/office/drawing/2014/main" id="{9E86596E-C2A5-4CEA-A875-C12F2A72FB8F}"/>
              </a:ext>
            </a:extLst>
          </p:cNvPr>
          <p:cNvSpPr/>
          <p:nvPr/>
        </p:nvSpPr>
        <p:spPr>
          <a:xfrm>
            <a:off x="1640835" y="2535063"/>
            <a:ext cx="8552475" cy="2800767"/>
          </a:xfrm>
          <a:prstGeom prst="rect">
            <a:avLst/>
          </a:prstGeom>
        </p:spPr>
        <p:txBody>
          <a:bodyPr wrap="square">
            <a:spAutoFit/>
          </a:bodyPr>
          <a:lstStyle/>
          <a:p>
            <a:pPr algn="just" fontAlgn="base"/>
            <a:r>
              <a:rPr lang="en-US" sz="1600" b="1" dirty="0">
                <a:latin typeface="Palatino"/>
              </a:rPr>
              <a:t>65 </a:t>
            </a:r>
            <a:r>
              <a:rPr lang="en-US" sz="1600" dirty="0">
                <a:latin typeface="Palatino"/>
              </a:rPr>
              <a:t>And these signs shall follow them that believe—</a:t>
            </a:r>
          </a:p>
          <a:p>
            <a:pPr algn="just" fontAlgn="base"/>
            <a:r>
              <a:rPr lang="en-US" sz="1600" b="1" dirty="0">
                <a:latin typeface="Palatino"/>
              </a:rPr>
              <a:t>66 </a:t>
            </a:r>
            <a:r>
              <a:rPr lang="en-US" sz="1600" dirty="0">
                <a:latin typeface="Palatino"/>
              </a:rPr>
              <a:t>In my name they shall do many wonderful works;</a:t>
            </a:r>
          </a:p>
          <a:p>
            <a:pPr algn="just" fontAlgn="base"/>
            <a:r>
              <a:rPr lang="en-US" sz="1600" b="1" dirty="0">
                <a:latin typeface="Palatino"/>
              </a:rPr>
              <a:t>67 </a:t>
            </a:r>
            <a:r>
              <a:rPr lang="en-US" sz="1600" dirty="0">
                <a:latin typeface="Palatino"/>
              </a:rPr>
              <a:t>In my name they shall cast out devils;</a:t>
            </a:r>
          </a:p>
          <a:p>
            <a:pPr algn="just" fontAlgn="base"/>
            <a:r>
              <a:rPr lang="en-US" sz="1600" b="1" dirty="0">
                <a:latin typeface="Palatino"/>
              </a:rPr>
              <a:t>68 </a:t>
            </a:r>
            <a:r>
              <a:rPr lang="en-US" sz="1600" dirty="0">
                <a:latin typeface="Palatino"/>
              </a:rPr>
              <a:t>In my name they shall heal the sick;</a:t>
            </a:r>
          </a:p>
          <a:p>
            <a:pPr algn="just" fontAlgn="base"/>
            <a:r>
              <a:rPr lang="en-US" sz="1600" b="1" dirty="0">
                <a:latin typeface="Palatino"/>
              </a:rPr>
              <a:t>69 </a:t>
            </a:r>
            <a:r>
              <a:rPr lang="en-US" sz="1600" dirty="0">
                <a:latin typeface="Palatino"/>
              </a:rPr>
              <a:t>In my name they shall open the eyes of the blind, and unstop the ears of the deaf;</a:t>
            </a:r>
          </a:p>
          <a:p>
            <a:pPr algn="just" fontAlgn="base"/>
            <a:r>
              <a:rPr lang="en-US" sz="1600" b="1" dirty="0">
                <a:latin typeface="Palatino"/>
              </a:rPr>
              <a:t>70 </a:t>
            </a:r>
            <a:r>
              <a:rPr lang="en-US" sz="1600" dirty="0">
                <a:latin typeface="Palatino"/>
              </a:rPr>
              <a:t>And the tongue of the dumb shall speak;</a:t>
            </a:r>
          </a:p>
          <a:p>
            <a:pPr algn="just" fontAlgn="base"/>
            <a:r>
              <a:rPr lang="en-US" sz="1600" b="1" dirty="0">
                <a:latin typeface="Palatino"/>
              </a:rPr>
              <a:t>71 </a:t>
            </a:r>
            <a:r>
              <a:rPr lang="en-US" sz="1600" dirty="0">
                <a:latin typeface="Palatino"/>
              </a:rPr>
              <a:t>And if any man shall administer poison unto them it shall not hurt them;</a:t>
            </a:r>
          </a:p>
          <a:p>
            <a:pPr algn="just" fontAlgn="base"/>
            <a:r>
              <a:rPr lang="en-US" sz="1600" b="1" dirty="0">
                <a:latin typeface="Palatino"/>
              </a:rPr>
              <a:t>72 </a:t>
            </a:r>
            <a:r>
              <a:rPr lang="en-US" sz="1600" dirty="0">
                <a:latin typeface="Palatino"/>
              </a:rPr>
              <a:t>And the poison of a serpent shall not have power to harm them.</a:t>
            </a:r>
          </a:p>
          <a:p>
            <a:pPr algn="just" fontAlgn="base"/>
            <a:r>
              <a:rPr lang="en-US" sz="1600" b="1" dirty="0">
                <a:latin typeface="Palatino"/>
              </a:rPr>
              <a:t>73 </a:t>
            </a:r>
            <a:r>
              <a:rPr lang="en-US" sz="1600" dirty="0">
                <a:latin typeface="Palatino"/>
              </a:rPr>
              <a:t>But a commandment I give unto them, that they shall not boast themselves of these things, neither speak them before the world; for these things are given unto you for your profit and for salvation.</a:t>
            </a:r>
            <a:endParaRPr lang="en-US" sz="1600"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3"/>
                                        </p:tgtEl>
                                        <p:attrNameLst>
                                          <p:attrName>r</p:attrName>
                                        </p:attrNameLst>
                                      </p:cBhvr>
                                    </p:animRot>
                                    <p:animRot by="-240000">
                                      <p:cBhvr>
                                        <p:cTn id="13" dur="200" fill="hold">
                                          <p:stCondLst>
                                            <p:cond delay="200"/>
                                          </p:stCondLst>
                                        </p:cTn>
                                        <p:tgtEl>
                                          <p:spTgt spid="3"/>
                                        </p:tgtEl>
                                        <p:attrNameLst>
                                          <p:attrName>r</p:attrName>
                                        </p:attrNameLst>
                                      </p:cBhvr>
                                    </p:animRot>
                                    <p:animRot by="240000">
                                      <p:cBhvr>
                                        <p:cTn id="14" dur="200" fill="hold">
                                          <p:stCondLst>
                                            <p:cond delay="400"/>
                                          </p:stCondLst>
                                        </p:cTn>
                                        <p:tgtEl>
                                          <p:spTgt spid="3"/>
                                        </p:tgtEl>
                                        <p:attrNameLst>
                                          <p:attrName>r</p:attrName>
                                        </p:attrNameLst>
                                      </p:cBhvr>
                                    </p:animRot>
                                    <p:animRot by="-240000">
                                      <p:cBhvr>
                                        <p:cTn id="15" dur="200" fill="hold">
                                          <p:stCondLst>
                                            <p:cond delay="600"/>
                                          </p:stCondLst>
                                        </p:cTn>
                                        <p:tgtEl>
                                          <p:spTgt spid="3"/>
                                        </p:tgtEl>
                                        <p:attrNameLst>
                                          <p:attrName>r</p:attrName>
                                        </p:attrNameLst>
                                      </p:cBhvr>
                                    </p:animRot>
                                    <p:animRot by="120000">
                                      <p:cBhvr>
                                        <p:cTn id="16" dur="200" fill="hold">
                                          <p:stCondLst>
                                            <p:cond delay="800"/>
                                          </p:stCondLst>
                                        </p:cTn>
                                        <p:tgtEl>
                                          <p:spTgt spid="3"/>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2" name="Rectangle 1">
            <a:extLst>
              <a:ext uri="{FF2B5EF4-FFF2-40B4-BE49-F238E27FC236}">
                <a16:creationId xmlns:a16="http://schemas.microsoft.com/office/drawing/2014/main" id="{BE200E8B-A286-4841-A605-B3CB1661CB91}"/>
              </a:ext>
            </a:extLst>
          </p:cNvPr>
          <p:cNvSpPr/>
          <p:nvPr/>
        </p:nvSpPr>
        <p:spPr>
          <a:xfrm>
            <a:off x="1248228" y="1015778"/>
            <a:ext cx="8897258" cy="646331"/>
          </a:xfrm>
          <a:prstGeom prst="rect">
            <a:avLst/>
          </a:prstGeom>
        </p:spPr>
        <p:txBody>
          <a:bodyPr wrap="square">
            <a:spAutoFit/>
          </a:bodyPr>
          <a:lstStyle/>
          <a:p>
            <a:pPr algn="just"/>
            <a:r>
              <a:rPr lang="en-US" b="1" dirty="0"/>
              <a:t>Why do you think these gifts would be important for those who preach and for those who believe the gospel? </a:t>
            </a:r>
          </a:p>
        </p:txBody>
      </p:sp>
      <p:sp>
        <p:nvSpPr>
          <p:cNvPr id="3" name="Rectangle 2">
            <a:extLst>
              <a:ext uri="{FF2B5EF4-FFF2-40B4-BE49-F238E27FC236}">
                <a16:creationId xmlns:a16="http://schemas.microsoft.com/office/drawing/2014/main" id="{C03D4F2A-914F-4177-8186-835E1F4EE6AC}"/>
              </a:ext>
            </a:extLst>
          </p:cNvPr>
          <p:cNvSpPr/>
          <p:nvPr/>
        </p:nvSpPr>
        <p:spPr>
          <a:xfrm>
            <a:off x="1248228" y="1786913"/>
            <a:ext cx="4310283" cy="369332"/>
          </a:xfrm>
          <a:prstGeom prst="rect">
            <a:avLst/>
          </a:prstGeom>
        </p:spPr>
        <p:txBody>
          <a:bodyPr wrap="none">
            <a:spAutoFit/>
          </a:bodyPr>
          <a:lstStyle/>
          <a:p>
            <a:r>
              <a:rPr lang="en-US" b="1" dirty="0"/>
              <a:t>What caution did the Lord give in verse 73?</a:t>
            </a:r>
          </a:p>
        </p:txBody>
      </p:sp>
      <p:sp>
        <p:nvSpPr>
          <p:cNvPr id="5" name="Rectangle 4">
            <a:extLst>
              <a:ext uri="{FF2B5EF4-FFF2-40B4-BE49-F238E27FC236}">
                <a16:creationId xmlns:a16="http://schemas.microsoft.com/office/drawing/2014/main" id="{449EBEB1-0D99-485A-97C7-14C07665F9A7}"/>
              </a:ext>
            </a:extLst>
          </p:cNvPr>
          <p:cNvSpPr/>
          <p:nvPr/>
        </p:nvSpPr>
        <p:spPr>
          <a:xfrm>
            <a:off x="1248228" y="2156245"/>
            <a:ext cx="3787512" cy="400110"/>
          </a:xfrm>
          <a:prstGeom prst="rect">
            <a:avLst/>
          </a:prstGeom>
        </p:spPr>
        <p:txBody>
          <a:bodyPr wrap="none">
            <a:spAutoFit/>
          </a:bodyPr>
          <a:lstStyle/>
          <a:p>
            <a:r>
              <a:rPr lang="en-US" sz="2000" b="1" dirty="0"/>
              <a:t>Doctrine and Covenants 84:74-76.</a:t>
            </a:r>
          </a:p>
        </p:txBody>
      </p:sp>
      <p:sp>
        <p:nvSpPr>
          <p:cNvPr id="4" name="Rectangle 3">
            <a:extLst>
              <a:ext uri="{FF2B5EF4-FFF2-40B4-BE49-F238E27FC236}">
                <a16:creationId xmlns:a16="http://schemas.microsoft.com/office/drawing/2014/main" id="{B41644A3-BD01-441B-ADA0-3B5067CF601B}"/>
              </a:ext>
            </a:extLst>
          </p:cNvPr>
          <p:cNvSpPr/>
          <p:nvPr/>
        </p:nvSpPr>
        <p:spPr>
          <a:xfrm>
            <a:off x="1248228" y="4745067"/>
            <a:ext cx="6720115" cy="369332"/>
          </a:xfrm>
          <a:prstGeom prst="rect">
            <a:avLst/>
          </a:prstGeom>
        </p:spPr>
        <p:txBody>
          <a:bodyPr wrap="square">
            <a:spAutoFit/>
          </a:bodyPr>
          <a:lstStyle/>
          <a:p>
            <a:r>
              <a:rPr lang="en-US" b="1" dirty="0"/>
              <a:t>What happens to those who choose not to believe and be baptized?</a:t>
            </a:r>
          </a:p>
        </p:txBody>
      </p:sp>
      <p:sp>
        <p:nvSpPr>
          <p:cNvPr id="6" name="Rectangle 5">
            <a:extLst>
              <a:ext uri="{FF2B5EF4-FFF2-40B4-BE49-F238E27FC236}">
                <a16:creationId xmlns:a16="http://schemas.microsoft.com/office/drawing/2014/main" id="{68C3DF13-2824-4A2A-9DA9-B5E715236E5F}"/>
              </a:ext>
            </a:extLst>
          </p:cNvPr>
          <p:cNvSpPr/>
          <p:nvPr/>
        </p:nvSpPr>
        <p:spPr>
          <a:xfrm>
            <a:off x="1248228" y="5150369"/>
            <a:ext cx="8897258" cy="369332"/>
          </a:xfrm>
          <a:prstGeom prst="rect">
            <a:avLst/>
          </a:prstGeom>
        </p:spPr>
        <p:txBody>
          <a:bodyPr wrap="square">
            <a:spAutoFit/>
          </a:bodyPr>
          <a:lstStyle/>
          <a:p>
            <a:r>
              <a:rPr lang="en-US" b="1" dirty="0"/>
              <a:t>How would you summarize the importance of teaching others the gospel of Jesus Christ? </a:t>
            </a:r>
          </a:p>
        </p:txBody>
      </p:sp>
      <p:sp>
        <p:nvSpPr>
          <p:cNvPr id="7" name="Rectangle 6">
            <a:extLst>
              <a:ext uri="{FF2B5EF4-FFF2-40B4-BE49-F238E27FC236}">
                <a16:creationId xmlns:a16="http://schemas.microsoft.com/office/drawing/2014/main" id="{1C061C06-8E63-4AC3-B0EC-C1293D5F725C}"/>
              </a:ext>
            </a:extLst>
          </p:cNvPr>
          <p:cNvSpPr/>
          <p:nvPr/>
        </p:nvSpPr>
        <p:spPr>
          <a:xfrm>
            <a:off x="1248228" y="2436743"/>
            <a:ext cx="9100459" cy="2308324"/>
          </a:xfrm>
          <a:prstGeom prst="rect">
            <a:avLst/>
          </a:prstGeom>
        </p:spPr>
        <p:txBody>
          <a:bodyPr wrap="square">
            <a:spAutoFit/>
          </a:bodyPr>
          <a:lstStyle/>
          <a:p>
            <a:pPr algn="just" fontAlgn="base"/>
            <a:r>
              <a:rPr lang="en-US" sz="1600" b="1" dirty="0">
                <a:latin typeface="Palatino"/>
              </a:rPr>
              <a:t>74 </a:t>
            </a:r>
            <a:r>
              <a:rPr lang="en-US" sz="1600" dirty="0">
                <a:latin typeface="Palatino"/>
              </a:rPr>
              <a:t>Verily, verily, I say unto you, they who believe not on your words, and are not baptized in water in my name, for the remission of their sins, that they may receive the Holy Ghost, shall be damned, and shall not come into my Father’s kingdom where my Father and I am.</a:t>
            </a:r>
          </a:p>
          <a:p>
            <a:pPr algn="just" fontAlgn="base"/>
            <a:r>
              <a:rPr lang="en-US" sz="1600" b="1" dirty="0">
                <a:latin typeface="Palatino"/>
              </a:rPr>
              <a:t>75 </a:t>
            </a:r>
            <a:r>
              <a:rPr lang="en-US" sz="1600" dirty="0">
                <a:latin typeface="Palatino"/>
              </a:rPr>
              <a:t>And this revelation unto you, and commandment, is in force from this very hour upon all the world, and the gospel is unto all who have not received it.</a:t>
            </a:r>
          </a:p>
          <a:p>
            <a:pPr algn="just" fontAlgn="base"/>
            <a:r>
              <a:rPr lang="en-US" sz="1600" b="1" dirty="0">
                <a:latin typeface="Palatino"/>
              </a:rPr>
              <a:t>76 </a:t>
            </a:r>
            <a:r>
              <a:rPr lang="en-US" sz="1600" dirty="0">
                <a:latin typeface="Palatino"/>
              </a:rPr>
              <a:t>But, verily I say unto all those to whom the kingdom has been given—from you it must be preached unto them, that they shall repent of their former evil works; for they are to be upbraided for their evil hearts of unbelief, and your brethren in Zion for their rebellion against you at the time I sent you.</a:t>
            </a:r>
            <a:endParaRPr lang="en-US" sz="1600" b="0" i="0" dirty="0">
              <a:effectLst/>
              <a:latin typeface="Palatino"/>
            </a:endParaRP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250" fill="hold"/>
                                        <p:tgtEl>
                                          <p:spTgt spid="4"/>
                                        </p:tgtEl>
                                        <p:attrNameLst>
                                          <p:attrName>ppt_w</p:attrName>
                                        </p:attrNameLst>
                                      </p:cBhvr>
                                      <p:tavLst>
                                        <p:tav tm="0">
                                          <p:val>
                                            <p:fltVal val="0"/>
                                          </p:val>
                                        </p:tav>
                                        <p:tav tm="100000">
                                          <p:val>
                                            <p:strVal val="#ppt_w"/>
                                          </p:val>
                                        </p:tav>
                                      </p:tavLst>
                                    </p:anim>
                                    <p:anim calcmode="lin" valueType="num">
                                      <p:cBhvr>
                                        <p:cTn id="21" dur="1250" fill="hold"/>
                                        <p:tgtEl>
                                          <p:spTgt spid="4"/>
                                        </p:tgtEl>
                                        <p:attrNameLst>
                                          <p:attrName>ppt_h</p:attrName>
                                        </p:attrNameLst>
                                      </p:cBhvr>
                                      <p:tavLst>
                                        <p:tav tm="0">
                                          <p:val>
                                            <p:fltVal val="0"/>
                                          </p:val>
                                        </p:tav>
                                        <p:tav tm="100000">
                                          <p:val>
                                            <p:strVal val="#ppt_h"/>
                                          </p:val>
                                        </p:tav>
                                      </p:tavLst>
                                    </p:anim>
                                    <p:animEffect transition="in" filter="fade">
                                      <p:cBhvr>
                                        <p:cTn id="22" dur="125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80">
                                          <p:stCondLst>
                                            <p:cond delay="0"/>
                                          </p:stCondLst>
                                        </p:cTn>
                                        <p:tgtEl>
                                          <p:spTgt spid="6"/>
                                        </p:tgtEl>
                                      </p:cBhvr>
                                    </p:animEffect>
                                    <p:anim calcmode="lin" valueType="num">
                                      <p:cBhvr>
                                        <p:cTn id="2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gtEl>
                                      </p:cBhvr>
                                      <p:to x="100000" y="60000"/>
                                    </p:animScale>
                                    <p:animScale>
                                      <p:cBhvr>
                                        <p:cTn id="34" dur="166" decel="50000">
                                          <p:stCondLst>
                                            <p:cond delay="676"/>
                                          </p:stCondLst>
                                        </p:cTn>
                                        <p:tgtEl>
                                          <p:spTgt spid="6"/>
                                        </p:tgtEl>
                                      </p:cBhvr>
                                      <p:to x="100000" y="100000"/>
                                    </p:animScale>
                                    <p:animScale>
                                      <p:cBhvr>
                                        <p:cTn id="35" dur="26">
                                          <p:stCondLst>
                                            <p:cond delay="1312"/>
                                          </p:stCondLst>
                                        </p:cTn>
                                        <p:tgtEl>
                                          <p:spTgt spid="6"/>
                                        </p:tgtEl>
                                      </p:cBhvr>
                                      <p:to x="100000" y="80000"/>
                                    </p:animScale>
                                    <p:animScale>
                                      <p:cBhvr>
                                        <p:cTn id="36" dur="166" decel="50000">
                                          <p:stCondLst>
                                            <p:cond delay="1338"/>
                                          </p:stCondLst>
                                        </p:cTn>
                                        <p:tgtEl>
                                          <p:spTgt spid="6"/>
                                        </p:tgtEl>
                                      </p:cBhvr>
                                      <p:to x="100000" y="100000"/>
                                    </p:animScale>
                                    <p:animScale>
                                      <p:cBhvr>
                                        <p:cTn id="37" dur="26">
                                          <p:stCondLst>
                                            <p:cond delay="1642"/>
                                          </p:stCondLst>
                                        </p:cTn>
                                        <p:tgtEl>
                                          <p:spTgt spid="6"/>
                                        </p:tgtEl>
                                      </p:cBhvr>
                                      <p:to x="100000" y="90000"/>
                                    </p:animScale>
                                    <p:animScale>
                                      <p:cBhvr>
                                        <p:cTn id="38" dur="166" decel="50000">
                                          <p:stCondLst>
                                            <p:cond delay="1668"/>
                                          </p:stCondLst>
                                        </p:cTn>
                                        <p:tgtEl>
                                          <p:spTgt spid="6"/>
                                        </p:tgtEl>
                                      </p:cBhvr>
                                      <p:to x="100000" y="100000"/>
                                    </p:animScale>
                                    <p:animScale>
                                      <p:cBhvr>
                                        <p:cTn id="39" dur="26">
                                          <p:stCondLst>
                                            <p:cond delay="1808"/>
                                          </p:stCondLst>
                                        </p:cTn>
                                        <p:tgtEl>
                                          <p:spTgt spid="6"/>
                                        </p:tgtEl>
                                      </p:cBhvr>
                                      <p:to x="100000" y="95000"/>
                                    </p:animScale>
                                    <p:animScale>
                                      <p:cBhvr>
                                        <p:cTn id="4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2" name="Rectangle 1">
            <a:extLst>
              <a:ext uri="{FF2B5EF4-FFF2-40B4-BE49-F238E27FC236}">
                <a16:creationId xmlns:a16="http://schemas.microsoft.com/office/drawing/2014/main" id="{E5A19845-E257-4F4A-A2D8-F7F26E15A11C}"/>
              </a:ext>
            </a:extLst>
          </p:cNvPr>
          <p:cNvSpPr/>
          <p:nvPr/>
        </p:nvSpPr>
        <p:spPr>
          <a:xfrm>
            <a:off x="3048000" y="2136338"/>
            <a:ext cx="6096000" cy="2585323"/>
          </a:xfrm>
          <a:prstGeom prst="rect">
            <a:avLst/>
          </a:prstGeom>
        </p:spPr>
        <p:txBody>
          <a:bodyPr>
            <a:spAutoFit/>
          </a:bodyPr>
          <a:lstStyle/>
          <a:p>
            <a:pPr algn="ctr"/>
            <a:r>
              <a:rPr lang="en-US" sz="5400" dirty="0">
                <a:latin typeface="Gabriola" panose="04040605051002020D02" pitchFamily="82" charset="0"/>
              </a:rPr>
              <a:t>“The Lord gives instructions to those who are called to preach His gospel”</a:t>
            </a:r>
          </a:p>
        </p:txBody>
      </p:sp>
      <p:sp>
        <p:nvSpPr>
          <p:cNvPr id="4" name="Rectangle 3">
            <a:extLst>
              <a:ext uri="{FF2B5EF4-FFF2-40B4-BE49-F238E27FC236}">
                <a16:creationId xmlns:a16="http://schemas.microsoft.com/office/drawing/2014/main" id="{312FAA17-A6D9-4085-A47A-A8C338C12888}"/>
              </a:ext>
            </a:extLst>
          </p:cNvPr>
          <p:cNvSpPr/>
          <p:nvPr/>
        </p:nvSpPr>
        <p:spPr>
          <a:xfrm>
            <a:off x="1640837" y="890974"/>
            <a:ext cx="3917354" cy="400110"/>
          </a:xfrm>
          <a:prstGeom prst="rect">
            <a:avLst/>
          </a:prstGeom>
        </p:spPr>
        <p:txBody>
          <a:bodyPr wrap="none">
            <a:spAutoFit/>
          </a:bodyPr>
          <a:lstStyle/>
          <a:p>
            <a:r>
              <a:rPr lang="en-US" sz="2000" b="1" dirty="0"/>
              <a:t>Doctrine and Covenants 84:77-120.</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2" name="Rectangle 1">
            <a:extLst>
              <a:ext uri="{FF2B5EF4-FFF2-40B4-BE49-F238E27FC236}">
                <a16:creationId xmlns:a16="http://schemas.microsoft.com/office/drawing/2014/main" id="{3AA1E352-8E91-46E6-BAFF-0C06FBC590FE}"/>
              </a:ext>
            </a:extLst>
          </p:cNvPr>
          <p:cNvSpPr/>
          <p:nvPr/>
        </p:nvSpPr>
        <p:spPr>
          <a:xfrm>
            <a:off x="1057109" y="1034264"/>
            <a:ext cx="7895772" cy="369332"/>
          </a:xfrm>
          <a:prstGeom prst="rect">
            <a:avLst/>
          </a:prstGeom>
        </p:spPr>
        <p:txBody>
          <a:bodyPr wrap="square">
            <a:spAutoFit/>
          </a:bodyPr>
          <a:lstStyle/>
          <a:p>
            <a:r>
              <a:rPr lang="en-US" b="1" dirty="0"/>
              <a:t>What might cause a person to be reluctant to serve the Lord as a missionary?</a:t>
            </a:r>
          </a:p>
        </p:txBody>
      </p:sp>
      <p:graphicFrame>
        <p:nvGraphicFramePr>
          <p:cNvPr id="10" name="Table 9">
            <a:extLst>
              <a:ext uri="{FF2B5EF4-FFF2-40B4-BE49-F238E27FC236}">
                <a16:creationId xmlns:a16="http://schemas.microsoft.com/office/drawing/2014/main" id="{E0717BC9-4FDF-4EB6-9770-5D8E7D60BA46}"/>
              </a:ext>
            </a:extLst>
          </p:cNvPr>
          <p:cNvGraphicFramePr>
            <a:graphicFrameLocks noGrp="1"/>
          </p:cNvGraphicFramePr>
          <p:nvPr>
            <p:extLst>
              <p:ext uri="{D42A27DB-BD31-4B8C-83A1-F6EECF244321}">
                <p14:modId xmlns:p14="http://schemas.microsoft.com/office/powerpoint/2010/main" val="3697765906"/>
              </p:ext>
            </p:extLst>
          </p:nvPr>
        </p:nvGraphicFramePr>
        <p:xfrm>
          <a:off x="3565978" y="1524341"/>
          <a:ext cx="3865336" cy="1349487"/>
        </p:xfrm>
        <a:graphic>
          <a:graphicData uri="http://schemas.openxmlformats.org/drawingml/2006/table">
            <a:tbl>
              <a:tblPr/>
              <a:tblGrid>
                <a:gridCol w="1859889">
                  <a:extLst>
                    <a:ext uri="{9D8B030D-6E8A-4147-A177-3AD203B41FA5}">
                      <a16:colId xmlns:a16="http://schemas.microsoft.com/office/drawing/2014/main" val="3647964482"/>
                    </a:ext>
                  </a:extLst>
                </a:gridCol>
                <a:gridCol w="2005447">
                  <a:extLst>
                    <a:ext uri="{9D8B030D-6E8A-4147-A177-3AD203B41FA5}">
                      <a16:colId xmlns:a16="http://schemas.microsoft.com/office/drawing/2014/main" val="4195781558"/>
                    </a:ext>
                  </a:extLst>
                </a:gridCol>
              </a:tblGrid>
              <a:tr h="449829">
                <a:tc gridSpan="2">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b">
                    <a:lnL w="19050" cap="flat" cmpd="sng" algn="ctr">
                      <a:solidFill>
                        <a:srgbClr val="0D0D0D"/>
                      </a:solidFill>
                      <a:prstDash val="solid"/>
                      <a:round/>
                      <a:headEnd type="none" w="med" len="med"/>
                      <a:tailEnd type="none" w="med" len="med"/>
                    </a:lnL>
                    <a:lnR w="19050" cap="flat" cmpd="sng" algn="ctr">
                      <a:solidFill>
                        <a:srgbClr val="0D0D0D"/>
                      </a:solidFill>
                      <a:prstDash val="solid"/>
                      <a:round/>
                      <a:headEnd type="none" w="med" len="med"/>
                      <a:tailEnd type="none" w="med" len="med"/>
                    </a:lnR>
                    <a:lnT w="19050" cap="flat" cmpd="sng" algn="ctr">
                      <a:solidFill>
                        <a:srgbClr val="0D0D0D"/>
                      </a:solidFill>
                      <a:prstDash val="solid"/>
                      <a:round/>
                      <a:headEnd type="none" w="med" len="med"/>
                      <a:tailEnd type="none" w="med" len="med"/>
                    </a:lnT>
                    <a:lnB w="19050" cap="flat" cmpd="sng" algn="ctr">
                      <a:solidFill>
                        <a:srgbClr val="0D0D0D"/>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2564543517"/>
                  </a:ext>
                </a:extLst>
              </a:tr>
              <a:tr h="449829">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D0D0D"/>
                      </a:solidFill>
                      <a:prstDash val="solid"/>
                      <a:round/>
                      <a:headEnd type="none" w="med" len="med"/>
                      <a:tailEnd type="none" w="med" len="med"/>
                    </a:lnL>
                    <a:lnR w="19050" cap="flat" cmpd="sng" algn="ctr">
                      <a:solidFill>
                        <a:srgbClr val="0D0D0D"/>
                      </a:solidFill>
                      <a:prstDash val="solid"/>
                      <a:round/>
                      <a:headEnd type="none" w="med" len="med"/>
                      <a:tailEnd type="none" w="med" len="med"/>
                    </a:lnR>
                    <a:lnT w="19050" cap="flat" cmpd="sng" algn="ctr">
                      <a:solidFill>
                        <a:srgbClr val="0D0D0D"/>
                      </a:solidFill>
                      <a:prstDash val="solid"/>
                      <a:round/>
                      <a:headEnd type="none" w="med" len="med"/>
                      <a:tailEnd type="none" w="med" len="med"/>
                    </a:lnT>
                    <a:lnB w="19050" cap="flat" cmpd="sng" algn="ctr">
                      <a:solidFill>
                        <a:srgbClr val="0D0D0D"/>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D0D0D"/>
                      </a:solidFill>
                      <a:prstDash val="solid"/>
                      <a:round/>
                      <a:headEnd type="none" w="med" len="med"/>
                      <a:tailEnd type="none" w="med" len="med"/>
                    </a:lnL>
                    <a:lnR w="19050" cap="flat" cmpd="sng" algn="ctr">
                      <a:solidFill>
                        <a:srgbClr val="0D0D0D"/>
                      </a:solidFill>
                      <a:prstDash val="solid"/>
                      <a:round/>
                      <a:headEnd type="none" w="med" len="med"/>
                      <a:tailEnd type="none" w="med" len="med"/>
                    </a:lnR>
                    <a:lnT w="19050" cap="flat" cmpd="sng" algn="ctr">
                      <a:solidFill>
                        <a:srgbClr val="0D0D0D"/>
                      </a:solidFill>
                      <a:prstDash val="solid"/>
                      <a:round/>
                      <a:headEnd type="none" w="med" len="med"/>
                      <a:tailEnd type="none" w="med" len="med"/>
                    </a:lnT>
                    <a:lnB w="19050" cap="flat" cmpd="sng" algn="ctr">
                      <a:solidFill>
                        <a:srgbClr val="0D0D0D"/>
                      </a:solidFill>
                      <a:prstDash val="solid"/>
                      <a:round/>
                      <a:headEnd type="none" w="med" len="med"/>
                      <a:tailEnd type="none" w="med" len="med"/>
                    </a:lnB>
                  </a:tcPr>
                </a:tc>
                <a:extLst>
                  <a:ext uri="{0D108BD9-81ED-4DB2-BD59-A6C34878D82A}">
                    <a16:rowId xmlns:a16="http://schemas.microsoft.com/office/drawing/2014/main" val="3537136011"/>
                  </a:ext>
                </a:extLst>
              </a:tr>
              <a:tr h="449829">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D0D0D"/>
                      </a:solidFill>
                      <a:prstDash val="solid"/>
                      <a:round/>
                      <a:headEnd type="none" w="med" len="med"/>
                      <a:tailEnd type="none" w="med" len="med"/>
                    </a:lnL>
                    <a:lnR w="19050" cap="flat" cmpd="sng" algn="ctr">
                      <a:solidFill>
                        <a:srgbClr val="0D0D0D"/>
                      </a:solidFill>
                      <a:prstDash val="solid"/>
                      <a:round/>
                      <a:headEnd type="none" w="med" len="med"/>
                      <a:tailEnd type="none" w="med" len="med"/>
                    </a:lnR>
                    <a:lnT w="19050" cap="flat" cmpd="sng" algn="ctr">
                      <a:solidFill>
                        <a:srgbClr val="0D0D0D"/>
                      </a:solidFill>
                      <a:prstDash val="solid"/>
                      <a:round/>
                      <a:headEnd type="none" w="med" len="med"/>
                      <a:tailEnd type="none" w="med" len="med"/>
                    </a:lnT>
                    <a:lnB w="19050" cap="flat" cmpd="sng" algn="ctr">
                      <a:solidFill>
                        <a:srgbClr val="0D0D0D"/>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9050" cap="flat" cmpd="sng" algn="ctr">
                      <a:solidFill>
                        <a:srgbClr val="0D0D0D"/>
                      </a:solidFill>
                      <a:prstDash val="solid"/>
                      <a:round/>
                      <a:headEnd type="none" w="med" len="med"/>
                      <a:tailEnd type="none" w="med" len="med"/>
                    </a:lnL>
                    <a:lnR w="19050" cap="flat" cmpd="sng" algn="ctr">
                      <a:solidFill>
                        <a:srgbClr val="0D0D0D"/>
                      </a:solidFill>
                      <a:prstDash val="solid"/>
                      <a:round/>
                      <a:headEnd type="none" w="med" len="med"/>
                      <a:tailEnd type="none" w="med" len="med"/>
                    </a:lnR>
                    <a:lnT w="19050" cap="flat" cmpd="sng" algn="ctr">
                      <a:solidFill>
                        <a:srgbClr val="0D0D0D"/>
                      </a:solidFill>
                      <a:prstDash val="solid"/>
                      <a:round/>
                      <a:headEnd type="none" w="med" len="med"/>
                      <a:tailEnd type="none" w="med" len="med"/>
                    </a:lnT>
                    <a:lnB w="19050" cap="flat" cmpd="sng" algn="ctr">
                      <a:solidFill>
                        <a:srgbClr val="0D0D0D"/>
                      </a:solidFill>
                      <a:prstDash val="solid"/>
                      <a:round/>
                      <a:headEnd type="none" w="med" len="med"/>
                      <a:tailEnd type="none" w="med" len="med"/>
                    </a:lnB>
                  </a:tcPr>
                </a:tc>
                <a:extLst>
                  <a:ext uri="{0D108BD9-81ED-4DB2-BD59-A6C34878D82A}">
                    <a16:rowId xmlns:a16="http://schemas.microsoft.com/office/drawing/2014/main" val="4294610015"/>
                  </a:ext>
                </a:extLst>
              </a:tr>
            </a:tbl>
          </a:graphicData>
        </a:graphic>
      </p:graphicFrame>
      <p:sp>
        <p:nvSpPr>
          <p:cNvPr id="11" name="Rectangle 10">
            <a:extLst>
              <a:ext uri="{FF2B5EF4-FFF2-40B4-BE49-F238E27FC236}">
                <a16:creationId xmlns:a16="http://schemas.microsoft.com/office/drawing/2014/main" id="{7FE00628-54F8-427E-8BAC-A87EBA6B6F82}"/>
              </a:ext>
            </a:extLst>
          </p:cNvPr>
          <p:cNvSpPr/>
          <p:nvPr/>
        </p:nvSpPr>
        <p:spPr>
          <a:xfrm>
            <a:off x="4512703" y="1524341"/>
            <a:ext cx="1971886" cy="369332"/>
          </a:xfrm>
          <a:prstGeom prst="rect">
            <a:avLst/>
          </a:prstGeom>
        </p:spPr>
        <p:txBody>
          <a:bodyPr wrap="none">
            <a:spAutoFit/>
          </a:bodyPr>
          <a:lstStyle/>
          <a:p>
            <a:r>
              <a:rPr lang="en-US" b="1" dirty="0"/>
              <a:t>Missionary Service</a:t>
            </a:r>
          </a:p>
        </p:txBody>
      </p:sp>
      <p:sp>
        <p:nvSpPr>
          <p:cNvPr id="12" name="Rectangle 11">
            <a:extLst>
              <a:ext uri="{FF2B5EF4-FFF2-40B4-BE49-F238E27FC236}">
                <a16:creationId xmlns:a16="http://schemas.microsoft.com/office/drawing/2014/main" id="{D389378D-77A4-4A30-8AA4-87564EFFA061}"/>
              </a:ext>
            </a:extLst>
          </p:cNvPr>
          <p:cNvSpPr/>
          <p:nvPr/>
        </p:nvSpPr>
        <p:spPr>
          <a:xfrm>
            <a:off x="3565978" y="2014418"/>
            <a:ext cx="1670457" cy="369332"/>
          </a:xfrm>
          <a:prstGeom prst="rect">
            <a:avLst/>
          </a:prstGeom>
        </p:spPr>
        <p:txBody>
          <a:bodyPr wrap="none">
            <a:spAutoFit/>
          </a:bodyPr>
          <a:lstStyle/>
          <a:p>
            <a:r>
              <a:rPr lang="en-US" b="1" dirty="0"/>
              <a:t>Responsibilities</a:t>
            </a:r>
          </a:p>
        </p:txBody>
      </p:sp>
      <p:sp>
        <p:nvSpPr>
          <p:cNvPr id="13" name="Rectangle 12">
            <a:extLst>
              <a:ext uri="{FF2B5EF4-FFF2-40B4-BE49-F238E27FC236}">
                <a16:creationId xmlns:a16="http://schemas.microsoft.com/office/drawing/2014/main" id="{9270F25A-F9BE-448E-B1CC-17FF4053564E}"/>
              </a:ext>
            </a:extLst>
          </p:cNvPr>
          <p:cNvSpPr/>
          <p:nvPr/>
        </p:nvSpPr>
        <p:spPr>
          <a:xfrm>
            <a:off x="5453538" y="2014418"/>
            <a:ext cx="1048685" cy="369332"/>
          </a:xfrm>
          <a:prstGeom prst="rect">
            <a:avLst/>
          </a:prstGeom>
        </p:spPr>
        <p:txBody>
          <a:bodyPr wrap="none">
            <a:spAutoFit/>
          </a:bodyPr>
          <a:lstStyle/>
          <a:p>
            <a:r>
              <a:rPr lang="en-US" b="1" dirty="0"/>
              <a:t>Blessings</a:t>
            </a:r>
          </a:p>
        </p:txBody>
      </p:sp>
      <p:sp>
        <p:nvSpPr>
          <p:cNvPr id="14" name="Rectangle 13">
            <a:extLst>
              <a:ext uri="{FF2B5EF4-FFF2-40B4-BE49-F238E27FC236}">
                <a16:creationId xmlns:a16="http://schemas.microsoft.com/office/drawing/2014/main" id="{686F6373-BBBA-45F4-8EE3-5D1A570B6C6E}"/>
              </a:ext>
            </a:extLst>
          </p:cNvPr>
          <p:cNvSpPr/>
          <p:nvPr/>
        </p:nvSpPr>
        <p:spPr>
          <a:xfrm>
            <a:off x="1057109" y="2994573"/>
            <a:ext cx="4441537" cy="400110"/>
          </a:xfrm>
          <a:prstGeom prst="rect">
            <a:avLst/>
          </a:prstGeom>
        </p:spPr>
        <p:txBody>
          <a:bodyPr wrap="none">
            <a:spAutoFit/>
          </a:bodyPr>
          <a:lstStyle/>
          <a:p>
            <a:r>
              <a:rPr lang="en-US" sz="2000" b="1" dirty="0"/>
              <a:t>Doctrine and Covenants 84:80,85.87-88.</a:t>
            </a:r>
          </a:p>
        </p:txBody>
      </p:sp>
      <p:sp>
        <p:nvSpPr>
          <p:cNvPr id="17" name="Rectangle 16">
            <a:extLst>
              <a:ext uri="{FF2B5EF4-FFF2-40B4-BE49-F238E27FC236}">
                <a16:creationId xmlns:a16="http://schemas.microsoft.com/office/drawing/2014/main" id="{31728F04-1024-4C22-BCD5-CEA11BDF7B82}"/>
              </a:ext>
            </a:extLst>
          </p:cNvPr>
          <p:cNvSpPr/>
          <p:nvPr/>
        </p:nvSpPr>
        <p:spPr>
          <a:xfrm>
            <a:off x="1057109" y="3291335"/>
            <a:ext cx="9450519" cy="2800767"/>
          </a:xfrm>
          <a:prstGeom prst="rect">
            <a:avLst/>
          </a:prstGeom>
        </p:spPr>
        <p:txBody>
          <a:bodyPr wrap="square">
            <a:spAutoFit/>
          </a:bodyPr>
          <a:lstStyle/>
          <a:p>
            <a:pPr algn="just"/>
            <a:r>
              <a:rPr lang="en-US" sz="1600" b="1" dirty="0">
                <a:latin typeface="Palatino"/>
              </a:rPr>
              <a:t>80 </a:t>
            </a:r>
            <a:r>
              <a:rPr lang="en-US" sz="1600" dirty="0">
                <a:latin typeface="Palatino"/>
              </a:rPr>
              <a:t>And any man that shall go and preach this gospel of the kingdom, and fail not to continue faithful in all things, shall not be weary in mind, neither darkened, neither in body, limb, nor joint; and a hair of his head shall not fall to the ground unnoticed. And they shall not go hungry, neither athirst.</a:t>
            </a:r>
          </a:p>
          <a:p>
            <a:pPr algn="just"/>
            <a:r>
              <a:rPr lang="en-US" sz="1600" b="1" dirty="0"/>
              <a:t>85 </a:t>
            </a:r>
            <a:r>
              <a:rPr lang="en-US" sz="1600" dirty="0"/>
              <a:t>Neither take ye thought beforehand what ye shall say; but treasure up in your minds continually the words of life, and it shall be given you in the very hour that portion that shall be meted unto every man.</a:t>
            </a:r>
          </a:p>
          <a:p>
            <a:pPr algn="just" fontAlgn="base"/>
            <a:r>
              <a:rPr lang="en-US" sz="1600" b="1" dirty="0"/>
              <a:t>87 </a:t>
            </a:r>
            <a:r>
              <a:rPr lang="en-US" sz="1600" dirty="0"/>
              <a:t>Behold, I send you out to reprove the world of all their unrighteous deeds, and to teach them of a judgment which is to come.</a:t>
            </a:r>
          </a:p>
          <a:p>
            <a:pPr algn="just" fontAlgn="base"/>
            <a:r>
              <a:rPr lang="en-US" sz="1600" b="1" dirty="0"/>
              <a:t>88 </a:t>
            </a:r>
            <a:r>
              <a:rPr lang="en-US" sz="1600" dirty="0"/>
              <a:t>And whoso receiveth you, there I will be also, for I will go before your face. I will be on your right hand and on your left, and my Spirit shall be in your hearts, and mine angels round about you, to bear you up.</a:t>
            </a:r>
          </a:p>
          <a:p>
            <a:pPr algn="just"/>
            <a:endParaRPr lang="en-US" sz="1600" dirty="0"/>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randombar(horizontal)">
                                      <p:cBhvr>
                                        <p:cTn id="21" dur="500"/>
                                        <p:tgtEl>
                                          <p:spTgt spid="17"/>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88</a:t>
            </a:r>
          </a:p>
        </p:txBody>
      </p:sp>
      <p:sp>
        <p:nvSpPr>
          <p:cNvPr id="2" name="Rectangle 1">
            <a:extLst>
              <a:ext uri="{FF2B5EF4-FFF2-40B4-BE49-F238E27FC236}">
                <a16:creationId xmlns:a16="http://schemas.microsoft.com/office/drawing/2014/main" id="{1A407017-5C89-4480-A1AF-68C4801161BC}"/>
              </a:ext>
            </a:extLst>
          </p:cNvPr>
          <p:cNvSpPr/>
          <p:nvPr/>
        </p:nvSpPr>
        <p:spPr>
          <a:xfrm>
            <a:off x="1190170" y="2157742"/>
            <a:ext cx="7460343"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Lord will strengthen us and be with us as we share the gospel with others. </a:t>
            </a:r>
          </a:p>
        </p:txBody>
      </p:sp>
      <p:sp>
        <p:nvSpPr>
          <p:cNvPr id="4" name="Rectangle 3">
            <a:extLst>
              <a:ext uri="{FF2B5EF4-FFF2-40B4-BE49-F238E27FC236}">
                <a16:creationId xmlns:a16="http://schemas.microsoft.com/office/drawing/2014/main" id="{7856A409-17B4-4324-9275-82396A2E05CE}"/>
              </a:ext>
            </a:extLst>
          </p:cNvPr>
          <p:cNvSpPr/>
          <p:nvPr/>
        </p:nvSpPr>
        <p:spPr>
          <a:xfrm>
            <a:off x="1156201" y="1145842"/>
            <a:ext cx="6797627" cy="369332"/>
          </a:xfrm>
          <a:prstGeom prst="rect">
            <a:avLst/>
          </a:prstGeom>
        </p:spPr>
        <p:txBody>
          <a:bodyPr wrap="square">
            <a:spAutoFit/>
          </a:bodyPr>
          <a:lstStyle/>
          <a:p>
            <a:r>
              <a:rPr lang="en-US" b="1" dirty="0"/>
              <a:t>What did you learn about the responsibilities of missionary service?</a:t>
            </a:r>
          </a:p>
        </p:txBody>
      </p:sp>
      <p:sp>
        <p:nvSpPr>
          <p:cNvPr id="5" name="Rectangle 4">
            <a:extLst>
              <a:ext uri="{FF2B5EF4-FFF2-40B4-BE49-F238E27FC236}">
                <a16:creationId xmlns:a16="http://schemas.microsoft.com/office/drawing/2014/main" id="{7D609E0F-855D-46A5-BC76-8343E53AC9DC}"/>
              </a:ext>
            </a:extLst>
          </p:cNvPr>
          <p:cNvSpPr/>
          <p:nvPr/>
        </p:nvSpPr>
        <p:spPr>
          <a:xfrm>
            <a:off x="1190171" y="1651792"/>
            <a:ext cx="6135141" cy="369332"/>
          </a:xfrm>
          <a:prstGeom prst="rect">
            <a:avLst/>
          </a:prstGeom>
        </p:spPr>
        <p:txBody>
          <a:bodyPr wrap="none">
            <a:spAutoFit/>
          </a:bodyPr>
          <a:lstStyle/>
          <a:p>
            <a:r>
              <a:rPr lang="en-US" b="1" dirty="0"/>
              <a:t>How will the Lord bless us as we share the gospel with others?</a:t>
            </a:r>
          </a:p>
        </p:txBody>
      </p:sp>
      <p:sp>
        <p:nvSpPr>
          <p:cNvPr id="3" name="Rectangle 2">
            <a:extLst>
              <a:ext uri="{FF2B5EF4-FFF2-40B4-BE49-F238E27FC236}">
                <a16:creationId xmlns:a16="http://schemas.microsoft.com/office/drawing/2014/main" id="{988851CD-4E4C-47BB-9EC0-7B98961D9AD4}"/>
              </a:ext>
            </a:extLst>
          </p:cNvPr>
          <p:cNvSpPr/>
          <p:nvPr/>
        </p:nvSpPr>
        <p:spPr>
          <a:xfrm>
            <a:off x="1229312" y="2527074"/>
            <a:ext cx="8916174" cy="646331"/>
          </a:xfrm>
          <a:prstGeom prst="rect">
            <a:avLst/>
          </a:prstGeom>
        </p:spPr>
        <p:txBody>
          <a:bodyPr wrap="square">
            <a:spAutoFit/>
          </a:bodyPr>
          <a:lstStyle/>
          <a:p>
            <a:pPr algn="just"/>
            <a:r>
              <a:rPr lang="en-US" b="1" dirty="0"/>
              <a:t>How can the promises stated in Doctrine and Covenants 84:80, 85, and 88 influence an individual’s desire and ability to share the gospel?</a:t>
            </a:r>
          </a:p>
        </p:txBody>
      </p:sp>
      <p:sp>
        <p:nvSpPr>
          <p:cNvPr id="7" name="Rectangle 6">
            <a:extLst>
              <a:ext uri="{FF2B5EF4-FFF2-40B4-BE49-F238E27FC236}">
                <a16:creationId xmlns:a16="http://schemas.microsoft.com/office/drawing/2014/main" id="{35612D2D-BAFE-44FE-AFAC-F55A0150688B}"/>
              </a:ext>
            </a:extLst>
          </p:cNvPr>
          <p:cNvSpPr/>
          <p:nvPr/>
        </p:nvSpPr>
        <p:spPr>
          <a:xfrm>
            <a:off x="3773713" y="3386847"/>
            <a:ext cx="4876800" cy="2062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6E392D5-DBA2-4DD1-8A14-EE23356C1675}"/>
              </a:ext>
            </a:extLst>
          </p:cNvPr>
          <p:cNvSpPr txBox="1"/>
          <p:nvPr/>
        </p:nvSpPr>
        <p:spPr>
          <a:xfrm>
            <a:off x="4920341" y="3386848"/>
            <a:ext cx="3730172" cy="2062103"/>
          </a:xfrm>
          <a:prstGeom prst="rect">
            <a:avLst/>
          </a:prstGeom>
          <a:noFill/>
        </p:spPr>
        <p:txBody>
          <a:bodyPr wrap="square" rtlCol="0">
            <a:spAutoFit/>
          </a:bodyPr>
          <a:lstStyle/>
          <a:p>
            <a:pPr algn="just"/>
            <a:r>
              <a:rPr lang="en-US" sz="1600" dirty="0"/>
              <a:t>“We never need to feel that we are alone or unloved in the Lord’s service because we never are. We can feel the love of God. The Savior has promised angels on our left and our right to bear us up. (SeeD&amp;C 84:88.) And He always keeps His word” (“Mountains to Climb,” Ensign or Liahona, May 2012,26).</a:t>
            </a:r>
          </a:p>
        </p:txBody>
      </p:sp>
      <p:pic>
        <p:nvPicPr>
          <p:cNvPr id="13" name="Picture 12">
            <a:extLst>
              <a:ext uri="{FF2B5EF4-FFF2-40B4-BE49-F238E27FC236}">
                <a16:creationId xmlns:a16="http://schemas.microsoft.com/office/drawing/2014/main" id="{D04ABBBA-F1A9-41CE-9A7F-3EE1A388B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7248" y="3473557"/>
            <a:ext cx="1033093" cy="1379233"/>
          </a:xfrm>
          <a:prstGeom prst="rect">
            <a:avLst/>
          </a:prstGeom>
        </p:spPr>
      </p:pic>
      <p:sp>
        <p:nvSpPr>
          <p:cNvPr id="14" name="TextBox 13">
            <a:extLst>
              <a:ext uri="{FF2B5EF4-FFF2-40B4-BE49-F238E27FC236}">
                <a16:creationId xmlns:a16="http://schemas.microsoft.com/office/drawing/2014/main" id="{E66CDCC6-E908-4721-A41D-702857107D55}"/>
              </a:ext>
            </a:extLst>
          </p:cNvPr>
          <p:cNvSpPr txBox="1"/>
          <p:nvPr/>
        </p:nvSpPr>
        <p:spPr>
          <a:xfrm>
            <a:off x="3887248" y="4812384"/>
            <a:ext cx="1162434" cy="461665"/>
          </a:xfrm>
          <a:prstGeom prst="rect">
            <a:avLst/>
          </a:prstGeom>
          <a:noFill/>
        </p:spPr>
        <p:txBody>
          <a:bodyPr wrap="none" rtlCol="0">
            <a:spAutoFit/>
          </a:bodyPr>
          <a:lstStyle/>
          <a:p>
            <a:pPr algn="ctr"/>
            <a:r>
              <a:rPr lang="en-US" sz="1200" b="1" dirty="0"/>
              <a:t>President </a:t>
            </a:r>
          </a:p>
          <a:p>
            <a:pPr algn="ctr"/>
            <a:r>
              <a:rPr lang="en-US" sz="1200" b="1" dirty="0"/>
              <a:t>Henry B. Eyring</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par>
                                <p:cTn id="27" presetID="5" presetClass="entr" presetSubtype="1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heckerboard(across)">
                                      <p:cBhvr>
                                        <p:cTn id="29" dur="500"/>
                                        <p:tgtEl>
                                          <p:spTgt spid="13"/>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7" grpId="0" animBg="1"/>
      <p:bldP spid="8"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683</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PMingLiU-ExtB</vt:lpstr>
      <vt:lpstr>Yu Gothic UI Semibold</vt:lpstr>
      <vt:lpstr>Arial</vt:lpstr>
      <vt:lpstr>Calibri</vt:lpstr>
      <vt:lpstr>Calibri Light</vt:lpstr>
      <vt:lpstr>Gabriola</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2467</cp:revision>
  <dcterms:created xsi:type="dcterms:W3CDTF">2018-08-29T04:26:39Z</dcterms:created>
  <dcterms:modified xsi:type="dcterms:W3CDTF">2018-10-08T20:56:06Z</dcterms:modified>
</cp:coreProperties>
</file>