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3"/>
  </p:notesMasterIdLst>
  <p:sldIdLst>
    <p:sldId id="296" r:id="rId2"/>
    <p:sldId id="304" r:id="rId3"/>
    <p:sldId id="299" r:id="rId4"/>
    <p:sldId id="308" r:id="rId5"/>
    <p:sldId id="305" r:id="rId6"/>
    <p:sldId id="306" r:id="rId7"/>
    <p:sldId id="307" r:id="rId8"/>
    <p:sldId id="309" r:id="rId9"/>
    <p:sldId id="310" r:id="rId10"/>
    <p:sldId id="311" r:id="rId11"/>
    <p:sldId id="31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E6E6E6"/>
    <a:srgbClr val="A7897B"/>
    <a:srgbClr val="B9B93A"/>
    <a:srgbClr val="FFD757"/>
    <a:srgbClr val="FF6600"/>
    <a:srgbClr val="D6E513"/>
    <a:srgbClr val="333399"/>
    <a:srgbClr val="CC0000"/>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75" d="100"/>
          <a:sy n="75" d="100"/>
        </p:scale>
        <p:origin x="53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3000">
              <a:schemeClr val="tx1">
                <a:lumMod val="75000"/>
                <a:lumOff val="25000"/>
              </a:schemeClr>
            </a:gs>
            <a:gs pos="7084">
              <a:srgbClr val="E6E6E6"/>
            </a:gs>
            <a:gs pos="88000">
              <a:srgbClr val="E6E6E6"/>
            </a:gs>
            <a:gs pos="59000">
              <a:schemeClr val="accent2">
                <a:lumMod val="75000"/>
              </a:schemeClr>
            </a:gs>
            <a:gs pos="98000">
              <a:schemeClr val="bg2">
                <a:lumMod val="2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9000">
              <a:schemeClr val="tx1">
                <a:lumMod val="75000"/>
                <a:lumOff val="25000"/>
              </a:schemeClr>
            </a:gs>
            <a:gs pos="7084">
              <a:srgbClr val="E6E6E6"/>
            </a:gs>
            <a:gs pos="88000">
              <a:srgbClr val="E6E6E6"/>
            </a:gs>
            <a:gs pos="59000">
              <a:schemeClr val="accent2">
                <a:lumMod val="75000"/>
              </a:schemeClr>
            </a:gs>
            <a:gs pos="98000">
              <a:schemeClr val="bg2">
                <a:lumMod val="25000"/>
              </a:schemeClr>
            </a:gs>
          </a:gsLst>
          <a:lin ang="5400000" scaled="0"/>
          <a:tileRect/>
        </a:gradFill>
        <a:effectLst/>
      </p:bgPr>
    </p:bg>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3" name="Rectangle 2">
            <a:extLst>
              <a:ext uri="{FF2B5EF4-FFF2-40B4-BE49-F238E27FC236}">
                <a16:creationId xmlns:a16="http://schemas.microsoft.com/office/drawing/2014/main" id="{DC3A6E34-37BC-44DC-B74E-5E15719B1E44}"/>
              </a:ext>
            </a:extLst>
          </p:cNvPr>
          <p:cNvSpPr/>
          <p:nvPr/>
        </p:nvSpPr>
        <p:spPr>
          <a:xfrm>
            <a:off x="1134793" y="890974"/>
            <a:ext cx="4043671" cy="369332"/>
          </a:xfrm>
          <a:prstGeom prst="rect">
            <a:avLst/>
          </a:prstGeom>
        </p:spPr>
        <p:txBody>
          <a:bodyPr wrap="none">
            <a:spAutoFit/>
          </a:bodyPr>
          <a:lstStyle/>
          <a:p>
            <a:r>
              <a:rPr lang="en-US" dirty="0">
                <a:latin typeface="Arial Black" panose="020B0A04020102020204" pitchFamily="34" charset="0"/>
              </a:rPr>
              <a:t>Doctrine and Covenants 84:57.</a:t>
            </a:r>
          </a:p>
        </p:txBody>
      </p:sp>
      <p:sp>
        <p:nvSpPr>
          <p:cNvPr id="4" name="Rectangle 3">
            <a:extLst>
              <a:ext uri="{FF2B5EF4-FFF2-40B4-BE49-F238E27FC236}">
                <a16:creationId xmlns:a16="http://schemas.microsoft.com/office/drawing/2014/main" id="{79169576-B391-4CAD-B010-BABF35D88428}"/>
              </a:ext>
            </a:extLst>
          </p:cNvPr>
          <p:cNvSpPr/>
          <p:nvPr/>
        </p:nvSpPr>
        <p:spPr>
          <a:xfrm>
            <a:off x="1134791" y="1095276"/>
            <a:ext cx="9126838" cy="830997"/>
          </a:xfrm>
          <a:prstGeom prst="rect">
            <a:avLst/>
          </a:prstGeom>
        </p:spPr>
        <p:txBody>
          <a:bodyPr wrap="square">
            <a:spAutoFit/>
          </a:bodyPr>
          <a:lstStyle/>
          <a:p>
            <a:pPr algn="just"/>
            <a:r>
              <a:rPr lang="en-US" sz="1600" dirty="0">
                <a:latin typeface="Palatino"/>
              </a:rPr>
              <a:t>And they shall remain under this condemnation until they repent and remember the new covenant, even the Book of Mormon and the former commandments which I have given them, not only to say, but to do according to that which I have written</a:t>
            </a:r>
            <a:endParaRPr lang="en-US" sz="1600" dirty="0"/>
          </a:p>
        </p:txBody>
      </p:sp>
      <p:sp>
        <p:nvSpPr>
          <p:cNvPr id="2" name="Rectangle 1">
            <a:extLst>
              <a:ext uri="{FF2B5EF4-FFF2-40B4-BE49-F238E27FC236}">
                <a16:creationId xmlns:a16="http://schemas.microsoft.com/office/drawing/2014/main" id="{A988B361-8405-4769-A524-4E54649D328B}"/>
              </a:ext>
            </a:extLst>
          </p:cNvPr>
          <p:cNvSpPr/>
          <p:nvPr/>
        </p:nvSpPr>
        <p:spPr>
          <a:xfrm>
            <a:off x="1134790" y="1926273"/>
            <a:ext cx="9025209" cy="646331"/>
          </a:xfrm>
          <a:prstGeom prst="rect">
            <a:avLst/>
          </a:prstGeom>
        </p:spPr>
        <p:txBody>
          <a:bodyPr wrap="square">
            <a:spAutoFit/>
          </a:bodyPr>
          <a:lstStyle/>
          <a:p>
            <a:pPr algn="just"/>
            <a:r>
              <a:rPr lang="en-US" b="1" dirty="0"/>
              <a:t>What did the Lord say the Saints needed to do in addition to repenting for having treated His words lightly?</a:t>
            </a:r>
          </a:p>
        </p:txBody>
      </p:sp>
      <p:sp>
        <p:nvSpPr>
          <p:cNvPr id="5" name="Rectangle 4">
            <a:extLst>
              <a:ext uri="{FF2B5EF4-FFF2-40B4-BE49-F238E27FC236}">
                <a16:creationId xmlns:a16="http://schemas.microsoft.com/office/drawing/2014/main" id="{939F20DD-7C8E-4EC6-B2D1-4CDE7C0C8977}"/>
              </a:ext>
            </a:extLst>
          </p:cNvPr>
          <p:cNvSpPr/>
          <p:nvPr/>
        </p:nvSpPr>
        <p:spPr>
          <a:xfrm>
            <a:off x="1144354" y="2592240"/>
            <a:ext cx="8346033" cy="369332"/>
          </a:xfrm>
          <a:prstGeom prst="rect">
            <a:avLst/>
          </a:prstGeom>
        </p:spPr>
        <p:txBody>
          <a:bodyPr wrap="square">
            <a:spAutoFit/>
          </a:bodyPr>
          <a:lstStyle/>
          <a:p>
            <a:r>
              <a:rPr lang="en-US" b="1" dirty="0"/>
              <a:t>How would you summarize what the Lord wants us to do with the Book of Mormon?</a:t>
            </a:r>
          </a:p>
        </p:txBody>
      </p:sp>
      <p:sp>
        <p:nvSpPr>
          <p:cNvPr id="7" name="Rectangle 6">
            <a:extLst>
              <a:ext uri="{FF2B5EF4-FFF2-40B4-BE49-F238E27FC236}">
                <a16:creationId xmlns:a16="http://schemas.microsoft.com/office/drawing/2014/main" id="{518F9F39-4C19-429C-B3A3-E642FDF5DB26}"/>
              </a:ext>
            </a:extLst>
          </p:cNvPr>
          <p:cNvSpPr/>
          <p:nvPr/>
        </p:nvSpPr>
        <p:spPr>
          <a:xfrm>
            <a:off x="1144354" y="2961572"/>
            <a:ext cx="7961546"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We are to study the Book of Mormon faithfully and live according to its teachings.</a:t>
            </a:r>
          </a:p>
        </p:txBody>
      </p:sp>
      <p:sp>
        <p:nvSpPr>
          <p:cNvPr id="8" name="Rectangle 7">
            <a:extLst>
              <a:ext uri="{FF2B5EF4-FFF2-40B4-BE49-F238E27FC236}">
                <a16:creationId xmlns:a16="http://schemas.microsoft.com/office/drawing/2014/main" id="{200FFAD7-612C-4943-97D2-110183C1C6E3}"/>
              </a:ext>
            </a:extLst>
          </p:cNvPr>
          <p:cNvSpPr/>
          <p:nvPr/>
        </p:nvSpPr>
        <p:spPr>
          <a:xfrm>
            <a:off x="1144353" y="3330904"/>
            <a:ext cx="9295047" cy="353943"/>
          </a:xfrm>
          <a:prstGeom prst="rect">
            <a:avLst/>
          </a:prstGeom>
        </p:spPr>
        <p:txBody>
          <a:bodyPr wrap="square">
            <a:spAutoFit/>
          </a:bodyPr>
          <a:lstStyle/>
          <a:p>
            <a:pPr algn="just"/>
            <a:r>
              <a:rPr lang="en-US" sz="1700" b="1" dirty="0"/>
              <a:t>Who is a good example to you of studying the Book of Mormon and living according to its teachings?</a:t>
            </a:r>
          </a:p>
        </p:txBody>
      </p:sp>
      <p:sp>
        <p:nvSpPr>
          <p:cNvPr id="9" name="Rectangle 8">
            <a:extLst>
              <a:ext uri="{FF2B5EF4-FFF2-40B4-BE49-F238E27FC236}">
                <a16:creationId xmlns:a16="http://schemas.microsoft.com/office/drawing/2014/main" id="{864DF288-DA89-4353-8169-51C219460481}"/>
              </a:ext>
            </a:extLst>
          </p:cNvPr>
          <p:cNvSpPr/>
          <p:nvPr/>
        </p:nvSpPr>
        <p:spPr>
          <a:xfrm>
            <a:off x="1144352" y="3674282"/>
            <a:ext cx="4428392" cy="369332"/>
          </a:xfrm>
          <a:prstGeom prst="rect">
            <a:avLst/>
          </a:prstGeom>
        </p:spPr>
        <p:txBody>
          <a:bodyPr wrap="none">
            <a:spAutoFit/>
          </a:bodyPr>
          <a:lstStyle/>
          <a:p>
            <a:r>
              <a:rPr lang="en-US" dirty="0">
                <a:latin typeface="Arial Black" panose="020B0A04020102020204" pitchFamily="34" charset="0"/>
              </a:rPr>
              <a:t>Doctrine and Covenants 84:60-61.</a:t>
            </a:r>
          </a:p>
        </p:txBody>
      </p:sp>
      <p:sp>
        <p:nvSpPr>
          <p:cNvPr id="10" name="Rectangle 9">
            <a:extLst>
              <a:ext uri="{FF2B5EF4-FFF2-40B4-BE49-F238E27FC236}">
                <a16:creationId xmlns:a16="http://schemas.microsoft.com/office/drawing/2014/main" id="{B25E1916-D03C-42DB-B840-C0F86028376C}"/>
              </a:ext>
            </a:extLst>
          </p:cNvPr>
          <p:cNvSpPr/>
          <p:nvPr/>
        </p:nvSpPr>
        <p:spPr>
          <a:xfrm>
            <a:off x="1144352" y="3977235"/>
            <a:ext cx="9025208" cy="1323439"/>
          </a:xfrm>
          <a:prstGeom prst="rect">
            <a:avLst/>
          </a:prstGeom>
        </p:spPr>
        <p:txBody>
          <a:bodyPr wrap="square">
            <a:spAutoFit/>
          </a:bodyPr>
          <a:lstStyle/>
          <a:p>
            <a:pPr algn="just" fontAlgn="base"/>
            <a:r>
              <a:rPr lang="en-US" sz="1600" b="1" dirty="0">
                <a:latin typeface="Palatino"/>
              </a:rPr>
              <a:t>60 </a:t>
            </a:r>
            <a:r>
              <a:rPr lang="en-US" sz="1600" dirty="0">
                <a:latin typeface="Palatino"/>
              </a:rPr>
              <a:t>Verily, verily, I say unto you who now hear my words, which are my voice, blessed are ye inasmuch as you receive these things;</a:t>
            </a:r>
          </a:p>
          <a:p>
            <a:pPr algn="just" fontAlgn="base"/>
            <a:r>
              <a:rPr lang="en-US" sz="1600" b="1" dirty="0">
                <a:latin typeface="Palatino"/>
              </a:rPr>
              <a:t>61 </a:t>
            </a:r>
            <a:r>
              <a:rPr lang="en-US" sz="1600" dirty="0">
                <a:latin typeface="Palatino"/>
              </a:rPr>
              <a:t>For I will forgive you of your sins with this commandment—that you remain steadfast in your minds in solemnity and the spirit of prayer, in bearing testimony to all the world of those things which are communicated unto you.</a:t>
            </a:r>
            <a:endParaRPr lang="en-US" sz="1600" b="0" i="0" dirty="0">
              <a:effectLst/>
              <a:latin typeface="Palatino"/>
            </a:endParaRP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strVal val="#ppt_w*0.70"/>
                                          </p:val>
                                        </p:tav>
                                        <p:tav tm="100000">
                                          <p:val>
                                            <p:strVal val="#ppt_w"/>
                                          </p:val>
                                        </p:tav>
                                      </p:tavLst>
                                    </p:anim>
                                    <p:anim calcmode="lin" valueType="num">
                                      <p:cBhvr>
                                        <p:cTn id="30" dur="1000" fill="hold"/>
                                        <p:tgtEl>
                                          <p:spTgt spid="7"/>
                                        </p:tgtEl>
                                        <p:attrNameLst>
                                          <p:attrName>ppt_h</p:attrName>
                                        </p:attrNameLst>
                                      </p:cBhvr>
                                      <p:tavLst>
                                        <p:tav tm="0">
                                          <p:val>
                                            <p:strVal val="#ppt_h"/>
                                          </p:val>
                                        </p:tav>
                                        <p:tav tm="100000">
                                          <p:val>
                                            <p:strVal val="#ppt_h"/>
                                          </p:val>
                                        </p:tav>
                                      </p:tavLst>
                                    </p:anim>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strVal val="#ppt_w+.3"/>
                                          </p:val>
                                        </p:tav>
                                        <p:tav tm="100000">
                                          <p:val>
                                            <p:strVal val="#ppt_w"/>
                                          </p:val>
                                        </p:tav>
                                      </p:tavLst>
                                    </p:anim>
                                    <p:anim calcmode="lin" valueType="num">
                                      <p:cBhvr>
                                        <p:cTn id="44" dur="1000" fill="hold"/>
                                        <p:tgtEl>
                                          <p:spTgt spid="9"/>
                                        </p:tgtEl>
                                        <p:attrNameLst>
                                          <p:attrName>ppt_h</p:attrName>
                                        </p:attrNameLst>
                                      </p:cBhvr>
                                      <p:tavLst>
                                        <p:tav tm="0">
                                          <p:val>
                                            <p:strVal val="#ppt_h"/>
                                          </p:val>
                                        </p:tav>
                                        <p:tav tm="100000">
                                          <p:val>
                                            <p:strVal val="#ppt_h"/>
                                          </p:val>
                                        </p:tav>
                                      </p:tavLst>
                                    </p:anim>
                                    <p:animEffect transition="in" filter="fade">
                                      <p:cBhvr>
                                        <p:cTn id="45" dur="1000"/>
                                        <p:tgtEl>
                                          <p:spTgt spid="9"/>
                                        </p:tgtEl>
                                      </p:cBhvr>
                                    </p:animEffect>
                                  </p:childTnLst>
                                </p:cTn>
                              </p:par>
                              <p:par>
                                <p:cTn id="46" presetID="50" presetClass="entr" presetSubtype="0" decel="10000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1000" fill="hold"/>
                                        <p:tgtEl>
                                          <p:spTgt spid="10"/>
                                        </p:tgtEl>
                                        <p:attrNameLst>
                                          <p:attrName>ppt_w</p:attrName>
                                        </p:attrNameLst>
                                      </p:cBhvr>
                                      <p:tavLst>
                                        <p:tav tm="0">
                                          <p:val>
                                            <p:strVal val="#ppt_w+.3"/>
                                          </p:val>
                                        </p:tav>
                                        <p:tav tm="100000">
                                          <p:val>
                                            <p:strVal val="#ppt_w"/>
                                          </p:val>
                                        </p:tav>
                                      </p:tavLst>
                                    </p:anim>
                                    <p:anim calcmode="lin" valueType="num">
                                      <p:cBhvr>
                                        <p:cTn id="49" dur="1000" fill="hold"/>
                                        <p:tgtEl>
                                          <p:spTgt spid="10"/>
                                        </p:tgtEl>
                                        <p:attrNameLst>
                                          <p:attrName>ppt_h</p:attrName>
                                        </p:attrNameLst>
                                      </p:cBhvr>
                                      <p:tavLst>
                                        <p:tav tm="0">
                                          <p:val>
                                            <p:strVal val="#ppt_h"/>
                                          </p:val>
                                        </p:tav>
                                        <p:tav tm="100000">
                                          <p:val>
                                            <p:strVal val="#ppt_h"/>
                                          </p:val>
                                        </p:tav>
                                      </p:tavLst>
                                    </p:anim>
                                    <p:animEffect transition="in" filter="fade">
                                      <p:cBhvr>
                                        <p:cTn id="5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5"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2" name="Rectangle 1">
            <a:extLst>
              <a:ext uri="{FF2B5EF4-FFF2-40B4-BE49-F238E27FC236}">
                <a16:creationId xmlns:a16="http://schemas.microsoft.com/office/drawing/2014/main" id="{77731B9C-A764-4D68-8CE8-9C523DF7B659}"/>
              </a:ext>
            </a:extLst>
          </p:cNvPr>
          <p:cNvSpPr/>
          <p:nvPr/>
        </p:nvSpPr>
        <p:spPr>
          <a:xfrm>
            <a:off x="1257300" y="1295400"/>
            <a:ext cx="9499600" cy="426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a:t>What have you learned today that has inspired you to continue to study the Book of Mormon? </a:t>
            </a:r>
          </a:p>
          <a:p>
            <a:pPr algn="ctr"/>
            <a:r>
              <a:rPr lang="en-US" sz="2800" dirty="0"/>
              <a:t>What will you do to more diligently study the Book of Mormon and live the truths you learn from it? </a:t>
            </a:r>
          </a:p>
          <a:p>
            <a:pPr algn="ctr"/>
            <a:r>
              <a:rPr lang="en-US" sz="2800" dirty="0"/>
              <a:t>How will you use the Book of Mormon to share the gospel with others?</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3" name="Rectangle 2">
            <a:extLst>
              <a:ext uri="{FF2B5EF4-FFF2-40B4-BE49-F238E27FC236}">
                <a16:creationId xmlns:a16="http://schemas.microsoft.com/office/drawing/2014/main" id="{A45A8041-F84B-4507-A449-C607E8B54304}"/>
              </a:ext>
            </a:extLst>
          </p:cNvPr>
          <p:cNvSpPr/>
          <p:nvPr/>
        </p:nvSpPr>
        <p:spPr>
          <a:xfrm>
            <a:off x="2776024" y="2967335"/>
            <a:ext cx="6639951" cy="923330"/>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84:43-61.</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endPar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endParaRPr>
          </a:p>
        </p:txBody>
      </p:sp>
      <p:sp>
        <p:nvSpPr>
          <p:cNvPr id="2" name="Rectangle 1">
            <a:extLst>
              <a:ext uri="{FF2B5EF4-FFF2-40B4-BE49-F238E27FC236}">
                <a16:creationId xmlns:a16="http://schemas.microsoft.com/office/drawing/2014/main" id="{743AD509-E479-49CB-8FD8-1B04B8CBD4E5}"/>
              </a:ext>
            </a:extLst>
          </p:cNvPr>
          <p:cNvSpPr/>
          <p:nvPr/>
        </p:nvSpPr>
        <p:spPr>
          <a:xfrm>
            <a:off x="2445026" y="2828835"/>
            <a:ext cx="7301948" cy="1200329"/>
          </a:xfrm>
          <a:prstGeom prst="rect">
            <a:avLst/>
          </a:prstGeom>
        </p:spPr>
        <p:txBody>
          <a:bodyPr wrap="square">
            <a:spAutoFit/>
          </a:bodyPr>
          <a:lstStyle/>
          <a:p>
            <a:pPr algn="ctr"/>
            <a:r>
              <a:rPr lang="en-US" sz="3600" dirty="0">
                <a:latin typeface="Georgia" panose="02040502050405020303" pitchFamily="18" charset="0"/>
              </a:rPr>
              <a:t>“The Lord teaches the importance of giving heed to the word of God”</a:t>
            </a:r>
          </a:p>
        </p:txBody>
      </p:sp>
      <p:sp>
        <p:nvSpPr>
          <p:cNvPr id="3" name="Rectangle 2">
            <a:extLst>
              <a:ext uri="{FF2B5EF4-FFF2-40B4-BE49-F238E27FC236}">
                <a16:creationId xmlns:a16="http://schemas.microsoft.com/office/drawing/2014/main" id="{E8997D06-3D11-4B6D-8D7D-C58402D02BBB}"/>
              </a:ext>
            </a:extLst>
          </p:cNvPr>
          <p:cNvSpPr/>
          <p:nvPr/>
        </p:nvSpPr>
        <p:spPr>
          <a:xfrm>
            <a:off x="1589460" y="890974"/>
            <a:ext cx="4466864" cy="369332"/>
          </a:xfrm>
          <a:prstGeom prst="rect">
            <a:avLst/>
          </a:prstGeom>
        </p:spPr>
        <p:txBody>
          <a:bodyPr wrap="none">
            <a:spAutoFit/>
          </a:bodyPr>
          <a:lstStyle/>
          <a:p>
            <a:r>
              <a:rPr lang="en-US" dirty="0">
                <a:latin typeface="Arial Black" panose="020B0A04020102020204" pitchFamily="34" charset="0"/>
              </a:rPr>
              <a:t>Doctrine and Covenants 84:43–53.</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2" name="Rectangle 1">
            <a:extLst>
              <a:ext uri="{FF2B5EF4-FFF2-40B4-BE49-F238E27FC236}">
                <a16:creationId xmlns:a16="http://schemas.microsoft.com/office/drawing/2014/main" id="{D7938275-F8C8-4DBB-AE32-F0C8943831DD}"/>
              </a:ext>
            </a:extLst>
          </p:cNvPr>
          <p:cNvSpPr/>
          <p:nvPr/>
        </p:nvSpPr>
        <p:spPr>
          <a:xfrm>
            <a:off x="1391478" y="1011991"/>
            <a:ext cx="7580243" cy="369332"/>
          </a:xfrm>
          <a:prstGeom prst="rect">
            <a:avLst/>
          </a:prstGeom>
        </p:spPr>
        <p:txBody>
          <a:bodyPr wrap="square">
            <a:spAutoFit/>
          </a:bodyPr>
          <a:lstStyle/>
          <a:p>
            <a:pPr algn="just"/>
            <a:r>
              <a:rPr lang="en-US" b="1" dirty="0"/>
              <a:t>What are some challenges you face in trying to study the scriptures each day?</a:t>
            </a:r>
          </a:p>
        </p:txBody>
      </p:sp>
      <p:sp>
        <p:nvSpPr>
          <p:cNvPr id="3" name="Rectangle 2">
            <a:extLst>
              <a:ext uri="{FF2B5EF4-FFF2-40B4-BE49-F238E27FC236}">
                <a16:creationId xmlns:a16="http://schemas.microsoft.com/office/drawing/2014/main" id="{221D9818-9351-4311-A415-A175D02E3018}"/>
              </a:ext>
            </a:extLst>
          </p:cNvPr>
          <p:cNvSpPr/>
          <p:nvPr/>
        </p:nvSpPr>
        <p:spPr>
          <a:xfrm>
            <a:off x="1391478" y="1381323"/>
            <a:ext cx="8335618" cy="369332"/>
          </a:xfrm>
          <a:prstGeom prst="rect">
            <a:avLst/>
          </a:prstGeom>
        </p:spPr>
        <p:txBody>
          <a:bodyPr wrap="square">
            <a:spAutoFit/>
          </a:bodyPr>
          <a:lstStyle/>
          <a:p>
            <a:r>
              <a:rPr lang="en-US" b="1" dirty="0"/>
              <a:t>Why do you choose to study the scriptures even though it can be hard to do at times?</a:t>
            </a:r>
          </a:p>
        </p:txBody>
      </p:sp>
      <p:sp>
        <p:nvSpPr>
          <p:cNvPr id="5" name="Rectangle 4">
            <a:extLst>
              <a:ext uri="{FF2B5EF4-FFF2-40B4-BE49-F238E27FC236}">
                <a16:creationId xmlns:a16="http://schemas.microsoft.com/office/drawing/2014/main" id="{9555A436-9D4D-4100-B791-BC546108394F}"/>
              </a:ext>
            </a:extLst>
          </p:cNvPr>
          <p:cNvSpPr/>
          <p:nvPr/>
        </p:nvSpPr>
        <p:spPr>
          <a:xfrm>
            <a:off x="1391478" y="1871672"/>
            <a:ext cx="4466864" cy="369332"/>
          </a:xfrm>
          <a:prstGeom prst="rect">
            <a:avLst/>
          </a:prstGeom>
        </p:spPr>
        <p:txBody>
          <a:bodyPr wrap="none">
            <a:spAutoFit/>
          </a:bodyPr>
          <a:lstStyle/>
          <a:p>
            <a:r>
              <a:rPr lang="en-US" dirty="0">
                <a:latin typeface="Arial Black" panose="020B0A04020102020204" pitchFamily="34" charset="0"/>
              </a:rPr>
              <a:t>Doctrine and Covenants 84:43–44.</a:t>
            </a:r>
          </a:p>
        </p:txBody>
      </p:sp>
      <p:sp>
        <p:nvSpPr>
          <p:cNvPr id="4" name="Rectangle 3">
            <a:extLst>
              <a:ext uri="{FF2B5EF4-FFF2-40B4-BE49-F238E27FC236}">
                <a16:creationId xmlns:a16="http://schemas.microsoft.com/office/drawing/2014/main" id="{70B47B29-BFC4-498B-8C9B-0AC5B981A8D2}"/>
              </a:ext>
            </a:extLst>
          </p:cNvPr>
          <p:cNvSpPr/>
          <p:nvPr/>
        </p:nvSpPr>
        <p:spPr>
          <a:xfrm>
            <a:off x="1391477" y="2119987"/>
            <a:ext cx="8733183" cy="830997"/>
          </a:xfrm>
          <a:prstGeom prst="rect">
            <a:avLst/>
          </a:prstGeom>
        </p:spPr>
        <p:txBody>
          <a:bodyPr wrap="square">
            <a:spAutoFit/>
          </a:bodyPr>
          <a:lstStyle/>
          <a:p>
            <a:pPr algn="just" fontAlgn="base"/>
            <a:r>
              <a:rPr lang="en-US" sz="1600" b="1" dirty="0">
                <a:latin typeface="Palatino"/>
              </a:rPr>
              <a:t>43 </a:t>
            </a:r>
            <a:r>
              <a:rPr lang="en-US" sz="1600" dirty="0">
                <a:latin typeface="Palatino"/>
              </a:rPr>
              <a:t>And I now give unto you a commandment to beware concerning yourselves, to give diligent heed to the words of eternal life.</a:t>
            </a:r>
          </a:p>
          <a:p>
            <a:pPr algn="just" fontAlgn="base"/>
            <a:r>
              <a:rPr lang="en-US" sz="1600" b="1" dirty="0">
                <a:latin typeface="Palatino"/>
              </a:rPr>
              <a:t>44 </a:t>
            </a:r>
            <a:r>
              <a:rPr lang="en-US" sz="1600" dirty="0">
                <a:latin typeface="Palatino"/>
              </a:rPr>
              <a:t>For you shall live by every word that proceedeth forth from the mouth of God.</a:t>
            </a:r>
            <a:endParaRPr lang="en-US" sz="1600" b="0" i="0" dirty="0">
              <a:effectLst/>
              <a:latin typeface="Palatino"/>
            </a:endParaRPr>
          </a:p>
        </p:txBody>
      </p:sp>
      <p:sp>
        <p:nvSpPr>
          <p:cNvPr id="6" name="Rectangle 5">
            <a:extLst>
              <a:ext uri="{FF2B5EF4-FFF2-40B4-BE49-F238E27FC236}">
                <a16:creationId xmlns:a16="http://schemas.microsoft.com/office/drawing/2014/main" id="{89B84798-F57F-46FE-A6BF-81B1226573CA}"/>
              </a:ext>
            </a:extLst>
          </p:cNvPr>
          <p:cNvSpPr/>
          <p:nvPr/>
        </p:nvSpPr>
        <p:spPr>
          <a:xfrm>
            <a:off x="1391476" y="2930890"/>
            <a:ext cx="8733183" cy="646331"/>
          </a:xfrm>
          <a:prstGeom prst="rect">
            <a:avLst/>
          </a:prstGeom>
        </p:spPr>
        <p:txBody>
          <a:bodyPr wrap="square">
            <a:spAutoFit/>
          </a:bodyPr>
          <a:lstStyle/>
          <a:p>
            <a:pPr algn="just"/>
            <a:r>
              <a:rPr lang="en-US" b="1" dirty="0"/>
              <a:t>What words and phrases did you find that teach the importance of studying and applying the word of the Lord? </a:t>
            </a:r>
          </a:p>
        </p:txBody>
      </p:sp>
      <p:sp>
        <p:nvSpPr>
          <p:cNvPr id="9" name="Rectangle 8">
            <a:extLst>
              <a:ext uri="{FF2B5EF4-FFF2-40B4-BE49-F238E27FC236}">
                <a16:creationId xmlns:a16="http://schemas.microsoft.com/office/drawing/2014/main" id="{496F4555-4C3C-42E5-A74A-DCF8D4041B3E}"/>
              </a:ext>
            </a:extLst>
          </p:cNvPr>
          <p:cNvSpPr/>
          <p:nvPr/>
        </p:nvSpPr>
        <p:spPr>
          <a:xfrm>
            <a:off x="1391476" y="3614366"/>
            <a:ext cx="4466864" cy="369332"/>
          </a:xfrm>
          <a:prstGeom prst="rect">
            <a:avLst/>
          </a:prstGeom>
        </p:spPr>
        <p:txBody>
          <a:bodyPr wrap="none">
            <a:spAutoFit/>
          </a:bodyPr>
          <a:lstStyle/>
          <a:p>
            <a:r>
              <a:rPr lang="en-US" dirty="0">
                <a:latin typeface="Arial Black" panose="020B0A04020102020204" pitchFamily="34" charset="0"/>
              </a:rPr>
              <a:t>Doctrine and Covenants 84:45–46.</a:t>
            </a:r>
          </a:p>
        </p:txBody>
      </p:sp>
      <p:sp>
        <p:nvSpPr>
          <p:cNvPr id="7" name="Rectangle 6">
            <a:extLst>
              <a:ext uri="{FF2B5EF4-FFF2-40B4-BE49-F238E27FC236}">
                <a16:creationId xmlns:a16="http://schemas.microsoft.com/office/drawing/2014/main" id="{207EB9B7-6F2D-4114-8A53-C9670C3DAB97}"/>
              </a:ext>
            </a:extLst>
          </p:cNvPr>
          <p:cNvSpPr/>
          <p:nvPr/>
        </p:nvSpPr>
        <p:spPr>
          <a:xfrm>
            <a:off x="1391476" y="3825536"/>
            <a:ext cx="8733182" cy="1077218"/>
          </a:xfrm>
          <a:prstGeom prst="rect">
            <a:avLst/>
          </a:prstGeom>
        </p:spPr>
        <p:txBody>
          <a:bodyPr wrap="square">
            <a:spAutoFit/>
          </a:bodyPr>
          <a:lstStyle/>
          <a:p>
            <a:pPr algn="just" fontAlgn="base"/>
            <a:r>
              <a:rPr lang="en-US" sz="1600" dirty="0">
                <a:latin typeface="Palatino"/>
              </a:rPr>
              <a:t>45 For the word of the Lord is truth, and whatsoever is truth is light, and whatsoever is light is Spirit, even the Spirit of Jesus Christ.</a:t>
            </a:r>
          </a:p>
          <a:p>
            <a:pPr algn="just" fontAlgn="base"/>
            <a:r>
              <a:rPr lang="en-US" sz="1600" dirty="0">
                <a:latin typeface="Palatino"/>
              </a:rPr>
              <a:t>46 And the Spirit giveth light to every man that cometh into the world; and the Spirit enlighteneth every man through the world, that hearkeneth to the voice of the Spirit.</a:t>
            </a:r>
            <a:endParaRPr lang="en-US" sz="1600" i="0" dirty="0">
              <a:effectLst/>
              <a:latin typeface="Palatino"/>
            </a:endParaRPr>
          </a:p>
        </p:txBody>
      </p:sp>
      <p:sp>
        <p:nvSpPr>
          <p:cNvPr id="10" name="Rectangle 9">
            <a:extLst>
              <a:ext uri="{FF2B5EF4-FFF2-40B4-BE49-F238E27FC236}">
                <a16:creationId xmlns:a16="http://schemas.microsoft.com/office/drawing/2014/main" id="{FDAC8C48-FA3A-420B-AE55-BF88CCADD7E9}"/>
              </a:ext>
            </a:extLst>
          </p:cNvPr>
          <p:cNvSpPr/>
          <p:nvPr/>
        </p:nvSpPr>
        <p:spPr>
          <a:xfrm>
            <a:off x="1391476" y="4902754"/>
            <a:ext cx="3903633" cy="369332"/>
          </a:xfrm>
          <a:prstGeom prst="rect">
            <a:avLst/>
          </a:prstGeom>
        </p:spPr>
        <p:txBody>
          <a:bodyPr wrap="none">
            <a:spAutoFit/>
          </a:bodyPr>
          <a:lstStyle/>
          <a:p>
            <a:r>
              <a:rPr lang="en-US" b="1" dirty="0"/>
              <a:t>What words and phrases did you find? </a:t>
            </a:r>
          </a:p>
        </p:txBody>
      </p:sp>
      <p:sp>
        <p:nvSpPr>
          <p:cNvPr id="11" name="Rectangle 10">
            <a:extLst>
              <a:ext uri="{FF2B5EF4-FFF2-40B4-BE49-F238E27FC236}">
                <a16:creationId xmlns:a16="http://schemas.microsoft.com/office/drawing/2014/main" id="{93C26ECB-4763-4AAD-B543-D9D207AF65DB}"/>
              </a:ext>
            </a:extLst>
          </p:cNvPr>
          <p:cNvSpPr/>
          <p:nvPr/>
        </p:nvSpPr>
        <p:spPr>
          <a:xfrm>
            <a:off x="1391476" y="5268609"/>
            <a:ext cx="741037" cy="369332"/>
          </a:xfrm>
          <a:prstGeom prst="rect">
            <a:avLst/>
          </a:prstGeom>
        </p:spPr>
        <p:txBody>
          <a:bodyPr wrap="none">
            <a:spAutoFit/>
          </a:bodyPr>
          <a:lstStyle/>
          <a:p>
            <a:r>
              <a:rPr lang="en-US" i="1" dirty="0">
                <a:effectLst>
                  <a:outerShdw blurRad="38100" dist="38100" dir="2700000" algn="tl">
                    <a:srgbClr val="000000">
                      <a:alpha val="43137"/>
                    </a:srgbClr>
                  </a:outerShdw>
                </a:effectLst>
              </a:rPr>
              <a:t>Truth.</a:t>
            </a:r>
          </a:p>
        </p:txBody>
      </p:sp>
      <p:sp>
        <p:nvSpPr>
          <p:cNvPr id="12" name="Rectangle 11">
            <a:extLst>
              <a:ext uri="{FF2B5EF4-FFF2-40B4-BE49-F238E27FC236}">
                <a16:creationId xmlns:a16="http://schemas.microsoft.com/office/drawing/2014/main" id="{569DD8EE-7504-47A8-B540-72CAD1BD20E7}"/>
              </a:ext>
            </a:extLst>
          </p:cNvPr>
          <p:cNvSpPr/>
          <p:nvPr/>
        </p:nvSpPr>
        <p:spPr>
          <a:xfrm>
            <a:off x="2132513" y="5265131"/>
            <a:ext cx="698717" cy="369332"/>
          </a:xfrm>
          <a:prstGeom prst="rect">
            <a:avLst/>
          </a:prstGeom>
        </p:spPr>
        <p:txBody>
          <a:bodyPr wrap="none">
            <a:spAutoFit/>
          </a:bodyPr>
          <a:lstStyle/>
          <a:p>
            <a:r>
              <a:rPr lang="en-US" i="1" dirty="0">
                <a:effectLst>
                  <a:outerShdw blurRad="38100" dist="38100" dir="2700000" algn="tl">
                    <a:srgbClr val="000000">
                      <a:alpha val="43137"/>
                    </a:srgbClr>
                  </a:outerShdw>
                </a:effectLst>
              </a:rPr>
              <a:t>Light.</a:t>
            </a:r>
          </a:p>
        </p:txBody>
      </p:sp>
      <p:sp>
        <p:nvSpPr>
          <p:cNvPr id="13" name="Rectangle 12">
            <a:extLst>
              <a:ext uri="{FF2B5EF4-FFF2-40B4-BE49-F238E27FC236}">
                <a16:creationId xmlns:a16="http://schemas.microsoft.com/office/drawing/2014/main" id="{97E9EE94-BA92-40AD-8BF6-45DC9C5875EC}"/>
              </a:ext>
            </a:extLst>
          </p:cNvPr>
          <p:cNvSpPr/>
          <p:nvPr/>
        </p:nvSpPr>
        <p:spPr>
          <a:xfrm>
            <a:off x="2831230" y="5268609"/>
            <a:ext cx="726481" cy="369332"/>
          </a:xfrm>
          <a:prstGeom prst="rect">
            <a:avLst/>
          </a:prstGeom>
        </p:spPr>
        <p:txBody>
          <a:bodyPr wrap="none">
            <a:spAutoFit/>
          </a:bodyPr>
          <a:lstStyle/>
          <a:p>
            <a:r>
              <a:rPr lang="en-US" i="1" dirty="0">
                <a:effectLst>
                  <a:outerShdw blurRad="38100" dist="38100" dir="2700000" algn="tl">
                    <a:srgbClr val="000000">
                      <a:alpha val="43137"/>
                    </a:srgbClr>
                  </a:outerShdw>
                </a:effectLst>
              </a:rPr>
              <a:t>Spirit.</a:t>
            </a:r>
          </a:p>
        </p:txBody>
      </p:sp>
      <p:sp>
        <p:nvSpPr>
          <p:cNvPr id="14" name="Rectangle 13">
            <a:extLst>
              <a:ext uri="{FF2B5EF4-FFF2-40B4-BE49-F238E27FC236}">
                <a16:creationId xmlns:a16="http://schemas.microsoft.com/office/drawing/2014/main" id="{E18567AE-D091-4797-8655-B44A564AA57E}"/>
              </a:ext>
            </a:extLst>
          </p:cNvPr>
          <p:cNvSpPr/>
          <p:nvPr/>
        </p:nvSpPr>
        <p:spPr>
          <a:xfrm>
            <a:off x="3529947" y="5272086"/>
            <a:ext cx="2485617"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Spirit of Jesus Christ.</a:t>
            </a:r>
          </a:p>
        </p:txBody>
      </p:sp>
      <p:sp>
        <p:nvSpPr>
          <p:cNvPr id="15" name="Rectangle 14">
            <a:extLst>
              <a:ext uri="{FF2B5EF4-FFF2-40B4-BE49-F238E27FC236}">
                <a16:creationId xmlns:a16="http://schemas.microsoft.com/office/drawing/2014/main" id="{F1C1E589-09DB-411A-80C0-FFC60288BC80}"/>
              </a:ext>
            </a:extLst>
          </p:cNvPr>
          <p:cNvSpPr/>
          <p:nvPr/>
        </p:nvSpPr>
        <p:spPr>
          <a:xfrm>
            <a:off x="6015564" y="5259915"/>
            <a:ext cx="2253246"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voice of the Spirit.</a:t>
            </a:r>
          </a:p>
        </p:txBody>
      </p:sp>
    </p:spTree>
    <p:extLst>
      <p:ext uri="{BB962C8B-B14F-4D97-AF65-F5344CB8AC3E}">
        <p14:creationId xmlns:p14="http://schemas.microsoft.com/office/powerpoint/2010/main" val="271785075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Right)">
                                      <p:cBhvr>
                                        <p:cTn id="14" dur="1000"/>
                                        <p:tgtEl>
                                          <p:spTgt spid="5"/>
                                        </p:tgtEl>
                                      </p:cBhvr>
                                    </p:animEffect>
                                  </p:childTnLst>
                                </p:cTn>
                              </p:par>
                              <p:par>
                                <p:cTn id="15" presetID="18" presetClass="entr" presetSubtype="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trips(upRight)">
                                      <p:cBhvr>
                                        <p:cTn id="29" dur="1000"/>
                                        <p:tgtEl>
                                          <p:spTgt spid="9"/>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trips(upRight)">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arn(inVertical)">
                                      <p:cBhvr>
                                        <p:cTn id="44" dur="10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arn(inVertical)">
                                      <p:cBhvr>
                                        <p:cTn id="49" dur="1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barn(inVertical)">
                                      <p:cBhvr>
                                        <p:cTn id="54" dur="10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arn(inVertical)">
                                      <p:cBhvr>
                                        <p:cTn id="59" dur="10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barn(inVertical)">
                                      <p:cBhvr>
                                        <p:cTn id="6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6" grpId="0"/>
      <p:bldP spid="9" grpId="0"/>
      <p:bldP spid="7" grpId="0"/>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2" name="Rectangle 1">
            <a:extLst>
              <a:ext uri="{FF2B5EF4-FFF2-40B4-BE49-F238E27FC236}">
                <a16:creationId xmlns:a16="http://schemas.microsoft.com/office/drawing/2014/main" id="{2ACA8098-4E5F-424F-BFBE-BDAE3D967D5B}"/>
              </a:ext>
            </a:extLst>
          </p:cNvPr>
          <p:cNvSpPr/>
          <p:nvPr/>
        </p:nvSpPr>
        <p:spPr>
          <a:xfrm>
            <a:off x="3301613" y="718698"/>
            <a:ext cx="5588774" cy="400110"/>
          </a:xfrm>
          <a:prstGeom prst="rect">
            <a:avLst/>
          </a:prstGeom>
        </p:spPr>
        <p:txBody>
          <a:bodyPr wrap="none">
            <a:spAutoFit/>
          </a:bodyPr>
          <a:lstStyle/>
          <a:p>
            <a:r>
              <a:rPr lang="en-US" sz="2000" i="1" dirty="0">
                <a:effectLst>
                  <a:outerShdw blurRad="38100" dist="38100" dir="2700000" algn="tl">
                    <a:srgbClr val="000000">
                      <a:alpha val="43137"/>
                    </a:srgbClr>
                  </a:outerShdw>
                </a:effectLst>
              </a:rPr>
              <a:t>If we give diligent heed to the word of God, then… </a:t>
            </a:r>
          </a:p>
        </p:txBody>
      </p:sp>
      <p:sp>
        <p:nvSpPr>
          <p:cNvPr id="4" name="Rectangle 3">
            <a:extLst>
              <a:ext uri="{FF2B5EF4-FFF2-40B4-BE49-F238E27FC236}">
                <a16:creationId xmlns:a16="http://schemas.microsoft.com/office/drawing/2014/main" id="{ACB3876A-E24B-4501-890F-6B0772E4155D}"/>
              </a:ext>
            </a:extLst>
          </p:cNvPr>
          <p:cNvSpPr/>
          <p:nvPr/>
        </p:nvSpPr>
        <p:spPr>
          <a:xfrm>
            <a:off x="1285459" y="1255482"/>
            <a:ext cx="4466864" cy="369332"/>
          </a:xfrm>
          <a:prstGeom prst="rect">
            <a:avLst/>
          </a:prstGeom>
        </p:spPr>
        <p:txBody>
          <a:bodyPr wrap="none">
            <a:spAutoFit/>
          </a:bodyPr>
          <a:lstStyle/>
          <a:p>
            <a:r>
              <a:rPr lang="en-US" dirty="0">
                <a:latin typeface="Arial Black" panose="020B0A04020102020204" pitchFamily="34" charset="0"/>
              </a:rPr>
              <a:t>Doctrine and Covenants 84:45–46.</a:t>
            </a:r>
          </a:p>
        </p:txBody>
      </p:sp>
      <p:sp>
        <p:nvSpPr>
          <p:cNvPr id="5" name="Rectangle 4">
            <a:extLst>
              <a:ext uri="{FF2B5EF4-FFF2-40B4-BE49-F238E27FC236}">
                <a16:creationId xmlns:a16="http://schemas.microsoft.com/office/drawing/2014/main" id="{2336553B-78D6-4758-94E7-B65D92927603}"/>
              </a:ext>
            </a:extLst>
          </p:cNvPr>
          <p:cNvSpPr/>
          <p:nvPr/>
        </p:nvSpPr>
        <p:spPr>
          <a:xfrm>
            <a:off x="1285459" y="1493156"/>
            <a:ext cx="8733182" cy="1077218"/>
          </a:xfrm>
          <a:prstGeom prst="rect">
            <a:avLst/>
          </a:prstGeom>
        </p:spPr>
        <p:txBody>
          <a:bodyPr wrap="square">
            <a:spAutoFit/>
          </a:bodyPr>
          <a:lstStyle/>
          <a:p>
            <a:pPr algn="just" fontAlgn="base"/>
            <a:r>
              <a:rPr lang="en-US" sz="1600" dirty="0">
                <a:latin typeface="Palatino"/>
              </a:rPr>
              <a:t>45 For the word of the Lord is truth, and whatsoever is truth is light, and whatsoever is light is Spirit, even the Spirit of Jesus Christ.</a:t>
            </a:r>
          </a:p>
          <a:p>
            <a:pPr algn="just" fontAlgn="base"/>
            <a:r>
              <a:rPr lang="en-US" sz="1600" dirty="0">
                <a:latin typeface="Palatino"/>
              </a:rPr>
              <a:t>46 And the Spirit giveth light to every man that cometh into the world; and the Spirit enlighteneth every man through the world, that hearkeneth to the voice of the Spirit.</a:t>
            </a:r>
            <a:endParaRPr lang="en-US" sz="1600" i="0" dirty="0">
              <a:effectLst/>
              <a:latin typeface="Palatino"/>
            </a:endParaRPr>
          </a:p>
        </p:txBody>
      </p:sp>
      <p:sp>
        <p:nvSpPr>
          <p:cNvPr id="3" name="Rectangle 2">
            <a:extLst>
              <a:ext uri="{FF2B5EF4-FFF2-40B4-BE49-F238E27FC236}">
                <a16:creationId xmlns:a16="http://schemas.microsoft.com/office/drawing/2014/main" id="{B216F626-3260-4127-A668-2E8640CCD474}"/>
              </a:ext>
            </a:extLst>
          </p:cNvPr>
          <p:cNvSpPr/>
          <p:nvPr/>
        </p:nvSpPr>
        <p:spPr>
          <a:xfrm>
            <a:off x="1285459" y="2623382"/>
            <a:ext cx="5451044" cy="369332"/>
          </a:xfrm>
          <a:prstGeom prst="rect">
            <a:avLst/>
          </a:prstGeom>
        </p:spPr>
        <p:txBody>
          <a:bodyPr wrap="none">
            <a:spAutoFit/>
          </a:bodyPr>
          <a:lstStyle/>
          <a:p>
            <a:r>
              <a:rPr lang="en-US" b="1" dirty="0"/>
              <a:t>How would you complete the statement on the board? </a:t>
            </a:r>
          </a:p>
        </p:txBody>
      </p:sp>
      <p:sp>
        <p:nvSpPr>
          <p:cNvPr id="6" name="Rectangle 5">
            <a:extLst>
              <a:ext uri="{FF2B5EF4-FFF2-40B4-BE49-F238E27FC236}">
                <a16:creationId xmlns:a16="http://schemas.microsoft.com/office/drawing/2014/main" id="{0EA827A6-9F7E-42C9-AEAD-C9AB98568BCA}"/>
              </a:ext>
            </a:extLst>
          </p:cNvPr>
          <p:cNvSpPr/>
          <p:nvPr/>
        </p:nvSpPr>
        <p:spPr>
          <a:xfrm>
            <a:off x="1285458" y="2880550"/>
            <a:ext cx="8733181" cy="353943"/>
          </a:xfrm>
          <a:prstGeom prst="rect">
            <a:avLst/>
          </a:prstGeom>
        </p:spPr>
        <p:txBody>
          <a:bodyPr wrap="square">
            <a:spAutoFit/>
          </a:bodyPr>
          <a:lstStyle/>
          <a:p>
            <a:pPr algn="just"/>
            <a:r>
              <a:rPr lang="en-US" sz="1700" i="1" dirty="0">
                <a:effectLst>
                  <a:outerShdw blurRad="38100" dist="38100" dir="2700000" algn="tl">
                    <a:srgbClr val="000000">
                      <a:alpha val="43137"/>
                    </a:srgbClr>
                  </a:outerShdw>
                </a:effectLst>
              </a:rPr>
              <a:t>If we give diligent heed to the word of God, we will be enlightened through the Spirit of Christ. </a:t>
            </a:r>
          </a:p>
        </p:txBody>
      </p:sp>
      <p:sp>
        <p:nvSpPr>
          <p:cNvPr id="8" name="Rectangle 7">
            <a:extLst>
              <a:ext uri="{FF2B5EF4-FFF2-40B4-BE49-F238E27FC236}">
                <a16:creationId xmlns:a16="http://schemas.microsoft.com/office/drawing/2014/main" id="{07625AFD-B3C3-4EFC-BB1A-64076F2D6F33}"/>
              </a:ext>
            </a:extLst>
          </p:cNvPr>
          <p:cNvSpPr/>
          <p:nvPr/>
        </p:nvSpPr>
        <p:spPr>
          <a:xfrm>
            <a:off x="1285459" y="3278956"/>
            <a:ext cx="4466864" cy="369332"/>
          </a:xfrm>
          <a:prstGeom prst="rect">
            <a:avLst/>
          </a:prstGeom>
        </p:spPr>
        <p:txBody>
          <a:bodyPr wrap="none">
            <a:spAutoFit/>
          </a:bodyPr>
          <a:lstStyle/>
          <a:p>
            <a:r>
              <a:rPr lang="en-US" dirty="0">
                <a:latin typeface="Arial Black" panose="020B0A04020102020204" pitchFamily="34" charset="0"/>
              </a:rPr>
              <a:t>Doctrine and Covenants 84:47–48.</a:t>
            </a:r>
          </a:p>
        </p:txBody>
      </p:sp>
      <p:sp>
        <p:nvSpPr>
          <p:cNvPr id="9" name="Rectangle 8">
            <a:extLst>
              <a:ext uri="{FF2B5EF4-FFF2-40B4-BE49-F238E27FC236}">
                <a16:creationId xmlns:a16="http://schemas.microsoft.com/office/drawing/2014/main" id="{0BED7343-9BD4-4D09-91D9-005351357CA9}"/>
              </a:ext>
            </a:extLst>
          </p:cNvPr>
          <p:cNvSpPr/>
          <p:nvPr/>
        </p:nvSpPr>
        <p:spPr>
          <a:xfrm>
            <a:off x="1285458" y="3549449"/>
            <a:ext cx="8733180" cy="1077218"/>
          </a:xfrm>
          <a:prstGeom prst="rect">
            <a:avLst/>
          </a:prstGeom>
        </p:spPr>
        <p:txBody>
          <a:bodyPr wrap="square">
            <a:spAutoFit/>
          </a:bodyPr>
          <a:lstStyle/>
          <a:p>
            <a:pPr algn="just" fontAlgn="base"/>
            <a:r>
              <a:rPr lang="en-US" sz="1600" b="1" dirty="0">
                <a:latin typeface="Palatino"/>
              </a:rPr>
              <a:t>47 </a:t>
            </a:r>
            <a:r>
              <a:rPr lang="en-US" sz="1600" dirty="0">
                <a:latin typeface="Palatino"/>
              </a:rPr>
              <a:t>And every one that hearkeneth to the voice of the Spirit cometh unto God, even the Father.</a:t>
            </a:r>
          </a:p>
          <a:p>
            <a:pPr algn="just" fontAlgn="base"/>
            <a:r>
              <a:rPr lang="en-US" sz="1600" b="1" dirty="0">
                <a:latin typeface="Palatino"/>
              </a:rPr>
              <a:t>48 </a:t>
            </a:r>
            <a:r>
              <a:rPr lang="en-US" sz="1600" dirty="0">
                <a:latin typeface="Palatino"/>
              </a:rPr>
              <a:t>And the Father teacheth him of the covenant which he has renewed and confirmed upon you, which is confirmed upon you for your sakes, and not for your sakes only, but for the sake of the whole world.</a:t>
            </a:r>
            <a:endParaRPr lang="en-US" sz="1600" b="0" i="0" dirty="0">
              <a:effectLst/>
              <a:latin typeface="Palatino"/>
            </a:endParaRPr>
          </a:p>
        </p:txBody>
      </p:sp>
      <p:sp>
        <p:nvSpPr>
          <p:cNvPr id="10" name="Rectangle 9">
            <a:extLst>
              <a:ext uri="{FF2B5EF4-FFF2-40B4-BE49-F238E27FC236}">
                <a16:creationId xmlns:a16="http://schemas.microsoft.com/office/drawing/2014/main" id="{0A7FBE8B-B348-40D6-8950-D1691326AB85}"/>
              </a:ext>
            </a:extLst>
          </p:cNvPr>
          <p:cNvSpPr/>
          <p:nvPr/>
        </p:nvSpPr>
        <p:spPr>
          <a:xfrm>
            <a:off x="1285456" y="4626543"/>
            <a:ext cx="6506821" cy="369332"/>
          </a:xfrm>
          <a:prstGeom prst="rect">
            <a:avLst/>
          </a:prstGeom>
        </p:spPr>
        <p:txBody>
          <a:bodyPr wrap="square">
            <a:spAutoFit/>
          </a:bodyPr>
          <a:lstStyle/>
          <a:p>
            <a:r>
              <a:rPr lang="en-US" b="1" dirty="0"/>
              <a:t>How will we be blessed if we hearken to the Spirit of Jesus Christ?</a:t>
            </a:r>
          </a:p>
        </p:txBody>
      </p:sp>
      <p:sp>
        <p:nvSpPr>
          <p:cNvPr id="11" name="Rectangle 10">
            <a:extLst>
              <a:ext uri="{FF2B5EF4-FFF2-40B4-BE49-F238E27FC236}">
                <a16:creationId xmlns:a16="http://schemas.microsoft.com/office/drawing/2014/main" id="{410CC1A2-5E3D-4ED1-BD89-F17659EA78E7}"/>
              </a:ext>
            </a:extLst>
          </p:cNvPr>
          <p:cNvSpPr/>
          <p:nvPr/>
        </p:nvSpPr>
        <p:spPr>
          <a:xfrm>
            <a:off x="1285456" y="4897160"/>
            <a:ext cx="6096000" cy="338554"/>
          </a:xfrm>
          <a:prstGeom prst="rect">
            <a:avLst/>
          </a:prstGeom>
        </p:spPr>
        <p:txBody>
          <a:bodyPr>
            <a:spAutoFit/>
          </a:bodyPr>
          <a:lstStyle/>
          <a:p>
            <a:r>
              <a:rPr lang="en-US" sz="1600" i="1" dirty="0">
                <a:effectLst>
                  <a:outerShdw blurRad="38100" dist="38100" dir="2700000" algn="tl">
                    <a:srgbClr val="000000">
                      <a:alpha val="43137"/>
                    </a:srgbClr>
                  </a:outerShdw>
                </a:effectLst>
              </a:rPr>
              <a:t>If we hearken to the Spirit of Jesus Christ, we will come unto the Father.</a:t>
            </a:r>
          </a:p>
        </p:txBody>
      </p:sp>
      <p:sp>
        <p:nvSpPr>
          <p:cNvPr id="12" name="Rectangle 11">
            <a:extLst>
              <a:ext uri="{FF2B5EF4-FFF2-40B4-BE49-F238E27FC236}">
                <a16:creationId xmlns:a16="http://schemas.microsoft.com/office/drawing/2014/main" id="{B8EC3C3A-B9F0-4B39-8A62-34918B8BF08D}"/>
              </a:ext>
            </a:extLst>
          </p:cNvPr>
          <p:cNvSpPr/>
          <p:nvPr/>
        </p:nvSpPr>
        <p:spPr>
          <a:xfrm>
            <a:off x="1285456" y="5206682"/>
            <a:ext cx="4764253" cy="369332"/>
          </a:xfrm>
          <a:prstGeom prst="rect">
            <a:avLst/>
          </a:prstGeom>
        </p:spPr>
        <p:txBody>
          <a:bodyPr wrap="none">
            <a:spAutoFit/>
          </a:bodyPr>
          <a:lstStyle/>
          <a:p>
            <a:r>
              <a:rPr lang="en-US" b="1" dirty="0"/>
              <a:t>What will the Father do as we come unto Him? </a:t>
            </a:r>
          </a:p>
        </p:txBody>
      </p:sp>
      <p:sp>
        <p:nvSpPr>
          <p:cNvPr id="13" name="Rectangle 12">
            <a:extLst>
              <a:ext uri="{FF2B5EF4-FFF2-40B4-BE49-F238E27FC236}">
                <a16:creationId xmlns:a16="http://schemas.microsoft.com/office/drawing/2014/main" id="{864E4CCC-AE14-4CD4-94D7-2028567E1C0F}"/>
              </a:ext>
            </a:extLst>
          </p:cNvPr>
          <p:cNvSpPr/>
          <p:nvPr/>
        </p:nvSpPr>
        <p:spPr>
          <a:xfrm>
            <a:off x="1285456" y="5466451"/>
            <a:ext cx="1759521" cy="369332"/>
          </a:xfrm>
          <a:prstGeom prst="rect">
            <a:avLst/>
          </a:prstGeom>
        </p:spPr>
        <p:txBody>
          <a:bodyPr wrap="none">
            <a:spAutoFit/>
          </a:bodyPr>
          <a:lstStyle/>
          <a:p>
            <a:r>
              <a:rPr lang="en-US" i="1" dirty="0">
                <a:effectLst>
                  <a:outerShdw blurRad="38100" dist="38100" dir="2700000" algn="tl">
                    <a:srgbClr val="000000">
                      <a:alpha val="43137"/>
                    </a:srgbClr>
                  </a:outerShdw>
                </a:effectLst>
              </a:rPr>
              <a:t>He will teach us. </a:t>
            </a:r>
          </a:p>
        </p:txBody>
      </p:sp>
      <p:sp>
        <p:nvSpPr>
          <p:cNvPr id="14" name="Rectangle 13">
            <a:extLst>
              <a:ext uri="{FF2B5EF4-FFF2-40B4-BE49-F238E27FC236}">
                <a16:creationId xmlns:a16="http://schemas.microsoft.com/office/drawing/2014/main" id="{B0252AA8-B629-499E-BD21-786F700460F9}"/>
              </a:ext>
            </a:extLst>
          </p:cNvPr>
          <p:cNvSpPr/>
          <p:nvPr/>
        </p:nvSpPr>
        <p:spPr>
          <a:xfrm>
            <a:off x="1285456" y="5789464"/>
            <a:ext cx="3087255" cy="369332"/>
          </a:xfrm>
          <a:prstGeom prst="rect">
            <a:avLst/>
          </a:prstGeom>
        </p:spPr>
        <p:txBody>
          <a:bodyPr wrap="none">
            <a:spAutoFit/>
          </a:bodyPr>
          <a:lstStyle/>
          <a:p>
            <a:r>
              <a:rPr lang="en-US" b="1" dirty="0"/>
              <a:t>What does this mean to you? </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1000"/>
                                        <p:tgtEl>
                                          <p:spTgt spid="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1000"/>
                                        <p:tgtEl>
                                          <p:spTgt spid="9"/>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strips(downLeft)">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11"/>
                                        </p:tgtEl>
                                        <p:attrNameLst>
                                          <p:attrName>style.visibility</p:attrName>
                                        </p:attrNameLst>
                                      </p:cBhvr>
                                      <p:to>
                                        <p:strVal val="visible"/>
                                      </p:to>
                                    </p:set>
                                    <p:anim calcmode="lin" valueType="num">
                                      <p:cBhvr>
                                        <p:cTn id="42"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43" dur="250" fill="hold"/>
                                        <p:tgtEl>
                                          <p:spTgt spid="11"/>
                                        </p:tgtEl>
                                        <p:attrNameLst>
                                          <p:attrName>ppt_y</p:attrName>
                                        </p:attrNameLst>
                                      </p:cBhvr>
                                      <p:tavLst>
                                        <p:tav tm="0">
                                          <p:val>
                                            <p:strVal val="#ppt_y"/>
                                          </p:val>
                                        </p:tav>
                                        <p:tav tm="100000">
                                          <p:val>
                                            <p:strVal val="#ppt_y"/>
                                          </p:val>
                                        </p:tav>
                                      </p:tavLst>
                                    </p:anim>
                                    <p:anim calcmode="lin" valueType="num">
                                      <p:cBhvr>
                                        <p:cTn id="44"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45"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50" tmFilter="0,0; .5, 1; 1, 1"/>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strVal val="#ppt_x"/>
                                          </p:val>
                                        </p:tav>
                                        <p:tav tm="100000">
                                          <p:val>
                                            <p:strVal val="#ppt_x"/>
                                          </p:val>
                                        </p:tav>
                                      </p:tavLst>
                                    </p:anim>
                                    <p:anim calcmode="lin" valueType="num">
                                      <p:cBhvr>
                                        <p:cTn id="5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fltVal val="0"/>
                                          </p:val>
                                        </p:tav>
                                        <p:tav tm="100000">
                                          <p:val>
                                            <p:strVal val="#ppt_h"/>
                                          </p:val>
                                        </p:tav>
                                      </p:tavLst>
                                    </p:anim>
                                    <p:animEffect transition="in" filter="fade">
                                      <p:cBhvr>
                                        <p:cTn id="60" dur="5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6"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3" name="Rectangle 2">
            <a:extLst>
              <a:ext uri="{FF2B5EF4-FFF2-40B4-BE49-F238E27FC236}">
                <a16:creationId xmlns:a16="http://schemas.microsoft.com/office/drawing/2014/main" id="{D98EAD34-9416-42F4-8116-49C488063A37}"/>
              </a:ext>
            </a:extLst>
          </p:cNvPr>
          <p:cNvSpPr/>
          <p:nvPr/>
        </p:nvSpPr>
        <p:spPr>
          <a:xfrm>
            <a:off x="1126433" y="1026087"/>
            <a:ext cx="4466864" cy="369332"/>
          </a:xfrm>
          <a:prstGeom prst="rect">
            <a:avLst/>
          </a:prstGeom>
        </p:spPr>
        <p:txBody>
          <a:bodyPr wrap="none">
            <a:spAutoFit/>
          </a:bodyPr>
          <a:lstStyle/>
          <a:p>
            <a:r>
              <a:rPr lang="en-US" dirty="0">
                <a:latin typeface="Arial Black" panose="020B0A04020102020204" pitchFamily="34" charset="0"/>
              </a:rPr>
              <a:t>Doctrine and Covenants 84:49–53.</a:t>
            </a:r>
          </a:p>
        </p:txBody>
      </p:sp>
      <p:sp>
        <p:nvSpPr>
          <p:cNvPr id="2" name="Rectangle 1">
            <a:extLst>
              <a:ext uri="{FF2B5EF4-FFF2-40B4-BE49-F238E27FC236}">
                <a16:creationId xmlns:a16="http://schemas.microsoft.com/office/drawing/2014/main" id="{7402BB43-434C-499C-B470-C21FBC4B1DEE}"/>
              </a:ext>
            </a:extLst>
          </p:cNvPr>
          <p:cNvSpPr/>
          <p:nvPr/>
        </p:nvSpPr>
        <p:spPr>
          <a:xfrm>
            <a:off x="1126433" y="1395419"/>
            <a:ext cx="8991928" cy="1569660"/>
          </a:xfrm>
          <a:prstGeom prst="rect">
            <a:avLst/>
          </a:prstGeom>
        </p:spPr>
        <p:txBody>
          <a:bodyPr wrap="square">
            <a:spAutoFit/>
          </a:bodyPr>
          <a:lstStyle/>
          <a:p>
            <a:pPr algn="just" fontAlgn="base"/>
            <a:r>
              <a:rPr lang="en-US" sz="1600" b="1" dirty="0">
                <a:latin typeface="Palatino"/>
              </a:rPr>
              <a:t>49 </a:t>
            </a:r>
            <a:r>
              <a:rPr lang="en-US" sz="1600" dirty="0">
                <a:latin typeface="Palatino"/>
              </a:rPr>
              <a:t>And the whole world lieth in sin, and groaneth under darkness and under the bondage of sin.</a:t>
            </a:r>
          </a:p>
          <a:p>
            <a:pPr algn="just" fontAlgn="base"/>
            <a:r>
              <a:rPr lang="en-US" sz="1600" b="1" dirty="0">
                <a:latin typeface="Palatino"/>
              </a:rPr>
              <a:t>50 </a:t>
            </a:r>
            <a:r>
              <a:rPr lang="en-US" sz="1600" dirty="0">
                <a:latin typeface="Palatino"/>
              </a:rPr>
              <a:t>And by this you may know they are under the bondage of sin, because they come not unto me.</a:t>
            </a:r>
          </a:p>
          <a:p>
            <a:pPr algn="just" fontAlgn="base"/>
            <a:r>
              <a:rPr lang="en-US" sz="1600" b="1" dirty="0">
                <a:latin typeface="Palatino"/>
              </a:rPr>
              <a:t>51 </a:t>
            </a:r>
            <a:r>
              <a:rPr lang="en-US" sz="1600" dirty="0">
                <a:latin typeface="Palatino"/>
              </a:rPr>
              <a:t>For whoso cometh not unto me is under the bondage of sin.</a:t>
            </a:r>
          </a:p>
          <a:p>
            <a:pPr algn="just" fontAlgn="base"/>
            <a:r>
              <a:rPr lang="en-US" sz="1600" b="1" dirty="0">
                <a:latin typeface="Palatino"/>
              </a:rPr>
              <a:t>52 </a:t>
            </a:r>
            <a:r>
              <a:rPr lang="en-US" sz="1600" dirty="0">
                <a:latin typeface="Palatino"/>
              </a:rPr>
              <a:t>And whoso receiveth not my voice is not acquainted with my voice, and is not of me.</a:t>
            </a:r>
          </a:p>
          <a:p>
            <a:pPr algn="just" fontAlgn="base"/>
            <a:r>
              <a:rPr lang="en-US" sz="1600" b="1" dirty="0">
                <a:latin typeface="Palatino"/>
              </a:rPr>
              <a:t>53 </a:t>
            </a:r>
            <a:r>
              <a:rPr lang="en-US" sz="1600" dirty="0">
                <a:latin typeface="Palatino"/>
              </a:rPr>
              <a:t>And by this you may know the righteous from the wicked, and that the whole world groaneth under sin and darkness even now.</a:t>
            </a:r>
            <a:endParaRPr lang="en-US" sz="1600" b="0" i="0" dirty="0">
              <a:effectLst/>
              <a:latin typeface="Palatino"/>
            </a:endParaRPr>
          </a:p>
        </p:txBody>
      </p:sp>
      <p:sp>
        <p:nvSpPr>
          <p:cNvPr id="4" name="Rectangle 3">
            <a:extLst>
              <a:ext uri="{FF2B5EF4-FFF2-40B4-BE49-F238E27FC236}">
                <a16:creationId xmlns:a16="http://schemas.microsoft.com/office/drawing/2014/main" id="{0CBAE04F-6F1D-4D65-87EB-02AA61E1C70B}"/>
              </a:ext>
            </a:extLst>
          </p:cNvPr>
          <p:cNvSpPr/>
          <p:nvPr/>
        </p:nvSpPr>
        <p:spPr>
          <a:xfrm>
            <a:off x="3389041" y="3059668"/>
            <a:ext cx="2706959" cy="369332"/>
          </a:xfrm>
          <a:prstGeom prst="rect">
            <a:avLst/>
          </a:prstGeom>
        </p:spPr>
        <p:txBody>
          <a:bodyPr wrap="square">
            <a:spAutoFit/>
          </a:bodyPr>
          <a:lstStyle/>
          <a:p>
            <a:r>
              <a:rPr lang="en-US" b="1" dirty="0"/>
              <a:t>Why are they in darkness?</a:t>
            </a:r>
          </a:p>
        </p:txBody>
      </p:sp>
      <p:sp>
        <p:nvSpPr>
          <p:cNvPr id="5" name="Rectangle 4">
            <a:extLst>
              <a:ext uri="{FF2B5EF4-FFF2-40B4-BE49-F238E27FC236}">
                <a16:creationId xmlns:a16="http://schemas.microsoft.com/office/drawing/2014/main" id="{98EE1C6B-A611-4FDD-9C76-416C63B96382}"/>
              </a:ext>
            </a:extLst>
          </p:cNvPr>
          <p:cNvSpPr/>
          <p:nvPr/>
        </p:nvSpPr>
        <p:spPr>
          <a:xfrm>
            <a:off x="1112528" y="3059668"/>
            <a:ext cx="2138727" cy="369332"/>
          </a:xfrm>
          <a:prstGeom prst="rect">
            <a:avLst/>
          </a:prstGeom>
        </p:spPr>
        <p:txBody>
          <a:bodyPr wrap="none">
            <a:spAutoFit/>
          </a:bodyPr>
          <a:lstStyle/>
          <a:p>
            <a:r>
              <a:rPr lang="en-US" b="1" dirty="0"/>
              <a:t>Who is in darkness? </a:t>
            </a:r>
          </a:p>
        </p:txBody>
      </p:sp>
      <p:sp>
        <p:nvSpPr>
          <p:cNvPr id="6" name="Rectangle 5">
            <a:extLst>
              <a:ext uri="{FF2B5EF4-FFF2-40B4-BE49-F238E27FC236}">
                <a16:creationId xmlns:a16="http://schemas.microsoft.com/office/drawing/2014/main" id="{46213E13-9ABB-4B3B-ADED-15B77C508B3F}"/>
              </a:ext>
            </a:extLst>
          </p:cNvPr>
          <p:cNvSpPr/>
          <p:nvPr/>
        </p:nvSpPr>
        <p:spPr>
          <a:xfrm>
            <a:off x="1112528" y="3469524"/>
            <a:ext cx="6045629" cy="369332"/>
          </a:xfrm>
          <a:prstGeom prst="rect">
            <a:avLst/>
          </a:prstGeom>
        </p:spPr>
        <p:txBody>
          <a:bodyPr wrap="none">
            <a:spAutoFit/>
          </a:bodyPr>
          <a:lstStyle/>
          <a:p>
            <a:r>
              <a:rPr lang="en-US" b="1" dirty="0"/>
              <a:t>How is living under the bondage of sin like being in darkness?</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2" name="Rectangle 1">
            <a:extLst>
              <a:ext uri="{FF2B5EF4-FFF2-40B4-BE49-F238E27FC236}">
                <a16:creationId xmlns:a16="http://schemas.microsoft.com/office/drawing/2014/main" id="{E03AE35D-886F-460E-84C4-7CFE37FFFDA5}"/>
              </a:ext>
            </a:extLst>
          </p:cNvPr>
          <p:cNvSpPr/>
          <p:nvPr/>
        </p:nvSpPr>
        <p:spPr>
          <a:xfrm>
            <a:off x="3048000" y="2551837"/>
            <a:ext cx="6096000" cy="1754326"/>
          </a:xfrm>
          <a:prstGeom prst="rect">
            <a:avLst/>
          </a:prstGeom>
        </p:spPr>
        <p:txBody>
          <a:bodyPr>
            <a:spAutoFit/>
          </a:bodyPr>
          <a:lstStyle/>
          <a:p>
            <a:pPr algn="ctr"/>
            <a:r>
              <a:rPr lang="en-US" sz="3600" dirty="0">
                <a:latin typeface="Georgia" panose="02040502050405020303" pitchFamily="18" charset="0"/>
              </a:rPr>
              <a:t>“The Lord chastens the Saints for treating the Book of Mormon lightly”</a:t>
            </a:r>
          </a:p>
        </p:txBody>
      </p:sp>
      <p:sp>
        <p:nvSpPr>
          <p:cNvPr id="4" name="Rectangle 3">
            <a:extLst>
              <a:ext uri="{FF2B5EF4-FFF2-40B4-BE49-F238E27FC236}">
                <a16:creationId xmlns:a16="http://schemas.microsoft.com/office/drawing/2014/main" id="{2F78013D-0031-494E-B1EE-16B63EAA9C9C}"/>
              </a:ext>
            </a:extLst>
          </p:cNvPr>
          <p:cNvSpPr/>
          <p:nvPr/>
        </p:nvSpPr>
        <p:spPr>
          <a:xfrm>
            <a:off x="1126433" y="1026087"/>
            <a:ext cx="4466864" cy="369332"/>
          </a:xfrm>
          <a:prstGeom prst="rect">
            <a:avLst/>
          </a:prstGeom>
        </p:spPr>
        <p:txBody>
          <a:bodyPr wrap="none">
            <a:spAutoFit/>
          </a:bodyPr>
          <a:lstStyle/>
          <a:p>
            <a:r>
              <a:rPr lang="en-US" dirty="0">
                <a:latin typeface="Arial Black" panose="020B0A04020102020204" pitchFamily="34" charset="0"/>
              </a:rPr>
              <a:t>Doctrine and Covenants 84:54–61.</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25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3" name="Rectangle 2">
            <a:extLst>
              <a:ext uri="{FF2B5EF4-FFF2-40B4-BE49-F238E27FC236}">
                <a16:creationId xmlns:a16="http://schemas.microsoft.com/office/drawing/2014/main" id="{16B709C5-DA6A-44D8-8909-4C9A07DEF0EF}"/>
              </a:ext>
            </a:extLst>
          </p:cNvPr>
          <p:cNvSpPr/>
          <p:nvPr/>
        </p:nvSpPr>
        <p:spPr>
          <a:xfrm>
            <a:off x="1126433" y="1026087"/>
            <a:ext cx="4466864" cy="369332"/>
          </a:xfrm>
          <a:prstGeom prst="rect">
            <a:avLst/>
          </a:prstGeom>
        </p:spPr>
        <p:txBody>
          <a:bodyPr wrap="none">
            <a:spAutoFit/>
          </a:bodyPr>
          <a:lstStyle/>
          <a:p>
            <a:r>
              <a:rPr lang="en-US" dirty="0">
                <a:latin typeface="Arial Black" panose="020B0A04020102020204" pitchFamily="34" charset="0"/>
              </a:rPr>
              <a:t>Doctrine and Covenants 84:54–56.</a:t>
            </a:r>
          </a:p>
        </p:txBody>
      </p:sp>
      <p:sp>
        <p:nvSpPr>
          <p:cNvPr id="2" name="Rectangle 1">
            <a:extLst>
              <a:ext uri="{FF2B5EF4-FFF2-40B4-BE49-F238E27FC236}">
                <a16:creationId xmlns:a16="http://schemas.microsoft.com/office/drawing/2014/main" id="{C326E4AB-BF45-40F8-8B79-2282AF43148A}"/>
              </a:ext>
            </a:extLst>
          </p:cNvPr>
          <p:cNvSpPr/>
          <p:nvPr/>
        </p:nvSpPr>
        <p:spPr>
          <a:xfrm>
            <a:off x="1126432" y="2502718"/>
            <a:ext cx="5624745" cy="369332"/>
          </a:xfrm>
          <a:prstGeom prst="rect">
            <a:avLst/>
          </a:prstGeom>
        </p:spPr>
        <p:txBody>
          <a:bodyPr wrap="none">
            <a:spAutoFit/>
          </a:bodyPr>
          <a:lstStyle/>
          <a:p>
            <a:r>
              <a:rPr lang="en-US" b="1" dirty="0"/>
              <a:t>Why had the minds of Church members been darkened? </a:t>
            </a:r>
          </a:p>
        </p:txBody>
      </p:sp>
      <p:sp>
        <p:nvSpPr>
          <p:cNvPr id="4" name="Rectangle 3">
            <a:extLst>
              <a:ext uri="{FF2B5EF4-FFF2-40B4-BE49-F238E27FC236}">
                <a16:creationId xmlns:a16="http://schemas.microsoft.com/office/drawing/2014/main" id="{DC1477F8-939D-4DC9-955B-071D19A2B2CA}"/>
              </a:ext>
            </a:extLst>
          </p:cNvPr>
          <p:cNvSpPr/>
          <p:nvPr/>
        </p:nvSpPr>
        <p:spPr>
          <a:xfrm>
            <a:off x="1126430" y="1282923"/>
            <a:ext cx="9126839" cy="1077218"/>
          </a:xfrm>
          <a:prstGeom prst="rect">
            <a:avLst/>
          </a:prstGeom>
        </p:spPr>
        <p:txBody>
          <a:bodyPr wrap="square">
            <a:spAutoFit/>
          </a:bodyPr>
          <a:lstStyle/>
          <a:p>
            <a:pPr algn="just" fontAlgn="base"/>
            <a:r>
              <a:rPr lang="en-US" sz="1600" b="1" dirty="0">
                <a:latin typeface="Palatino"/>
              </a:rPr>
              <a:t>54 </a:t>
            </a:r>
            <a:r>
              <a:rPr lang="en-US" sz="1600" dirty="0">
                <a:latin typeface="Palatino"/>
              </a:rPr>
              <a:t>And your minds in times past have been darkened because of unbelief, and because you have treated lightly the things you have received—</a:t>
            </a:r>
          </a:p>
          <a:p>
            <a:pPr algn="just" fontAlgn="base"/>
            <a:r>
              <a:rPr lang="en-US" sz="1600" b="1" dirty="0">
                <a:latin typeface="Palatino"/>
              </a:rPr>
              <a:t>55 </a:t>
            </a:r>
            <a:r>
              <a:rPr lang="en-US" sz="1600" dirty="0">
                <a:latin typeface="Palatino"/>
              </a:rPr>
              <a:t>Which vanity and unbelief have brought the whole church under condemnation.</a:t>
            </a:r>
          </a:p>
          <a:p>
            <a:pPr algn="just" fontAlgn="base"/>
            <a:r>
              <a:rPr lang="en-US" sz="1600" b="1" dirty="0">
                <a:latin typeface="Palatino"/>
              </a:rPr>
              <a:t>56 </a:t>
            </a:r>
            <a:r>
              <a:rPr lang="en-US" sz="1600" dirty="0">
                <a:latin typeface="Palatino"/>
              </a:rPr>
              <a:t>And this condemnation resteth upon the children of Zion, even all.</a:t>
            </a:r>
            <a:endParaRPr lang="en-US" sz="1600" b="0" i="0" dirty="0">
              <a:effectLst/>
              <a:latin typeface="Palatino"/>
            </a:endParaRPr>
          </a:p>
        </p:txBody>
      </p:sp>
      <p:sp>
        <p:nvSpPr>
          <p:cNvPr id="5" name="Rectangle 4">
            <a:extLst>
              <a:ext uri="{FF2B5EF4-FFF2-40B4-BE49-F238E27FC236}">
                <a16:creationId xmlns:a16="http://schemas.microsoft.com/office/drawing/2014/main" id="{88480203-E519-4216-A236-7AA977ACA113}"/>
              </a:ext>
            </a:extLst>
          </p:cNvPr>
          <p:cNvSpPr/>
          <p:nvPr/>
        </p:nvSpPr>
        <p:spPr>
          <a:xfrm>
            <a:off x="1126432" y="2977082"/>
            <a:ext cx="4634667" cy="369332"/>
          </a:xfrm>
          <a:prstGeom prst="rect">
            <a:avLst/>
          </a:prstGeom>
        </p:spPr>
        <p:txBody>
          <a:bodyPr wrap="none">
            <a:spAutoFit/>
          </a:bodyPr>
          <a:lstStyle/>
          <a:p>
            <a:r>
              <a:rPr lang="en-US" b="1" dirty="0"/>
              <a:t>What does it mean to treat something lightly? </a:t>
            </a:r>
          </a:p>
        </p:txBody>
      </p:sp>
      <p:sp>
        <p:nvSpPr>
          <p:cNvPr id="7" name="Rectangle 6">
            <a:extLst>
              <a:ext uri="{FF2B5EF4-FFF2-40B4-BE49-F238E27FC236}">
                <a16:creationId xmlns:a16="http://schemas.microsoft.com/office/drawing/2014/main" id="{B1307548-AD9E-43A0-B53E-F33284F3005A}"/>
              </a:ext>
            </a:extLst>
          </p:cNvPr>
          <p:cNvSpPr/>
          <p:nvPr/>
        </p:nvSpPr>
        <p:spPr>
          <a:xfrm>
            <a:off x="1126432" y="3244334"/>
            <a:ext cx="5285358" cy="338554"/>
          </a:xfrm>
          <a:prstGeom prst="rect">
            <a:avLst/>
          </a:prstGeom>
        </p:spPr>
        <p:txBody>
          <a:bodyPr wrap="none">
            <a:spAutoFit/>
          </a:bodyPr>
          <a:lstStyle/>
          <a:p>
            <a:r>
              <a:rPr lang="en-US" sz="1600" i="1" dirty="0">
                <a:effectLst>
                  <a:outerShdw blurRad="38100" dist="38100" dir="2700000" algn="tl">
                    <a:srgbClr val="000000">
                      <a:alpha val="43137"/>
                    </a:srgbClr>
                  </a:outerShdw>
                </a:effectLst>
              </a:rPr>
              <a:t>To ignore something or to treat it disrespectfully or carelessly.</a:t>
            </a:r>
          </a:p>
        </p:txBody>
      </p:sp>
      <p:sp>
        <p:nvSpPr>
          <p:cNvPr id="8" name="Rectangle 7">
            <a:extLst>
              <a:ext uri="{FF2B5EF4-FFF2-40B4-BE49-F238E27FC236}">
                <a16:creationId xmlns:a16="http://schemas.microsoft.com/office/drawing/2014/main" id="{213734FD-D053-4038-81BD-3B42144A7819}"/>
              </a:ext>
            </a:extLst>
          </p:cNvPr>
          <p:cNvSpPr/>
          <p:nvPr/>
        </p:nvSpPr>
        <p:spPr>
          <a:xfrm>
            <a:off x="1126431" y="3590739"/>
            <a:ext cx="8825951" cy="369332"/>
          </a:xfrm>
          <a:prstGeom prst="rect">
            <a:avLst/>
          </a:prstGeom>
        </p:spPr>
        <p:txBody>
          <a:bodyPr wrap="square">
            <a:spAutoFit/>
          </a:bodyPr>
          <a:lstStyle/>
          <a:p>
            <a:pPr algn="just"/>
            <a:r>
              <a:rPr lang="en-US" b="1" dirty="0"/>
              <a:t>How can unbelief or treating a sacred thing lightly cause a person’s mind to be darkened? </a:t>
            </a:r>
          </a:p>
        </p:txBody>
      </p:sp>
      <p:sp>
        <p:nvSpPr>
          <p:cNvPr id="9" name="Rectangle 8">
            <a:extLst>
              <a:ext uri="{FF2B5EF4-FFF2-40B4-BE49-F238E27FC236}">
                <a16:creationId xmlns:a16="http://schemas.microsoft.com/office/drawing/2014/main" id="{FB5B8758-1A16-478C-AC50-5050B2F95C91}"/>
              </a:ext>
            </a:extLst>
          </p:cNvPr>
          <p:cNvSpPr/>
          <p:nvPr/>
        </p:nvSpPr>
        <p:spPr>
          <a:xfrm>
            <a:off x="1126433" y="4000094"/>
            <a:ext cx="4043671" cy="369332"/>
          </a:xfrm>
          <a:prstGeom prst="rect">
            <a:avLst/>
          </a:prstGeom>
        </p:spPr>
        <p:txBody>
          <a:bodyPr wrap="none">
            <a:spAutoFit/>
          </a:bodyPr>
          <a:lstStyle/>
          <a:p>
            <a:r>
              <a:rPr lang="en-US" dirty="0">
                <a:latin typeface="Arial Black" panose="020B0A04020102020204" pitchFamily="34" charset="0"/>
              </a:rPr>
              <a:t>Doctrine and Covenants 84:57.</a:t>
            </a:r>
          </a:p>
        </p:txBody>
      </p:sp>
      <p:sp>
        <p:nvSpPr>
          <p:cNvPr id="10" name="Rectangle 9">
            <a:extLst>
              <a:ext uri="{FF2B5EF4-FFF2-40B4-BE49-F238E27FC236}">
                <a16:creationId xmlns:a16="http://schemas.microsoft.com/office/drawing/2014/main" id="{F6870F07-3B22-4C4C-ABCA-F70481491FB5}"/>
              </a:ext>
            </a:extLst>
          </p:cNvPr>
          <p:cNvSpPr/>
          <p:nvPr/>
        </p:nvSpPr>
        <p:spPr>
          <a:xfrm>
            <a:off x="1126431" y="4204396"/>
            <a:ext cx="9126838" cy="830997"/>
          </a:xfrm>
          <a:prstGeom prst="rect">
            <a:avLst/>
          </a:prstGeom>
        </p:spPr>
        <p:txBody>
          <a:bodyPr wrap="square">
            <a:spAutoFit/>
          </a:bodyPr>
          <a:lstStyle/>
          <a:p>
            <a:pPr algn="just"/>
            <a:r>
              <a:rPr lang="en-US" sz="1600" dirty="0">
                <a:latin typeface="Palatino"/>
              </a:rPr>
              <a:t>And they shall remain under this condemnation until they repent and remember the new covenant, even the Book of Mormon and the former commandments which I have given them, not only to say, but to do according to that which I have written</a:t>
            </a:r>
            <a:endParaRPr lang="en-US" sz="1600" dirty="0"/>
          </a:p>
        </p:txBody>
      </p:sp>
      <p:sp>
        <p:nvSpPr>
          <p:cNvPr id="11" name="Rectangle 10">
            <a:extLst>
              <a:ext uri="{FF2B5EF4-FFF2-40B4-BE49-F238E27FC236}">
                <a16:creationId xmlns:a16="http://schemas.microsoft.com/office/drawing/2014/main" id="{7D5D3672-4C6E-445B-AE32-C08F6900857C}"/>
              </a:ext>
            </a:extLst>
          </p:cNvPr>
          <p:cNvSpPr/>
          <p:nvPr/>
        </p:nvSpPr>
        <p:spPr>
          <a:xfrm>
            <a:off x="1126431" y="5032032"/>
            <a:ext cx="4206793" cy="369332"/>
          </a:xfrm>
          <a:prstGeom prst="rect">
            <a:avLst/>
          </a:prstGeom>
        </p:spPr>
        <p:txBody>
          <a:bodyPr wrap="none">
            <a:spAutoFit/>
          </a:bodyPr>
          <a:lstStyle/>
          <a:p>
            <a:r>
              <a:rPr lang="en-US" b="1" dirty="0"/>
              <a:t>What had the Saints been treating lightly?</a:t>
            </a:r>
          </a:p>
        </p:txBody>
      </p:sp>
      <p:sp>
        <p:nvSpPr>
          <p:cNvPr id="12" name="Rectangle 11">
            <a:extLst>
              <a:ext uri="{FF2B5EF4-FFF2-40B4-BE49-F238E27FC236}">
                <a16:creationId xmlns:a16="http://schemas.microsoft.com/office/drawing/2014/main" id="{48568035-B1E8-46F7-AB9C-D2C60F9D6B6B}"/>
              </a:ext>
            </a:extLst>
          </p:cNvPr>
          <p:cNvSpPr/>
          <p:nvPr/>
        </p:nvSpPr>
        <p:spPr>
          <a:xfrm>
            <a:off x="1126430" y="5315285"/>
            <a:ext cx="9020869" cy="584775"/>
          </a:xfrm>
          <a:prstGeom prst="rect">
            <a:avLst/>
          </a:prstGeom>
        </p:spPr>
        <p:txBody>
          <a:bodyPr wrap="square">
            <a:spAutoFit/>
          </a:bodyPr>
          <a:lstStyle/>
          <a:p>
            <a:pPr algn="just"/>
            <a:r>
              <a:rPr lang="en-US" sz="1600" i="1" dirty="0">
                <a:effectLst>
                  <a:outerShdw blurRad="38100" dist="38100" dir="2700000" algn="tl">
                    <a:srgbClr val="000000">
                      <a:alpha val="43137"/>
                    </a:srgbClr>
                  </a:outerShdw>
                </a:effectLst>
              </a:rPr>
              <a:t>The Book of Mormon and the Lord’s “former commandments,” or previous revelations, including those contained in the Bible.</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3"/>
                                        </p:tgtEl>
                                      </p:cBhvr>
                                    </p:animEffect>
                                    <p:animScale>
                                      <p:cBhvr>
                                        <p:cTn id="10" dur="250" autoRev="1" fill="hold"/>
                                        <p:tgtEl>
                                          <p:spTgt spid="3"/>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125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randombar(horizontal)">
                                      <p:cBhvr>
                                        <p:cTn id="37" dur="500"/>
                                        <p:tgtEl>
                                          <p:spTgt spid="9"/>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randombar(horizont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1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7" grpId="0"/>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5DF7B80-C129-48E6-9DA4-CF583B9D8A79}"/>
              </a:ext>
            </a:extLst>
          </p:cNvPr>
          <p:cNvSpPr/>
          <p:nvPr/>
        </p:nvSpPr>
        <p:spPr>
          <a:xfrm>
            <a:off x="3479800" y="2152998"/>
            <a:ext cx="5794686" cy="3049617"/>
          </a:xfrm>
          <a:prstGeom prst="rect">
            <a:avLst/>
          </a:prstGeom>
          <a:solidFill>
            <a:srgbClr val="D880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87</a:t>
            </a:r>
          </a:p>
        </p:txBody>
      </p:sp>
      <p:sp>
        <p:nvSpPr>
          <p:cNvPr id="2" name="Rectangle 1">
            <a:extLst>
              <a:ext uri="{FF2B5EF4-FFF2-40B4-BE49-F238E27FC236}">
                <a16:creationId xmlns:a16="http://schemas.microsoft.com/office/drawing/2014/main" id="{92410915-6BE1-4145-942E-64E31ADA2305}"/>
              </a:ext>
            </a:extLst>
          </p:cNvPr>
          <p:cNvSpPr/>
          <p:nvPr/>
        </p:nvSpPr>
        <p:spPr>
          <a:xfrm>
            <a:off x="1447800" y="1137335"/>
            <a:ext cx="6705600" cy="369332"/>
          </a:xfrm>
          <a:prstGeom prst="rect">
            <a:avLst/>
          </a:prstGeom>
        </p:spPr>
        <p:txBody>
          <a:bodyPr wrap="square">
            <a:spAutoFit/>
          </a:bodyPr>
          <a:lstStyle/>
          <a:p>
            <a:r>
              <a:rPr lang="en-US" b="1" dirty="0"/>
              <a:t>What consequences will we face if we treat the word of God lightly?</a:t>
            </a:r>
          </a:p>
        </p:txBody>
      </p:sp>
      <p:sp>
        <p:nvSpPr>
          <p:cNvPr id="3" name="Rectangle 2">
            <a:extLst>
              <a:ext uri="{FF2B5EF4-FFF2-40B4-BE49-F238E27FC236}">
                <a16:creationId xmlns:a16="http://schemas.microsoft.com/office/drawing/2014/main" id="{4318C95E-7D15-4734-90A6-86DEC49837A3}"/>
              </a:ext>
            </a:extLst>
          </p:cNvPr>
          <p:cNvSpPr/>
          <p:nvPr/>
        </p:nvSpPr>
        <p:spPr>
          <a:xfrm>
            <a:off x="1447800" y="1506667"/>
            <a:ext cx="8610600"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treat the word of God lightly, our minds will be darkened and we will be brought under condemnation.</a:t>
            </a:r>
          </a:p>
        </p:txBody>
      </p:sp>
      <p:sp>
        <p:nvSpPr>
          <p:cNvPr id="4" name="Rectangle 3">
            <a:extLst>
              <a:ext uri="{FF2B5EF4-FFF2-40B4-BE49-F238E27FC236}">
                <a16:creationId xmlns:a16="http://schemas.microsoft.com/office/drawing/2014/main" id="{A795A7A9-4FA6-4E0D-AE54-08D0B1596AA3}"/>
              </a:ext>
            </a:extLst>
          </p:cNvPr>
          <p:cNvSpPr/>
          <p:nvPr/>
        </p:nvSpPr>
        <p:spPr>
          <a:xfrm>
            <a:off x="4775199" y="2152998"/>
            <a:ext cx="4499287" cy="2246769"/>
          </a:xfrm>
          <a:prstGeom prst="rect">
            <a:avLst/>
          </a:prstGeom>
        </p:spPr>
        <p:txBody>
          <a:bodyPr wrap="square">
            <a:spAutoFit/>
          </a:bodyPr>
          <a:lstStyle/>
          <a:p>
            <a:pPr algn="just"/>
            <a:r>
              <a:rPr lang="en-US" sz="1400" dirty="0"/>
              <a:t>“Do eternal consequences rest upon our response to this book? Yes, either to our blessing or to our condemnation.</a:t>
            </a:r>
          </a:p>
          <a:p>
            <a:pPr algn="just"/>
            <a:r>
              <a:rPr lang="en-US" sz="1400" dirty="0"/>
              <a:t>“Every Latter-day Saint should make the study of this book a lifetime pursuit. Otherwise, he is placing his soul in jeopardy and neglecting that which could give spiritual and intellectual unity to his whole life. There is a difference between a convert who is built on the rock of Christ through the Book of Mormon and stays hold of that iron rod, and one who does not” (“The Book of Mormon Is the Word of God,” Ensign, Jan. 1988,5). </a:t>
            </a:r>
          </a:p>
        </p:txBody>
      </p:sp>
      <p:pic>
        <p:nvPicPr>
          <p:cNvPr id="8" name="Picture 7">
            <a:extLst>
              <a:ext uri="{FF2B5EF4-FFF2-40B4-BE49-F238E27FC236}">
                <a16:creationId xmlns:a16="http://schemas.microsoft.com/office/drawing/2014/main" id="{E4FD1CF4-DDB0-431A-9EC7-4E1E14253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818" y="2242004"/>
            <a:ext cx="1177381" cy="1496871"/>
          </a:xfrm>
          <a:prstGeom prst="rect">
            <a:avLst/>
          </a:prstGeom>
        </p:spPr>
      </p:pic>
      <p:sp>
        <p:nvSpPr>
          <p:cNvPr id="9" name="TextBox 8">
            <a:extLst>
              <a:ext uri="{FF2B5EF4-FFF2-40B4-BE49-F238E27FC236}">
                <a16:creationId xmlns:a16="http://schemas.microsoft.com/office/drawing/2014/main" id="{79A78EC0-D9DD-446D-A8E8-88FA59C57181}"/>
              </a:ext>
            </a:extLst>
          </p:cNvPr>
          <p:cNvSpPr txBox="1"/>
          <p:nvPr/>
        </p:nvSpPr>
        <p:spPr>
          <a:xfrm>
            <a:off x="3597818" y="3738875"/>
            <a:ext cx="1233158" cy="461665"/>
          </a:xfrm>
          <a:prstGeom prst="rect">
            <a:avLst/>
          </a:prstGeom>
          <a:noFill/>
        </p:spPr>
        <p:txBody>
          <a:bodyPr wrap="none" rtlCol="0">
            <a:spAutoFit/>
          </a:bodyPr>
          <a:lstStyle/>
          <a:p>
            <a:pPr algn="ctr"/>
            <a:r>
              <a:rPr lang="en-US" sz="1200" b="1" dirty="0"/>
              <a:t>President </a:t>
            </a:r>
          </a:p>
          <a:p>
            <a:pPr algn="ctr"/>
            <a:r>
              <a:rPr lang="en-US" sz="1200" b="1" dirty="0"/>
              <a:t>Ezra Taft Benson</a:t>
            </a:r>
          </a:p>
        </p:txBody>
      </p:sp>
      <p:sp>
        <p:nvSpPr>
          <p:cNvPr id="10" name="Rectangle 9">
            <a:extLst>
              <a:ext uri="{FF2B5EF4-FFF2-40B4-BE49-F238E27FC236}">
                <a16:creationId xmlns:a16="http://schemas.microsoft.com/office/drawing/2014/main" id="{34C2D165-5602-4E51-9B5B-35BE41655C0B}"/>
              </a:ext>
            </a:extLst>
          </p:cNvPr>
          <p:cNvSpPr/>
          <p:nvPr/>
        </p:nvSpPr>
        <p:spPr>
          <a:xfrm>
            <a:off x="3479800" y="4248508"/>
            <a:ext cx="5794686" cy="954107"/>
          </a:xfrm>
          <a:prstGeom prst="rect">
            <a:avLst/>
          </a:prstGeom>
        </p:spPr>
        <p:txBody>
          <a:bodyPr wrap="square">
            <a:spAutoFit/>
          </a:bodyPr>
          <a:lstStyle/>
          <a:p>
            <a:pPr algn="just"/>
            <a:r>
              <a:rPr lang="en-US" sz="1400" dirty="0"/>
              <a:t>“Let us not remain under condemnation, with its scourge and judgment, by treating lightly this great and marvelous gift the Lord has given to us. Rather, let us win the promises associated with treasuring it up in our hearts” (“The Book of Mormon—Keystone of Our Religion, ”Ensign, Nov. 1986,7).</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250"/>
                                        <p:tgtEl>
                                          <p:spTgt spid="4"/>
                                        </p:tgtEl>
                                      </p:cBhvr>
                                    </p:animEffect>
                                    <p:anim calcmode="lin" valueType="num">
                                      <p:cBhvr>
                                        <p:cTn id="13" dur="1250" fill="hold"/>
                                        <p:tgtEl>
                                          <p:spTgt spid="4"/>
                                        </p:tgtEl>
                                        <p:attrNameLst>
                                          <p:attrName>ppt_x</p:attrName>
                                        </p:attrNameLst>
                                      </p:cBhvr>
                                      <p:tavLst>
                                        <p:tav tm="0">
                                          <p:val>
                                            <p:strVal val="#ppt_x"/>
                                          </p:val>
                                        </p:tav>
                                        <p:tav tm="100000">
                                          <p:val>
                                            <p:strVal val="#ppt_x"/>
                                          </p:val>
                                        </p:tav>
                                      </p:tavLst>
                                    </p:anim>
                                    <p:anim calcmode="lin" valueType="num">
                                      <p:cBhvr>
                                        <p:cTn id="14" dur="125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250"/>
                                        <p:tgtEl>
                                          <p:spTgt spid="8"/>
                                        </p:tgtEl>
                                      </p:cBhvr>
                                    </p:animEffect>
                                    <p:anim calcmode="lin" valueType="num">
                                      <p:cBhvr>
                                        <p:cTn id="18" dur="1250" fill="hold"/>
                                        <p:tgtEl>
                                          <p:spTgt spid="8"/>
                                        </p:tgtEl>
                                        <p:attrNameLst>
                                          <p:attrName>ppt_x</p:attrName>
                                        </p:attrNameLst>
                                      </p:cBhvr>
                                      <p:tavLst>
                                        <p:tav tm="0">
                                          <p:val>
                                            <p:strVal val="#ppt_x"/>
                                          </p:val>
                                        </p:tav>
                                        <p:tav tm="100000">
                                          <p:val>
                                            <p:strVal val="#ppt_x"/>
                                          </p:val>
                                        </p:tav>
                                      </p:tavLst>
                                    </p:anim>
                                    <p:anim calcmode="lin" valueType="num">
                                      <p:cBhvr>
                                        <p:cTn id="19" dur="1250" fill="hold"/>
                                        <p:tgtEl>
                                          <p:spTgt spid="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250"/>
                                        <p:tgtEl>
                                          <p:spTgt spid="9"/>
                                        </p:tgtEl>
                                      </p:cBhvr>
                                    </p:animEffect>
                                    <p:anim calcmode="lin" valueType="num">
                                      <p:cBhvr>
                                        <p:cTn id="23" dur="1250" fill="hold"/>
                                        <p:tgtEl>
                                          <p:spTgt spid="9"/>
                                        </p:tgtEl>
                                        <p:attrNameLst>
                                          <p:attrName>ppt_x</p:attrName>
                                        </p:attrNameLst>
                                      </p:cBhvr>
                                      <p:tavLst>
                                        <p:tav tm="0">
                                          <p:val>
                                            <p:strVal val="#ppt_x"/>
                                          </p:val>
                                        </p:tav>
                                        <p:tav tm="100000">
                                          <p:val>
                                            <p:strVal val="#ppt_x"/>
                                          </p:val>
                                        </p:tav>
                                      </p:tavLst>
                                    </p:anim>
                                    <p:anim calcmode="lin" valueType="num">
                                      <p:cBhvr>
                                        <p:cTn id="24" dur="1250" fill="hold"/>
                                        <p:tgtEl>
                                          <p:spTgt spid="9"/>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250"/>
                                        <p:tgtEl>
                                          <p:spTgt spid="10"/>
                                        </p:tgtEl>
                                      </p:cBhvr>
                                    </p:animEffect>
                                    <p:anim calcmode="lin" valueType="num">
                                      <p:cBhvr>
                                        <p:cTn id="28" dur="1250" fill="hold"/>
                                        <p:tgtEl>
                                          <p:spTgt spid="10"/>
                                        </p:tgtEl>
                                        <p:attrNameLst>
                                          <p:attrName>ppt_x</p:attrName>
                                        </p:attrNameLst>
                                      </p:cBhvr>
                                      <p:tavLst>
                                        <p:tav tm="0">
                                          <p:val>
                                            <p:strVal val="#ppt_x"/>
                                          </p:val>
                                        </p:tav>
                                        <p:tav tm="100000">
                                          <p:val>
                                            <p:strVal val="#ppt_x"/>
                                          </p:val>
                                        </p:tav>
                                      </p:tavLst>
                                    </p:anim>
                                    <p:anim calcmode="lin" valueType="num">
                                      <p:cBhvr>
                                        <p:cTn id="29" dur="1250" fill="hold"/>
                                        <p:tgtEl>
                                          <p:spTgt spid="10"/>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250"/>
                                        <p:tgtEl>
                                          <p:spTgt spid="5"/>
                                        </p:tgtEl>
                                      </p:cBhvr>
                                    </p:animEffect>
                                    <p:anim calcmode="lin" valueType="num">
                                      <p:cBhvr>
                                        <p:cTn id="33" dur="1250" fill="hold"/>
                                        <p:tgtEl>
                                          <p:spTgt spid="5"/>
                                        </p:tgtEl>
                                        <p:attrNameLst>
                                          <p:attrName>ppt_x</p:attrName>
                                        </p:attrNameLst>
                                      </p:cBhvr>
                                      <p:tavLst>
                                        <p:tav tm="0">
                                          <p:val>
                                            <p:strVal val="#ppt_x"/>
                                          </p:val>
                                        </p:tav>
                                        <p:tav tm="100000">
                                          <p:val>
                                            <p:strVal val="#ppt_x"/>
                                          </p:val>
                                        </p:tav>
                                      </p:tavLst>
                                    </p:anim>
                                    <p:anim calcmode="lin" valueType="num">
                                      <p:cBhvr>
                                        <p:cTn id="34" dur="12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4"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778</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PMingLiU-ExtB</vt:lpstr>
      <vt:lpstr>Yu Gothic UI Semibold</vt:lpstr>
      <vt:lpstr>Arial</vt:lpstr>
      <vt:lpstr>Arial Black</vt:lpstr>
      <vt:lpstr>Calibri</vt:lpstr>
      <vt:lpstr>Calibri Light</vt:lpstr>
      <vt:lpstr>Georgia</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2445</cp:revision>
  <dcterms:created xsi:type="dcterms:W3CDTF">2018-08-29T04:26:39Z</dcterms:created>
  <dcterms:modified xsi:type="dcterms:W3CDTF">2018-10-08T08:59:23Z</dcterms:modified>
</cp:coreProperties>
</file>