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719" r:id="rId1"/>
  </p:sldMasterIdLst>
  <p:notesMasterIdLst>
    <p:notesMasterId r:id="rId16"/>
  </p:notesMasterIdLst>
  <p:sldIdLst>
    <p:sldId id="296" r:id="rId2"/>
    <p:sldId id="304" r:id="rId3"/>
    <p:sldId id="299" r:id="rId4"/>
    <p:sldId id="308" r:id="rId5"/>
    <p:sldId id="305" r:id="rId6"/>
    <p:sldId id="306" r:id="rId7"/>
    <p:sldId id="307" r:id="rId8"/>
    <p:sldId id="309" r:id="rId9"/>
    <p:sldId id="310" r:id="rId10"/>
    <p:sldId id="311" r:id="rId11"/>
    <p:sldId id="312" r:id="rId12"/>
    <p:sldId id="315" r:id="rId13"/>
    <p:sldId id="314" r:id="rId14"/>
    <p:sldId id="313"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nald Esquerra" initials="RE" lastIdx="1" clrIdx="0">
    <p:extLst>
      <p:ext uri="{19B8F6BF-5375-455C-9EA6-DF929625EA0E}">
        <p15:presenceInfo xmlns:p15="http://schemas.microsoft.com/office/powerpoint/2012/main" userId="cdeda1aeaf90b9f3"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D757"/>
    <a:srgbClr val="D88028"/>
    <a:srgbClr val="E6E6E6"/>
    <a:srgbClr val="FF6600"/>
    <a:srgbClr val="D6E513"/>
    <a:srgbClr val="333399"/>
    <a:srgbClr val="CC0000"/>
    <a:srgbClr val="B9B93A"/>
    <a:srgbClr val="13BD2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44" autoAdjust="0"/>
    <p:restoredTop sz="94660"/>
  </p:normalViewPr>
  <p:slideViewPr>
    <p:cSldViewPr snapToGrid="0">
      <p:cViewPr varScale="1">
        <p:scale>
          <a:sx n="72" d="100"/>
          <a:sy n="72" d="100"/>
        </p:scale>
        <p:origin x="654"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818E6F4-4A24-4637-903E-B0B1742766B0}" type="datetimeFigureOut">
              <a:rPr lang="en-US" smtClean="0"/>
              <a:t>10/6/2018</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A2F80BE-C61D-4FF6-A9D6-85F634C9F475}" type="slidenum">
              <a:rPr lang="en-US" smtClean="0"/>
              <a:t>‹#›</a:t>
            </a:fld>
            <a:endParaRPr lang="en-US" dirty="0"/>
          </a:p>
        </p:txBody>
      </p:sp>
    </p:spTree>
    <p:extLst>
      <p:ext uri="{BB962C8B-B14F-4D97-AF65-F5344CB8AC3E}">
        <p14:creationId xmlns:p14="http://schemas.microsoft.com/office/powerpoint/2010/main" val="37851771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50D0788-7DBB-4A74-8692-D74F1D9231C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FCBD76C2-4A12-42D3-ACDC-3303B253CA0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BE7886F4-DB9B-4E05-8DB3-4A3BF4F5EAD1}"/>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5" name="Footer Placeholder 4">
            <a:extLst>
              <a:ext uri="{FF2B5EF4-FFF2-40B4-BE49-F238E27FC236}">
                <a16:creationId xmlns:a16="http://schemas.microsoft.com/office/drawing/2014/main" id="{D040FD86-19B1-44CE-B93C-C2B000FF924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F1C1CDA-3248-4517-99CD-08B3DC5B4C9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8824395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871F87-14F3-4D84-BC4E-FD2DD441F547}"/>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0E97B02E-18E0-4C9E-BC60-5A7FBCFF4B8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F1BCE62-D9FD-4BD4-8DC0-77A9BA442107}"/>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5" name="Footer Placeholder 4">
            <a:extLst>
              <a:ext uri="{FF2B5EF4-FFF2-40B4-BE49-F238E27FC236}">
                <a16:creationId xmlns:a16="http://schemas.microsoft.com/office/drawing/2014/main" id="{375E7B3A-B3FE-4835-A5DF-9D0E36189C9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074C966-D78F-4E79-937C-0FB8CBD5F1B5}"/>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6045562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1D0BF33E-A692-4782-A30A-06E69F1C2EB0}"/>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353339D0-0CBE-4750-AC38-02120948EB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6FEEC3-27DE-4036-B81F-0E3EE4D2A95A}"/>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5" name="Footer Placeholder 4">
            <a:extLst>
              <a:ext uri="{FF2B5EF4-FFF2-40B4-BE49-F238E27FC236}">
                <a16:creationId xmlns:a16="http://schemas.microsoft.com/office/drawing/2014/main" id="{D20F68D8-11C5-49DE-93C9-4B1AB2D28AD7}"/>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54B7A2B-0EF3-4149-A692-D832A394005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2533532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92F55-0BDF-478A-A10C-67210DA9742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38510F3-63EE-4ACF-84AA-C47775F63DE4}"/>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2944106-7A67-4E85-8F91-A20437C91F1F}"/>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5" name="Footer Placeholder 4">
            <a:extLst>
              <a:ext uri="{FF2B5EF4-FFF2-40B4-BE49-F238E27FC236}">
                <a16:creationId xmlns:a16="http://schemas.microsoft.com/office/drawing/2014/main" id="{FBD32F9A-7EF4-4E55-BCAB-69FAB536E25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94472975-2D38-4E00-AB3C-801B503CA08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197853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0C5F27-EA5C-4245-8D29-806A9FB576D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31250C4D-A603-4E77-826F-EE4D991534B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B16E9F3-B57B-46C7-876B-09710D2AC8B4}"/>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5" name="Footer Placeholder 4">
            <a:extLst>
              <a:ext uri="{FF2B5EF4-FFF2-40B4-BE49-F238E27FC236}">
                <a16:creationId xmlns:a16="http://schemas.microsoft.com/office/drawing/2014/main" id="{D55F1943-C640-474E-ACDD-E35807768E6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E39C4BA-2E7A-4026-8882-46771D869A03}"/>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2064092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E9822-6A96-44EE-ABE7-6CDFDC83AF1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5B629A7-9314-497F-814F-67DA4C58CD7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1B068D5-C59F-436E-9CC2-24489F765214}"/>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1AB226B-557A-4CD5-B7CA-38031B515E0A}"/>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6" name="Footer Placeholder 5">
            <a:extLst>
              <a:ext uri="{FF2B5EF4-FFF2-40B4-BE49-F238E27FC236}">
                <a16:creationId xmlns:a16="http://schemas.microsoft.com/office/drawing/2014/main" id="{B26681C6-0662-4973-911D-37FD3FC36D5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32517ED-0D41-4627-AB6F-86AD55083FF9}"/>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29789978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85CD04-E5FB-4CDC-9F21-4C1786D149D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DFE0B6A6-2F3E-4392-8531-B2BBD142B3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6268181-6C06-43D8-9556-E31DEBCA24A5}"/>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9E29E02-4A84-467E-97EA-37ED0847E0C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E816EF1-EA0B-4DF2-8F6C-2A50DA11881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73DC9E8-A995-4377-90E3-E595DED79A1D}"/>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8" name="Footer Placeholder 7">
            <a:extLst>
              <a:ext uri="{FF2B5EF4-FFF2-40B4-BE49-F238E27FC236}">
                <a16:creationId xmlns:a16="http://schemas.microsoft.com/office/drawing/2014/main" id="{5D7CF3F5-F757-47A4-B315-4EC13FAA0FEF}"/>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CF9E7F81-A48B-4B1E-84DE-3BAA1C487FFE}"/>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17511430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F64217-0635-4A95-940B-9778BB7D075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76E1D4BB-A51E-4CB2-9CAB-77354A12F5E8}"/>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4" name="Footer Placeholder 3">
            <a:extLst>
              <a:ext uri="{FF2B5EF4-FFF2-40B4-BE49-F238E27FC236}">
                <a16:creationId xmlns:a16="http://schemas.microsoft.com/office/drawing/2014/main" id="{9CB4ED51-2BF1-4AA0-8743-DD81E0FFBA21}"/>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8DC04A6A-E4E3-42DA-9921-D093B29B3EC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414116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D2063F-FAD6-48D9-AEBB-26210FBB1BDA}"/>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3" name="Footer Placeholder 2">
            <a:extLst>
              <a:ext uri="{FF2B5EF4-FFF2-40B4-BE49-F238E27FC236}">
                <a16:creationId xmlns:a16="http://schemas.microsoft.com/office/drawing/2014/main" id="{4F7338B6-F9D1-4E93-BD6A-E2A7AB91B9B9}"/>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46AA2F23-A63F-487E-B454-E4CE8347A5EC}"/>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3318097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3D0641-248B-4A43-B367-E733A7D01B8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B36AAE8-298E-4BAE-90B4-790C23FAD9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93EE4E4-7F41-48D5-8E50-15E225F2C29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827491A-FC22-41CD-AE92-6EA5FBC2AB5A}"/>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6" name="Footer Placeholder 5">
            <a:extLst>
              <a:ext uri="{FF2B5EF4-FFF2-40B4-BE49-F238E27FC236}">
                <a16:creationId xmlns:a16="http://schemas.microsoft.com/office/drawing/2014/main" id="{2B6729B1-F63F-4879-8065-106C93A15C1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5F46BAC-197E-4770-84AE-D29893C1CB34}"/>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6439323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9EACCB-B170-42D4-AD6F-7B099A7505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3191F2E-981B-402E-AF04-BF566BAE187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5CC14F0-5459-41C5-B754-C9EC0BF4BB1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08CB4-29C8-417A-B11C-507F261A2418}"/>
              </a:ext>
            </a:extLst>
          </p:cNvPr>
          <p:cNvSpPr>
            <a:spLocks noGrp="1"/>
          </p:cNvSpPr>
          <p:nvPr>
            <p:ph type="dt" sz="half" idx="10"/>
          </p:nvPr>
        </p:nvSpPr>
        <p:spPr/>
        <p:txBody>
          <a:bodyPr/>
          <a:lstStyle/>
          <a:p>
            <a:fld id="{75640873-EF0B-4AC7-AF11-57FEBA4985EA}" type="datetimeFigureOut">
              <a:rPr lang="en-US" smtClean="0"/>
              <a:t>10/6/2018</a:t>
            </a:fld>
            <a:endParaRPr lang="en-US" dirty="0"/>
          </a:p>
        </p:txBody>
      </p:sp>
      <p:sp>
        <p:nvSpPr>
          <p:cNvPr id="6" name="Footer Placeholder 5">
            <a:extLst>
              <a:ext uri="{FF2B5EF4-FFF2-40B4-BE49-F238E27FC236}">
                <a16:creationId xmlns:a16="http://schemas.microsoft.com/office/drawing/2014/main" id="{86061D85-8EF0-4310-82A3-EB9A101FA6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BB9AB4C-5918-44A0-B1BD-5F82F3A42151}"/>
              </a:ext>
            </a:extLst>
          </p:cNvPr>
          <p:cNvSpPr>
            <a:spLocks noGrp="1"/>
          </p:cNvSpPr>
          <p:nvPr>
            <p:ph type="sldNum" sz="quarter" idx="12"/>
          </p:nvPr>
        </p:nvSpPr>
        <p:spPr/>
        <p:txBody>
          <a:bodyPr/>
          <a:lstStyle/>
          <a:p>
            <a:fld id="{2B93B05A-D8BA-4E04-8927-7D3B765C5B2D}" type="slidenum">
              <a:rPr lang="en-US" smtClean="0"/>
              <a:t>‹#›</a:t>
            </a:fld>
            <a:endParaRPr lang="en-US" dirty="0"/>
          </a:p>
        </p:txBody>
      </p:sp>
    </p:spTree>
    <p:extLst>
      <p:ext uri="{BB962C8B-B14F-4D97-AF65-F5344CB8AC3E}">
        <p14:creationId xmlns:p14="http://schemas.microsoft.com/office/powerpoint/2010/main" val="342336554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49000">
              <a:srgbClr val="D88028"/>
            </a:gs>
            <a:gs pos="0">
              <a:schemeClr val="accent1">
                <a:lumMod val="89000"/>
              </a:schemeClr>
            </a:gs>
            <a:gs pos="23000">
              <a:schemeClr val="accent4">
                <a:lumMod val="40000"/>
                <a:lumOff val="60000"/>
              </a:schemeClr>
            </a:gs>
            <a:gs pos="69000">
              <a:srgbClr val="E6E6E6"/>
            </a:gs>
            <a:gs pos="97000">
              <a:schemeClr val="accent1">
                <a:lumMod val="70000"/>
              </a:schemeClr>
            </a:gs>
          </a:gsLst>
          <a:lin ang="7200000" scaled="0"/>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D1ACE68-B3DB-406F-84EE-53150ACB55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EE2E306-58C0-4C2B-AFE2-751FBADBA98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355992-1DBB-4CFB-9400-67DF6E6706C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640873-EF0B-4AC7-AF11-57FEBA4985EA}" type="datetimeFigureOut">
              <a:rPr lang="en-US" smtClean="0"/>
              <a:t>10/6/2018</a:t>
            </a:fld>
            <a:endParaRPr lang="en-US" dirty="0"/>
          </a:p>
        </p:txBody>
      </p:sp>
      <p:sp>
        <p:nvSpPr>
          <p:cNvPr id="5" name="Footer Placeholder 4">
            <a:extLst>
              <a:ext uri="{FF2B5EF4-FFF2-40B4-BE49-F238E27FC236}">
                <a16:creationId xmlns:a16="http://schemas.microsoft.com/office/drawing/2014/main" id="{606C2B0B-5876-4001-9E6D-FE7214D2C7B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5A7A3EC7-EDAA-437D-814D-B50613CEA76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B93B05A-D8BA-4E04-8927-7D3B765C5B2D}" type="slidenum">
              <a:rPr lang="en-US" smtClean="0"/>
              <a:t>‹#›</a:t>
            </a:fld>
            <a:endParaRPr lang="en-US" dirty="0"/>
          </a:p>
        </p:txBody>
      </p:sp>
    </p:spTree>
    <p:extLst>
      <p:ext uri="{BB962C8B-B14F-4D97-AF65-F5344CB8AC3E}">
        <p14:creationId xmlns:p14="http://schemas.microsoft.com/office/powerpoint/2010/main" val="3174249434"/>
      </p:ext>
    </p:extLst>
  </p:cSld>
  <p:clrMap bg1="lt1" tx1="dk1" bg2="lt2" tx2="dk2" accent1="accent1" accent2="accent2" accent3="accent3" accent4="accent4" accent5="accent5" accent6="accent6" hlink="hlink" folHlink="folHlink"/>
  <p:sldLayoutIdLst>
    <p:sldLayoutId id="2147484720" r:id="rId1"/>
    <p:sldLayoutId id="2147484721" r:id="rId2"/>
    <p:sldLayoutId id="2147484722" r:id="rId3"/>
    <p:sldLayoutId id="2147484723" r:id="rId4"/>
    <p:sldLayoutId id="2147484724" r:id="rId5"/>
    <p:sldLayoutId id="2147484725" r:id="rId6"/>
    <p:sldLayoutId id="2147484726" r:id="rId7"/>
    <p:sldLayoutId id="2147484727" r:id="rId8"/>
    <p:sldLayoutId id="2147484728" r:id="rId9"/>
    <p:sldLayoutId id="2147484729" r:id="rId10"/>
    <p:sldLayoutId id="214748473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6" y="420493"/>
            <a:ext cx="2001079"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rgbClr val="FF6600"/>
                </a:solidFill>
              </a:rPr>
              <a:t>LESSON 15</a:t>
            </a:r>
          </a:p>
        </p:txBody>
      </p:sp>
      <p:pic>
        <p:nvPicPr>
          <p:cNvPr id="8" name="Picture 2" descr="https://html1-f.scribdassets.com/8wio8d6utc4g5ese/images/1-6d60390e3c.jpg">
            <a:extLst>
              <a:ext uri="{FF2B5EF4-FFF2-40B4-BE49-F238E27FC236}">
                <a16:creationId xmlns:a16="http://schemas.microsoft.com/office/drawing/2014/main" id="{55FDD61B-D499-4BC6-9AF2-1907B4AFF6E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6058" y="0"/>
            <a:ext cx="6545942" cy="6858000"/>
          </a:xfrm>
          <a:prstGeom prst="rect">
            <a:avLst/>
          </a:prstGeom>
          <a:noFill/>
          <a:ln>
            <a:gradFill flip="none" rotWithShape="1">
              <a:gsLst>
                <a:gs pos="0">
                  <a:schemeClr val="accent1">
                    <a:lumMod val="5000"/>
                    <a:lumOff val="95000"/>
                  </a:schemeClr>
                </a:gs>
                <a:gs pos="25000">
                  <a:schemeClr val="accent1">
                    <a:lumMod val="45000"/>
                    <a:lumOff val="55000"/>
                  </a:schemeClr>
                </a:gs>
                <a:gs pos="83000">
                  <a:schemeClr val="accent1">
                    <a:lumMod val="45000"/>
                    <a:lumOff val="55000"/>
                  </a:schemeClr>
                </a:gs>
                <a:gs pos="100000">
                  <a:schemeClr val="accent1">
                    <a:lumMod val="30000"/>
                    <a:lumOff val="70000"/>
                  </a:schemeClr>
                </a:gs>
              </a:gsLst>
              <a:path path="rect">
                <a:fillToRect l="100000" t="100000"/>
              </a:path>
              <a:tileRect r="-100000" b="-100000"/>
            </a:gradFill>
          </a:ln>
          <a:extLst>
            <a:ext uri="{909E8E84-426E-40DD-AFC4-6F175D3DCCD1}">
              <a14:hiddenFill xmlns:a14="http://schemas.microsoft.com/office/drawing/2010/main">
                <a:solidFill>
                  <a:srgbClr val="FFFFFF"/>
                </a:solidFill>
              </a14:hiddenFill>
            </a:ext>
          </a:extLst>
        </p:spPr>
      </p:pic>
      <p:sp>
        <p:nvSpPr>
          <p:cNvPr id="9" name="TextBox 8">
            <a:extLst>
              <a:ext uri="{FF2B5EF4-FFF2-40B4-BE49-F238E27FC236}">
                <a16:creationId xmlns:a16="http://schemas.microsoft.com/office/drawing/2014/main" id="{40453D80-1807-47DD-9F91-3E3FDD322FB6}"/>
              </a:ext>
            </a:extLst>
          </p:cNvPr>
          <p:cNvSpPr txBox="1"/>
          <p:nvPr/>
        </p:nvSpPr>
        <p:spPr>
          <a:xfrm>
            <a:off x="6268278" y="5247862"/>
            <a:ext cx="4969565" cy="830997"/>
          </a:xfrm>
          <a:prstGeom prst="rect">
            <a:avLst/>
          </a:prstGeom>
          <a:noFill/>
        </p:spPr>
        <p:txBody>
          <a:bodyPr wrap="square" rtlCol="0">
            <a:spAutoFit/>
          </a:bodyPr>
          <a:lstStyle/>
          <a:p>
            <a:r>
              <a:rPr lang="en-US" sz="2400" b="1" dirty="0">
                <a:solidFill>
                  <a:schemeClr val="bg2">
                    <a:lumMod val="10000"/>
                  </a:schemeClr>
                </a:solidFill>
              </a:rPr>
              <a:t>Doctrine and Covenants </a:t>
            </a:r>
          </a:p>
          <a:p>
            <a:r>
              <a:rPr lang="en-US" sz="2400" b="1" dirty="0">
                <a:solidFill>
                  <a:schemeClr val="bg2">
                    <a:lumMod val="10000"/>
                  </a:schemeClr>
                </a:solidFill>
              </a:rPr>
              <a:t>and Church History</a:t>
            </a:r>
          </a:p>
        </p:txBody>
      </p:sp>
      <p:sp>
        <p:nvSpPr>
          <p:cNvPr id="10" name="TextBox 9">
            <a:extLst>
              <a:ext uri="{FF2B5EF4-FFF2-40B4-BE49-F238E27FC236}">
                <a16:creationId xmlns:a16="http://schemas.microsoft.com/office/drawing/2014/main" id="{0561AD48-C1FF-4315-91C1-654541E58BDD}"/>
              </a:ext>
            </a:extLst>
          </p:cNvPr>
          <p:cNvSpPr txBox="1"/>
          <p:nvPr/>
        </p:nvSpPr>
        <p:spPr>
          <a:xfrm>
            <a:off x="726701" y="2921168"/>
            <a:ext cx="4797287" cy="1015663"/>
          </a:xfrm>
          <a:prstGeom prst="rect">
            <a:avLst/>
          </a:prstGeom>
          <a:noFill/>
        </p:spPr>
        <p:txBody>
          <a:bodyPr wrap="square" rtlCol="0">
            <a:spAutoFit/>
          </a:bodyPr>
          <a:lstStyle/>
          <a:p>
            <a:pPr algn="ctr"/>
            <a:r>
              <a:rPr lang="en-US" sz="6000" b="1" dirty="0">
                <a:effectLst>
                  <a:outerShdw blurRad="38100" dist="38100" dir="2700000" algn="tl">
                    <a:srgbClr val="000000">
                      <a:alpha val="43137"/>
                    </a:srgbClr>
                  </a:outerShdw>
                </a:effectLst>
                <a:latin typeface="Mongolian Baiti" panose="03000500000000000000" pitchFamily="66" charset="0"/>
                <a:ea typeface="PMingLiU-ExtB" panose="02020500000000000000" pitchFamily="18" charset="-120"/>
                <a:cs typeface="Mongolian Baiti" panose="03000500000000000000" pitchFamily="66" charset="0"/>
              </a:rPr>
              <a:t>SEMINARY</a:t>
            </a:r>
          </a:p>
        </p:txBody>
      </p:sp>
    </p:spTree>
    <p:extLst>
      <p:ext uri="{BB962C8B-B14F-4D97-AF65-F5344CB8AC3E}">
        <p14:creationId xmlns:p14="http://schemas.microsoft.com/office/powerpoint/2010/main" val="1366171026"/>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86</a:t>
            </a:r>
          </a:p>
        </p:txBody>
      </p:sp>
      <p:sp>
        <p:nvSpPr>
          <p:cNvPr id="2" name="Rectangle 1">
            <a:extLst>
              <a:ext uri="{FF2B5EF4-FFF2-40B4-BE49-F238E27FC236}">
                <a16:creationId xmlns:a16="http://schemas.microsoft.com/office/drawing/2014/main" id="{E86F1871-462C-4DDB-A86E-1926D6ECBA79}"/>
              </a:ext>
            </a:extLst>
          </p:cNvPr>
          <p:cNvSpPr/>
          <p:nvPr/>
        </p:nvSpPr>
        <p:spPr>
          <a:xfrm>
            <a:off x="1041211" y="890974"/>
            <a:ext cx="8905461" cy="338554"/>
          </a:xfrm>
          <a:prstGeom prst="rect">
            <a:avLst/>
          </a:prstGeom>
        </p:spPr>
        <p:txBody>
          <a:bodyPr wrap="square">
            <a:spAutoFit/>
          </a:bodyPr>
          <a:lstStyle/>
          <a:p>
            <a:r>
              <a:rPr lang="en-US" sz="1600" i="1" dirty="0">
                <a:effectLst>
                  <a:outerShdw blurRad="38100" dist="38100" dir="2700000" algn="tl">
                    <a:srgbClr val="000000">
                      <a:alpha val="43137"/>
                    </a:srgbClr>
                  </a:outerShdw>
                </a:effectLst>
              </a:rPr>
              <a:t>If those who receive the priesthood will____________________, then God will____________________. </a:t>
            </a:r>
          </a:p>
        </p:txBody>
      </p:sp>
      <p:sp>
        <p:nvSpPr>
          <p:cNvPr id="3" name="Rectangle 2">
            <a:extLst>
              <a:ext uri="{FF2B5EF4-FFF2-40B4-BE49-F238E27FC236}">
                <a16:creationId xmlns:a16="http://schemas.microsoft.com/office/drawing/2014/main" id="{21F3893B-D326-4725-B0E0-62B6FD485BE6}"/>
              </a:ext>
            </a:extLst>
          </p:cNvPr>
          <p:cNvSpPr/>
          <p:nvPr/>
        </p:nvSpPr>
        <p:spPr>
          <a:xfrm>
            <a:off x="1041211" y="1637130"/>
            <a:ext cx="8905461" cy="4401205"/>
          </a:xfrm>
          <a:prstGeom prst="rect">
            <a:avLst/>
          </a:prstGeom>
        </p:spPr>
        <p:txBody>
          <a:bodyPr wrap="square">
            <a:spAutoFit/>
          </a:bodyPr>
          <a:lstStyle/>
          <a:p>
            <a:pPr algn="just" fontAlgn="base"/>
            <a:r>
              <a:rPr lang="en-US" sz="1400" b="1" dirty="0">
                <a:latin typeface="Palatino"/>
              </a:rPr>
              <a:t>33 </a:t>
            </a:r>
            <a:r>
              <a:rPr lang="en-US" sz="1400" dirty="0">
                <a:latin typeface="Palatino"/>
              </a:rPr>
              <a:t>For whoso is faithful unto the obtaining these two priesthoods of which I have spoken, and the magnifying their calling, are sanctified by the Spirit unto the renewing of their bodies.</a:t>
            </a:r>
          </a:p>
          <a:p>
            <a:pPr algn="just" fontAlgn="base"/>
            <a:r>
              <a:rPr lang="en-US" sz="1400" b="1" dirty="0">
                <a:latin typeface="Palatino"/>
              </a:rPr>
              <a:t>34 </a:t>
            </a:r>
            <a:r>
              <a:rPr lang="en-US" sz="1400" dirty="0">
                <a:latin typeface="Palatino"/>
              </a:rPr>
              <a:t>They become the sons of Moses and of Aaron and the seed of Abraham, and the church and kingdom, and the elect of God.</a:t>
            </a:r>
          </a:p>
          <a:p>
            <a:pPr algn="just" fontAlgn="base"/>
            <a:r>
              <a:rPr lang="en-US" sz="1400" b="1" dirty="0">
                <a:latin typeface="Palatino"/>
              </a:rPr>
              <a:t>35 </a:t>
            </a:r>
            <a:r>
              <a:rPr lang="en-US" sz="1400" dirty="0">
                <a:latin typeface="Palatino"/>
              </a:rPr>
              <a:t>And also all they who receive this priesthood receive me, saith the Lord;</a:t>
            </a:r>
          </a:p>
          <a:p>
            <a:pPr algn="just" fontAlgn="base"/>
            <a:r>
              <a:rPr lang="en-US" sz="1400" b="1" dirty="0">
                <a:latin typeface="Palatino"/>
              </a:rPr>
              <a:t>36 </a:t>
            </a:r>
            <a:r>
              <a:rPr lang="en-US" sz="1400" dirty="0">
                <a:latin typeface="Palatino"/>
              </a:rPr>
              <a:t>For he that receiveth my servants receiveth me;</a:t>
            </a:r>
          </a:p>
          <a:p>
            <a:pPr algn="just" fontAlgn="base"/>
            <a:r>
              <a:rPr lang="en-US" sz="1400" b="1" dirty="0">
                <a:latin typeface="Palatino"/>
              </a:rPr>
              <a:t>37 </a:t>
            </a:r>
            <a:r>
              <a:rPr lang="en-US" sz="1400" dirty="0">
                <a:latin typeface="Palatino"/>
              </a:rPr>
              <a:t>And he that receiveth me receiveth my Father;</a:t>
            </a:r>
          </a:p>
          <a:p>
            <a:pPr algn="just" fontAlgn="base"/>
            <a:r>
              <a:rPr lang="en-US" sz="1400" b="1" dirty="0">
                <a:latin typeface="Palatino"/>
              </a:rPr>
              <a:t>38 </a:t>
            </a:r>
            <a:r>
              <a:rPr lang="en-US" sz="1400" dirty="0">
                <a:latin typeface="Palatino"/>
              </a:rPr>
              <a:t>And he that receiveth my Father receiveth my Father’s kingdom; therefore all that my Father hath shall be given unto him.</a:t>
            </a:r>
          </a:p>
          <a:p>
            <a:pPr algn="just" fontAlgn="base"/>
            <a:r>
              <a:rPr lang="en-US" sz="1400" b="1" dirty="0">
                <a:latin typeface="Palatino"/>
              </a:rPr>
              <a:t>39 </a:t>
            </a:r>
            <a:r>
              <a:rPr lang="en-US" sz="1400" dirty="0">
                <a:latin typeface="Palatino"/>
              </a:rPr>
              <a:t>And this is according to the oath and covenant which belongeth to the priesthood.</a:t>
            </a:r>
          </a:p>
          <a:p>
            <a:pPr algn="just" fontAlgn="base"/>
            <a:r>
              <a:rPr lang="en-US" sz="1400" b="1" dirty="0">
                <a:latin typeface="Palatino"/>
              </a:rPr>
              <a:t>40 </a:t>
            </a:r>
            <a:r>
              <a:rPr lang="en-US" sz="1400" dirty="0">
                <a:latin typeface="Palatino"/>
              </a:rPr>
              <a:t>Therefore, all those who receive the priesthood, receive this oath and covenant of my Father, which he cannot break, neither can it be moved.</a:t>
            </a:r>
          </a:p>
          <a:p>
            <a:pPr algn="just" fontAlgn="base"/>
            <a:r>
              <a:rPr lang="en-US" sz="1400" b="1" dirty="0">
                <a:latin typeface="Palatino"/>
              </a:rPr>
              <a:t>41 </a:t>
            </a:r>
            <a:r>
              <a:rPr lang="en-US" sz="1400" dirty="0">
                <a:latin typeface="Palatino"/>
              </a:rPr>
              <a:t>But whoso breaketh this covenant after he hath received it, and altogether </a:t>
            </a:r>
            <a:r>
              <a:rPr lang="en-US" sz="1400" dirty="0" err="1">
                <a:latin typeface="Palatino"/>
              </a:rPr>
              <a:t>turneth</a:t>
            </a:r>
            <a:r>
              <a:rPr lang="en-US" sz="1400" dirty="0">
                <a:latin typeface="Palatino"/>
              </a:rPr>
              <a:t> therefrom, shall not have forgiveness of sins in this world nor in the world to come.</a:t>
            </a:r>
          </a:p>
          <a:p>
            <a:pPr algn="just" fontAlgn="base"/>
            <a:r>
              <a:rPr lang="en-US" sz="1400" b="1" dirty="0">
                <a:latin typeface="Palatino"/>
              </a:rPr>
              <a:t>42 </a:t>
            </a:r>
            <a:r>
              <a:rPr lang="en-US" sz="1400" dirty="0">
                <a:latin typeface="Palatino"/>
              </a:rPr>
              <a:t>And wo unto all those who come not unto this priesthood which ye have received, which I now confirm upon you who are present this day, by mine own voice out of the heavens; and even I have given the heavenly hosts and mine angels charge concerning you.</a:t>
            </a:r>
          </a:p>
          <a:p>
            <a:pPr algn="just" fontAlgn="base"/>
            <a:r>
              <a:rPr lang="en-US" sz="1400" b="1" dirty="0">
                <a:latin typeface="Palatino"/>
              </a:rPr>
              <a:t>43 </a:t>
            </a:r>
            <a:r>
              <a:rPr lang="en-US" sz="1400" dirty="0">
                <a:latin typeface="Palatino"/>
              </a:rPr>
              <a:t>And I now give unto you a commandment to beware concerning yourselves, to give diligent heed to the words of eternal life.</a:t>
            </a:r>
          </a:p>
          <a:p>
            <a:pPr algn="just" fontAlgn="base"/>
            <a:r>
              <a:rPr lang="en-US" sz="1400" b="1" dirty="0">
                <a:latin typeface="Palatino"/>
              </a:rPr>
              <a:t>44 </a:t>
            </a:r>
            <a:r>
              <a:rPr lang="en-US" sz="1400" dirty="0">
                <a:latin typeface="Palatino"/>
              </a:rPr>
              <a:t>For you shall live by every word that proceedeth forth from the mouth of God.</a:t>
            </a:r>
            <a:endParaRPr lang="en-US" sz="1400" b="0" i="0" dirty="0">
              <a:effectLst/>
              <a:latin typeface="Palatino"/>
            </a:endParaRPr>
          </a:p>
        </p:txBody>
      </p:sp>
      <p:sp>
        <p:nvSpPr>
          <p:cNvPr id="5" name="Rectangle 4">
            <a:extLst>
              <a:ext uri="{FF2B5EF4-FFF2-40B4-BE49-F238E27FC236}">
                <a16:creationId xmlns:a16="http://schemas.microsoft.com/office/drawing/2014/main" id="{891F8163-9CFA-40CD-947E-5CD4233B4DD6}"/>
              </a:ext>
            </a:extLst>
          </p:cNvPr>
          <p:cNvSpPr/>
          <p:nvPr/>
        </p:nvSpPr>
        <p:spPr>
          <a:xfrm>
            <a:off x="1027959" y="1273558"/>
            <a:ext cx="3437208" cy="523220"/>
          </a:xfrm>
          <a:prstGeom prst="rect">
            <a:avLst/>
          </a:prstGeom>
        </p:spPr>
        <p:txBody>
          <a:bodyPr wrap="square">
            <a:spAutoFit/>
          </a:bodyPr>
          <a:lstStyle/>
          <a:p>
            <a:pPr algn="ctr"/>
            <a:r>
              <a:rPr lang="en-US" sz="28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84:33-44.</a:t>
            </a:r>
          </a:p>
        </p:txBody>
      </p:sp>
    </p:spTree>
    <p:extLst>
      <p:ext uri="{BB962C8B-B14F-4D97-AF65-F5344CB8AC3E}">
        <p14:creationId xmlns:p14="http://schemas.microsoft.com/office/powerpoint/2010/main" val="2317971300"/>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37"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arn(outVertical)">
                                      <p:cBhvr>
                                        <p:cTn id="7" dur="125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strips(downLeft)">
                                      <p:cBhvr>
                                        <p:cTn id="12" dur="1250"/>
                                        <p:tgtEl>
                                          <p:spTgt spid="5"/>
                                        </p:tgtEl>
                                      </p:cBhvr>
                                    </p:animEffect>
                                  </p:childTnLst>
                                </p:cTn>
                              </p:par>
                              <p:par>
                                <p:cTn id="13" presetID="18" presetClass="entr" presetSubtype="12" fill="hold" grpId="0" nodeType="withEffect">
                                  <p:stCondLst>
                                    <p:cond delay="0"/>
                                  </p:stCondLst>
                                  <p:childTnLst>
                                    <p:set>
                                      <p:cBhvr>
                                        <p:cTn id="14" dur="1" fill="hold">
                                          <p:stCondLst>
                                            <p:cond delay="0"/>
                                          </p:stCondLst>
                                        </p:cTn>
                                        <p:tgtEl>
                                          <p:spTgt spid="3"/>
                                        </p:tgtEl>
                                        <p:attrNameLst>
                                          <p:attrName>style.visibility</p:attrName>
                                        </p:attrNameLst>
                                      </p:cBhvr>
                                      <p:to>
                                        <p:strVal val="visible"/>
                                      </p:to>
                                    </p:set>
                                    <p:animEffect transition="in" filter="strips(downLeft)">
                                      <p:cBhvr>
                                        <p:cTn id="15" dur="125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5"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86</a:t>
            </a:r>
          </a:p>
        </p:txBody>
      </p:sp>
      <p:sp>
        <p:nvSpPr>
          <p:cNvPr id="2" name="Rectangle 1">
            <a:extLst>
              <a:ext uri="{FF2B5EF4-FFF2-40B4-BE49-F238E27FC236}">
                <a16:creationId xmlns:a16="http://schemas.microsoft.com/office/drawing/2014/main" id="{FEF298CC-20A3-4237-8EEE-C34A5369F82E}"/>
              </a:ext>
            </a:extLst>
          </p:cNvPr>
          <p:cNvSpPr/>
          <p:nvPr/>
        </p:nvSpPr>
        <p:spPr>
          <a:xfrm>
            <a:off x="834886" y="1039793"/>
            <a:ext cx="9409043"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If those who receive the priesthood will magnify their callings, follow the Lord and His servants, and give heed to the words of eternal life, then God will sanctify them and give them all that He has.</a:t>
            </a:r>
          </a:p>
        </p:txBody>
      </p:sp>
      <p:sp>
        <p:nvSpPr>
          <p:cNvPr id="8" name="Rectangle 7">
            <a:extLst>
              <a:ext uri="{FF2B5EF4-FFF2-40B4-BE49-F238E27FC236}">
                <a16:creationId xmlns:a16="http://schemas.microsoft.com/office/drawing/2014/main" id="{0FC67C46-7363-421E-A11A-C6D02631D4A7}"/>
              </a:ext>
            </a:extLst>
          </p:cNvPr>
          <p:cNvSpPr/>
          <p:nvPr/>
        </p:nvSpPr>
        <p:spPr>
          <a:xfrm>
            <a:off x="834885" y="1039792"/>
            <a:ext cx="9409043" cy="646331"/>
          </a:xfrm>
          <a:prstGeom prst="rect">
            <a:avLst/>
          </a:prstGeom>
        </p:spPr>
        <p:txBody>
          <a:bodyPr wrap="square">
            <a:spAutoFit/>
          </a:bodyPr>
          <a:lstStyle/>
          <a:p>
            <a:pPr algn="just"/>
            <a:r>
              <a:rPr lang="en-US" i="1" dirty="0">
                <a:effectLst>
                  <a:outerShdw blurRad="38100" dist="38100" dir="2700000" algn="tl">
                    <a:srgbClr val="000000">
                      <a:alpha val="43137"/>
                    </a:srgbClr>
                  </a:outerShdw>
                </a:effectLst>
              </a:rPr>
              <a:t>If those who receive the priesthood will </a:t>
            </a:r>
            <a:r>
              <a:rPr lang="en-US" i="1" u="sng" dirty="0">
                <a:effectLst>
                  <a:outerShdw blurRad="38100" dist="38100" dir="2700000" algn="tl">
                    <a:srgbClr val="000000">
                      <a:alpha val="43137"/>
                    </a:srgbClr>
                  </a:outerShdw>
                </a:effectLst>
              </a:rPr>
              <a:t>magnify their callings, follow the Lord and His servants, and give heed to the words of eternal life,</a:t>
            </a:r>
            <a:r>
              <a:rPr lang="en-US" i="1" dirty="0">
                <a:effectLst>
                  <a:outerShdw blurRad="38100" dist="38100" dir="2700000" algn="tl">
                    <a:srgbClr val="000000">
                      <a:alpha val="43137"/>
                    </a:srgbClr>
                  </a:outerShdw>
                </a:effectLst>
              </a:rPr>
              <a:t> then God will </a:t>
            </a:r>
            <a:r>
              <a:rPr lang="en-US" i="1" u="sng" dirty="0">
                <a:effectLst>
                  <a:outerShdw blurRad="38100" dist="38100" dir="2700000" algn="tl">
                    <a:srgbClr val="000000">
                      <a:alpha val="43137"/>
                    </a:srgbClr>
                  </a:outerShdw>
                </a:effectLst>
              </a:rPr>
              <a:t>sanctify them and give them all that He has</a:t>
            </a:r>
            <a:r>
              <a:rPr lang="en-US" i="1" dirty="0">
                <a:effectLst>
                  <a:outerShdw blurRad="38100" dist="38100" dir="2700000" algn="tl">
                    <a:srgbClr val="000000">
                      <a:alpha val="43137"/>
                    </a:srgbClr>
                  </a:outerShdw>
                </a:effectLst>
              </a:rPr>
              <a:t>.</a:t>
            </a:r>
          </a:p>
        </p:txBody>
      </p:sp>
      <p:sp>
        <p:nvSpPr>
          <p:cNvPr id="9" name="Rectangle 8">
            <a:extLst>
              <a:ext uri="{FF2B5EF4-FFF2-40B4-BE49-F238E27FC236}">
                <a16:creationId xmlns:a16="http://schemas.microsoft.com/office/drawing/2014/main" id="{77F37223-8B8A-45F6-A267-A1E7CE9C6B81}"/>
              </a:ext>
            </a:extLst>
          </p:cNvPr>
          <p:cNvSpPr/>
          <p:nvPr/>
        </p:nvSpPr>
        <p:spPr>
          <a:xfrm>
            <a:off x="3987382" y="2023672"/>
            <a:ext cx="4939259" cy="2341415"/>
          </a:xfrm>
          <a:prstGeom prst="rect">
            <a:avLst/>
          </a:prstGeom>
          <a:solidFill>
            <a:srgbClr val="FFD757"/>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a:extLst>
              <a:ext uri="{FF2B5EF4-FFF2-40B4-BE49-F238E27FC236}">
                <a16:creationId xmlns:a16="http://schemas.microsoft.com/office/drawing/2014/main" id="{EE3E0C4C-16CA-49C6-9E53-36340E778643}"/>
              </a:ext>
            </a:extLst>
          </p:cNvPr>
          <p:cNvSpPr txBox="1"/>
          <p:nvPr/>
        </p:nvSpPr>
        <p:spPr>
          <a:xfrm>
            <a:off x="5346490" y="2044005"/>
            <a:ext cx="3625121" cy="2246769"/>
          </a:xfrm>
          <a:prstGeom prst="rect">
            <a:avLst/>
          </a:prstGeom>
          <a:noFill/>
        </p:spPr>
        <p:txBody>
          <a:bodyPr wrap="square" rtlCol="0">
            <a:spAutoFit/>
          </a:bodyPr>
          <a:lstStyle/>
          <a:p>
            <a:pPr algn="just"/>
            <a:r>
              <a:rPr lang="en-US" sz="1400" dirty="0"/>
              <a:t>“We magnify our priesthood and enlarge our calling when we serve with diligence and enthusiasm in those responsibilities to which we are called by proper authority. … We magnify our calling, we enlarge the potential of our priesthood when we reach out to those in distress and give strength to those who falter. … We magnify our calling when we walk with honesty and integrity” (“Magnify Your Calling,” Ensign, May 1989,48–49).</a:t>
            </a:r>
          </a:p>
        </p:txBody>
      </p:sp>
      <p:pic>
        <p:nvPicPr>
          <p:cNvPr id="12" name="Picture 11">
            <a:extLst>
              <a:ext uri="{FF2B5EF4-FFF2-40B4-BE49-F238E27FC236}">
                <a16:creationId xmlns:a16="http://schemas.microsoft.com/office/drawing/2014/main" id="{459AED3F-FD0A-4E47-8091-0960F562C5E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110812" y="2149034"/>
            <a:ext cx="1238250" cy="1562100"/>
          </a:xfrm>
          <a:prstGeom prst="rect">
            <a:avLst/>
          </a:prstGeom>
        </p:spPr>
      </p:pic>
      <p:sp>
        <p:nvSpPr>
          <p:cNvPr id="13" name="TextBox 12">
            <a:extLst>
              <a:ext uri="{FF2B5EF4-FFF2-40B4-BE49-F238E27FC236}">
                <a16:creationId xmlns:a16="http://schemas.microsoft.com/office/drawing/2014/main" id="{92B6ED60-E99C-46EA-869A-C3974BD28800}"/>
              </a:ext>
            </a:extLst>
          </p:cNvPr>
          <p:cNvSpPr txBox="1"/>
          <p:nvPr/>
        </p:nvSpPr>
        <p:spPr>
          <a:xfrm>
            <a:off x="4116507" y="3770121"/>
            <a:ext cx="1346779" cy="461665"/>
          </a:xfrm>
          <a:prstGeom prst="rect">
            <a:avLst/>
          </a:prstGeom>
          <a:noFill/>
        </p:spPr>
        <p:txBody>
          <a:bodyPr wrap="none" rtlCol="0">
            <a:spAutoFit/>
          </a:bodyPr>
          <a:lstStyle/>
          <a:p>
            <a:pPr algn="ctr"/>
            <a:r>
              <a:rPr lang="en-US" sz="1200" b="1" dirty="0"/>
              <a:t>President </a:t>
            </a:r>
          </a:p>
          <a:p>
            <a:pPr algn="ctr"/>
            <a:r>
              <a:rPr lang="en-US" sz="1200" b="1" dirty="0"/>
              <a:t>Gordon B. Hinkley</a:t>
            </a:r>
          </a:p>
        </p:txBody>
      </p:sp>
    </p:spTree>
    <p:extLst>
      <p:ext uri="{BB962C8B-B14F-4D97-AF65-F5344CB8AC3E}">
        <p14:creationId xmlns:p14="http://schemas.microsoft.com/office/powerpoint/2010/main" val="4111660951"/>
      </p:ext>
    </p:extLst>
  </p:cSld>
  <p:clrMapOvr>
    <a:masterClrMapping/>
  </p:clrMapOvr>
  <mc:AlternateContent xmlns:mc="http://schemas.openxmlformats.org/markup-compatibility/2006">
    <mc:Choice xmlns:p14="http://schemas.microsoft.com/office/powerpoint/2010/main" Requires="p14">
      <p:transition spd="slow" p14:dur="1400">
        <p14:doors/>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randombar(horizontal)">
                                      <p:cBhvr>
                                        <p:cTn id="7" dur="10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randombar(horizontal)">
                                      <p:cBhvr>
                                        <p:cTn id="12" dur="1250"/>
                                        <p:tgtEl>
                                          <p:spTgt spid="10"/>
                                        </p:tgtEl>
                                      </p:cBhvr>
                                    </p:animEffect>
                                  </p:childTnLst>
                                </p:cTn>
                              </p:par>
                              <p:par>
                                <p:cTn id="13" presetID="14" presetClass="entr" presetSubtype="10" fill="hold" nodeType="withEffect">
                                  <p:stCondLst>
                                    <p:cond delay="0"/>
                                  </p:stCondLst>
                                  <p:childTnLst>
                                    <p:set>
                                      <p:cBhvr>
                                        <p:cTn id="14" dur="1" fill="hold">
                                          <p:stCondLst>
                                            <p:cond delay="0"/>
                                          </p:stCondLst>
                                        </p:cTn>
                                        <p:tgtEl>
                                          <p:spTgt spid="12"/>
                                        </p:tgtEl>
                                        <p:attrNameLst>
                                          <p:attrName>style.visibility</p:attrName>
                                        </p:attrNameLst>
                                      </p:cBhvr>
                                      <p:to>
                                        <p:strVal val="visible"/>
                                      </p:to>
                                    </p:set>
                                    <p:animEffect transition="in" filter="randombar(horizontal)">
                                      <p:cBhvr>
                                        <p:cTn id="15" dur="1250"/>
                                        <p:tgtEl>
                                          <p:spTgt spid="12"/>
                                        </p:tgtEl>
                                      </p:cBhvr>
                                    </p:animEffect>
                                  </p:childTnLst>
                                </p:cTn>
                              </p:par>
                              <p:par>
                                <p:cTn id="16" presetID="14" presetClass="entr" presetSubtype="10" fill="hold" grpId="0" nodeType="withEffect">
                                  <p:stCondLst>
                                    <p:cond delay="0"/>
                                  </p:stCondLst>
                                  <p:childTnLst>
                                    <p:set>
                                      <p:cBhvr>
                                        <p:cTn id="17" dur="1" fill="hold">
                                          <p:stCondLst>
                                            <p:cond delay="0"/>
                                          </p:stCondLst>
                                        </p:cTn>
                                        <p:tgtEl>
                                          <p:spTgt spid="13"/>
                                        </p:tgtEl>
                                        <p:attrNameLst>
                                          <p:attrName>style.visibility</p:attrName>
                                        </p:attrNameLst>
                                      </p:cBhvr>
                                      <p:to>
                                        <p:strVal val="visible"/>
                                      </p:to>
                                    </p:set>
                                    <p:animEffect transition="in" filter="randombar(horizontal)">
                                      <p:cBhvr>
                                        <p:cTn id="18" dur="1250"/>
                                        <p:tgtEl>
                                          <p:spTgt spid="13"/>
                                        </p:tgtEl>
                                      </p:cBhvr>
                                    </p:animEffect>
                                  </p:childTnLst>
                                </p:cTn>
                              </p:par>
                              <p:par>
                                <p:cTn id="19" presetID="14" presetClass="entr" presetSubtype="10" fill="hold" grpId="0" nodeType="with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randombar(horizontal)">
                                      <p:cBhvr>
                                        <p:cTn id="21" dur="125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animBg="1"/>
      <p:bldP spid="10" grpId="0"/>
      <p:bldP spid="13"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6686677E-310F-48AC-83FD-20F9AE21FA97}"/>
              </a:ext>
            </a:extLst>
          </p:cNvPr>
          <p:cNvSpPr/>
          <p:nvPr/>
        </p:nvSpPr>
        <p:spPr>
          <a:xfrm>
            <a:off x="3492708" y="1005201"/>
            <a:ext cx="5336498" cy="2667481"/>
          </a:xfrm>
          <a:prstGeom prst="rect">
            <a:avLst/>
          </a:prstGeom>
          <a:solidFill>
            <a:schemeClr val="accent5">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86</a:t>
            </a:r>
          </a:p>
        </p:txBody>
      </p:sp>
      <p:sp>
        <p:nvSpPr>
          <p:cNvPr id="2" name="Rectangle 1">
            <a:extLst>
              <a:ext uri="{FF2B5EF4-FFF2-40B4-BE49-F238E27FC236}">
                <a16:creationId xmlns:a16="http://schemas.microsoft.com/office/drawing/2014/main" id="{D9AE3C5B-CC69-4746-813D-556CB5153A87}"/>
              </a:ext>
            </a:extLst>
          </p:cNvPr>
          <p:cNvSpPr/>
          <p:nvPr/>
        </p:nvSpPr>
        <p:spPr>
          <a:xfrm>
            <a:off x="5021704" y="1005201"/>
            <a:ext cx="3807501" cy="2585323"/>
          </a:xfrm>
          <a:prstGeom prst="rect">
            <a:avLst/>
          </a:prstGeom>
        </p:spPr>
        <p:txBody>
          <a:bodyPr wrap="square">
            <a:spAutoFit/>
          </a:bodyPr>
          <a:lstStyle/>
          <a:p>
            <a:pPr algn="just"/>
            <a:r>
              <a:rPr lang="en-US" dirty="0"/>
              <a:t>“How does one magnify a calling? Simply by performing the service that pertains to it. … I hope with all my heart and soul that every young man who receives the priesthood will honor that priesthood and be true to the trust which is conveyed when it is conferred” (“Priesthood Power,”</a:t>
            </a:r>
            <a:r>
              <a:rPr lang="en-US" dirty="0" err="1"/>
              <a:t>Ensign,Nov</a:t>
            </a:r>
            <a:r>
              <a:rPr lang="en-US" dirty="0"/>
              <a:t>. 1999, 49,51).</a:t>
            </a:r>
          </a:p>
        </p:txBody>
      </p:sp>
      <p:pic>
        <p:nvPicPr>
          <p:cNvPr id="7" name="Picture 6">
            <a:extLst>
              <a:ext uri="{FF2B5EF4-FFF2-40B4-BE49-F238E27FC236}">
                <a16:creationId xmlns:a16="http://schemas.microsoft.com/office/drawing/2014/main" id="{E189CA9A-56AA-4FB6-A67C-142BB498179C}"/>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631832" y="1110346"/>
            <a:ext cx="1389871" cy="1735610"/>
          </a:xfrm>
          <a:prstGeom prst="rect">
            <a:avLst/>
          </a:prstGeom>
        </p:spPr>
      </p:pic>
      <p:sp>
        <p:nvSpPr>
          <p:cNvPr id="8" name="TextBox 7">
            <a:extLst>
              <a:ext uri="{FF2B5EF4-FFF2-40B4-BE49-F238E27FC236}">
                <a16:creationId xmlns:a16="http://schemas.microsoft.com/office/drawing/2014/main" id="{78FC9FEC-951B-46EB-BB0B-9554A0BB0FA6}"/>
              </a:ext>
            </a:extLst>
          </p:cNvPr>
          <p:cNvSpPr txBox="1"/>
          <p:nvPr/>
        </p:nvSpPr>
        <p:spPr>
          <a:xfrm>
            <a:off x="3661812" y="2972417"/>
            <a:ext cx="1402948" cy="461665"/>
          </a:xfrm>
          <a:prstGeom prst="rect">
            <a:avLst/>
          </a:prstGeom>
          <a:noFill/>
        </p:spPr>
        <p:txBody>
          <a:bodyPr wrap="none" rtlCol="0">
            <a:spAutoFit/>
          </a:bodyPr>
          <a:lstStyle/>
          <a:p>
            <a:pPr algn="ctr"/>
            <a:r>
              <a:rPr lang="en-US" sz="1200" b="1" dirty="0"/>
              <a:t>President </a:t>
            </a:r>
          </a:p>
          <a:p>
            <a:pPr algn="ctr"/>
            <a:r>
              <a:rPr lang="en-US" sz="1200" b="1" dirty="0"/>
              <a:t>Thomas S. Monson</a:t>
            </a:r>
          </a:p>
        </p:txBody>
      </p:sp>
      <p:sp>
        <p:nvSpPr>
          <p:cNvPr id="9" name="Rectangle 8">
            <a:extLst>
              <a:ext uri="{FF2B5EF4-FFF2-40B4-BE49-F238E27FC236}">
                <a16:creationId xmlns:a16="http://schemas.microsoft.com/office/drawing/2014/main" id="{380F4F36-9D32-4502-83C4-65717362E30B}"/>
              </a:ext>
            </a:extLst>
          </p:cNvPr>
          <p:cNvSpPr/>
          <p:nvPr/>
        </p:nvSpPr>
        <p:spPr>
          <a:xfrm>
            <a:off x="1278766" y="4166841"/>
            <a:ext cx="8764643" cy="369332"/>
          </a:xfrm>
          <a:prstGeom prst="rect">
            <a:avLst/>
          </a:prstGeom>
        </p:spPr>
        <p:txBody>
          <a:bodyPr wrap="square">
            <a:spAutoFit/>
          </a:bodyPr>
          <a:lstStyle/>
          <a:p>
            <a:pPr algn="just"/>
            <a:r>
              <a:rPr lang="en-US" b="1" dirty="0"/>
              <a:t>What are some ways Aaronic Priesthood holders magnify their callings in the priesthood? </a:t>
            </a:r>
          </a:p>
        </p:txBody>
      </p:sp>
      <p:sp>
        <p:nvSpPr>
          <p:cNvPr id="10" name="Rectangle 9">
            <a:extLst>
              <a:ext uri="{FF2B5EF4-FFF2-40B4-BE49-F238E27FC236}">
                <a16:creationId xmlns:a16="http://schemas.microsoft.com/office/drawing/2014/main" id="{3FDE1E12-7430-40AF-BA42-6F0914CC86B9}"/>
              </a:ext>
            </a:extLst>
          </p:cNvPr>
          <p:cNvSpPr/>
          <p:nvPr/>
        </p:nvSpPr>
        <p:spPr>
          <a:xfrm>
            <a:off x="1278766" y="4707166"/>
            <a:ext cx="8090085" cy="369332"/>
          </a:xfrm>
          <a:prstGeom prst="rect">
            <a:avLst/>
          </a:prstGeom>
        </p:spPr>
        <p:txBody>
          <a:bodyPr wrap="square">
            <a:spAutoFit/>
          </a:bodyPr>
          <a:lstStyle/>
          <a:p>
            <a:r>
              <a:rPr lang="en-US" b="1" dirty="0"/>
              <a:t>When have you been blessed because someone has magnified his or her calling?</a:t>
            </a:r>
          </a:p>
        </p:txBody>
      </p:sp>
    </p:spTree>
    <p:extLst>
      <p:ext uri="{BB962C8B-B14F-4D97-AF65-F5344CB8AC3E}">
        <p14:creationId xmlns:p14="http://schemas.microsoft.com/office/powerpoint/2010/main" val="1621438993"/>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15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8"/>
                                        </p:tgtEl>
                                        <p:attrNameLst>
                                          <p:attrName>style.visibility</p:attrName>
                                        </p:attrNameLst>
                                      </p:cBhvr>
                                      <p:to>
                                        <p:strVal val="visible"/>
                                      </p:to>
                                    </p:set>
                                    <p:animEffect transition="in" filter="checkerboard(across)">
                                      <p:cBhvr>
                                        <p:cTn id="10" dur="1500"/>
                                        <p:tgtEl>
                                          <p:spTgt spid="8"/>
                                        </p:tgtEl>
                                      </p:cBhvr>
                                    </p:animEffect>
                                  </p:childTnLst>
                                </p:cTn>
                              </p:par>
                              <p:par>
                                <p:cTn id="11" presetID="5" presetClass="entr" presetSubtype="1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checkerboard(across)">
                                      <p:cBhvr>
                                        <p:cTn id="13" dur="1500"/>
                                        <p:tgtEl>
                                          <p:spTgt spid="7"/>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checkerboard(across)">
                                      <p:cBhvr>
                                        <p:cTn id="16" dur="1500"/>
                                        <p:tgtEl>
                                          <p:spTgt spid="4"/>
                                        </p:tgtEl>
                                      </p:cBhvr>
                                    </p:animEffect>
                                  </p:childTnLst>
                                </p:cTn>
                              </p:par>
                            </p:childTnLst>
                          </p:cTn>
                        </p:par>
                      </p:childTnLst>
                    </p:cTn>
                  </p:par>
                  <p:par>
                    <p:cTn id="17" fill="hold">
                      <p:stCondLst>
                        <p:cond delay="indefinite"/>
                      </p:stCondLst>
                      <p:childTnLst>
                        <p:par>
                          <p:cTn id="18" fill="hold">
                            <p:stCondLst>
                              <p:cond delay="0"/>
                            </p:stCondLst>
                            <p:childTnLst>
                              <p:par>
                                <p:cTn id="19" presetID="47" presetClass="entr" presetSubtype="0" fill="hold" grpId="0" nodeType="clickEffect">
                                  <p:stCondLst>
                                    <p:cond delay="0"/>
                                  </p:stCondLst>
                                  <p:childTnLst>
                                    <p:set>
                                      <p:cBhvr>
                                        <p:cTn id="20" dur="1" fill="hold">
                                          <p:stCondLst>
                                            <p:cond delay="0"/>
                                          </p:stCondLst>
                                        </p:cTn>
                                        <p:tgtEl>
                                          <p:spTgt spid="9"/>
                                        </p:tgtEl>
                                        <p:attrNameLst>
                                          <p:attrName>style.visibility</p:attrName>
                                        </p:attrNameLst>
                                      </p:cBhvr>
                                      <p:to>
                                        <p:strVal val="visible"/>
                                      </p:to>
                                    </p:set>
                                    <p:animEffect transition="in" filter="fade">
                                      <p:cBhvr>
                                        <p:cTn id="21" dur="1000"/>
                                        <p:tgtEl>
                                          <p:spTgt spid="9"/>
                                        </p:tgtEl>
                                      </p:cBhvr>
                                    </p:animEffect>
                                    <p:anim calcmode="lin" valueType="num">
                                      <p:cBhvr>
                                        <p:cTn id="22" dur="1000" fill="hold"/>
                                        <p:tgtEl>
                                          <p:spTgt spid="9"/>
                                        </p:tgtEl>
                                        <p:attrNameLst>
                                          <p:attrName>ppt_x</p:attrName>
                                        </p:attrNameLst>
                                      </p:cBhvr>
                                      <p:tavLst>
                                        <p:tav tm="0">
                                          <p:val>
                                            <p:strVal val="#ppt_x"/>
                                          </p:val>
                                        </p:tav>
                                        <p:tav tm="100000">
                                          <p:val>
                                            <p:strVal val="#ppt_x"/>
                                          </p:val>
                                        </p:tav>
                                      </p:tavLst>
                                    </p:anim>
                                    <p:anim calcmode="lin" valueType="num">
                                      <p:cBhvr>
                                        <p:cTn id="23"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10">
                                            <p:txEl>
                                              <p:pRg st="0" end="0"/>
                                            </p:txEl>
                                          </p:spTgt>
                                        </p:tgtEl>
                                        <p:attrNameLst>
                                          <p:attrName>style.visibility</p:attrName>
                                        </p:attrNameLst>
                                      </p:cBhvr>
                                      <p:to>
                                        <p:strVal val="visible"/>
                                      </p:to>
                                    </p:set>
                                    <p:animEffect transition="in" filter="fade">
                                      <p:cBhvr>
                                        <p:cTn id="28" dur="1000"/>
                                        <p:tgtEl>
                                          <p:spTgt spid="10">
                                            <p:txEl>
                                              <p:pRg st="0" end="0"/>
                                            </p:txEl>
                                          </p:spTgt>
                                        </p:tgtEl>
                                      </p:cBhvr>
                                    </p:animEffect>
                                    <p:anim calcmode="lin" valueType="num">
                                      <p:cBhvr>
                                        <p:cTn id="29"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30" dur="1000" fill="hold"/>
                                        <p:tgtEl>
                                          <p:spTgt spid="10">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2" grpId="0"/>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5CE5DF3A-F4A7-451C-95CF-52B5F6023B35}"/>
              </a:ext>
            </a:extLst>
          </p:cNvPr>
          <p:cNvSpPr/>
          <p:nvPr/>
        </p:nvSpPr>
        <p:spPr>
          <a:xfrm>
            <a:off x="2998033" y="1049311"/>
            <a:ext cx="6026046" cy="2923082"/>
          </a:xfrm>
          <a:prstGeom prst="rect">
            <a:avLst/>
          </a:prstGeom>
          <a:solidFill>
            <a:schemeClr val="accent2">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86</a:t>
            </a:r>
          </a:p>
        </p:txBody>
      </p:sp>
      <p:sp>
        <p:nvSpPr>
          <p:cNvPr id="2" name="Rectangle 1">
            <a:extLst>
              <a:ext uri="{FF2B5EF4-FFF2-40B4-BE49-F238E27FC236}">
                <a16:creationId xmlns:a16="http://schemas.microsoft.com/office/drawing/2014/main" id="{A474328C-DAA4-40DE-BE4D-0C3A680AC8E7}"/>
              </a:ext>
            </a:extLst>
          </p:cNvPr>
          <p:cNvSpPr/>
          <p:nvPr/>
        </p:nvSpPr>
        <p:spPr>
          <a:xfrm>
            <a:off x="4751881" y="1049311"/>
            <a:ext cx="4272197" cy="2893100"/>
          </a:xfrm>
          <a:prstGeom prst="rect">
            <a:avLst/>
          </a:prstGeom>
        </p:spPr>
        <p:txBody>
          <a:bodyPr wrap="square">
            <a:spAutoFit/>
          </a:bodyPr>
          <a:lstStyle/>
          <a:p>
            <a:pPr algn="just"/>
            <a:r>
              <a:rPr lang="en-US" sz="1400" dirty="0"/>
              <a:t>“One day Sister Nelson and I will dwell together in the presence of our family and the Lord forevermore. We will have been faithful to covenants made in the temple and to the oath and covenant of the priesthood, which have assured us, in the words of the Lord, that ‘all that my Father hath shall be given unto [you]’ (D&amp;C 84:38). “Faithful sisters share the blessings of the priesthood. Think of those words ‘all that my Father hath.’ … It means that no earthly reward—no other success—could compensate for the bounties the Lord will bestow upon those who love Him, keep His commandments (see Moroni 4:3), and endure to the end (</a:t>
            </a:r>
            <a:r>
              <a:rPr lang="en-US" sz="1400" dirty="0" err="1"/>
              <a:t>seeD&amp;C</a:t>
            </a:r>
            <a:r>
              <a:rPr lang="en-US" sz="1400" dirty="0"/>
              <a:t> 14:7)” (“Identity, Priority, and Blessings,” Ensign, Aug. 2001,10).</a:t>
            </a:r>
          </a:p>
        </p:txBody>
      </p:sp>
      <p:pic>
        <p:nvPicPr>
          <p:cNvPr id="7" name="Picture 6">
            <a:extLst>
              <a:ext uri="{FF2B5EF4-FFF2-40B4-BE49-F238E27FC236}">
                <a16:creationId xmlns:a16="http://schemas.microsoft.com/office/drawing/2014/main" id="{0C74C3EF-506C-43A3-8B0D-11364AB66B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77915" y="1169310"/>
            <a:ext cx="1573965" cy="1965499"/>
          </a:xfrm>
          <a:prstGeom prst="rect">
            <a:avLst/>
          </a:prstGeom>
        </p:spPr>
      </p:pic>
      <p:sp>
        <p:nvSpPr>
          <p:cNvPr id="8" name="TextBox 7">
            <a:extLst>
              <a:ext uri="{FF2B5EF4-FFF2-40B4-BE49-F238E27FC236}">
                <a16:creationId xmlns:a16="http://schemas.microsoft.com/office/drawing/2014/main" id="{196265E0-36F1-4CA8-B59B-3A81AC143695}"/>
              </a:ext>
            </a:extLst>
          </p:cNvPr>
          <p:cNvSpPr txBox="1"/>
          <p:nvPr/>
        </p:nvSpPr>
        <p:spPr>
          <a:xfrm>
            <a:off x="3243134" y="3254808"/>
            <a:ext cx="1508746" cy="523220"/>
          </a:xfrm>
          <a:prstGeom prst="rect">
            <a:avLst/>
          </a:prstGeom>
          <a:noFill/>
        </p:spPr>
        <p:txBody>
          <a:bodyPr wrap="none" rtlCol="0">
            <a:spAutoFit/>
          </a:bodyPr>
          <a:lstStyle/>
          <a:p>
            <a:pPr algn="ctr"/>
            <a:r>
              <a:rPr lang="en-US" sz="1400" b="1" dirty="0"/>
              <a:t>President </a:t>
            </a:r>
          </a:p>
          <a:p>
            <a:pPr algn="ctr"/>
            <a:r>
              <a:rPr lang="en-US" sz="1400" b="1" dirty="0"/>
              <a:t>Russell M. Nelson</a:t>
            </a:r>
          </a:p>
        </p:txBody>
      </p:sp>
      <p:sp>
        <p:nvSpPr>
          <p:cNvPr id="9" name="Rectangle 8">
            <a:extLst>
              <a:ext uri="{FF2B5EF4-FFF2-40B4-BE49-F238E27FC236}">
                <a16:creationId xmlns:a16="http://schemas.microsoft.com/office/drawing/2014/main" id="{9D75307C-3E8D-4B89-A1F7-0328737CAB85}"/>
              </a:ext>
            </a:extLst>
          </p:cNvPr>
          <p:cNvSpPr/>
          <p:nvPr/>
        </p:nvSpPr>
        <p:spPr>
          <a:xfrm>
            <a:off x="7955021" y="5259398"/>
            <a:ext cx="2318776" cy="369332"/>
          </a:xfrm>
          <a:prstGeom prst="rect">
            <a:avLst/>
          </a:prstGeom>
        </p:spPr>
        <p:txBody>
          <a:bodyPr wrap="none">
            <a:spAutoFit/>
          </a:bodyPr>
          <a:lstStyle/>
          <a:p>
            <a:r>
              <a:rPr lang="en-US" i="1" dirty="0">
                <a:effectLst>
                  <a:outerShdw blurRad="38100" dist="38100" dir="2700000" algn="tl">
                    <a:srgbClr val="000000">
                      <a:alpha val="43137"/>
                    </a:srgbClr>
                  </a:outerShdw>
                </a:effectLst>
              </a:rPr>
              <a:t>The Lord promises to…</a:t>
            </a:r>
          </a:p>
        </p:txBody>
      </p:sp>
    </p:spTree>
    <p:extLst>
      <p:ext uri="{BB962C8B-B14F-4D97-AF65-F5344CB8AC3E}">
        <p14:creationId xmlns:p14="http://schemas.microsoft.com/office/powerpoint/2010/main" val="1585837234"/>
      </p:ext>
    </p:extLst>
  </p:cSld>
  <p:clrMapOvr>
    <a:masterClrMapping/>
  </p:clrMapOvr>
  <mc:AlternateContent xmlns:mc="http://schemas.openxmlformats.org/markup-compatibility/2006">
    <mc:Choice xmlns:p14="http://schemas.microsoft.com/office/powerpoint/2010/main" Requires="p14">
      <p:transition spd="slow" p14:dur="3000">
        <p14:shred pattern="rectangle" dir="ou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86</a:t>
            </a:r>
          </a:p>
        </p:txBody>
      </p:sp>
      <p:sp>
        <p:nvSpPr>
          <p:cNvPr id="3" name="Rectangle 2">
            <a:extLst>
              <a:ext uri="{FF2B5EF4-FFF2-40B4-BE49-F238E27FC236}">
                <a16:creationId xmlns:a16="http://schemas.microsoft.com/office/drawing/2014/main" id="{5A899C68-EE48-450D-9F42-EAF57B4BDCED}"/>
              </a:ext>
            </a:extLst>
          </p:cNvPr>
          <p:cNvSpPr/>
          <p:nvPr/>
        </p:nvSpPr>
        <p:spPr>
          <a:xfrm>
            <a:off x="1134793" y="890974"/>
            <a:ext cx="4291646" cy="523220"/>
          </a:xfrm>
          <a:prstGeom prst="rect">
            <a:avLst/>
          </a:prstGeom>
        </p:spPr>
        <p:txBody>
          <a:bodyPr wrap="square">
            <a:spAutoFit/>
          </a:bodyPr>
          <a:lstStyle/>
          <a:p>
            <a:pPr algn="ctr"/>
            <a:r>
              <a:rPr lang="en-US" sz="28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84:33-34, 38, 42.</a:t>
            </a:r>
          </a:p>
        </p:txBody>
      </p:sp>
      <p:sp>
        <p:nvSpPr>
          <p:cNvPr id="2" name="Rectangle 1">
            <a:extLst>
              <a:ext uri="{FF2B5EF4-FFF2-40B4-BE49-F238E27FC236}">
                <a16:creationId xmlns:a16="http://schemas.microsoft.com/office/drawing/2014/main" id="{85D62778-6250-4B70-8A78-85EA61A74518}"/>
              </a:ext>
            </a:extLst>
          </p:cNvPr>
          <p:cNvSpPr/>
          <p:nvPr/>
        </p:nvSpPr>
        <p:spPr>
          <a:xfrm>
            <a:off x="1239722" y="1214126"/>
            <a:ext cx="9043529" cy="2308324"/>
          </a:xfrm>
          <a:prstGeom prst="rect">
            <a:avLst/>
          </a:prstGeom>
        </p:spPr>
        <p:txBody>
          <a:bodyPr wrap="square">
            <a:spAutoFit/>
          </a:bodyPr>
          <a:lstStyle/>
          <a:p>
            <a:pPr algn="just" fontAlgn="base"/>
            <a:r>
              <a:rPr lang="en-US" sz="1600" b="1" dirty="0">
                <a:latin typeface="Palatino"/>
              </a:rPr>
              <a:t>33 </a:t>
            </a:r>
            <a:r>
              <a:rPr lang="en-US" sz="1600" dirty="0">
                <a:latin typeface="Palatino"/>
              </a:rPr>
              <a:t>For whoso is faithful unto the obtaining these two priesthoods of which I have spoken, and the magnifying their calling, are sanctified by the Spirit unto the renewing of their bodies.</a:t>
            </a:r>
          </a:p>
          <a:p>
            <a:pPr algn="just" fontAlgn="base"/>
            <a:r>
              <a:rPr lang="en-US" sz="1600" b="1" dirty="0">
                <a:latin typeface="Palatino"/>
              </a:rPr>
              <a:t>34 </a:t>
            </a:r>
            <a:r>
              <a:rPr lang="en-US" sz="1600" dirty="0">
                <a:latin typeface="Palatino"/>
              </a:rPr>
              <a:t>They become the sons of Moses and of Aaron and the seed of Abraham, and the church and kingdom, and the elect of God.</a:t>
            </a:r>
          </a:p>
          <a:p>
            <a:pPr algn="just" fontAlgn="base"/>
            <a:r>
              <a:rPr lang="en-US" sz="1600" b="1" dirty="0">
                <a:latin typeface="Palatino"/>
              </a:rPr>
              <a:t>38 </a:t>
            </a:r>
            <a:r>
              <a:rPr lang="en-US" sz="1600" dirty="0">
                <a:latin typeface="Palatino"/>
              </a:rPr>
              <a:t>And he that receiveth my Father receiveth my Father’s kingdom; therefore all that my Father hath shall be given unto him.</a:t>
            </a:r>
          </a:p>
          <a:p>
            <a:pPr algn="just" fontAlgn="base"/>
            <a:r>
              <a:rPr lang="en-US" sz="1600" b="1" dirty="0">
                <a:latin typeface="Palatino"/>
              </a:rPr>
              <a:t>42 </a:t>
            </a:r>
            <a:r>
              <a:rPr lang="en-US" sz="1600" dirty="0">
                <a:latin typeface="Palatino"/>
              </a:rPr>
              <a:t>And wo unto all those who come not unto this priesthood which ye have received, which I now confirm upon you who are present this day, by mine own voice out of the heavens; and even I have given the heavenly hosts and mine angels charge concerning you.</a:t>
            </a:r>
            <a:endParaRPr lang="en-US" sz="1600" b="0" i="0" dirty="0">
              <a:effectLst/>
              <a:latin typeface="Palatino"/>
            </a:endParaRPr>
          </a:p>
        </p:txBody>
      </p:sp>
      <p:sp>
        <p:nvSpPr>
          <p:cNvPr id="4" name="Rectangle 3">
            <a:extLst>
              <a:ext uri="{FF2B5EF4-FFF2-40B4-BE49-F238E27FC236}">
                <a16:creationId xmlns:a16="http://schemas.microsoft.com/office/drawing/2014/main" id="{D86CB67C-7EBC-42BB-BE38-11D3F3A44533}"/>
              </a:ext>
            </a:extLst>
          </p:cNvPr>
          <p:cNvSpPr/>
          <p:nvPr/>
        </p:nvSpPr>
        <p:spPr>
          <a:xfrm>
            <a:off x="1239722" y="3780856"/>
            <a:ext cx="2783134" cy="369332"/>
          </a:xfrm>
          <a:prstGeom prst="rect">
            <a:avLst/>
          </a:prstGeom>
        </p:spPr>
        <p:txBody>
          <a:bodyPr wrap="none">
            <a:spAutoFit/>
          </a:bodyPr>
          <a:lstStyle/>
          <a:p>
            <a:pPr marL="342900" indent="-342900">
              <a:buFont typeface="+mj-lt"/>
              <a:buAutoNum type="arabicPeriod"/>
            </a:pPr>
            <a:r>
              <a:rPr lang="en-US" dirty="0"/>
              <a:t>Sanctify us by the Spirit.</a:t>
            </a:r>
          </a:p>
        </p:txBody>
      </p:sp>
      <p:sp>
        <p:nvSpPr>
          <p:cNvPr id="5" name="Rectangle 4">
            <a:extLst>
              <a:ext uri="{FF2B5EF4-FFF2-40B4-BE49-F238E27FC236}">
                <a16:creationId xmlns:a16="http://schemas.microsoft.com/office/drawing/2014/main" id="{A57F2BC5-65B7-4E3A-942D-56ADF3C78923}"/>
              </a:ext>
            </a:extLst>
          </p:cNvPr>
          <p:cNvSpPr/>
          <p:nvPr/>
        </p:nvSpPr>
        <p:spPr>
          <a:xfrm>
            <a:off x="1239722" y="4150188"/>
            <a:ext cx="2279407" cy="369332"/>
          </a:xfrm>
          <a:prstGeom prst="rect">
            <a:avLst/>
          </a:prstGeom>
        </p:spPr>
        <p:txBody>
          <a:bodyPr wrap="none">
            <a:spAutoFit/>
          </a:bodyPr>
          <a:lstStyle/>
          <a:p>
            <a:pPr marL="342900" indent="-342900">
              <a:buFont typeface="+mj-lt"/>
              <a:buAutoNum type="arabicPeriod" startAt="2"/>
            </a:pPr>
            <a:r>
              <a:rPr lang="en-US" dirty="0"/>
              <a:t>Renew our bodies.</a:t>
            </a:r>
          </a:p>
        </p:txBody>
      </p:sp>
      <p:sp>
        <p:nvSpPr>
          <p:cNvPr id="7" name="Rectangle 6">
            <a:extLst>
              <a:ext uri="{FF2B5EF4-FFF2-40B4-BE49-F238E27FC236}">
                <a16:creationId xmlns:a16="http://schemas.microsoft.com/office/drawing/2014/main" id="{DCEC7A3E-0DF8-42E1-8DB8-E02F00966767}"/>
              </a:ext>
            </a:extLst>
          </p:cNvPr>
          <p:cNvSpPr/>
          <p:nvPr/>
        </p:nvSpPr>
        <p:spPr>
          <a:xfrm>
            <a:off x="1239722" y="4550441"/>
            <a:ext cx="3796973" cy="646331"/>
          </a:xfrm>
          <a:prstGeom prst="rect">
            <a:avLst/>
          </a:prstGeom>
        </p:spPr>
        <p:txBody>
          <a:bodyPr wrap="square">
            <a:spAutoFit/>
          </a:bodyPr>
          <a:lstStyle/>
          <a:p>
            <a:pPr marL="342900" indent="-342900">
              <a:buFont typeface="+mj-lt"/>
              <a:buAutoNum type="arabicPeriod" startAt="3"/>
            </a:pPr>
            <a:r>
              <a:rPr lang="en-US" dirty="0"/>
              <a:t>Give us the blessings promised to Abraham and his posterity.</a:t>
            </a:r>
          </a:p>
        </p:txBody>
      </p:sp>
      <p:sp>
        <p:nvSpPr>
          <p:cNvPr id="8" name="Rectangle 7">
            <a:extLst>
              <a:ext uri="{FF2B5EF4-FFF2-40B4-BE49-F238E27FC236}">
                <a16:creationId xmlns:a16="http://schemas.microsoft.com/office/drawing/2014/main" id="{15B91684-6432-4FB6-8F47-6C3DA283642E}"/>
              </a:ext>
            </a:extLst>
          </p:cNvPr>
          <p:cNvSpPr/>
          <p:nvPr/>
        </p:nvSpPr>
        <p:spPr>
          <a:xfrm>
            <a:off x="6096000" y="3660936"/>
            <a:ext cx="3258200" cy="369332"/>
          </a:xfrm>
          <a:prstGeom prst="rect">
            <a:avLst/>
          </a:prstGeom>
        </p:spPr>
        <p:txBody>
          <a:bodyPr wrap="none">
            <a:spAutoFit/>
          </a:bodyPr>
          <a:lstStyle/>
          <a:p>
            <a:pPr marL="342900" indent="-342900">
              <a:buFont typeface="+mj-lt"/>
              <a:buAutoNum type="arabicPeriod" startAt="4"/>
            </a:pPr>
            <a:r>
              <a:rPr lang="en-US" dirty="0"/>
              <a:t>Make us His elect, or chosen.</a:t>
            </a:r>
          </a:p>
        </p:txBody>
      </p:sp>
      <p:sp>
        <p:nvSpPr>
          <p:cNvPr id="9" name="Rectangle 8">
            <a:extLst>
              <a:ext uri="{FF2B5EF4-FFF2-40B4-BE49-F238E27FC236}">
                <a16:creationId xmlns:a16="http://schemas.microsoft.com/office/drawing/2014/main" id="{77D9FE8B-A87F-4B3A-A17E-871A36F62B8E}"/>
              </a:ext>
            </a:extLst>
          </p:cNvPr>
          <p:cNvSpPr/>
          <p:nvPr/>
        </p:nvSpPr>
        <p:spPr>
          <a:xfrm>
            <a:off x="6099490" y="4150188"/>
            <a:ext cx="3426066" cy="369332"/>
          </a:xfrm>
          <a:prstGeom prst="rect">
            <a:avLst/>
          </a:prstGeom>
        </p:spPr>
        <p:txBody>
          <a:bodyPr wrap="none">
            <a:spAutoFit/>
          </a:bodyPr>
          <a:lstStyle/>
          <a:p>
            <a:pPr marL="342900" indent="-342900">
              <a:buFont typeface="+mj-lt"/>
              <a:buAutoNum type="arabicPeriod" startAt="5"/>
            </a:pPr>
            <a:r>
              <a:rPr lang="en-US" dirty="0"/>
              <a:t>Give us all that the Father has. </a:t>
            </a:r>
          </a:p>
        </p:txBody>
      </p:sp>
      <p:sp>
        <p:nvSpPr>
          <p:cNvPr id="10" name="Rectangle 9">
            <a:extLst>
              <a:ext uri="{FF2B5EF4-FFF2-40B4-BE49-F238E27FC236}">
                <a16:creationId xmlns:a16="http://schemas.microsoft.com/office/drawing/2014/main" id="{EFF39A8C-1E4A-4F0F-A60F-04BFA2289306}"/>
              </a:ext>
            </a:extLst>
          </p:cNvPr>
          <p:cNvSpPr/>
          <p:nvPr/>
        </p:nvSpPr>
        <p:spPr>
          <a:xfrm>
            <a:off x="6110990" y="4691512"/>
            <a:ext cx="3413435" cy="369332"/>
          </a:xfrm>
          <a:prstGeom prst="rect">
            <a:avLst/>
          </a:prstGeom>
        </p:spPr>
        <p:txBody>
          <a:bodyPr wrap="none">
            <a:spAutoFit/>
          </a:bodyPr>
          <a:lstStyle/>
          <a:p>
            <a:pPr marL="342900" indent="-342900">
              <a:buFont typeface="+mj-lt"/>
              <a:buAutoNum type="arabicPeriod" startAt="6"/>
            </a:pPr>
            <a:r>
              <a:rPr lang="en-US" dirty="0"/>
              <a:t>Give His angels charge </a:t>
            </a:r>
            <a:r>
              <a:rPr lang="en-US"/>
              <a:t>over us.</a:t>
            </a:r>
            <a:endParaRPr lang="en-US" dirty="0"/>
          </a:p>
        </p:txBody>
      </p:sp>
    </p:spTree>
    <p:extLst>
      <p:ext uri="{BB962C8B-B14F-4D97-AF65-F5344CB8AC3E}">
        <p14:creationId xmlns:p14="http://schemas.microsoft.com/office/powerpoint/2010/main" val="3859592049"/>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dissolve">
                                      <p:cBhvr>
                                        <p:cTn id="7" dur="10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fade">
                                      <p:cBhvr>
                                        <p:cTn id="12" dur="1000"/>
                                        <p:tgtEl>
                                          <p:spTgt spid="5"/>
                                        </p:tgtEl>
                                      </p:cBhvr>
                                    </p:animEffect>
                                    <p:anim calcmode="lin" valueType="num">
                                      <p:cBhvr>
                                        <p:cTn id="13" dur="1000" fill="hold"/>
                                        <p:tgtEl>
                                          <p:spTgt spid="5"/>
                                        </p:tgtEl>
                                        <p:attrNameLst>
                                          <p:attrName>ppt_x</p:attrName>
                                        </p:attrNameLst>
                                      </p:cBhvr>
                                      <p:tavLst>
                                        <p:tav tm="0">
                                          <p:val>
                                            <p:strVal val="#ppt_x"/>
                                          </p:val>
                                        </p:tav>
                                        <p:tav tm="100000">
                                          <p:val>
                                            <p:strVal val="#ppt_x"/>
                                          </p:val>
                                        </p:tav>
                                      </p:tavLst>
                                    </p:anim>
                                    <p:anim calcmode="lin" valueType="num">
                                      <p:cBhvr>
                                        <p:cTn id="14"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0"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wedge">
                                      <p:cBhvr>
                                        <p:cTn id="19" dur="2000"/>
                                        <p:tgtEl>
                                          <p:spTgt spid="7"/>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37" fill="hold" grpId="0" nodeType="clickEffect">
                                  <p:stCondLst>
                                    <p:cond delay="0"/>
                                  </p:stCondLst>
                                  <p:childTnLst>
                                    <p:set>
                                      <p:cBhvr>
                                        <p:cTn id="23" dur="1" fill="hold">
                                          <p:stCondLst>
                                            <p:cond delay="0"/>
                                          </p:stCondLst>
                                        </p:cTn>
                                        <p:tgtEl>
                                          <p:spTgt spid="8"/>
                                        </p:tgtEl>
                                        <p:attrNameLst>
                                          <p:attrName>style.visibility</p:attrName>
                                        </p:attrNameLst>
                                      </p:cBhvr>
                                      <p:to>
                                        <p:strVal val="visible"/>
                                      </p:to>
                                    </p:set>
                                    <p:animEffect transition="in" filter="barn(outVertical)">
                                      <p:cBhvr>
                                        <p:cTn id="24" dur="500"/>
                                        <p:tgtEl>
                                          <p:spTgt spid="8"/>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2" fill="hold" grpId="0" nodeType="clickEffect">
                                  <p:stCondLst>
                                    <p:cond delay="0"/>
                                  </p:stCondLst>
                                  <p:childTnLst>
                                    <p:set>
                                      <p:cBhvr>
                                        <p:cTn id="28" dur="1" fill="hold">
                                          <p:stCondLst>
                                            <p:cond delay="0"/>
                                          </p:stCondLst>
                                        </p:cTn>
                                        <p:tgtEl>
                                          <p:spTgt spid="9"/>
                                        </p:tgtEl>
                                        <p:attrNameLst>
                                          <p:attrName>style.visibility</p:attrName>
                                        </p:attrNameLst>
                                      </p:cBhvr>
                                      <p:to>
                                        <p:strVal val="visible"/>
                                      </p:to>
                                    </p:set>
                                    <p:animEffect transition="in" filter="wipe(right)">
                                      <p:cBhvr>
                                        <p:cTn id="29" dur="10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18" presetClass="entr" presetSubtype="12"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strips(downLeft)">
                                      <p:cBhvr>
                                        <p:cTn id="34"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7" grpId="0"/>
      <p:bldP spid="8" grpId="0"/>
      <p:bldP spid="9" grpId="0"/>
      <p:bldP spid="10"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4F2B27ED-CE69-43C4-854C-35DA059B270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86</a:t>
            </a:r>
          </a:p>
        </p:txBody>
      </p:sp>
      <p:sp>
        <p:nvSpPr>
          <p:cNvPr id="3" name="Rectangle 2">
            <a:extLst>
              <a:ext uri="{FF2B5EF4-FFF2-40B4-BE49-F238E27FC236}">
                <a16:creationId xmlns:a16="http://schemas.microsoft.com/office/drawing/2014/main" id="{A45A8041-F84B-4507-A449-C607E8B54304}"/>
              </a:ext>
            </a:extLst>
          </p:cNvPr>
          <p:cNvSpPr/>
          <p:nvPr/>
        </p:nvSpPr>
        <p:spPr>
          <a:xfrm>
            <a:off x="2776024" y="2967335"/>
            <a:ext cx="6639951" cy="923330"/>
          </a:xfrm>
          <a:prstGeom prst="rect">
            <a:avLst/>
          </a:prstGeom>
        </p:spPr>
        <p:txBody>
          <a:bodyPr wrap="square">
            <a:spAutoFit/>
          </a:bodyPr>
          <a:lstStyle/>
          <a:p>
            <a:pPr algn="ctr"/>
            <a:r>
              <a:rPr lang="en-US" sz="54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84:1-44.</a:t>
            </a:r>
          </a:p>
        </p:txBody>
      </p:sp>
    </p:spTree>
    <p:extLst>
      <p:ext uri="{BB962C8B-B14F-4D97-AF65-F5344CB8AC3E}">
        <p14:creationId xmlns:p14="http://schemas.microsoft.com/office/powerpoint/2010/main" val="209416750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ubtitle 4">
            <a:extLst>
              <a:ext uri="{FF2B5EF4-FFF2-40B4-BE49-F238E27FC236}">
                <a16:creationId xmlns:a16="http://schemas.microsoft.com/office/drawing/2014/main" id="{2D592B3E-A143-4741-9CDB-02C473F23296}"/>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86</a:t>
            </a:r>
          </a:p>
        </p:txBody>
      </p:sp>
      <p:sp>
        <p:nvSpPr>
          <p:cNvPr id="2" name="Rectangle 1">
            <a:extLst>
              <a:ext uri="{FF2B5EF4-FFF2-40B4-BE49-F238E27FC236}">
                <a16:creationId xmlns:a16="http://schemas.microsoft.com/office/drawing/2014/main" id="{782B8F66-82BB-4140-A7D8-CC26E53FC782}"/>
              </a:ext>
            </a:extLst>
          </p:cNvPr>
          <p:cNvSpPr/>
          <p:nvPr/>
        </p:nvSpPr>
        <p:spPr>
          <a:xfrm>
            <a:off x="2569698" y="2459504"/>
            <a:ext cx="7052603" cy="1938992"/>
          </a:xfrm>
          <a:prstGeom prst="rect">
            <a:avLst/>
          </a:prstGeom>
        </p:spPr>
        <p:txBody>
          <a:bodyPr wrap="square">
            <a:spAutoFit/>
          </a:bodyPr>
          <a:lstStyle/>
          <a:p>
            <a:pPr algn="ctr"/>
            <a:r>
              <a:rPr lang="en-US" sz="4000" b="1" dirty="0">
                <a:latin typeface="Bahnschrift SemiLight SemiConde" panose="020B0502040204020203" pitchFamily="34" charset="0"/>
              </a:rPr>
              <a:t>“The Lord declares that a temple will be built and explains the purposes of the priesthood”</a:t>
            </a:r>
          </a:p>
        </p:txBody>
      </p:sp>
      <p:sp>
        <p:nvSpPr>
          <p:cNvPr id="6" name="Rectangle 5">
            <a:extLst>
              <a:ext uri="{FF2B5EF4-FFF2-40B4-BE49-F238E27FC236}">
                <a16:creationId xmlns:a16="http://schemas.microsoft.com/office/drawing/2014/main" id="{87A23403-DF7A-40F1-BC28-C86E3BFD544B}"/>
              </a:ext>
            </a:extLst>
          </p:cNvPr>
          <p:cNvSpPr/>
          <p:nvPr/>
        </p:nvSpPr>
        <p:spPr>
          <a:xfrm>
            <a:off x="1134793" y="751909"/>
            <a:ext cx="3802967" cy="523220"/>
          </a:xfrm>
          <a:prstGeom prst="rect">
            <a:avLst/>
          </a:prstGeom>
        </p:spPr>
        <p:txBody>
          <a:bodyPr wrap="square">
            <a:spAutoFit/>
          </a:bodyPr>
          <a:lstStyle/>
          <a:p>
            <a:pPr algn="ctr"/>
            <a:r>
              <a:rPr lang="en-US" sz="28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84:1-30.</a:t>
            </a:r>
          </a:p>
        </p:txBody>
      </p:sp>
    </p:spTree>
    <p:extLst>
      <p:ext uri="{BB962C8B-B14F-4D97-AF65-F5344CB8AC3E}">
        <p14:creationId xmlns:p14="http://schemas.microsoft.com/office/powerpoint/2010/main" val="2245227433"/>
      </p:ext>
    </p:extLst>
  </p:cSld>
  <p:clrMapOvr>
    <a:masterClrMapping/>
  </p:clrMapOvr>
  <p:transition spd="slow">
    <p:randomBar dir="ver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ubtitle 4">
            <a:extLst>
              <a:ext uri="{FF2B5EF4-FFF2-40B4-BE49-F238E27FC236}">
                <a16:creationId xmlns:a16="http://schemas.microsoft.com/office/drawing/2014/main" id="{174132EC-CECA-480D-B9C7-7B9FCCF1BDE8}"/>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86</a:t>
            </a:r>
          </a:p>
        </p:txBody>
      </p:sp>
      <p:sp>
        <p:nvSpPr>
          <p:cNvPr id="10" name="Rectangle 9">
            <a:extLst>
              <a:ext uri="{FF2B5EF4-FFF2-40B4-BE49-F238E27FC236}">
                <a16:creationId xmlns:a16="http://schemas.microsoft.com/office/drawing/2014/main" id="{7EECEC0A-DF2B-4957-84D2-BBF79D294328}"/>
              </a:ext>
            </a:extLst>
          </p:cNvPr>
          <p:cNvSpPr/>
          <p:nvPr/>
        </p:nvSpPr>
        <p:spPr>
          <a:xfrm>
            <a:off x="1092588" y="731897"/>
            <a:ext cx="3319977" cy="523220"/>
          </a:xfrm>
          <a:prstGeom prst="rect">
            <a:avLst/>
          </a:prstGeom>
        </p:spPr>
        <p:txBody>
          <a:bodyPr wrap="square">
            <a:spAutoFit/>
          </a:bodyPr>
          <a:lstStyle/>
          <a:p>
            <a:pPr algn="ctr"/>
            <a:r>
              <a:rPr lang="en-US" sz="28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84:6-19.</a:t>
            </a:r>
          </a:p>
        </p:txBody>
      </p:sp>
      <p:sp>
        <p:nvSpPr>
          <p:cNvPr id="11" name="Rectangle 10">
            <a:extLst>
              <a:ext uri="{FF2B5EF4-FFF2-40B4-BE49-F238E27FC236}">
                <a16:creationId xmlns:a16="http://schemas.microsoft.com/office/drawing/2014/main" id="{9ED6630A-FDD0-440C-BA3A-AD0047DDCE56}"/>
              </a:ext>
            </a:extLst>
          </p:cNvPr>
          <p:cNvSpPr/>
          <p:nvPr/>
        </p:nvSpPr>
        <p:spPr>
          <a:xfrm>
            <a:off x="1083213" y="1101030"/>
            <a:ext cx="9495692" cy="5262979"/>
          </a:xfrm>
          <a:prstGeom prst="rect">
            <a:avLst/>
          </a:prstGeom>
        </p:spPr>
        <p:txBody>
          <a:bodyPr wrap="square">
            <a:spAutoFit/>
          </a:bodyPr>
          <a:lstStyle/>
          <a:p>
            <a:pPr algn="just" fontAlgn="base"/>
            <a:r>
              <a:rPr lang="en-US" sz="1600" b="1" dirty="0">
                <a:latin typeface="Palatino"/>
              </a:rPr>
              <a:t>6 </a:t>
            </a:r>
            <a:r>
              <a:rPr lang="en-US" sz="1600" dirty="0">
                <a:latin typeface="Palatino"/>
              </a:rPr>
              <a:t>And the sons of Moses, according to the Holy Priesthood which he received under the hand of his father-in-law, Jethro;</a:t>
            </a:r>
          </a:p>
          <a:p>
            <a:pPr algn="just" fontAlgn="base"/>
            <a:r>
              <a:rPr lang="en-US" sz="1600" b="1" dirty="0">
                <a:latin typeface="Palatino"/>
              </a:rPr>
              <a:t>7 </a:t>
            </a:r>
            <a:r>
              <a:rPr lang="en-US" sz="1600" dirty="0">
                <a:latin typeface="Palatino"/>
              </a:rPr>
              <a:t>And Jethro received it under the hand of Caleb;</a:t>
            </a:r>
          </a:p>
          <a:p>
            <a:pPr algn="just" fontAlgn="base"/>
            <a:r>
              <a:rPr lang="en-US" sz="1600" b="1" dirty="0">
                <a:latin typeface="Palatino"/>
              </a:rPr>
              <a:t>8 </a:t>
            </a:r>
            <a:r>
              <a:rPr lang="en-US" sz="1600" dirty="0">
                <a:latin typeface="Palatino"/>
              </a:rPr>
              <a:t>And Caleb received it under the hand of Elihu;</a:t>
            </a:r>
          </a:p>
          <a:p>
            <a:pPr algn="just" fontAlgn="base"/>
            <a:r>
              <a:rPr lang="en-US" sz="1600" b="1" dirty="0">
                <a:latin typeface="Palatino"/>
              </a:rPr>
              <a:t>9 </a:t>
            </a:r>
            <a:r>
              <a:rPr lang="en-US" sz="1600" dirty="0">
                <a:latin typeface="Palatino"/>
              </a:rPr>
              <a:t>And Elihu under the hand of Jeremy;</a:t>
            </a:r>
          </a:p>
          <a:p>
            <a:pPr algn="just" fontAlgn="base"/>
            <a:r>
              <a:rPr lang="en-US" sz="1600" b="1" dirty="0">
                <a:latin typeface="Palatino"/>
              </a:rPr>
              <a:t>10 </a:t>
            </a:r>
            <a:r>
              <a:rPr lang="en-US" sz="1600" dirty="0">
                <a:latin typeface="Palatino"/>
              </a:rPr>
              <a:t>And Jeremy under the hand of Gad;</a:t>
            </a:r>
          </a:p>
          <a:p>
            <a:pPr algn="just" fontAlgn="base"/>
            <a:r>
              <a:rPr lang="en-US" sz="1600" b="1" dirty="0">
                <a:latin typeface="Palatino"/>
              </a:rPr>
              <a:t>11 </a:t>
            </a:r>
            <a:r>
              <a:rPr lang="en-US" sz="1600" dirty="0">
                <a:latin typeface="Palatino"/>
              </a:rPr>
              <a:t>And Gad under the hand of Esaias;</a:t>
            </a:r>
          </a:p>
          <a:p>
            <a:pPr algn="just" fontAlgn="base"/>
            <a:r>
              <a:rPr lang="en-US" sz="1600" b="1" dirty="0">
                <a:latin typeface="Palatino"/>
              </a:rPr>
              <a:t>12 </a:t>
            </a:r>
            <a:r>
              <a:rPr lang="en-US" sz="1600" dirty="0">
                <a:latin typeface="Palatino"/>
              </a:rPr>
              <a:t>And Esaias received it under the hand of God.</a:t>
            </a:r>
          </a:p>
          <a:p>
            <a:pPr algn="just" fontAlgn="base"/>
            <a:r>
              <a:rPr lang="en-US" sz="1600" b="1" dirty="0">
                <a:latin typeface="Palatino"/>
              </a:rPr>
              <a:t>13 </a:t>
            </a:r>
            <a:r>
              <a:rPr lang="en-US" sz="1600" dirty="0">
                <a:latin typeface="Palatino"/>
              </a:rPr>
              <a:t>Esaias also lived in the days of Abraham, and was blessed of him—</a:t>
            </a:r>
          </a:p>
          <a:p>
            <a:pPr algn="just" fontAlgn="base"/>
            <a:r>
              <a:rPr lang="en-US" sz="1600" b="1" dirty="0">
                <a:latin typeface="Palatino"/>
              </a:rPr>
              <a:t>14 </a:t>
            </a:r>
            <a:r>
              <a:rPr lang="en-US" sz="1600" dirty="0">
                <a:latin typeface="Palatino"/>
              </a:rPr>
              <a:t>Which Abraham received the priesthood from Melchizedek, who received it through the lineage of his fathers, even till Noah;</a:t>
            </a:r>
          </a:p>
          <a:p>
            <a:pPr algn="just" fontAlgn="base"/>
            <a:r>
              <a:rPr lang="en-US" sz="1600" b="1" dirty="0">
                <a:latin typeface="Palatino"/>
              </a:rPr>
              <a:t>15 </a:t>
            </a:r>
            <a:r>
              <a:rPr lang="en-US" sz="1600" dirty="0">
                <a:latin typeface="Palatino"/>
              </a:rPr>
              <a:t>And from Noah till Enoch, through the lineage of their fathers;</a:t>
            </a:r>
          </a:p>
          <a:p>
            <a:pPr algn="just" fontAlgn="base"/>
            <a:r>
              <a:rPr lang="en-US" sz="1600" b="1" dirty="0">
                <a:latin typeface="Palatino"/>
              </a:rPr>
              <a:t>16 </a:t>
            </a:r>
            <a:r>
              <a:rPr lang="en-US" sz="1600" dirty="0">
                <a:latin typeface="Palatino"/>
              </a:rPr>
              <a:t>And from Enoch to Abel, who was slain by the conspiracy of his brother, who received the priesthood by the commandments of God, by the hand of his father Adam, who was the first man—</a:t>
            </a:r>
          </a:p>
          <a:p>
            <a:pPr algn="just" fontAlgn="base"/>
            <a:r>
              <a:rPr lang="en-US" sz="1600" b="1" dirty="0">
                <a:latin typeface="Palatino"/>
              </a:rPr>
              <a:t>17 </a:t>
            </a:r>
            <a:r>
              <a:rPr lang="en-US" sz="1600" dirty="0">
                <a:latin typeface="Palatino"/>
              </a:rPr>
              <a:t>Which priesthood continueth in the church of God in all generations, and is without beginning of days or end of years.</a:t>
            </a:r>
          </a:p>
          <a:p>
            <a:pPr algn="just" fontAlgn="base"/>
            <a:r>
              <a:rPr lang="en-US" sz="1600" b="1" dirty="0">
                <a:latin typeface="Palatino"/>
              </a:rPr>
              <a:t>18 </a:t>
            </a:r>
            <a:r>
              <a:rPr lang="en-US" sz="1600" dirty="0">
                <a:latin typeface="Palatino"/>
              </a:rPr>
              <a:t>And the Lord confirmed a priesthood also upon Aaron and his seed, throughout all their generations, which priesthood also continueth and abideth forever with the priesthood which is after the holiest order of God.</a:t>
            </a:r>
          </a:p>
          <a:p>
            <a:pPr algn="just" fontAlgn="base"/>
            <a:r>
              <a:rPr lang="en-US" sz="1600" b="1" dirty="0">
                <a:latin typeface="Palatino"/>
              </a:rPr>
              <a:t>19 </a:t>
            </a:r>
            <a:r>
              <a:rPr lang="en-US" sz="1600" dirty="0">
                <a:latin typeface="Palatino"/>
              </a:rPr>
              <a:t>And this greater priesthood administereth the gospel and holdeth the key of the mysteries of the kingdom, even the key of the knowledge of God.</a:t>
            </a:r>
            <a:endParaRPr lang="en-US" sz="1600" b="0" i="0" dirty="0">
              <a:effectLst/>
              <a:latin typeface="Palatino"/>
            </a:endParaRPr>
          </a:p>
        </p:txBody>
      </p:sp>
    </p:spTree>
    <p:extLst>
      <p:ext uri="{BB962C8B-B14F-4D97-AF65-F5344CB8AC3E}">
        <p14:creationId xmlns:p14="http://schemas.microsoft.com/office/powerpoint/2010/main" val="2717850754"/>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ubtitle 4">
            <a:extLst>
              <a:ext uri="{FF2B5EF4-FFF2-40B4-BE49-F238E27FC236}">
                <a16:creationId xmlns:a16="http://schemas.microsoft.com/office/drawing/2014/main" id="{66AF03FA-B1D1-4ACE-A98D-08E5EA8AEA3B}"/>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86</a:t>
            </a:r>
          </a:p>
        </p:txBody>
      </p:sp>
      <p:sp>
        <p:nvSpPr>
          <p:cNvPr id="11" name="Rectangle 10">
            <a:extLst>
              <a:ext uri="{FF2B5EF4-FFF2-40B4-BE49-F238E27FC236}">
                <a16:creationId xmlns:a16="http://schemas.microsoft.com/office/drawing/2014/main" id="{E695A701-0E2A-4B7C-B87B-B0CCDD950DDD}"/>
              </a:ext>
            </a:extLst>
          </p:cNvPr>
          <p:cNvSpPr/>
          <p:nvPr/>
        </p:nvSpPr>
        <p:spPr>
          <a:xfrm>
            <a:off x="1191063" y="890974"/>
            <a:ext cx="9261231" cy="369332"/>
          </a:xfrm>
          <a:prstGeom prst="rect">
            <a:avLst/>
          </a:prstGeom>
        </p:spPr>
        <p:txBody>
          <a:bodyPr wrap="square">
            <a:spAutoFit/>
          </a:bodyPr>
          <a:lstStyle/>
          <a:p>
            <a:pPr algn="just"/>
            <a:r>
              <a:rPr lang="en-US" b="1" dirty="0"/>
              <a:t>Why do you think it is important that priesthood authority extends in a direct line back to God?</a:t>
            </a:r>
          </a:p>
        </p:txBody>
      </p:sp>
      <p:sp>
        <p:nvSpPr>
          <p:cNvPr id="12" name="Rectangle 11">
            <a:extLst>
              <a:ext uri="{FF2B5EF4-FFF2-40B4-BE49-F238E27FC236}">
                <a16:creationId xmlns:a16="http://schemas.microsoft.com/office/drawing/2014/main" id="{754660EA-BF02-4A5C-8CA8-9A61926D147D}"/>
              </a:ext>
            </a:extLst>
          </p:cNvPr>
          <p:cNvSpPr/>
          <p:nvPr/>
        </p:nvSpPr>
        <p:spPr>
          <a:xfrm>
            <a:off x="1191063" y="1260306"/>
            <a:ext cx="1359859" cy="369332"/>
          </a:xfrm>
          <a:prstGeom prst="rect">
            <a:avLst/>
          </a:prstGeom>
        </p:spPr>
        <p:txBody>
          <a:bodyPr wrap="none">
            <a:spAutoFit/>
          </a:bodyPr>
          <a:lstStyle/>
          <a:p>
            <a:r>
              <a:rPr lang="en-US" i="1" dirty="0">
                <a:effectLst>
                  <a:outerShdw blurRad="38100" dist="38100" dir="2700000" algn="tl">
                    <a:srgbClr val="000000">
                      <a:alpha val="43137"/>
                    </a:srgbClr>
                  </a:outerShdw>
                </a:effectLst>
              </a:rPr>
              <a:t>Hebrews 5:4</a:t>
            </a:r>
          </a:p>
        </p:txBody>
      </p:sp>
      <p:sp>
        <p:nvSpPr>
          <p:cNvPr id="13" name="Rectangle 12">
            <a:extLst>
              <a:ext uri="{FF2B5EF4-FFF2-40B4-BE49-F238E27FC236}">
                <a16:creationId xmlns:a16="http://schemas.microsoft.com/office/drawing/2014/main" id="{E4152655-7438-4686-AD75-15C8760E99DF}"/>
              </a:ext>
            </a:extLst>
          </p:cNvPr>
          <p:cNvSpPr/>
          <p:nvPr/>
        </p:nvSpPr>
        <p:spPr>
          <a:xfrm>
            <a:off x="1191063" y="1487176"/>
            <a:ext cx="9106488" cy="369332"/>
          </a:xfrm>
          <a:prstGeom prst="rect">
            <a:avLst/>
          </a:prstGeom>
        </p:spPr>
        <p:txBody>
          <a:bodyPr wrap="square">
            <a:spAutoFit/>
          </a:bodyPr>
          <a:lstStyle/>
          <a:p>
            <a:r>
              <a:rPr lang="en-US" dirty="0">
                <a:latin typeface="Palatino"/>
              </a:rPr>
              <a:t>And no man taketh this honour unto himself, but he that is called of God, as was Aaron.</a:t>
            </a:r>
            <a:endParaRPr lang="en-US" dirty="0"/>
          </a:p>
        </p:txBody>
      </p:sp>
      <p:sp>
        <p:nvSpPr>
          <p:cNvPr id="14" name="Rectangle 13">
            <a:extLst>
              <a:ext uri="{FF2B5EF4-FFF2-40B4-BE49-F238E27FC236}">
                <a16:creationId xmlns:a16="http://schemas.microsoft.com/office/drawing/2014/main" id="{72F559D3-CBA1-46DD-ACD5-FD6F781BAB31}"/>
              </a:ext>
            </a:extLst>
          </p:cNvPr>
          <p:cNvSpPr/>
          <p:nvPr/>
        </p:nvSpPr>
        <p:spPr>
          <a:xfrm>
            <a:off x="1191063" y="1775602"/>
            <a:ext cx="3108941" cy="523220"/>
          </a:xfrm>
          <a:prstGeom prst="rect">
            <a:avLst/>
          </a:prstGeom>
        </p:spPr>
        <p:txBody>
          <a:bodyPr wrap="square">
            <a:spAutoFit/>
          </a:bodyPr>
          <a:lstStyle/>
          <a:p>
            <a:pPr algn="ctr"/>
            <a:r>
              <a:rPr lang="en-US" sz="28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84:17.</a:t>
            </a:r>
          </a:p>
        </p:txBody>
      </p:sp>
      <p:sp>
        <p:nvSpPr>
          <p:cNvPr id="15" name="Rectangle 14">
            <a:extLst>
              <a:ext uri="{FF2B5EF4-FFF2-40B4-BE49-F238E27FC236}">
                <a16:creationId xmlns:a16="http://schemas.microsoft.com/office/drawing/2014/main" id="{EA941A40-5FBB-4130-AE5C-18AA33393D1C}"/>
              </a:ext>
            </a:extLst>
          </p:cNvPr>
          <p:cNvSpPr/>
          <p:nvPr/>
        </p:nvSpPr>
        <p:spPr>
          <a:xfrm>
            <a:off x="1191062" y="2080613"/>
            <a:ext cx="9261231" cy="646331"/>
          </a:xfrm>
          <a:prstGeom prst="rect">
            <a:avLst/>
          </a:prstGeom>
        </p:spPr>
        <p:txBody>
          <a:bodyPr wrap="square">
            <a:spAutoFit/>
          </a:bodyPr>
          <a:lstStyle/>
          <a:p>
            <a:pPr algn="just"/>
            <a:r>
              <a:rPr lang="en-US" dirty="0">
                <a:latin typeface="Palatino"/>
              </a:rPr>
              <a:t>Which priesthood continueth in the church of God in all generations, and is without beginning of days or end of years.</a:t>
            </a:r>
            <a:endParaRPr lang="en-US" dirty="0"/>
          </a:p>
        </p:txBody>
      </p:sp>
      <p:sp>
        <p:nvSpPr>
          <p:cNvPr id="16" name="Rectangle 15">
            <a:extLst>
              <a:ext uri="{FF2B5EF4-FFF2-40B4-BE49-F238E27FC236}">
                <a16:creationId xmlns:a16="http://schemas.microsoft.com/office/drawing/2014/main" id="{0A543FB4-F48A-494B-97C9-952B61CCF905}"/>
              </a:ext>
            </a:extLst>
          </p:cNvPr>
          <p:cNvSpPr/>
          <p:nvPr/>
        </p:nvSpPr>
        <p:spPr>
          <a:xfrm>
            <a:off x="1191063" y="2771914"/>
            <a:ext cx="3437208" cy="523220"/>
          </a:xfrm>
          <a:prstGeom prst="rect">
            <a:avLst/>
          </a:prstGeom>
        </p:spPr>
        <p:txBody>
          <a:bodyPr wrap="square">
            <a:spAutoFit/>
          </a:bodyPr>
          <a:lstStyle/>
          <a:p>
            <a:pPr algn="ctr"/>
            <a:r>
              <a:rPr lang="en-US" sz="2800" b="1" dirty="0">
                <a:solidFill>
                  <a:schemeClr val="tx1">
                    <a:lumMod val="95000"/>
                    <a:lumOff val="5000"/>
                  </a:schemeClr>
                </a:solidFill>
                <a:latin typeface="Microsoft Himalaya" panose="01010100010101010101" pitchFamily="2" charset="0"/>
                <a:ea typeface="Microsoft Himalaya" panose="01010100010101010101" pitchFamily="2" charset="0"/>
                <a:cs typeface="Microsoft Himalaya" panose="01010100010101010101" pitchFamily="2" charset="0"/>
              </a:rPr>
              <a:t>Doctrine and Covenants 84:19-22.</a:t>
            </a:r>
          </a:p>
        </p:txBody>
      </p:sp>
      <p:sp>
        <p:nvSpPr>
          <p:cNvPr id="17" name="Rectangle 16">
            <a:extLst>
              <a:ext uri="{FF2B5EF4-FFF2-40B4-BE49-F238E27FC236}">
                <a16:creationId xmlns:a16="http://schemas.microsoft.com/office/drawing/2014/main" id="{A0F859CA-B2F0-4A35-B4B3-291473A380B6}"/>
              </a:ext>
            </a:extLst>
          </p:cNvPr>
          <p:cNvSpPr/>
          <p:nvPr/>
        </p:nvSpPr>
        <p:spPr>
          <a:xfrm>
            <a:off x="1191061" y="3089149"/>
            <a:ext cx="9106487" cy="1569660"/>
          </a:xfrm>
          <a:prstGeom prst="rect">
            <a:avLst/>
          </a:prstGeom>
        </p:spPr>
        <p:txBody>
          <a:bodyPr wrap="square">
            <a:spAutoFit/>
          </a:bodyPr>
          <a:lstStyle/>
          <a:p>
            <a:pPr algn="just" fontAlgn="base"/>
            <a:r>
              <a:rPr lang="en-US" sz="1600" b="1" dirty="0">
                <a:latin typeface="Palatino"/>
              </a:rPr>
              <a:t>19 </a:t>
            </a:r>
            <a:r>
              <a:rPr lang="en-US" sz="1600" dirty="0">
                <a:latin typeface="Palatino"/>
              </a:rPr>
              <a:t>And this greater priesthood administereth the gospel and holdeth the key of the mysteries of the kingdom, even the key of the knowledge of God.</a:t>
            </a:r>
          </a:p>
          <a:p>
            <a:pPr algn="just" fontAlgn="base"/>
            <a:r>
              <a:rPr lang="en-US" sz="1600" b="1" dirty="0">
                <a:latin typeface="Palatino"/>
              </a:rPr>
              <a:t>20 </a:t>
            </a:r>
            <a:r>
              <a:rPr lang="en-US" sz="1600" dirty="0">
                <a:latin typeface="Palatino"/>
              </a:rPr>
              <a:t>Therefore, in the ordinances thereof, the power of godliness is manifest.</a:t>
            </a:r>
          </a:p>
          <a:p>
            <a:pPr algn="just" fontAlgn="base"/>
            <a:r>
              <a:rPr lang="en-US" sz="1600" b="1" dirty="0">
                <a:latin typeface="Palatino"/>
              </a:rPr>
              <a:t>21 </a:t>
            </a:r>
            <a:r>
              <a:rPr lang="en-US" sz="1600" dirty="0">
                <a:latin typeface="Palatino"/>
              </a:rPr>
              <a:t>And without the ordinances thereof, and the authority of the priesthood, the power of godliness is not manifest unto men in the flesh;</a:t>
            </a:r>
          </a:p>
          <a:p>
            <a:pPr algn="just" fontAlgn="base"/>
            <a:r>
              <a:rPr lang="en-US" sz="1600" b="1" dirty="0">
                <a:latin typeface="Palatino"/>
              </a:rPr>
              <a:t>22 </a:t>
            </a:r>
            <a:r>
              <a:rPr lang="en-US" sz="1600" dirty="0">
                <a:latin typeface="Palatino"/>
              </a:rPr>
              <a:t>For without this no man can see the face of God, even the Father, and live.</a:t>
            </a:r>
            <a:endParaRPr lang="en-US" sz="1600" b="0" i="0" dirty="0">
              <a:effectLst/>
              <a:latin typeface="Palatino"/>
            </a:endParaRPr>
          </a:p>
        </p:txBody>
      </p:sp>
      <p:sp>
        <p:nvSpPr>
          <p:cNvPr id="18" name="Rectangle 17">
            <a:extLst>
              <a:ext uri="{FF2B5EF4-FFF2-40B4-BE49-F238E27FC236}">
                <a16:creationId xmlns:a16="http://schemas.microsoft.com/office/drawing/2014/main" id="{8960EF9F-57D2-429B-9A34-6CA2FFA4D6A5}"/>
              </a:ext>
            </a:extLst>
          </p:cNvPr>
          <p:cNvSpPr/>
          <p:nvPr/>
        </p:nvSpPr>
        <p:spPr>
          <a:xfrm>
            <a:off x="1191060" y="4829595"/>
            <a:ext cx="6785321" cy="369332"/>
          </a:xfrm>
          <a:prstGeom prst="rect">
            <a:avLst/>
          </a:prstGeom>
        </p:spPr>
        <p:txBody>
          <a:bodyPr wrap="square">
            <a:spAutoFit/>
          </a:bodyPr>
          <a:lstStyle/>
          <a:p>
            <a:r>
              <a:rPr lang="en-US" b="1" dirty="0"/>
              <a:t>What blessings can we receive through the Melchizedek Priesthood? </a:t>
            </a:r>
          </a:p>
        </p:txBody>
      </p:sp>
      <p:sp>
        <p:nvSpPr>
          <p:cNvPr id="19" name="Rectangle 18">
            <a:extLst>
              <a:ext uri="{FF2B5EF4-FFF2-40B4-BE49-F238E27FC236}">
                <a16:creationId xmlns:a16="http://schemas.microsoft.com/office/drawing/2014/main" id="{399B71A8-112E-406C-AF19-A2483222586D}"/>
              </a:ext>
            </a:extLst>
          </p:cNvPr>
          <p:cNvSpPr/>
          <p:nvPr/>
        </p:nvSpPr>
        <p:spPr>
          <a:xfrm>
            <a:off x="1191059" y="5136965"/>
            <a:ext cx="8093617" cy="369332"/>
          </a:xfrm>
          <a:prstGeom prst="rect">
            <a:avLst/>
          </a:prstGeom>
        </p:spPr>
        <p:txBody>
          <a:bodyPr wrap="square">
            <a:spAutoFit/>
          </a:bodyPr>
          <a:lstStyle/>
          <a:p>
            <a:r>
              <a:rPr lang="en-US" i="1" dirty="0">
                <a:effectLst>
                  <a:outerShdw blurRad="38100" dist="38100" dir="2700000" algn="tl">
                    <a:srgbClr val="000000">
                      <a:alpha val="43137"/>
                    </a:srgbClr>
                  </a:outerShdw>
                </a:effectLst>
              </a:rPr>
              <a:t>In the ordinances of the Melchizedek Priesthood, the power of godliness is manifest.</a:t>
            </a:r>
          </a:p>
        </p:txBody>
      </p:sp>
    </p:spTree>
    <p:extLst>
      <p:ext uri="{BB962C8B-B14F-4D97-AF65-F5344CB8AC3E}">
        <p14:creationId xmlns:p14="http://schemas.microsoft.com/office/powerpoint/2010/main" val="1891992703"/>
      </p:ext>
    </p:extLst>
  </p:cSld>
  <p:clrMapOvr>
    <a:masterClrMapping/>
  </p:clrMapOvr>
  <mc:AlternateContent xmlns:mc="http://schemas.openxmlformats.org/markup-compatibility/2006">
    <mc:Choice xmlns:p14="http://schemas.microsoft.com/office/powerpoint/2010/main" Requires="p14">
      <p:transition spd="slow" p14:dur="2500">
        <p:checker/>
      </p:transition>
    </mc:Choice>
    <mc:Fallback>
      <p:transition spd="slow">
        <p:checker/>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ox(in)">
                                      <p:cBhvr>
                                        <p:cTn id="7" dur="2000"/>
                                        <p:tgtEl>
                                          <p:spTgt spid="13"/>
                                        </p:tgtEl>
                                      </p:cBhvr>
                                    </p:animEffect>
                                  </p:childTnLst>
                                </p:cTn>
                              </p:par>
                              <p:par>
                                <p:cTn id="8" presetID="4" presetClass="entr" presetSubtype="16"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box(in)">
                                      <p:cBhvr>
                                        <p:cTn id="10" dur="2000"/>
                                        <p:tgtEl>
                                          <p:spTgt spid="12"/>
                                        </p:tgtEl>
                                      </p:cBhvr>
                                    </p:animEffect>
                                  </p:childTnLst>
                                </p:cTn>
                              </p:par>
                            </p:childTnLst>
                          </p:cTn>
                        </p:par>
                      </p:childTnLst>
                    </p:cTn>
                  </p:par>
                  <p:par>
                    <p:cTn id="11" fill="hold">
                      <p:stCondLst>
                        <p:cond delay="indefinite"/>
                      </p:stCondLst>
                      <p:childTnLst>
                        <p:par>
                          <p:cTn id="12" fill="hold">
                            <p:stCondLst>
                              <p:cond delay="0"/>
                            </p:stCondLst>
                            <p:childTnLst>
                              <p:par>
                                <p:cTn id="13" presetID="18" presetClass="entr" presetSubtype="12" fill="hold" grpId="0"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strips(downLeft)">
                                      <p:cBhvr>
                                        <p:cTn id="15" dur="1250"/>
                                        <p:tgtEl>
                                          <p:spTgt spid="15"/>
                                        </p:tgtEl>
                                      </p:cBhvr>
                                    </p:animEffect>
                                  </p:childTnLst>
                                </p:cTn>
                              </p:par>
                              <p:par>
                                <p:cTn id="16" presetID="18" presetClass="entr" presetSubtype="12" fill="hold" grpId="0" nodeType="withEffect">
                                  <p:stCondLst>
                                    <p:cond delay="0"/>
                                  </p:stCondLst>
                                  <p:childTnLst>
                                    <p:set>
                                      <p:cBhvr>
                                        <p:cTn id="17" dur="1" fill="hold">
                                          <p:stCondLst>
                                            <p:cond delay="0"/>
                                          </p:stCondLst>
                                        </p:cTn>
                                        <p:tgtEl>
                                          <p:spTgt spid="14"/>
                                        </p:tgtEl>
                                        <p:attrNameLst>
                                          <p:attrName>style.visibility</p:attrName>
                                        </p:attrNameLst>
                                      </p:cBhvr>
                                      <p:to>
                                        <p:strVal val="visible"/>
                                      </p:to>
                                    </p:set>
                                    <p:animEffect transition="in" filter="strips(downLeft)">
                                      <p:cBhvr>
                                        <p:cTn id="18" dur="1250"/>
                                        <p:tgtEl>
                                          <p:spTgt spid="14"/>
                                        </p:tgtEl>
                                      </p:cBhvr>
                                    </p:animEffect>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17"/>
                                        </p:tgtEl>
                                        <p:attrNameLst>
                                          <p:attrName>style.visibility</p:attrName>
                                        </p:attrNameLst>
                                      </p:cBhvr>
                                      <p:to>
                                        <p:strVal val="visible"/>
                                      </p:to>
                                    </p:set>
                                    <p:animEffect transition="in" filter="fade">
                                      <p:cBhvr>
                                        <p:cTn id="23" dur="1000"/>
                                        <p:tgtEl>
                                          <p:spTgt spid="17"/>
                                        </p:tgtEl>
                                      </p:cBhvr>
                                    </p:animEffect>
                                    <p:anim calcmode="lin" valueType="num">
                                      <p:cBhvr>
                                        <p:cTn id="24" dur="1000" fill="hold"/>
                                        <p:tgtEl>
                                          <p:spTgt spid="17"/>
                                        </p:tgtEl>
                                        <p:attrNameLst>
                                          <p:attrName>ppt_x</p:attrName>
                                        </p:attrNameLst>
                                      </p:cBhvr>
                                      <p:tavLst>
                                        <p:tav tm="0">
                                          <p:val>
                                            <p:strVal val="#ppt_x"/>
                                          </p:val>
                                        </p:tav>
                                        <p:tav tm="100000">
                                          <p:val>
                                            <p:strVal val="#ppt_x"/>
                                          </p:val>
                                        </p:tav>
                                      </p:tavLst>
                                    </p:anim>
                                    <p:anim calcmode="lin" valueType="num">
                                      <p:cBhvr>
                                        <p:cTn id="25" dur="900" decel="100000" fill="hold"/>
                                        <p:tgtEl>
                                          <p:spTgt spid="17"/>
                                        </p:tgtEl>
                                        <p:attrNameLst>
                                          <p:attrName>ppt_y</p:attrName>
                                        </p:attrNameLst>
                                      </p:cBhvr>
                                      <p:tavLst>
                                        <p:tav tm="0">
                                          <p:val>
                                            <p:strVal val="#ppt_y+1"/>
                                          </p:val>
                                        </p:tav>
                                        <p:tav tm="100000">
                                          <p:val>
                                            <p:strVal val="#ppt_y-.03"/>
                                          </p:val>
                                        </p:tav>
                                      </p:tavLst>
                                    </p:anim>
                                    <p:anim calcmode="lin" valueType="num">
                                      <p:cBhvr>
                                        <p:cTn id="26" dur="100" accel="100000" fill="hold">
                                          <p:stCondLst>
                                            <p:cond delay="900"/>
                                          </p:stCondLst>
                                        </p:cTn>
                                        <p:tgtEl>
                                          <p:spTgt spid="17"/>
                                        </p:tgtEl>
                                        <p:attrNameLst>
                                          <p:attrName>ppt_y</p:attrName>
                                        </p:attrNameLst>
                                      </p:cBhvr>
                                      <p:tavLst>
                                        <p:tav tm="0">
                                          <p:val>
                                            <p:strVal val="#ppt_y-.03"/>
                                          </p:val>
                                        </p:tav>
                                        <p:tav tm="100000">
                                          <p:val>
                                            <p:strVal val="#ppt_y"/>
                                          </p:val>
                                        </p:tav>
                                      </p:tavLst>
                                    </p:anim>
                                  </p:childTnLst>
                                </p:cTn>
                              </p:par>
                              <p:par>
                                <p:cTn id="27" presetID="37" presetClass="entr" presetSubtype="0" fill="hold" grpId="0" nodeType="withEffect">
                                  <p:stCondLst>
                                    <p:cond delay="0"/>
                                  </p:stCondLst>
                                  <p:childTnLst>
                                    <p:set>
                                      <p:cBhvr>
                                        <p:cTn id="28" dur="1" fill="hold">
                                          <p:stCondLst>
                                            <p:cond delay="0"/>
                                          </p:stCondLst>
                                        </p:cTn>
                                        <p:tgtEl>
                                          <p:spTgt spid="16"/>
                                        </p:tgtEl>
                                        <p:attrNameLst>
                                          <p:attrName>style.visibility</p:attrName>
                                        </p:attrNameLst>
                                      </p:cBhvr>
                                      <p:to>
                                        <p:strVal val="visible"/>
                                      </p:to>
                                    </p:set>
                                    <p:animEffect transition="in" filter="fade">
                                      <p:cBhvr>
                                        <p:cTn id="29" dur="1000"/>
                                        <p:tgtEl>
                                          <p:spTgt spid="16"/>
                                        </p:tgtEl>
                                      </p:cBhvr>
                                    </p:animEffect>
                                    <p:anim calcmode="lin" valueType="num">
                                      <p:cBhvr>
                                        <p:cTn id="30" dur="1000" fill="hold"/>
                                        <p:tgtEl>
                                          <p:spTgt spid="16"/>
                                        </p:tgtEl>
                                        <p:attrNameLst>
                                          <p:attrName>ppt_x</p:attrName>
                                        </p:attrNameLst>
                                      </p:cBhvr>
                                      <p:tavLst>
                                        <p:tav tm="0">
                                          <p:val>
                                            <p:strVal val="#ppt_x"/>
                                          </p:val>
                                        </p:tav>
                                        <p:tav tm="100000">
                                          <p:val>
                                            <p:strVal val="#ppt_x"/>
                                          </p:val>
                                        </p:tav>
                                      </p:tavLst>
                                    </p:anim>
                                    <p:anim calcmode="lin" valueType="num">
                                      <p:cBhvr>
                                        <p:cTn id="31" dur="900" decel="100000" fill="hold"/>
                                        <p:tgtEl>
                                          <p:spTgt spid="16"/>
                                        </p:tgtEl>
                                        <p:attrNameLst>
                                          <p:attrName>ppt_y</p:attrName>
                                        </p:attrNameLst>
                                      </p:cBhvr>
                                      <p:tavLst>
                                        <p:tav tm="0">
                                          <p:val>
                                            <p:strVal val="#ppt_y+1"/>
                                          </p:val>
                                        </p:tav>
                                        <p:tav tm="100000">
                                          <p:val>
                                            <p:strVal val="#ppt_y-.03"/>
                                          </p:val>
                                        </p:tav>
                                      </p:tavLst>
                                    </p:anim>
                                    <p:anim calcmode="lin" valueType="num">
                                      <p:cBhvr>
                                        <p:cTn id="32" dur="100" accel="100000" fill="hold">
                                          <p:stCondLst>
                                            <p:cond delay="900"/>
                                          </p:stCondLst>
                                        </p:cTn>
                                        <p:tgtEl>
                                          <p:spTgt spid="16"/>
                                        </p:tgtEl>
                                        <p:attrNameLst>
                                          <p:attrName>ppt_y</p:attrName>
                                        </p:attrNameLst>
                                      </p:cBhvr>
                                      <p:tavLst>
                                        <p:tav tm="0">
                                          <p:val>
                                            <p:strVal val="#ppt_y-.03"/>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42" presetClass="entr" presetSubtype="0" fill="hold" grpId="0" nodeType="clickEffect">
                                  <p:stCondLst>
                                    <p:cond delay="0"/>
                                  </p:stCondLst>
                                  <p:childTnLst>
                                    <p:set>
                                      <p:cBhvr>
                                        <p:cTn id="36" dur="1" fill="hold">
                                          <p:stCondLst>
                                            <p:cond delay="0"/>
                                          </p:stCondLst>
                                        </p:cTn>
                                        <p:tgtEl>
                                          <p:spTgt spid="18"/>
                                        </p:tgtEl>
                                        <p:attrNameLst>
                                          <p:attrName>style.visibility</p:attrName>
                                        </p:attrNameLst>
                                      </p:cBhvr>
                                      <p:to>
                                        <p:strVal val="visible"/>
                                      </p:to>
                                    </p:set>
                                    <p:animEffect transition="in" filter="fade">
                                      <p:cBhvr>
                                        <p:cTn id="37" dur="1000"/>
                                        <p:tgtEl>
                                          <p:spTgt spid="18"/>
                                        </p:tgtEl>
                                      </p:cBhvr>
                                    </p:animEffect>
                                    <p:anim calcmode="lin" valueType="num">
                                      <p:cBhvr>
                                        <p:cTn id="38" dur="1000" fill="hold"/>
                                        <p:tgtEl>
                                          <p:spTgt spid="18"/>
                                        </p:tgtEl>
                                        <p:attrNameLst>
                                          <p:attrName>ppt_x</p:attrName>
                                        </p:attrNameLst>
                                      </p:cBhvr>
                                      <p:tavLst>
                                        <p:tav tm="0">
                                          <p:val>
                                            <p:strVal val="#ppt_x"/>
                                          </p:val>
                                        </p:tav>
                                        <p:tav tm="100000">
                                          <p:val>
                                            <p:strVal val="#ppt_x"/>
                                          </p:val>
                                        </p:tav>
                                      </p:tavLst>
                                    </p:anim>
                                    <p:anim calcmode="lin" valueType="num">
                                      <p:cBhvr>
                                        <p:cTn id="39" dur="1000" fill="hold"/>
                                        <p:tgtEl>
                                          <p:spTgt spid="18"/>
                                        </p:tgtEl>
                                        <p:attrNameLst>
                                          <p:attrName>ppt_y</p:attrName>
                                        </p:attrNameLst>
                                      </p:cBhvr>
                                      <p:tavLst>
                                        <p:tav tm="0">
                                          <p:val>
                                            <p:strVal val="#ppt_y+.1"/>
                                          </p:val>
                                        </p:tav>
                                        <p:tav tm="100000">
                                          <p:val>
                                            <p:strVal val="#ppt_y"/>
                                          </p:val>
                                        </p:tav>
                                      </p:tavLst>
                                    </p:anim>
                                  </p:childTnLst>
                                </p:cTn>
                              </p:par>
                            </p:childTnLst>
                          </p:cTn>
                        </p:par>
                      </p:childTnLst>
                    </p:cTn>
                  </p:par>
                  <p:par>
                    <p:cTn id="40" fill="hold">
                      <p:stCondLst>
                        <p:cond delay="indefinite"/>
                      </p:stCondLst>
                      <p:childTnLst>
                        <p:par>
                          <p:cTn id="41" fill="hold">
                            <p:stCondLst>
                              <p:cond delay="0"/>
                            </p:stCondLst>
                            <p:childTnLst>
                              <p:par>
                                <p:cTn id="42" presetID="2" presetClass="entr" presetSubtype="2" fill="hold" grpId="0" nodeType="click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additive="base">
                                        <p:cTn id="44" dur="1000" fill="hold"/>
                                        <p:tgtEl>
                                          <p:spTgt spid="19"/>
                                        </p:tgtEl>
                                        <p:attrNameLst>
                                          <p:attrName>ppt_x</p:attrName>
                                        </p:attrNameLst>
                                      </p:cBhvr>
                                      <p:tavLst>
                                        <p:tav tm="0">
                                          <p:val>
                                            <p:strVal val="1+#ppt_w/2"/>
                                          </p:val>
                                        </p:tav>
                                        <p:tav tm="100000">
                                          <p:val>
                                            <p:strVal val="#ppt_x"/>
                                          </p:val>
                                        </p:tav>
                                      </p:tavLst>
                                    </p:anim>
                                    <p:anim calcmode="lin" valueType="num">
                                      <p:cBhvr additive="base">
                                        <p:cTn id="45" dur="1000" fill="hold"/>
                                        <p:tgtEl>
                                          <p:spTgt spid="1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3" grpId="0"/>
      <p:bldP spid="14" grpId="0"/>
      <p:bldP spid="15" grpId="0"/>
      <p:bldP spid="16" grpId="0"/>
      <p:bldP spid="17" grpId="0"/>
      <p:bldP spid="18" grpId="0"/>
      <p:bldP spid="19"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Subtitle 4">
            <a:extLst>
              <a:ext uri="{FF2B5EF4-FFF2-40B4-BE49-F238E27FC236}">
                <a16:creationId xmlns:a16="http://schemas.microsoft.com/office/drawing/2014/main" id="{16ECC24C-71D6-4681-8C88-0DD966D38915}"/>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86</a:t>
            </a:r>
          </a:p>
        </p:txBody>
      </p:sp>
      <p:sp>
        <p:nvSpPr>
          <p:cNvPr id="7" name="Rectangle 6">
            <a:extLst>
              <a:ext uri="{FF2B5EF4-FFF2-40B4-BE49-F238E27FC236}">
                <a16:creationId xmlns:a16="http://schemas.microsoft.com/office/drawing/2014/main" id="{B437E17D-5F7E-4D3E-964F-AC4B940E2EE5}"/>
              </a:ext>
            </a:extLst>
          </p:cNvPr>
          <p:cNvSpPr/>
          <p:nvPr/>
        </p:nvSpPr>
        <p:spPr>
          <a:xfrm>
            <a:off x="1116036" y="996463"/>
            <a:ext cx="9040837" cy="646331"/>
          </a:xfrm>
          <a:prstGeom prst="rect">
            <a:avLst/>
          </a:prstGeom>
        </p:spPr>
        <p:txBody>
          <a:bodyPr wrap="square">
            <a:spAutoFit/>
          </a:bodyPr>
          <a:lstStyle/>
          <a:p>
            <a:pPr algn="just"/>
            <a:r>
              <a:rPr lang="en-US" b="1" dirty="0"/>
              <a:t>Which of the saving ordinances must be performed by the authority of the Melchizedek Priesthood?</a:t>
            </a:r>
          </a:p>
        </p:txBody>
      </p:sp>
      <p:sp>
        <p:nvSpPr>
          <p:cNvPr id="8" name="Rectangle 7">
            <a:extLst>
              <a:ext uri="{FF2B5EF4-FFF2-40B4-BE49-F238E27FC236}">
                <a16:creationId xmlns:a16="http://schemas.microsoft.com/office/drawing/2014/main" id="{9F5EBC4D-42B7-4BB1-9570-001B07DC2938}"/>
              </a:ext>
            </a:extLst>
          </p:cNvPr>
          <p:cNvSpPr/>
          <p:nvPr/>
        </p:nvSpPr>
        <p:spPr>
          <a:xfrm>
            <a:off x="1101967" y="1548425"/>
            <a:ext cx="9040837" cy="646331"/>
          </a:xfrm>
          <a:prstGeom prst="rect">
            <a:avLst/>
          </a:prstGeom>
        </p:spPr>
        <p:txBody>
          <a:bodyPr wrap="square">
            <a:spAutoFit/>
          </a:bodyPr>
          <a:lstStyle/>
          <a:p>
            <a:pPr algn="just"/>
            <a:r>
              <a:rPr lang="en-US" sz="1750" i="1" dirty="0">
                <a:effectLst>
                  <a:outerShdw blurRad="38100" dist="38100" dir="2700000" algn="tl">
                    <a:srgbClr val="000000">
                      <a:alpha val="43137"/>
                    </a:srgbClr>
                  </a:outerShdw>
                </a:effectLst>
              </a:rPr>
              <a:t>Confirmation, conferral of the Melchizedek Priesthood, the temple endowment, and the temple sealing.</a:t>
            </a:r>
          </a:p>
        </p:txBody>
      </p:sp>
      <p:sp>
        <p:nvSpPr>
          <p:cNvPr id="10" name="Rectangle 9">
            <a:extLst>
              <a:ext uri="{FF2B5EF4-FFF2-40B4-BE49-F238E27FC236}">
                <a16:creationId xmlns:a16="http://schemas.microsoft.com/office/drawing/2014/main" id="{71CA7C1A-10C1-4582-9BB2-3245A0C33771}"/>
              </a:ext>
            </a:extLst>
          </p:cNvPr>
          <p:cNvSpPr/>
          <p:nvPr/>
        </p:nvSpPr>
        <p:spPr>
          <a:xfrm>
            <a:off x="1106658" y="2188952"/>
            <a:ext cx="7179212" cy="369332"/>
          </a:xfrm>
          <a:prstGeom prst="rect">
            <a:avLst/>
          </a:prstGeom>
        </p:spPr>
        <p:txBody>
          <a:bodyPr wrap="square">
            <a:spAutoFit/>
          </a:bodyPr>
          <a:lstStyle/>
          <a:p>
            <a:r>
              <a:rPr lang="en-US" b="1" dirty="0"/>
              <a:t>How have you seen the power of godliness manifest in these ordinances? </a:t>
            </a:r>
          </a:p>
        </p:txBody>
      </p:sp>
      <p:sp>
        <p:nvSpPr>
          <p:cNvPr id="11" name="Rectangle 10">
            <a:extLst>
              <a:ext uri="{FF2B5EF4-FFF2-40B4-BE49-F238E27FC236}">
                <a16:creationId xmlns:a16="http://schemas.microsoft.com/office/drawing/2014/main" id="{EABB3564-6294-472B-BFD6-19D35F858DDD}"/>
              </a:ext>
            </a:extLst>
          </p:cNvPr>
          <p:cNvSpPr/>
          <p:nvPr/>
        </p:nvSpPr>
        <p:spPr>
          <a:xfrm>
            <a:off x="1092590" y="2553346"/>
            <a:ext cx="8543778" cy="369332"/>
          </a:xfrm>
          <a:prstGeom prst="rect">
            <a:avLst/>
          </a:prstGeom>
        </p:spPr>
        <p:txBody>
          <a:bodyPr wrap="square">
            <a:spAutoFit/>
          </a:bodyPr>
          <a:lstStyle/>
          <a:p>
            <a:r>
              <a:rPr lang="en-US" b="1" dirty="0"/>
              <a:t>Why is it important that we receive the ordinances of the Melchizedek Priesthood?</a:t>
            </a:r>
          </a:p>
        </p:txBody>
      </p:sp>
      <p:sp>
        <p:nvSpPr>
          <p:cNvPr id="12" name="Rectangle 11">
            <a:extLst>
              <a:ext uri="{FF2B5EF4-FFF2-40B4-BE49-F238E27FC236}">
                <a16:creationId xmlns:a16="http://schemas.microsoft.com/office/drawing/2014/main" id="{96B7CD93-614E-4D8A-9FA1-A40B50E61CAC}"/>
              </a:ext>
            </a:extLst>
          </p:cNvPr>
          <p:cNvSpPr/>
          <p:nvPr/>
        </p:nvSpPr>
        <p:spPr>
          <a:xfrm>
            <a:off x="1101966" y="2977830"/>
            <a:ext cx="9040837" cy="646331"/>
          </a:xfrm>
          <a:prstGeom prst="rect">
            <a:avLst/>
          </a:prstGeom>
        </p:spPr>
        <p:txBody>
          <a:bodyPr wrap="square">
            <a:spAutoFit/>
          </a:bodyPr>
          <a:lstStyle/>
          <a:p>
            <a:pPr algn="just"/>
            <a:r>
              <a:rPr lang="en-US" sz="1750" i="1" dirty="0">
                <a:effectLst>
                  <a:outerShdw blurRad="38100" dist="38100" dir="2700000" algn="tl">
                    <a:srgbClr val="000000">
                      <a:alpha val="43137"/>
                    </a:srgbClr>
                  </a:outerShdw>
                </a:effectLst>
              </a:rPr>
              <a:t>The “power of godliness” manifest in these ordinances will allow us to see the face of God and live.) </a:t>
            </a:r>
          </a:p>
        </p:txBody>
      </p:sp>
      <p:sp>
        <p:nvSpPr>
          <p:cNvPr id="13" name="Rectangle 12">
            <a:extLst>
              <a:ext uri="{FF2B5EF4-FFF2-40B4-BE49-F238E27FC236}">
                <a16:creationId xmlns:a16="http://schemas.microsoft.com/office/drawing/2014/main" id="{10854A40-4B14-4D87-88F5-89919C91D1ED}"/>
              </a:ext>
            </a:extLst>
          </p:cNvPr>
          <p:cNvSpPr/>
          <p:nvPr/>
        </p:nvSpPr>
        <p:spPr>
          <a:xfrm>
            <a:off x="1540411" y="3705752"/>
            <a:ext cx="8192086" cy="830997"/>
          </a:xfrm>
          <a:prstGeom prst="rect">
            <a:avLst/>
          </a:prstGeom>
        </p:spPr>
        <p:txBody>
          <a:bodyPr wrap="square">
            <a:spAutoFit/>
          </a:bodyPr>
          <a:lstStyle/>
          <a:p>
            <a:pPr algn="ctr"/>
            <a:r>
              <a:rPr lang="en-US" sz="2400" b="1" i="1" dirty="0">
                <a:effectLst>
                  <a:outerShdw blurRad="38100" dist="38100" dir="2700000" algn="tl">
                    <a:srgbClr val="000000">
                      <a:alpha val="43137"/>
                    </a:srgbClr>
                  </a:outerShdw>
                </a:effectLst>
              </a:rPr>
              <a:t>To become like God and dwell in His presence, we must receive the ordinances of the Melchizedek Priesthood. </a:t>
            </a:r>
          </a:p>
        </p:txBody>
      </p:sp>
      <p:sp>
        <p:nvSpPr>
          <p:cNvPr id="14" name="Rectangle 13">
            <a:extLst>
              <a:ext uri="{FF2B5EF4-FFF2-40B4-BE49-F238E27FC236}">
                <a16:creationId xmlns:a16="http://schemas.microsoft.com/office/drawing/2014/main" id="{AF094AFB-1E92-443B-8E8D-4F2A57B8FD54}"/>
              </a:ext>
            </a:extLst>
          </p:cNvPr>
          <p:cNvSpPr/>
          <p:nvPr/>
        </p:nvSpPr>
        <p:spPr>
          <a:xfrm>
            <a:off x="1116036" y="4721442"/>
            <a:ext cx="6108916" cy="369332"/>
          </a:xfrm>
          <a:prstGeom prst="rect">
            <a:avLst/>
          </a:prstGeom>
        </p:spPr>
        <p:txBody>
          <a:bodyPr wrap="none">
            <a:spAutoFit/>
          </a:bodyPr>
          <a:lstStyle/>
          <a:p>
            <a:r>
              <a:rPr lang="en-US" b="1" dirty="0"/>
              <a:t>Which of these ordinances can be received only in the temple?</a:t>
            </a:r>
          </a:p>
        </p:txBody>
      </p:sp>
    </p:spTree>
    <p:extLst>
      <p:ext uri="{BB962C8B-B14F-4D97-AF65-F5344CB8AC3E}">
        <p14:creationId xmlns:p14="http://schemas.microsoft.com/office/powerpoint/2010/main" val="21313579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drape"/>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fade">
                                      <p:cBhvr>
                                        <p:cTn id="7" dur="1000"/>
                                        <p:tgtEl>
                                          <p:spTgt spid="8"/>
                                        </p:tgtEl>
                                      </p:cBhvr>
                                    </p:animEffect>
                                    <p:anim calcmode="lin" valueType="num">
                                      <p:cBhvr>
                                        <p:cTn id="8" dur="1000" fill="hold"/>
                                        <p:tgtEl>
                                          <p:spTgt spid="8"/>
                                        </p:tgtEl>
                                        <p:attrNameLst>
                                          <p:attrName>ppt_x</p:attrName>
                                        </p:attrNameLst>
                                      </p:cBhvr>
                                      <p:tavLst>
                                        <p:tav tm="0">
                                          <p:val>
                                            <p:strVal val="#ppt_x"/>
                                          </p:val>
                                        </p:tav>
                                        <p:tav tm="100000">
                                          <p:val>
                                            <p:strVal val="#ppt_x"/>
                                          </p:val>
                                        </p:tav>
                                      </p:tavLst>
                                    </p:anim>
                                    <p:anim calcmode="lin" valueType="num">
                                      <p:cBhvr>
                                        <p:cTn id="9" dur="1000" fill="hold"/>
                                        <p:tgtEl>
                                          <p:spTgt spid="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37"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barn(outVertical)">
                                      <p:cBhvr>
                                        <p:cTn id="14" dur="1000"/>
                                        <p:tgtEl>
                                          <p:spTgt spid="10"/>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37"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barn(outVertical)">
                                      <p:cBhvr>
                                        <p:cTn id="19" dur="10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grpId="0" nodeType="click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fade">
                                      <p:cBhvr>
                                        <p:cTn id="24" dur="1000"/>
                                        <p:tgtEl>
                                          <p:spTgt spid="12"/>
                                        </p:tgtEl>
                                      </p:cBhvr>
                                    </p:animEffect>
                                    <p:anim calcmode="lin" valueType="num">
                                      <p:cBhvr>
                                        <p:cTn id="25" dur="1000" fill="hold"/>
                                        <p:tgtEl>
                                          <p:spTgt spid="12"/>
                                        </p:tgtEl>
                                        <p:attrNameLst>
                                          <p:attrName>ppt_x</p:attrName>
                                        </p:attrNameLst>
                                      </p:cBhvr>
                                      <p:tavLst>
                                        <p:tav tm="0">
                                          <p:val>
                                            <p:strVal val="#ppt_x"/>
                                          </p:val>
                                        </p:tav>
                                        <p:tav tm="100000">
                                          <p:val>
                                            <p:strVal val="#ppt_x"/>
                                          </p:val>
                                        </p:tav>
                                      </p:tavLst>
                                    </p:anim>
                                    <p:anim calcmode="lin" valueType="num">
                                      <p:cBhvr>
                                        <p:cTn id="26"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6" presetClass="entr" presetSubtype="32" fill="hold" grpId="0" nodeType="clickEffect">
                                  <p:stCondLst>
                                    <p:cond delay="0"/>
                                  </p:stCondLst>
                                  <p:childTnLst>
                                    <p:set>
                                      <p:cBhvr>
                                        <p:cTn id="30" dur="1" fill="hold">
                                          <p:stCondLst>
                                            <p:cond delay="0"/>
                                          </p:stCondLst>
                                        </p:cTn>
                                        <p:tgtEl>
                                          <p:spTgt spid="13"/>
                                        </p:tgtEl>
                                        <p:attrNameLst>
                                          <p:attrName>style.visibility</p:attrName>
                                        </p:attrNameLst>
                                      </p:cBhvr>
                                      <p:to>
                                        <p:strVal val="visible"/>
                                      </p:to>
                                    </p:set>
                                    <p:animEffect transition="in" filter="circle(out)">
                                      <p:cBhvr>
                                        <p:cTn id="31" dur="2000"/>
                                        <p:tgtEl>
                                          <p:spTgt spid="13"/>
                                        </p:tgtEl>
                                      </p:cBhvr>
                                    </p:animEffect>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grpId="0" nodeType="clickEffect">
                                  <p:stCondLst>
                                    <p:cond delay="0"/>
                                  </p:stCondLst>
                                  <p:childTnLst>
                                    <p:set>
                                      <p:cBhvr>
                                        <p:cTn id="35" dur="1" fill="hold">
                                          <p:stCondLst>
                                            <p:cond delay="0"/>
                                          </p:stCondLst>
                                        </p:cTn>
                                        <p:tgtEl>
                                          <p:spTgt spid="14"/>
                                        </p:tgtEl>
                                        <p:attrNameLst>
                                          <p:attrName>style.visibility</p:attrName>
                                        </p:attrNameLst>
                                      </p:cBhvr>
                                      <p:to>
                                        <p:strVal val="visible"/>
                                      </p:to>
                                    </p:set>
                                    <p:animEffect transition="in" filter="fade">
                                      <p:cBhvr>
                                        <p:cTn id="36" dur="1000"/>
                                        <p:tgtEl>
                                          <p:spTgt spid="14"/>
                                        </p:tgtEl>
                                      </p:cBhvr>
                                    </p:animEffect>
                                    <p:anim calcmode="lin" valueType="num">
                                      <p:cBhvr>
                                        <p:cTn id="37" dur="1000" fill="hold"/>
                                        <p:tgtEl>
                                          <p:spTgt spid="14"/>
                                        </p:tgtEl>
                                        <p:attrNameLst>
                                          <p:attrName>ppt_x</p:attrName>
                                        </p:attrNameLst>
                                      </p:cBhvr>
                                      <p:tavLst>
                                        <p:tav tm="0">
                                          <p:val>
                                            <p:strVal val="#ppt_x"/>
                                          </p:val>
                                        </p:tav>
                                        <p:tav tm="100000">
                                          <p:val>
                                            <p:strVal val="#ppt_x"/>
                                          </p:val>
                                        </p:tav>
                                      </p:tavLst>
                                    </p:anim>
                                    <p:anim calcmode="lin" valueType="num">
                                      <p:cBhvr>
                                        <p:cTn id="38" dur="1000" fill="hold"/>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p:bldP spid="11" grpId="0"/>
      <p:bldP spid="12" grpId="0"/>
      <p:bldP spid="13"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86</a:t>
            </a:r>
          </a:p>
        </p:txBody>
      </p:sp>
      <p:sp>
        <p:nvSpPr>
          <p:cNvPr id="2" name="Rectangle 1">
            <a:extLst>
              <a:ext uri="{FF2B5EF4-FFF2-40B4-BE49-F238E27FC236}">
                <a16:creationId xmlns:a16="http://schemas.microsoft.com/office/drawing/2014/main" id="{2503BF43-704C-4D9B-B1DA-A3AA9A106860}"/>
              </a:ext>
            </a:extLst>
          </p:cNvPr>
          <p:cNvSpPr/>
          <p:nvPr/>
        </p:nvSpPr>
        <p:spPr>
          <a:xfrm>
            <a:off x="3101009" y="1308295"/>
            <a:ext cx="6521293" cy="2246768"/>
          </a:xfrm>
          <a:prstGeom prst="rect">
            <a:avLst/>
          </a:prstGeom>
        </p:spPr>
        <p:style>
          <a:lnRef idx="1">
            <a:schemeClr val="accent4"/>
          </a:lnRef>
          <a:fillRef idx="2">
            <a:schemeClr val="accent4"/>
          </a:fillRef>
          <a:effectRef idx="1">
            <a:schemeClr val="accent4"/>
          </a:effectRef>
          <a:fontRef idx="minor">
            <a:schemeClr val="dk1"/>
          </a:fontRef>
        </p:style>
        <p:txBody>
          <a:bodyPr rtlCol="0" anchor="ctr"/>
          <a:lstStyle/>
          <a:p>
            <a:pPr algn="ctr"/>
            <a:endParaRPr lang="en-US"/>
          </a:p>
        </p:txBody>
      </p:sp>
      <p:sp>
        <p:nvSpPr>
          <p:cNvPr id="5" name="TextBox 4">
            <a:extLst>
              <a:ext uri="{FF2B5EF4-FFF2-40B4-BE49-F238E27FC236}">
                <a16:creationId xmlns:a16="http://schemas.microsoft.com/office/drawing/2014/main" id="{26478C90-84A3-4965-AEF2-EDA78C8D0ABD}"/>
              </a:ext>
            </a:extLst>
          </p:cNvPr>
          <p:cNvSpPr txBox="1"/>
          <p:nvPr/>
        </p:nvSpPr>
        <p:spPr>
          <a:xfrm>
            <a:off x="4647644" y="1308295"/>
            <a:ext cx="4974658" cy="2246769"/>
          </a:xfrm>
          <a:prstGeom prst="rect">
            <a:avLst/>
          </a:prstGeom>
          <a:noFill/>
        </p:spPr>
        <p:txBody>
          <a:bodyPr wrap="square" rtlCol="0">
            <a:spAutoFit/>
          </a:bodyPr>
          <a:lstStyle/>
          <a:p>
            <a:pPr algn="just"/>
            <a:r>
              <a:rPr lang="en-US" sz="2000" dirty="0"/>
              <a:t>“The temple is the object of every activity, every lesson, every progressive step in the Church. … Ordinances of the temple are absolutely crucial. We cannot return to God’s glory without them” (“Prepare for the Blessings of the Temple,” Ensign, Oct. 2010,41).</a:t>
            </a:r>
          </a:p>
        </p:txBody>
      </p:sp>
      <p:pic>
        <p:nvPicPr>
          <p:cNvPr id="8" name="Picture 7">
            <a:extLst>
              <a:ext uri="{FF2B5EF4-FFF2-40B4-BE49-F238E27FC236}">
                <a16:creationId xmlns:a16="http://schemas.microsoft.com/office/drawing/2014/main" id="{E2DDF00A-FC03-4E31-AE46-3BC9452197F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33531" y="1373289"/>
            <a:ext cx="1400862" cy="1749335"/>
          </a:xfrm>
          <a:prstGeom prst="rect">
            <a:avLst/>
          </a:prstGeom>
        </p:spPr>
      </p:pic>
      <p:sp>
        <p:nvSpPr>
          <p:cNvPr id="9" name="TextBox 8">
            <a:extLst>
              <a:ext uri="{FF2B5EF4-FFF2-40B4-BE49-F238E27FC236}">
                <a16:creationId xmlns:a16="http://schemas.microsoft.com/office/drawing/2014/main" id="{9DD88311-78F0-4F49-B214-3A081F87528C}"/>
              </a:ext>
            </a:extLst>
          </p:cNvPr>
          <p:cNvSpPr txBox="1"/>
          <p:nvPr/>
        </p:nvSpPr>
        <p:spPr>
          <a:xfrm>
            <a:off x="3398507" y="3139566"/>
            <a:ext cx="1176925" cy="415498"/>
          </a:xfrm>
          <a:prstGeom prst="rect">
            <a:avLst/>
          </a:prstGeom>
          <a:noFill/>
        </p:spPr>
        <p:txBody>
          <a:bodyPr wrap="none" rtlCol="0">
            <a:spAutoFit/>
          </a:bodyPr>
          <a:lstStyle/>
          <a:p>
            <a:pPr algn="ctr"/>
            <a:r>
              <a:rPr lang="en-US" sz="1050" b="1" dirty="0"/>
              <a:t>President </a:t>
            </a:r>
          </a:p>
          <a:p>
            <a:pPr algn="ctr"/>
            <a:r>
              <a:rPr lang="en-US" sz="1050" b="1" dirty="0"/>
              <a:t>Russell M. Nelson</a:t>
            </a:r>
          </a:p>
        </p:txBody>
      </p:sp>
      <p:sp>
        <p:nvSpPr>
          <p:cNvPr id="11" name="Rectangle 10">
            <a:extLst>
              <a:ext uri="{FF2B5EF4-FFF2-40B4-BE49-F238E27FC236}">
                <a16:creationId xmlns:a16="http://schemas.microsoft.com/office/drawing/2014/main" id="{BB314C1F-7AA9-4CF7-A180-E6C4E64368DE}"/>
              </a:ext>
            </a:extLst>
          </p:cNvPr>
          <p:cNvSpPr/>
          <p:nvPr/>
        </p:nvSpPr>
        <p:spPr>
          <a:xfrm>
            <a:off x="1138224" y="3710774"/>
            <a:ext cx="3437208" cy="523220"/>
          </a:xfrm>
          <a:prstGeom prst="rect">
            <a:avLst/>
          </a:prstGeom>
        </p:spPr>
        <p:txBody>
          <a:bodyPr wrap="square">
            <a:spAutoFit/>
          </a:bodyPr>
          <a:lstStyle/>
          <a:p>
            <a:pPr algn="ctr"/>
            <a:r>
              <a:rPr lang="en-US" sz="28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84:23.</a:t>
            </a:r>
          </a:p>
        </p:txBody>
      </p:sp>
      <p:sp>
        <p:nvSpPr>
          <p:cNvPr id="12" name="Rectangle 11">
            <a:extLst>
              <a:ext uri="{FF2B5EF4-FFF2-40B4-BE49-F238E27FC236}">
                <a16:creationId xmlns:a16="http://schemas.microsoft.com/office/drawing/2014/main" id="{0D280F41-7DE2-42E8-8F11-D46982A5E528}"/>
              </a:ext>
            </a:extLst>
          </p:cNvPr>
          <p:cNvSpPr/>
          <p:nvPr/>
        </p:nvSpPr>
        <p:spPr>
          <a:xfrm>
            <a:off x="1325218" y="4000709"/>
            <a:ext cx="8918712" cy="584775"/>
          </a:xfrm>
          <a:prstGeom prst="rect">
            <a:avLst/>
          </a:prstGeom>
        </p:spPr>
        <p:txBody>
          <a:bodyPr wrap="square">
            <a:spAutoFit/>
          </a:bodyPr>
          <a:lstStyle/>
          <a:p>
            <a:pPr algn="just"/>
            <a:r>
              <a:rPr lang="en-US" sz="1600" dirty="0">
                <a:latin typeface="Palatino"/>
              </a:rPr>
              <a:t>Now this Moses plainly taught to the children of Israel in the wilderness, and sought diligently to sanctify his people that they might behold the face of God; </a:t>
            </a:r>
            <a:endParaRPr lang="en-US" sz="1600" dirty="0"/>
          </a:p>
        </p:txBody>
      </p:sp>
    </p:spTree>
    <p:extLst>
      <p:ext uri="{BB962C8B-B14F-4D97-AF65-F5344CB8AC3E}">
        <p14:creationId xmlns:p14="http://schemas.microsoft.com/office/powerpoint/2010/main" val="4065210576"/>
      </p:ext>
    </p:extLst>
  </p:cSld>
  <p:clrMapOvr>
    <a:masterClrMapping/>
  </p:clrMapOvr>
  <mc:AlternateContent xmlns:mc="http://schemas.openxmlformats.org/markup-compatibility/2006">
    <mc:Choice xmlns:p14="http://schemas.microsoft.com/office/powerpoint/2010/main" Requires="p14">
      <p:transition spd="slow" p14:dur="1400">
        <p14:doors dir="vert"/>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checkerboard(across)">
                                      <p:cBhvr>
                                        <p:cTn id="7" dur="1000"/>
                                        <p:tgtEl>
                                          <p:spTgt spid="11"/>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12"/>
                                        </p:tgtEl>
                                        <p:attrNameLst>
                                          <p:attrName>style.visibility</p:attrName>
                                        </p:attrNameLst>
                                      </p:cBhvr>
                                      <p:to>
                                        <p:strVal val="visible"/>
                                      </p:to>
                                    </p:set>
                                    <p:animEffect transition="in" filter="checkerboard(across)">
                                      <p:cBhvr>
                                        <p:cTn id="10" dur="10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P spid="1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86</a:t>
            </a:r>
          </a:p>
        </p:txBody>
      </p:sp>
      <p:sp>
        <p:nvSpPr>
          <p:cNvPr id="12" name="Rectangle 11">
            <a:extLst>
              <a:ext uri="{FF2B5EF4-FFF2-40B4-BE49-F238E27FC236}">
                <a16:creationId xmlns:a16="http://schemas.microsoft.com/office/drawing/2014/main" id="{AAED742E-E28B-4B78-B1F4-259EEBCBF038}"/>
              </a:ext>
            </a:extLst>
          </p:cNvPr>
          <p:cNvSpPr/>
          <p:nvPr/>
        </p:nvSpPr>
        <p:spPr>
          <a:xfrm>
            <a:off x="2297525" y="3244334"/>
            <a:ext cx="7287572" cy="1200329"/>
          </a:xfrm>
          <a:prstGeom prst="rect">
            <a:avLst/>
          </a:prstGeom>
        </p:spPr>
        <p:txBody>
          <a:bodyPr wrap="none">
            <a:spAutoFit/>
          </a:bodyPr>
          <a:lstStyle/>
          <a:p>
            <a:pPr algn="ctr"/>
            <a:r>
              <a:rPr lang="en-US" sz="3600" dirty="0">
                <a:latin typeface="Bahnschrift SemiLight SemiConde" panose="020B0502040204020203" pitchFamily="34" charset="0"/>
              </a:rPr>
              <a:t>“The Lord teaches the oath and covenant</a:t>
            </a:r>
          </a:p>
          <a:p>
            <a:pPr algn="ctr"/>
            <a:r>
              <a:rPr lang="en-US" sz="3600" dirty="0">
                <a:latin typeface="Bahnschrift SemiLight SemiConde" panose="020B0502040204020203" pitchFamily="34" charset="0"/>
              </a:rPr>
              <a:t>of the priesthood”</a:t>
            </a:r>
          </a:p>
        </p:txBody>
      </p:sp>
      <p:sp>
        <p:nvSpPr>
          <p:cNvPr id="13" name="Rectangle 12">
            <a:extLst>
              <a:ext uri="{FF2B5EF4-FFF2-40B4-BE49-F238E27FC236}">
                <a16:creationId xmlns:a16="http://schemas.microsoft.com/office/drawing/2014/main" id="{F55D4135-7E12-41BC-BD55-85354B910981}"/>
              </a:ext>
            </a:extLst>
          </p:cNvPr>
          <p:cNvSpPr/>
          <p:nvPr/>
        </p:nvSpPr>
        <p:spPr>
          <a:xfrm>
            <a:off x="1134793" y="890974"/>
            <a:ext cx="3437208" cy="523220"/>
          </a:xfrm>
          <a:prstGeom prst="rect">
            <a:avLst/>
          </a:prstGeom>
        </p:spPr>
        <p:txBody>
          <a:bodyPr wrap="square">
            <a:spAutoFit/>
          </a:bodyPr>
          <a:lstStyle/>
          <a:p>
            <a:pPr algn="ctr"/>
            <a:r>
              <a:rPr lang="en-US" sz="28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84:31-44.</a:t>
            </a:r>
          </a:p>
        </p:txBody>
      </p:sp>
    </p:spTree>
    <p:extLst>
      <p:ext uri="{BB962C8B-B14F-4D97-AF65-F5344CB8AC3E}">
        <p14:creationId xmlns:p14="http://schemas.microsoft.com/office/powerpoint/2010/main" val="3032156013"/>
      </p:ext>
    </p:extLst>
  </p:cSld>
  <p:clrMapOvr>
    <a:masterClrMapping/>
  </p:clrMapOvr>
  <mc:AlternateContent xmlns:mc="http://schemas.openxmlformats.org/markup-compatibility/2006">
    <mc:Choice xmlns:p14="http://schemas.microsoft.com/office/powerpoint/2010/main" Requires="p14">
      <p:transition spd="slow" p14:dur="800">
        <p:circle/>
      </p:transition>
    </mc:Choice>
    <mc:Fallback>
      <p:transition spd="slow">
        <p:circl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ubtitle 4">
            <a:extLst>
              <a:ext uri="{FF2B5EF4-FFF2-40B4-BE49-F238E27FC236}">
                <a16:creationId xmlns:a16="http://schemas.microsoft.com/office/drawing/2014/main" id="{E2D3EC36-7149-420C-BCC1-6100295D59BA}"/>
              </a:ext>
            </a:extLst>
          </p:cNvPr>
          <p:cNvSpPr txBox="1">
            <a:spLocks/>
          </p:cNvSpPr>
          <p:nvPr/>
        </p:nvSpPr>
        <p:spPr>
          <a:xfrm>
            <a:off x="9490387" y="420493"/>
            <a:ext cx="1566820" cy="470481"/>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2000" b="0" i="0" kern="1200" cap="all">
                <a:solidFill>
                  <a:schemeClr val="accent1"/>
                </a:solidFill>
                <a:latin typeface="+mj-lt"/>
                <a:ea typeface="+mj-ea"/>
                <a:cs typeface="+mj-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800" b="0" i="0" kern="1200">
                <a:solidFill>
                  <a:schemeClr val="tx1">
                    <a:tint val="75000"/>
                  </a:schemeClr>
                </a:solidFill>
                <a:latin typeface="+mj-lt"/>
                <a:ea typeface="+mj-ea"/>
                <a:cs typeface="+mj-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j-lt"/>
                <a:ea typeface="+mj-ea"/>
                <a:cs typeface="+mj-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j-lt"/>
                <a:ea typeface="+mj-ea"/>
                <a:cs typeface="+mj-cs"/>
              </a:defRPr>
            </a:lvl9pPr>
          </a:lstStyle>
          <a:p>
            <a:r>
              <a:rPr lang="en-US" b="1" dirty="0">
                <a:solidFill>
                  <a:schemeClr val="tx1"/>
                </a:solidFill>
                <a:effectLst>
                  <a:outerShdw blurRad="38100" dist="38100" dir="2700000" algn="tl">
                    <a:srgbClr val="000000">
                      <a:alpha val="43137"/>
                    </a:srgbClr>
                  </a:outerShdw>
                </a:effectLst>
                <a:latin typeface="Yu Gothic UI Semibold" panose="020B0700000000000000" pitchFamily="34" charset="-128"/>
                <a:ea typeface="Yu Gothic UI Semibold" panose="020B0700000000000000" pitchFamily="34" charset="-128"/>
                <a:cs typeface="MV Boli" panose="02000500030200090000" pitchFamily="2" charset="0"/>
              </a:rPr>
              <a:t>LESSON 86</a:t>
            </a:r>
          </a:p>
        </p:txBody>
      </p:sp>
      <p:sp>
        <p:nvSpPr>
          <p:cNvPr id="9" name="Rectangle 8">
            <a:extLst>
              <a:ext uri="{FF2B5EF4-FFF2-40B4-BE49-F238E27FC236}">
                <a16:creationId xmlns:a16="http://schemas.microsoft.com/office/drawing/2014/main" id="{4C851FA0-0328-45E8-AF08-A7B33FD45F1E}"/>
              </a:ext>
            </a:extLst>
          </p:cNvPr>
          <p:cNvSpPr/>
          <p:nvPr/>
        </p:nvSpPr>
        <p:spPr>
          <a:xfrm>
            <a:off x="1356402" y="890974"/>
            <a:ext cx="5449825" cy="369332"/>
          </a:xfrm>
          <a:prstGeom prst="rect">
            <a:avLst/>
          </a:prstGeom>
        </p:spPr>
        <p:txBody>
          <a:bodyPr wrap="none">
            <a:spAutoFit/>
          </a:bodyPr>
          <a:lstStyle/>
          <a:p>
            <a:r>
              <a:rPr lang="en-US" b="1" dirty="0"/>
              <a:t>How are you blessed because you hold the priesthood?</a:t>
            </a:r>
          </a:p>
        </p:txBody>
      </p:sp>
      <p:sp>
        <p:nvSpPr>
          <p:cNvPr id="10" name="Rectangle 9">
            <a:extLst>
              <a:ext uri="{FF2B5EF4-FFF2-40B4-BE49-F238E27FC236}">
                <a16:creationId xmlns:a16="http://schemas.microsoft.com/office/drawing/2014/main" id="{0D08B238-617D-441C-AD3D-8E695E3854D4}"/>
              </a:ext>
            </a:extLst>
          </p:cNvPr>
          <p:cNvSpPr/>
          <p:nvPr/>
        </p:nvSpPr>
        <p:spPr>
          <a:xfrm>
            <a:off x="1356401" y="1260306"/>
            <a:ext cx="6621407" cy="369332"/>
          </a:xfrm>
          <a:prstGeom prst="rect">
            <a:avLst/>
          </a:prstGeom>
        </p:spPr>
        <p:txBody>
          <a:bodyPr wrap="square">
            <a:spAutoFit/>
          </a:bodyPr>
          <a:lstStyle/>
          <a:p>
            <a:pPr algn="just"/>
            <a:r>
              <a:rPr lang="en-US" b="1" dirty="0"/>
              <a:t>How are you blessed because other people hold the priesthood? </a:t>
            </a:r>
          </a:p>
        </p:txBody>
      </p:sp>
      <p:sp>
        <p:nvSpPr>
          <p:cNvPr id="11" name="Rectangle 10">
            <a:extLst>
              <a:ext uri="{FF2B5EF4-FFF2-40B4-BE49-F238E27FC236}">
                <a16:creationId xmlns:a16="http://schemas.microsoft.com/office/drawing/2014/main" id="{696382EE-E23A-4707-87D2-C64861C961ED}"/>
              </a:ext>
            </a:extLst>
          </p:cNvPr>
          <p:cNvSpPr/>
          <p:nvPr/>
        </p:nvSpPr>
        <p:spPr>
          <a:xfrm>
            <a:off x="1356398" y="1629259"/>
            <a:ext cx="3437208" cy="523220"/>
          </a:xfrm>
          <a:prstGeom prst="rect">
            <a:avLst/>
          </a:prstGeom>
        </p:spPr>
        <p:txBody>
          <a:bodyPr wrap="square">
            <a:spAutoFit/>
          </a:bodyPr>
          <a:lstStyle/>
          <a:p>
            <a:pPr algn="ctr"/>
            <a:r>
              <a:rPr lang="en-US" sz="2800" b="1" dirty="0">
                <a:solidFill>
                  <a:schemeClr val="tx1">
                    <a:lumMod val="95000"/>
                    <a:lumOff val="5000"/>
                  </a:schemeClr>
                </a:solidFill>
                <a:effectLst>
                  <a:outerShdw blurRad="38100" dist="38100" dir="2700000" algn="tl">
                    <a:srgbClr val="000000">
                      <a:alpha val="43137"/>
                    </a:srgbClr>
                  </a:outerShdw>
                </a:effectLst>
                <a:latin typeface="Microsoft Himalaya" panose="01010100010101010101" pitchFamily="2" charset="0"/>
                <a:ea typeface="Microsoft Himalaya" panose="01010100010101010101" pitchFamily="2" charset="0"/>
                <a:cs typeface="Microsoft Himalaya" panose="01010100010101010101" pitchFamily="2" charset="0"/>
              </a:rPr>
              <a:t>Doctrine and Covenants 84:31-32.</a:t>
            </a:r>
          </a:p>
        </p:txBody>
      </p:sp>
      <p:sp>
        <p:nvSpPr>
          <p:cNvPr id="12" name="Rectangle 11">
            <a:extLst>
              <a:ext uri="{FF2B5EF4-FFF2-40B4-BE49-F238E27FC236}">
                <a16:creationId xmlns:a16="http://schemas.microsoft.com/office/drawing/2014/main" id="{15AF3909-46BE-4486-BC35-DB2B3DEA2084}"/>
              </a:ext>
            </a:extLst>
          </p:cNvPr>
          <p:cNvSpPr/>
          <p:nvPr/>
        </p:nvSpPr>
        <p:spPr>
          <a:xfrm>
            <a:off x="1356398" y="1945962"/>
            <a:ext cx="8887531" cy="1569660"/>
          </a:xfrm>
          <a:prstGeom prst="rect">
            <a:avLst/>
          </a:prstGeom>
        </p:spPr>
        <p:txBody>
          <a:bodyPr wrap="square">
            <a:spAutoFit/>
          </a:bodyPr>
          <a:lstStyle/>
          <a:p>
            <a:pPr algn="just" fontAlgn="base"/>
            <a:r>
              <a:rPr lang="en-US" sz="1600" b="1" dirty="0">
                <a:latin typeface="Palatino"/>
              </a:rPr>
              <a:t>31 </a:t>
            </a:r>
            <a:r>
              <a:rPr lang="en-US" sz="1600" dirty="0">
                <a:latin typeface="Palatino"/>
              </a:rPr>
              <a:t>Therefore, as I said concerning the sons of Moses—for the sons of Moses and also the sons of Aaron shall offer an acceptable offering and sacrifice in the house of the Lord, which house shall be built unto the Lord in this generation, upon the consecrated spot as I have appointed—</a:t>
            </a:r>
          </a:p>
          <a:p>
            <a:pPr algn="just" fontAlgn="base"/>
            <a:r>
              <a:rPr lang="en-US" sz="1600" b="1" dirty="0">
                <a:latin typeface="Palatino"/>
              </a:rPr>
              <a:t>32 </a:t>
            </a:r>
            <a:r>
              <a:rPr lang="en-US" sz="1600" dirty="0">
                <a:latin typeface="Palatino"/>
              </a:rPr>
              <a:t>And the sons of Moses and of Aaron shall be filled with the glory of the Lord, upon Mount Zion in the Lord’s house, whose sons are ye; and also many whom I have called and sent forth to build up my church.</a:t>
            </a:r>
            <a:endParaRPr lang="en-US" sz="1600" b="0" i="0" dirty="0">
              <a:effectLst/>
              <a:latin typeface="Palatino"/>
            </a:endParaRPr>
          </a:p>
        </p:txBody>
      </p:sp>
      <p:sp>
        <p:nvSpPr>
          <p:cNvPr id="13" name="Rectangle 12">
            <a:extLst>
              <a:ext uri="{FF2B5EF4-FFF2-40B4-BE49-F238E27FC236}">
                <a16:creationId xmlns:a16="http://schemas.microsoft.com/office/drawing/2014/main" id="{5DDD7A2A-5A95-4776-A637-E27A7BE91DAC}"/>
              </a:ext>
            </a:extLst>
          </p:cNvPr>
          <p:cNvSpPr/>
          <p:nvPr/>
        </p:nvSpPr>
        <p:spPr>
          <a:xfrm>
            <a:off x="1356398" y="3647280"/>
            <a:ext cx="5757987" cy="369332"/>
          </a:xfrm>
          <a:prstGeom prst="rect">
            <a:avLst/>
          </a:prstGeom>
        </p:spPr>
        <p:txBody>
          <a:bodyPr wrap="none">
            <a:spAutoFit/>
          </a:bodyPr>
          <a:lstStyle/>
          <a:p>
            <a:r>
              <a:rPr lang="en-US" b="1" dirty="0"/>
              <a:t>How did the Lord refer to those who hold the priesthood? </a:t>
            </a:r>
          </a:p>
        </p:txBody>
      </p:sp>
      <p:sp>
        <p:nvSpPr>
          <p:cNvPr id="14" name="Rectangle 13">
            <a:extLst>
              <a:ext uri="{FF2B5EF4-FFF2-40B4-BE49-F238E27FC236}">
                <a16:creationId xmlns:a16="http://schemas.microsoft.com/office/drawing/2014/main" id="{B66802EC-4EA9-4704-B017-3731D8FDFE32}"/>
              </a:ext>
            </a:extLst>
          </p:cNvPr>
          <p:cNvSpPr/>
          <p:nvPr/>
        </p:nvSpPr>
        <p:spPr>
          <a:xfrm>
            <a:off x="3843505" y="4148270"/>
            <a:ext cx="4950586" cy="461665"/>
          </a:xfrm>
          <a:prstGeom prst="rect">
            <a:avLst/>
          </a:prstGeom>
        </p:spPr>
        <p:txBody>
          <a:bodyPr wrap="none">
            <a:spAutoFit/>
          </a:bodyPr>
          <a:lstStyle/>
          <a:p>
            <a:r>
              <a:rPr lang="en-US" sz="2400" i="1" dirty="0">
                <a:effectLst>
                  <a:outerShdw blurRad="38100" dist="38100" dir="2700000" algn="tl">
                    <a:srgbClr val="000000">
                      <a:alpha val="43137"/>
                    </a:srgbClr>
                  </a:outerShdw>
                </a:effectLst>
              </a:rPr>
              <a:t>Oath and Covenant of the Priesthood. </a:t>
            </a:r>
          </a:p>
        </p:txBody>
      </p:sp>
    </p:spTree>
    <p:extLst>
      <p:ext uri="{BB962C8B-B14F-4D97-AF65-F5344CB8AC3E}">
        <p14:creationId xmlns:p14="http://schemas.microsoft.com/office/powerpoint/2010/main" val="261686331"/>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500">
        <p15:prstTrans prst="airplane" invX="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fade">
                                      <p:cBhvr>
                                        <p:cTn id="7" dur="1000"/>
                                        <p:tgtEl>
                                          <p:spTgt spid="9"/>
                                        </p:tgtEl>
                                      </p:cBhvr>
                                    </p:animEffect>
                                    <p:anim calcmode="lin" valueType="num">
                                      <p:cBhvr>
                                        <p:cTn id="8" dur="1000" fill="hold"/>
                                        <p:tgtEl>
                                          <p:spTgt spid="9"/>
                                        </p:tgtEl>
                                        <p:attrNameLst>
                                          <p:attrName>ppt_x</p:attrName>
                                        </p:attrNameLst>
                                      </p:cBhvr>
                                      <p:tavLst>
                                        <p:tav tm="0">
                                          <p:val>
                                            <p:strVal val="#ppt_x"/>
                                          </p:val>
                                        </p:tav>
                                        <p:tav tm="100000">
                                          <p:val>
                                            <p:strVal val="#ppt_x"/>
                                          </p:val>
                                        </p:tav>
                                      </p:tavLst>
                                    </p:anim>
                                    <p:anim calcmode="lin" valueType="num">
                                      <p:cBhvr>
                                        <p:cTn id="9" dur="1000" fill="hold"/>
                                        <p:tgtEl>
                                          <p:spTgt spid="9"/>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Effect transition="in" filter="fade">
                                      <p:cBhvr>
                                        <p:cTn id="14" dur="1000"/>
                                        <p:tgtEl>
                                          <p:spTgt spid="10"/>
                                        </p:tgtEl>
                                      </p:cBhvr>
                                    </p:animEffect>
                                    <p:anim calcmode="lin" valueType="num">
                                      <p:cBhvr>
                                        <p:cTn id="15" dur="1000" fill="hold"/>
                                        <p:tgtEl>
                                          <p:spTgt spid="10"/>
                                        </p:tgtEl>
                                        <p:attrNameLst>
                                          <p:attrName>ppt_x</p:attrName>
                                        </p:attrNameLst>
                                      </p:cBhvr>
                                      <p:tavLst>
                                        <p:tav tm="0">
                                          <p:val>
                                            <p:strVal val="#ppt_x"/>
                                          </p:val>
                                        </p:tav>
                                        <p:tav tm="100000">
                                          <p:val>
                                            <p:strVal val="#ppt_x"/>
                                          </p:val>
                                        </p:tav>
                                      </p:tavLst>
                                    </p:anim>
                                    <p:anim calcmode="lin" valueType="num">
                                      <p:cBhvr>
                                        <p:cTn id="16" dur="1000" fill="hold"/>
                                        <p:tgtEl>
                                          <p:spTgt spid="10"/>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grpId="0" nodeType="clickEffect">
                                  <p:stCondLst>
                                    <p:cond delay="0"/>
                                  </p:stCondLst>
                                  <p:childTnLst>
                                    <p:set>
                                      <p:cBhvr>
                                        <p:cTn id="20" dur="1" fill="hold">
                                          <p:stCondLst>
                                            <p:cond delay="0"/>
                                          </p:stCondLst>
                                        </p:cTn>
                                        <p:tgtEl>
                                          <p:spTgt spid="11"/>
                                        </p:tgtEl>
                                        <p:attrNameLst>
                                          <p:attrName>style.visibility</p:attrName>
                                        </p:attrNameLst>
                                      </p:cBhvr>
                                      <p:to>
                                        <p:strVal val="visible"/>
                                      </p:to>
                                    </p:set>
                                    <p:animEffect transition="in" filter="barn(inVertical)">
                                      <p:cBhvr>
                                        <p:cTn id="21" dur="1500"/>
                                        <p:tgtEl>
                                          <p:spTgt spid="11"/>
                                        </p:tgtEl>
                                      </p:cBhvr>
                                    </p:animEffect>
                                  </p:childTnLst>
                                </p:cTn>
                              </p:par>
                              <p:par>
                                <p:cTn id="22" presetID="16" presetClass="entr" presetSubtype="21" fill="hold" grpId="0" nodeType="withEffect">
                                  <p:stCondLst>
                                    <p:cond delay="0"/>
                                  </p:stCondLst>
                                  <p:childTnLst>
                                    <p:set>
                                      <p:cBhvr>
                                        <p:cTn id="23" dur="1" fill="hold">
                                          <p:stCondLst>
                                            <p:cond delay="0"/>
                                          </p:stCondLst>
                                        </p:cTn>
                                        <p:tgtEl>
                                          <p:spTgt spid="12"/>
                                        </p:tgtEl>
                                        <p:attrNameLst>
                                          <p:attrName>style.visibility</p:attrName>
                                        </p:attrNameLst>
                                      </p:cBhvr>
                                      <p:to>
                                        <p:strVal val="visible"/>
                                      </p:to>
                                    </p:set>
                                    <p:animEffect transition="in" filter="barn(inVertical)">
                                      <p:cBhvr>
                                        <p:cTn id="24" dur="1500"/>
                                        <p:tgtEl>
                                          <p:spTgt spid="12"/>
                                        </p:tgtEl>
                                      </p:cBhvr>
                                    </p:animEffect>
                                  </p:childTnLst>
                                </p:cTn>
                              </p:par>
                            </p:childTnLst>
                          </p:cTn>
                        </p:par>
                      </p:childTnLst>
                    </p:cTn>
                  </p:par>
                  <p:par>
                    <p:cTn id="25" fill="hold">
                      <p:stCondLst>
                        <p:cond delay="indefinite"/>
                      </p:stCondLst>
                      <p:childTnLst>
                        <p:par>
                          <p:cTn id="26" fill="hold">
                            <p:stCondLst>
                              <p:cond delay="0"/>
                            </p:stCondLst>
                            <p:childTnLst>
                              <p:par>
                                <p:cTn id="27" presetID="42" presetClass="entr" presetSubtype="0" fill="hold" grpId="0" nodeType="click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1000" fill="hold"/>
                                        <p:tgtEl>
                                          <p:spTgt spid="13"/>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1" presetClass="entr" presetSubtype="0" fill="hold" grpId="0" nodeType="clickEffect">
                                  <p:stCondLst>
                                    <p:cond delay="0"/>
                                  </p:stCondLst>
                                  <p:iterate type="lt">
                                    <p:tmPct val="10000"/>
                                  </p:iterate>
                                  <p:childTnLst>
                                    <p:set>
                                      <p:cBhvr>
                                        <p:cTn id="35" dur="1" fill="hold">
                                          <p:stCondLst>
                                            <p:cond delay="0"/>
                                          </p:stCondLst>
                                        </p:cTn>
                                        <p:tgtEl>
                                          <p:spTgt spid="14"/>
                                        </p:tgtEl>
                                        <p:attrNameLst>
                                          <p:attrName>style.visibility</p:attrName>
                                        </p:attrNameLst>
                                      </p:cBhvr>
                                      <p:to>
                                        <p:strVal val="visible"/>
                                      </p:to>
                                    </p:set>
                                    <p:anim calcmode="lin" valueType="num">
                                      <p:cBhvr>
                                        <p:cTn id="36" dur="250" fill="hold"/>
                                        <p:tgtEl>
                                          <p:spTgt spid="14"/>
                                        </p:tgtEl>
                                        <p:attrNameLst>
                                          <p:attrName>ppt_x</p:attrName>
                                        </p:attrNameLst>
                                      </p:cBhvr>
                                      <p:tavLst>
                                        <p:tav tm="0">
                                          <p:val>
                                            <p:strVal val="#ppt_x"/>
                                          </p:val>
                                        </p:tav>
                                        <p:tav tm="50000">
                                          <p:val>
                                            <p:strVal val="#ppt_x+.1"/>
                                          </p:val>
                                        </p:tav>
                                        <p:tav tm="100000">
                                          <p:val>
                                            <p:strVal val="#ppt_x"/>
                                          </p:val>
                                        </p:tav>
                                      </p:tavLst>
                                    </p:anim>
                                    <p:anim calcmode="lin" valueType="num">
                                      <p:cBhvr>
                                        <p:cTn id="37" dur="250" fill="hold"/>
                                        <p:tgtEl>
                                          <p:spTgt spid="14"/>
                                        </p:tgtEl>
                                        <p:attrNameLst>
                                          <p:attrName>ppt_y</p:attrName>
                                        </p:attrNameLst>
                                      </p:cBhvr>
                                      <p:tavLst>
                                        <p:tav tm="0">
                                          <p:val>
                                            <p:strVal val="#ppt_y"/>
                                          </p:val>
                                        </p:tav>
                                        <p:tav tm="100000">
                                          <p:val>
                                            <p:strVal val="#ppt_y"/>
                                          </p:val>
                                        </p:tav>
                                      </p:tavLst>
                                    </p:anim>
                                    <p:anim calcmode="lin" valueType="num">
                                      <p:cBhvr>
                                        <p:cTn id="38" dur="250" fill="hold"/>
                                        <p:tgtEl>
                                          <p:spTgt spid="14"/>
                                        </p:tgtEl>
                                        <p:attrNameLst>
                                          <p:attrName>ppt_h</p:attrName>
                                        </p:attrNameLst>
                                      </p:cBhvr>
                                      <p:tavLst>
                                        <p:tav tm="0">
                                          <p:val>
                                            <p:strVal val="#ppt_h/10"/>
                                          </p:val>
                                        </p:tav>
                                        <p:tav tm="50000">
                                          <p:val>
                                            <p:strVal val="#ppt_h+.01"/>
                                          </p:val>
                                        </p:tav>
                                        <p:tav tm="100000">
                                          <p:val>
                                            <p:strVal val="#ppt_h"/>
                                          </p:val>
                                        </p:tav>
                                      </p:tavLst>
                                    </p:anim>
                                    <p:anim calcmode="lin" valueType="num">
                                      <p:cBhvr>
                                        <p:cTn id="39" dur="250" fill="hold"/>
                                        <p:tgtEl>
                                          <p:spTgt spid="14"/>
                                        </p:tgtEl>
                                        <p:attrNameLst>
                                          <p:attrName>ppt_w</p:attrName>
                                        </p:attrNameLst>
                                      </p:cBhvr>
                                      <p:tavLst>
                                        <p:tav tm="0">
                                          <p:val>
                                            <p:strVal val="#ppt_w/10"/>
                                          </p:val>
                                        </p:tav>
                                        <p:tav tm="50000">
                                          <p:val>
                                            <p:strVal val="#ppt_w+.01"/>
                                          </p:val>
                                        </p:tav>
                                        <p:tav tm="100000">
                                          <p:val>
                                            <p:strVal val="#ppt_w"/>
                                          </p:val>
                                        </p:tav>
                                      </p:tavLst>
                                    </p:anim>
                                    <p:animEffect transition="in" filter="fade">
                                      <p:cBhvr>
                                        <p:cTn id="40" dur="250" tmFilter="0,0; .5, 1; 1, 1"/>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10" grpId="0"/>
      <p:bldP spid="11" grpId="0"/>
      <p:bldP spid="12" grpId="0"/>
      <p:bldP spid="13" grpId="0"/>
      <p:bldP spid="14"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0</TotalTime>
  <Words>876</Words>
  <Application>Microsoft Office PowerPoint</Application>
  <PresentationFormat>Widescreen</PresentationFormat>
  <Paragraphs>108</Paragraphs>
  <Slides>14</Slides>
  <Notes>0</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14</vt:i4>
      </vt:variant>
    </vt:vector>
  </HeadingPairs>
  <TitlesOfParts>
    <vt:vector size="26" baseType="lpstr">
      <vt:lpstr>PMingLiU-ExtB</vt:lpstr>
      <vt:lpstr>Yu Gothic UI Semibold</vt:lpstr>
      <vt:lpstr>Arial</vt:lpstr>
      <vt:lpstr>Bahnschrift SemiLight SemiConde</vt:lpstr>
      <vt:lpstr>Calibri</vt:lpstr>
      <vt:lpstr>Calibri Light</vt:lpstr>
      <vt:lpstr>Microsoft Himalaya</vt:lpstr>
      <vt:lpstr>Mongolian Baiti</vt:lpstr>
      <vt:lpstr>MV Boli</vt:lpstr>
      <vt:lpstr>Palatino</vt:lpstr>
      <vt:lpstr>Wingdings 3</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plan of Salvation</dc:title>
  <dc:creator>Ronald Esquerra</dc:creator>
  <cp:lastModifiedBy>Ronald Esquerra</cp:lastModifiedBy>
  <cp:revision>2430</cp:revision>
  <dcterms:created xsi:type="dcterms:W3CDTF">2018-08-29T04:26:39Z</dcterms:created>
  <dcterms:modified xsi:type="dcterms:W3CDTF">2018-10-07T00:55:03Z</dcterms:modified>
</cp:coreProperties>
</file>