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3"/>
  </p:notesMasterIdLst>
  <p:sldIdLst>
    <p:sldId id="296" r:id="rId2"/>
    <p:sldId id="304" r:id="rId3"/>
    <p:sldId id="299" r:id="rId4"/>
    <p:sldId id="308" r:id="rId5"/>
    <p:sldId id="305" r:id="rId6"/>
    <p:sldId id="306" r:id="rId7"/>
    <p:sldId id="307" r:id="rId8"/>
    <p:sldId id="309" r:id="rId9"/>
    <p:sldId id="310" r:id="rId10"/>
    <p:sldId id="311" r:id="rId11"/>
    <p:sldId id="31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D6E513"/>
    <a:srgbClr val="FFD757"/>
    <a:srgbClr val="333399"/>
    <a:srgbClr val="CC0000"/>
    <a:srgbClr val="B9B93A"/>
    <a:srgbClr val="D88028"/>
    <a:srgbClr val="E6E6E6"/>
    <a:srgbClr val="13BD2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4" d="100"/>
          <a:sy n="64" d="100"/>
        </p:scale>
        <p:origin x="8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accent6">
                <a:lumMod val="0"/>
                <a:lumOff val="100000"/>
              </a:schemeClr>
            </a:gs>
            <a:gs pos="35000">
              <a:srgbClr val="FF6600"/>
            </a:gs>
            <a:gs pos="74000">
              <a:schemeClr val="accent6">
                <a:lumMod val="100000"/>
              </a:schemeClr>
            </a:gs>
          </a:gsLst>
          <a:path path="rect">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10/6/2018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500">
        <p:wedge/>
      </p:transition>
    </mc:Choice>
    <mc:Fallback>
      <p:transition spd="slow">
        <p:wedg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85</a:t>
            </a:r>
          </a:p>
        </p:txBody>
      </p:sp>
      <p:sp>
        <p:nvSpPr>
          <p:cNvPr id="9" name="Rectangle 8">
            <a:extLst>
              <a:ext uri="{FF2B5EF4-FFF2-40B4-BE49-F238E27FC236}">
                <a16:creationId xmlns:a16="http://schemas.microsoft.com/office/drawing/2014/main" id="{19D0F2F8-9615-44B3-9F84-88CE58B51B79}"/>
              </a:ext>
            </a:extLst>
          </p:cNvPr>
          <p:cNvSpPr/>
          <p:nvPr/>
        </p:nvSpPr>
        <p:spPr>
          <a:xfrm>
            <a:off x="2308414" y="2921168"/>
            <a:ext cx="7575171" cy="1015663"/>
          </a:xfrm>
          <a:prstGeom prst="rect">
            <a:avLst/>
          </a:prstGeom>
        </p:spPr>
        <p:txBody>
          <a:bodyPr wrap="square">
            <a:spAutoFit/>
          </a:bodyPr>
          <a:lstStyle/>
          <a:p>
            <a:pPr algn="ctr"/>
            <a:r>
              <a:rPr lang="en-US" sz="3000" dirty="0">
                <a:latin typeface="Bahnschrift" panose="020B0502040204020203" pitchFamily="34" charset="0"/>
              </a:rPr>
              <a:t>“The Lord reveals how to care for widows and orphans”</a:t>
            </a:r>
          </a:p>
        </p:txBody>
      </p:sp>
      <p:sp>
        <p:nvSpPr>
          <p:cNvPr id="10" name="Rectangle 9">
            <a:extLst>
              <a:ext uri="{FF2B5EF4-FFF2-40B4-BE49-F238E27FC236}">
                <a16:creationId xmlns:a16="http://schemas.microsoft.com/office/drawing/2014/main" id="{5C35729D-4B4C-4435-88F5-19E03DE5D3CA}"/>
              </a:ext>
            </a:extLst>
          </p:cNvPr>
          <p:cNvSpPr/>
          <p:nvPr/>
        </p:nvSpPr>
        <p:spPr>
          <a:xfrm>
            <a:off x="1467886" y="890974"/>
            <a:ext cx="2818272" cy="369332"/>
          </a:xfrm>
          <a:prstGeom prst="rect">
            <a:avLst/>
          </a:prstGeom>
        </p:spPr>
        <p:txBody>
          <a:bodyPr wrap="none">
            <a:spAutoFit/>
          </a:bodyPr>
          <a:lstStyle/>
          <a:p>
            <a:r>
              <a:rPr lang="en-US" b="1" dirty="0"/>
              <a:t>Doctrine and Covenants 83.</a:t>
            </a:r>
          </a:p>
        </p:txBody>
      </p:sp>
    </p:spTree>
    <p:extLst>
      <p:ext uri="{BB962C8B-B14F-4D97-AF65-F5344CB8AC3E}">
        <p14:creationId xmlns:p14="http://schemas.microsoft.com/office/powerpoint/2010/main" val="231797130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85</a:t>
            </a:r>
          </a:p>
        </p:txBody>
      </p:sp>
      <p:sp>
        <p:nvSpPr>
          <p:cNvPr id="9" name="Rectangle 8">
            <a:extLst>
              <a:ext uri="{FF2B5EF4-FFF2-40B4-BE49-F238E27FC236}">
                <a16:creationId xmlns:a16="http://schemas.microsoft.com/office/drawing/2014/main" id="{758DEBA4-7756-4712-B4E3-348A95C6C96C}"/>
              </a:ext>
            </a:extLst>
          </p:cNvPr>
          <p:cNvSpPr/>
          <p:nvPr/>
        </p:nvSpPr>
        <p:spPr>
          <a:xfrm>
            <a:off x="1419296" y="811462"/>
            <a:ext cx="2999411" cy="369332"/>
          </a:xfrm>
          <a:prstGeom prst="rect">
            <a:avLst/>
          </a:prstGeom>
        </p:spPr>
        <p:txBody>
          <a:bodyPr wrap="none">
            <a:spAutoFit/>
          </a:bodyPr>
          <a:lstStyle/>
          <a:p>
            <a:r>
              <a:rPr lang="en-US" b="1" dirty="0"/>
              <a:t>Doctrine and Covenants 83:1.</a:t>
            </a:r>
          </a:p>
        </p:txBody>
      </p:sp>
      <p:sp>
        <p:nvSpPr>
          <p:cNvPr id="10" name="Rectangle 9">
            <a:extLst>
              <a:ext uri="{FF2B5EF4-FFF2-40B4-BE49-F238E27FC236}">
                <a16:creationId xmlns:a16="http://schemas.microsoft.com/office/drawing/2014/main" id="{6936F39A-709E-4D4E-9B8F-1A4404CEF198}"/>
              </a:ext>
            </a:extLst>
          </p:cNvPr>
          <p:cNvSpPr/>
          <p:nvPr/>
        </p:nvSpPr>
        <p:spPr>
          <a:xfrm>
            <a:off x="1419296" y="1101282"/>
            <a:ext cx="8811381" cy="584775"/>
          </a:xfrm>
          <a:prstGeom prst="rect">
            <a:avLst/>
          </a:prstGeom>
        </p:spPr>
        <p:txBody>
          <a:bodyPr wrap="square">
            <a:spAutoFit/>
          </a:bodyPr>
          <a:lstStyle/>
          <a:p>
            <a:pPr algn="just"/>
            <a:r>
              <a:rPr lang="en-US" sz="1600" dirty="0">
                <a:latin typeface="Palatino"/>
              </a:rPr>
              <a:t>Verily, thus saith the Lord, in addition to the laws of the church concerning women and children, those who belong to the church, who have lost their husbands or fathers:</a:t>
            </a:r>
            <a:endParaRPr lang="en-US" sz="1600" dirty="0"/>
          </a:p>
        </p:txBody>
      </p:sp>
      <p:sp>
        <p:nvSpPr>
          <p:cNvPr id="11" name="Rectangle 10">
            <a:extLst>
              <a:ext uri="{FF2B5EF4-FFF2-40B4-BE49-F238E27FC236}">
                <a16:creationId xmlns:a16="http://schemas.microsoft.com/office/drawing/2014/main" id="{321628D5-3A91-4773-9F4D-B51AE3291927}"/>
              </a:ext>
            </a:extLst>
          </p:cNvPr>
          <p:cNvSpPr/>
          <p:nvPr/>
        </p:nvSpPr>
        <p:spPr>
          <a:xfrm>
            <a:off x="1419296" y="1618931"/>
            <a:ext cx="4796057" cy="369332"/>
          </a:xfrm>
          <a:prstGeom prst="rect">
            <a:avLst/>
          </a:prstGeom>
        </p:spPr>
        <p:txBody>
          <a:bodyPr wrap="none">
            <a:spAutoFit/>
          </a:bodyPr>
          <a:lstStyle/>
          <a:p>
            <a:r>
              <a:rPr lang="en-US" b="1" dirty="0"/>
              <a:t>Whose needs were addressed in this revelation?</a:t>
            </a:r>
          </a:p>
        </p:txBody>
      </p:sp>
      <p:sp>
        <p:nvSpPr>
          <p:cNvPr id="12" name="Rectangle 11">
            <a:extLst>
              <a:ext uri="{FF2B5EF4-FFF2-40B4-BE49-F238E27FC236}">
                <a16:creationId xmlns:a16="http://schemas.microsoft.com/office/drawing/2014/main" id="{6909A25C-4286-4734-A758-94C3D266ED59}"/>
              </a:ext>
            </a:extLst>
          </p:cNvPr>
          <p:cNvSpPr/>
          <p:nvPr/>
        </p:nvSpPr>
        <p:spPr>
          <a:xfrm>
            <a:off x="1419296" y="1976343"/>
            <a:ext cx="3303981" cy="369332"/>
          </a:xfrm>
          <a:prstGeom prst="rect">
            <a:avLst/>
          </a:prstGeom>
        </p:spPr>
        <p:txBody>
          <a:bodyPr wrap="none">
            <a:spAutoFit/>
          </a:bodyPr>
          <a:lstStyle/>
          <a:p>
            <a:r>
              <a:rPr lang="en-US" b="1" dirty="0"/>
              <a:t>Doctrine and Covenants 83:2-3.</a:t>
            </a:r>
          </a:p>
        </p:txBody>
      </p:sp>
      <p:sp>
        <p:nvSpPr>
          <p:cNvPr id="13" name="Rectangle 12">
            <a:extLst>
              <a:ext uri="{FF2B5EF4-FFF2-40B4-BE49-F238E27FC236}">
                <a16:creationId xmlns:a16="http://schemas.microsoft.com/office/drawing/2014/main" id="{4B81B55B-FFBE-4E05-AB7B-BB09168258F2}"/>
              </a:ext>
            </a:extLst>
          </p:cNvPr>
          <p:cNvSpPr/>
          <p:nvPr/>
        </p:nvSpPr>
        <p:spPr>
          <a:xfrm>
            <a:off x="1419295" y="2214017"/>
            <a:ext cx="8811381" cy="1077218"/>
          </a:xfrm>
          <a:prstGeom prst="rect">
            <a:avLst/>
          </a:prstGeom>
        </p:spPr>
        <p:txBody>
          <a:bodyPr wrap="square">
            <a:spAutoFit/>
          </a:bodyPr>
          <a:lstStyle/>
          <a:p>
            <a:pPr algn="just" fontAlgn="base"/>
            <a:r>
              <a:rPr lang="en-US" sz="1600" b="1" dirty="0">
                <a:latin typeface="Palatino"/>
              </a:rPr>
              <a:t>2 </a:t>
            </a:r>
            <a:r>
              <a:rPr lang="en-US" sz="1600" dirty="0">
                <a:latin typeface="Palatino"/>
              </a:rPr>
              <a:t>Women have claim on their husbands for their maintenance, until their husbands are taken; and if they are not found transgressors they shall have fellowship in the church.</a:t>
            </a:r>
          </a:p>
          <a:p>
            <a:pPr algn="just" fontAlgn="base"/>
            <a:r>
              <a:rPr lang="en-US" sz="1600" b="1" dirty="0">
                <a:latin typeface="Palatino"/>
              </a:rPr>
              <a:t>3 </a:t>
            </a:r>
            <a:r>
              <a:rPr lang="en-US" sz="1600" dirty="0">
                <a:latin typeface="Palatino"/>
              </a:rPr>
              <a:t>And if they are not faithful they shall not have fellowship in the church; yet they may remain upon their inheritances according to the laws of the land.</a:t>
            </a:r>
            <a:endParaRPr lang="en-US" sz="1600" b="0" i="0" dirty="0">
              <a:effectLst/>
              <a:latin typeface="Palatino"/>
            </a:endParaRPr>
          </a:p>
        </p:txBody>
      </p:sp>
      <p:sp>
        <p:nvSpPr>
          <p:cNvPr id="14" name="Rectangle 13">
            <a:extLst>
              <a:ext uri="{FF2B5EF4-FFF2-40B4-BE49-F238E27FC236}">
                <a16:creationId xmlns:a16="http://schemas.microsoft.com/office/drawing/2014/main" id="{EF327337-1700-4FCF-A719-84A86DD37DDC}"/>
              </a:ext>
            </a:extLst>
          </p:cNvPr>
          <p:cNvSpPr/>
          <p:nvPr/>
        </p:nvSpPr>
        <p:spPr>
          <a:xfrm>
            <a:off x="1419294" y="3356298"/>
            <a:ext cx="7658444" cy="369332"/>
          </a:xfrm>
          <a:prstGeom prst="rect">
            <a:avLst/>
          </a:prstGeom>
        </p:spPr>
        <p:txBody>
          <a:bodyPr wrap="square">
            <a:spAutoFit/>
          </a:bodyPr>
          <a:lstStyle/>
          <a:p>
            <a:r>
              <a:rPr lang="en-US" dirty="0">
                <a:effectLst>
                  <a:outerShdw blurRad="38100" dist="38100" dir="2700000" algn="tl">
                    <a:srgbClr val="000000">
                      <a:alpha val="43137"/>
                    </a:srgbClr>
                  </a:outerShdw>
                </a:effectLst>
              </a:rPr>
              <a:t>If a man died and his wife remained faithful, </a:t>
            </a:r>
            <a:r>
              <a:rPr lang="en-US" b="1" dirty="0"/>
              <a:t>what blessing did she receive?</a:t>
            </a:r>
          </a:p>
        </p:txBody>
      </p:sp>
      <p:sp>
        <p:nvSpPr>
          <p:cNvPr id="15" name="Rectangle 14">
            <a:extLst>
              <a:ext uri="{FF2B5EF4-FFF2-40B4-BE49-F238E27FC236}">
                <a16:creationId xmlns:a16="http://schemas.microsoft.com/office/drawing/2014/main" id="{8DC2CA98-B8FF-41E9-90EB-E2CCAA72ECBC}"/>
              </a:ext>
            </a:extLst>
          </p:cNvPr>
          <p:cNvSpPr/>
          <p:nvPr/>
        </p:nvSpPr>
        <p:spPr>
          <a:xfrm>
            <a:off x="1419296" y="3794435"/>
            <a:ext cx="3186963" cy="369332"/>
          </a:xfrm>
          <a:prstGeom prst="rect">
            <a:avLst/>
          </a:prstGeom>
        </p:spPr>
        <p:txBody>
          <a:bodyPr wrap="none">
            <a:spAutoFit/>
          </a:bodyPr>
          <a:lstStyle/>
          <a:p>
            <a:r>
              <a:rPr lang="en-US" b="1" dirty="0"/>
              <a:t>Doctrine and Covenants 83:4-6.</a:t>
            </a:r>
          </a:p>
        </p:txBody>
      </p:sp>
      <p:sp>
        <p:nvSpPr>
          <p:cNvPr id="16" name="Rectangle 15">
            <a:extLst>
              <a:ext uri="{FF2B5EF4-FFF2-40B4-BE49-F238E27FC236}">
                <a16:creationId xmlns:a16="http://schemas.microsoft.com/office/drawing/2014/main" id="{3F2A9C94-826D-4AAF-8F8D-F1E481CA47BB}"/>
              </a:ext>
            </a:extLst>
          </p:cNvPr>
          <p:cNvSpPr/>
          <p:nvPr/>
        </p:nvSpPr>
        <p:spPr>
          <a:xfrm>
            <a:off x="1419294" y="4078920"/>
            <a:ext cx="8811381" cy="1323439"/>
          </a:xfrm>
          <a:prstGeom prst="rect">
            <a:avLst/>
          </a:prstGeom>
        </p:spPr>
        <p:txBody>
          <a:bodyPr wrap="square">
            <a:spAutoFit/>
          </a:bodyPr>
          <a:lstStyle/>
          <a:p>
            <a:pPr algn="just" fontAlgn="base"/>
            <a:r>
              <a:rPr lang="en-US" sz="1600" b="1" dirty="0">
                <a:latin typeface="Palatino"/>
              </a:rPr>
              <a:t>4 </a:t>
            </a:r>
            <a:r>
              <a:rPr lang="en-US" sz="1600" dirty="0">
                <a:latin typeface="Palatino"/>
              </a:rPr>
              <a:t>All children have claim upon their parents for their maintenance until they are of age.</a:t>
            </a:r>
          </a:p>
          <a:p>
            <a:pPr algn="just" fontAlgn="base"/>
            <a:r>
              <a:rPr lang="en-US" sz="1600" b="1" dirty="0">
                <a:latin typeface="Palatino"/>
              </a:rPr>
              <a:t>5 </a:t>
            </a:r>
            <a:r>
              <a:rPr lang="en-US" sz="1600" dirty="0">
                <a:latin typeface="Palatino"/>
              </a:rPr>
              <a:t>And after that, they have claim upon the church, or in other words upon the Lord’s storehouse, if their parents have not wherewith to give them inheritances.</a:t>
            </a:r>
          </a:p>
          <a:p>
            <a:pPr algn="just" fontAlgn="base"/>
            <a:r>
              <a:rPr lang="en-US" sz="1600" b="1" dirty="0">
                <a:latin typeface="Palatino"/>
              </a:rPr>
              <a:t>6 </a:t>
            </a:r>
            <a:r>
              <a:rPr lang="en-US" sz="1600" dirty="0">
                <a:latin typeface="Palatino"/>
              </a:rPr>
              <a:t>And the storehouse shall be kept by the consecrations of the church; and widows and orphans shall be provided for, as also the poor. Amen.</a:t>
            </a:r>
            <a:endParaRPr lang="en-US" sz="1600" b="0" i="0" dirty="0">
              <a:effectLst/>
              <a:latin typeface="Palatino"/>
            </a:endParaRPr>
          </a:p>
        </p:txBody>
      </p:sp>
      <p:sp>
        <p:nvSpPr>
          <p:cNvPr id="17" name="Rectangle 16">
            <a:extLst>
              <a:ext uri="{FF2B5EF4-FFF2-40B4-BE49-F238E27FC236}">
                <a16:creationId xmlns:a16="http://schemas.microsoft.com/office/drawing/2014/main" id="{002E51C3-411C-4C76-9166-614882A76EFF}"/>
              </a:ext>
            </a:extLst>
          </p:cNvPr>
          <p:cNvSpPr/>
          <p:nvPr/>
        </p:nvSpPr>
        <p:spPr>
          <a:xfrm>
            <a:off x="1419294" y="5481760"/>
            <a:ext cx="8811380" cy="646331"/>
          </a:xfrm>
          <a:prstGeom prst="rect">
            <a:avLst/>
          </a:prstGeom>
        </p:spPr>
        <p:txBody>
          <a:bodyPr wrap="square">
            <a:spAutoFit/>
          </a:bodyPr>
          <a:lstStyle/>
          <a:p>
            <a:pPr algn="just"/>
            <a:r>
              <a:rPr lang="en-US" b="1" dirty="0"/>
              <a:t>What do these verses teach you about how the Lord feels about widows, orphans, and all those in need? </a:t>
            </a:r>
          </a:p>
        </p:txBody>
      </p:sp>
    </p:spTree>
    <p:extLst>
      <p:ext uri="{BB962C8B-B14F-4D97-AF65-F5344CB8AC3E}">
        <p14:creationId xmlns:p14="http://schemas.microsoft.com/office/powerpoint/2010/main" val="411166095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circle(in)">
                                      <p:cBhvr>
                                        <p:cTn id="25" dur="2000"/>
                                        <p:tgtEl>
                                          <p:spTgt spid="13"/>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circle(in)">
                                      <p:cBhvr>
                                        <p:cTn id="28" dur="20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14"/>
                                        </p:tgtEl>
                                        <p:attrNameLst>
                                          <p:attrName>style.visibility</p:attrName>
                                        </p:attrNameLst>
                                      </p:cBhvr>
                                      <p:to>
                                        <p:strVal val="visible"/>
                                      </p:to>
                                    </p:set>
                                    <p:anim calcmode="lin" valueType="num">
                                      <p:cBhvr>
                                        <p:cTn id="33" dur="25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34" dur="250" fill="hold"/>
                                        <p:tgtEl>
                                          <p:spTgt spid="14"/>
                                        </p:tgtEl>
                                        <p:attrNameLst>
                                          <p:attrName>ppt_y</p:attrName>
                                        </p:attrNameLst>
                                      </p:cBhvr>
                                      <p:tavLst>
                                        <p:tav tm="0">
                                          <p:val>
                                            <p:strVal val="#ppt_y"/>
                                          </p:val>
                                        </p:tav>
                                        <p:tav tm="100000">
                                          <p:val>
                                            <p:strVal val="#ppt_y"/>
                                          </p:val>
                                        </p:tav>
                                      </p:tavLst>
                                    </p:anim>
                                    <p:anim calcmode="lin" valueType="num">
                                      <p:cBhvr>
                                        <p:cTn id="35" dur="25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36" dur="25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37" dur="250" tmFilter="0,0; .5, 1; 1, 1"/>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3"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strips(upRight)">
                                      <p:cBhvr>
                                        <p:cTn id="42" dur="1000"/>
                                        <p:tgtEl>
                                          <p:spTgt spid="16"/>
                                        </p:tgtEl>
                                      </p:cBhvr>
                                    </p:animEffect>
                                  </p:childTnLst>
                                </p:cTn>
                              </p:par>
                              <p:par>
                                <p:cTn id="43" presetID="18" presetClass="entr" presetSubtype="3"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strips(upRight)">
                                      <p:cBhvr>
                                        <p:cTn id="45" dur="10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85</a:t>
            </a:r>
          </a:p>
        </p:txBody>
      </p:sp>
      <p:sp>
        <p:nvSpPr>
          <p:cNvPr id="3" name="Rectangle 2">
            <a:extLst>
              <a:ext uri="{FF2B5EF4-FFF2-40B4-BE49-F238E27FC236}">
                <a16:creationId xmlns:a16="http://schemas.microsoft.com/office/drawing/2014/main" id="{A45A8041-F84B-4507-A449-C607E8B54304}"/>
              </a:ext>
            </a:extLst>
          </p:cNvPr>
          <p:cNvSpPr/>
          <p:nvPr/>
        </p:nvSpPr>
        <p:spPr>
          <a:xfrm>
            <a:off x="2954215" y="2959640"/>
            <a:ext cx="5918507" cy="923330"/>
          </a:xfrm>
          <a:prstGeom prst="rect">
            <a:avLst/>
          </a:prstGeom>
        </p:spPr>
        <p:txBody>
          <a:bodyPr wrap="square">
            <a:spAutoFit/>
          </a:bodyPr>
          <a:lstStyle/>
          <a:p>
            <a:pPr algn="ctr"/>
            <a:r>
              <a:rPr lang="en-US" sz="54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82-83.</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592B3E-A143-4741-9CDB-02C473F2329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85</a:t>
            </a:r>
          </a:p>
        </p:txBody>
      </p:sp>
      <p:sp>
        <p:nvSpPr>
          <p:cNvPr id="3" name="Rectangle 2">
            <a:extLst>
              <a:ext uri="{FF2B5EF4-FFF2-40B4-BE49-F238E27FC236}">
                <a16:creationId xmlns:a16="http://schemas.microsoft.com/office/drawing/2014/main" id="{D5C771AC-BB6A-4A7F-BEF8-987A39C31D63}"/>
              </a:ext>
            </a:extLst>
          </p:cNvPr>
          <p:cNvSpPr/>
          <p:nvPr/>
        </p:nvSpPr>
        <p:spPr>
          <a:xfrm>
            <a:off x="3054942" y="2828835"/>
            <a:ext cx="6082114" cy="1077218"/>
          </a:xfrm>
          <a:prstGeom prst="rect">
            <a:avLst/>
          </a:prstGeom>
        </p:spPr>
        <p:txBody>
          <a:bodyPr wrap="none">
            <a:spAutoFit/>
          </a:bodyPr>
          <a:lstStyle/>
          <a:p>
            <a:pPr algn="ctr"/>
            <a:r>
              <a:rPr lang="en-US" sz="3200" dirty="0">
                <a:latin typeface="Bahnschrift" panose="020B0502040204020203" pitchFamily="34" charset="0"/>
              </a:rPr>
              <a:t>“The Lord warns those who have </a:t>
            </a:r>
          </a:p>
          <a:p>
            <a:pPr algn="ctr"/>
            <a:r>
              <a:rPr lang="en-US" sz="3200" dirty="0">
                <a:latin typeface="Bahnschrift" panose="020B0502040204020203" pitchFamily="34" charset="0"/>
              </a:rPr>
              <a:t>received much from Him”</a:t>
            </a:r>
          </a:p>
        </p:txBody>
      </p:sp>
      <p:sp>
        <p:nvSpPr>
          <p:cNvPr id="4" name="Rectangle 3">
            <a:extLst>
              <a:ext uri="{FF2B5EF4-FFF2-40B4-BE49-F238E27FC236}">
                <a16:creationId xmlns:a16="http://schemas.microsoft.com/office/drawing/2014/main" id="{F48D4996-DACA-4FDD-8927-4BD9C715E680}"/>
              </a:ext>
            </a:extLst>
          </p:cNvPr>
          <p:cNvSpPr/>
          <p:nvPr/>
        </p:nvSpPr>
        <p:spPr>
          <a:xfrm>
            <a:off x="1467886" y="890974"/>
            <a:ext cx="3231847" cy="369332"/>
          </a:xfrm>
          <a:prstGeom prst="rect">
            <a:avLst/>
          </a:prstGeom>
        </p:spPr>
        <p:txBody>
          <a:bodyPr wrap="none">
            <a:spAutoFit/>
          </a:bodyPr>
          <a:lstStyle/>
          <a:p>
            <a:r>
              <a:rPr lang="en-US" b="1" dirty="0"/>
              <a:t>Doctrine and Covenants 82:1–7.</a:t>
            </a:r>
          </a:p>
        </p:txBody>
      </p:sp>
    </p:spTree>
    <p:extLst>
      <p:ext uri="{BB962C8B-B14F-4D97-AF65-F5344CB8AC3E}">
        <p14:creationId xmlns:p14="http://schemas.microsoft.com/office/powerpoint/2010/main" val="224522743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174132EC-CECA-480D-B9C7-7B9FCCF1BDE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85</a:t>
            </a:r>
          </a:p>
        </p:txBody>
      </p:sp>
      <p:sp>
        <p:nvSpPr>
          <p:cNvPr id="2" name="Rectangle 1">
            <a:extLst>
              <a:ext uri="{FF2B5EF4-FFF2-40B4-BE49-F238E27FC236}">
                <a16:creationId xmlns:a16="http://schemas.microsoft.com/office/drawing/2014/main" id="{4CEF6D0D-B410-4E9C-8CCB-0893A795321F}"/>
              </a:ext>
            </a:extLst>
          </p:cNvPr>
          <p:cNvSpPr/>
          <p:nvPr/>
        </p:nvSpPr>
        <p:spPr>
          <a:xfrm>
            <a:off x="1006036" y="890974"/>
            <a:ext cx="5610318" cy="369332"/>
          </a:xfrm>
          <a:prstGeom prst="rect">
            <a:avLst/>
          </a:prstGeom>
        </p:spPr>
        <p:txBody>
          <a:bodyPr wrap="none">
            <a:spAutoFit/>
          </a:bodyPr>
          <a:lstStyle/>
          <a:p>
            <a:r>
              <a:rPr lang="en-US" b="1" dirty="0"/>
              <a:t>How did you feel when you resolved your disagreement?</a:t>
            </a:r>
          </a:p>
        </p:txBody>
      </p:sp>
      <p:sp>
        <p:nvSpPr>
          <p:cNvPr id="3" name="Rectangle 2">
            <a:extLst>
              <a:ext uri="{FF2B5EF4-FFF2-40B4-BE49-F238E27FC236}">
                <a16:creationId xmlns:a16="http://schemas.microsoft.com/office/drawing/2014/main" id="{8E05AE85-85A4-4096-9ED5-345F2C64BB1B}"/>
              </a:ext>
            </a:extLst>
          </p:cNvPr>
          <p:cNvSpPr/>
          <p:nvPr/>
        </p:nvSpPr>
        <p:spPr>
          <a:xfrm>
            <a:off x="1006036" y="1415534"/>
            <a:ext cx="2999411" cy="369332"/>
          </a:xfrm>
          <a:prstGeom prst="rect">
            <a:avLst/>
          </a:prstGeom>
        </p:spPr>
        <p:txBody>
          <a:bodyPr wrap="none">
            <a:spAutoFit/>
          </a:bodyPr>
          <a:lstStyle/>
          <a:p>
            <a:r>
              <a:rPr lang="en-US" b="1" dirty="0"/>
              <a:t>Doctrine and Covenants 82:1.</a:t>
            </a:r>
          </a:p>
        </p:txBody>
      </p:sp>
      <p:sp>
        <p:nvSpPr>
          <p:cNvPr id="4" name="Rectangle 3">
            <a:extLst>
              <a:ext uri="{FF2B5EF4-FFF2-40B4-BE49-F238E27FC236}">
                <a16:creationId xmlns:a16="http://schemas.microsoft.com/office/drawing/2014/main" id="{6303EE45-74A1-4DBA-AF03-4A356E64D5DA}"/>
              </a:ext>
            </a:extLst>
          </p:cNvPr>
          <p:cNvSpPr/>
          <p:nvPr/>
        </p:nvSpPr>
        <p:spPr>
          <a:xfrm>
            <a:off x="1006035" y="1692102"/>
            <a:ext cx="9118625" cy="584775"/>
          </a:xfrm>
          <a:prstGeom prst="rect">
            <a:avLst/>
          </a:prstGeom>
        </p:spPr>
        <p:txBody>
          <a:bodyPr wrap="square">
            <a:spAutoFit/>
          </a:bodyPr>
          <a:lstStyle/>
          <a:p>
            <a:pPr algn="just"/>
            <a:r>
              <a:rPr lang="en-US" sz="1600" dirty="0">
                <a:latin typeface="Palatino"/>
              </a:rPr>
              <a:t>Verily, verily, I say unto you, my servants, that inasmuch as you have forgiven one another your trespasses, even so I, the Lord, forgive you.</a:t>
            </a:r>
            <a:endParaRPr lang="en-US" sz="1600" dirty="0"/>
          </a:p>
        </p:txBody>
      </p:sp>
      <p:sp>
        <p:nvSpPr>
          <p:cNvPr id="5" name="Rectangle 4">
            <a:extLst>
              <a:ext uri="{FF2B5EF4-FFF2-40B4-BE49-F238E27FC236}">
                <a16:creationId xmlns:a16="http://schemas.microsoft.com/office/drawing/2014/main" id="{4C122B31-B15C-420B-8719-4A9B49B830FE}"/>
              </a:ext>
            </a:extLst>
          </p:cNvPr>
          <p:cNvSpPr/>
          <p:nvPr/>
        </p:nvSpPr>
        <p:spPr>
          <a:xfrm>
            <a:off x="1006033" y="2276877"/>
            <a:ext cx="8707809" cy="369332"/>
          </a:xfrm>
          <a:prstGeom prst="rect">
            <a:avLst/>
          </a:prstGeom>
        </p:spPr>
        <p:txBody>
          <a:bodyPr wrap="square">
            <a:spAutoFit/>
          </a:bodyPr>
          <a:lstStyle/>
          <a:p>
            <a:pPr algn="just"/>
            <a:r>
              <a:rPr lang="en-US" b="1" dirty="0"/>
              <a:t>What is the relationship between forgiving others and receiving the Lord’s forgiveness? </a:t>
            </a:r>
          </a:p>
        </p:txBody>
      </p:sp>
      <p:sp>
        <p:nvSpPr>
          <p:cNvPr id="7" name="Rectangle 6">
            <a:extLst>
              <a:ext uri="{FF2B5EF4-FFF2-40B4-BE49-F238E27FC236}">
                <a16:creationId xmlns:a16="http://schemas.microsoft.com/office/drawing/2014/main" id="{3532D26B-6BCB-4FBC-9F1E-B2C4BC6FF0A1}"/>
              </a:ext>
            </a:extLst>
          </p:cNvPr>
          <p:cNvSpPr/>
          <p:nvPr/>
        </p:nvSpPr>
        <p:spPr>
          <a:xfrm>
            <a:off x="1006033" y="2684617"/>
            <a:ext cx="2999411" cy="369332"/>
          </a:xfrm>
          <a:prstGeom prst="rect">
            <a:avLst/>
          </a:prstGeom>
        </p:spPr>
        <p:txBody>
          <a:bodyPr wrap="none">
            <a:spAutoFit/>
          </a:bodyPr>
          <a:lstStyle/>
          <a:p>
            <a:r>
              <a:rPr lang="en-US" b="1" dirty="0"/>
              <a:t>Doctrine and Covenants 82:2.</a:t>
            </a:r>
          </a:p>
        </p:txBody>
      </p:sp>
      <p:sp>
        <p:nvSpPr>
          <p:cNvPr id="6" name="Rectangle 5">
            <a:extLst>
              <a:ext uri="{FF2B5EF4-FFF2-40B4-BE49-F238E27FC236}">
                <a16:creationId xmlns:a16="http://schemas.microsoft.com/office/drawing/2014/main" id="{9272D638-294D-4C8D-9E15-C208D6857325}"/>
              </a:ext>
            </a:extLst>
          </p:cNvPr>
          <p:cNvSpPr/>
          <p:nvPr/>
        </p:nvSpPr>
        <p:spPr>
          <a:xfrm>
            <a:off x="1006033" y="2934681"/>
            <a:ext cx="9118624" cy="830997"/>
          </a:xfrm>
          <a:prstGeom prst="rect">
            <a:avLst/>
          </a:prstGeom>
        </p:spPr>
        <p:txBody>
          <a:bodyPr wrap="square">
            <a:spAutoFit/>
          </a:bodyPr>
          <a:lstStyle/>
          <a:p>
            <a:pPr algn="just"/>
            <a:r>
              <a:rPr lang="en-US" sz="1600" dirty="0">
                <a:latin typeface="Palatino"/>
              </a:rPr>
              <a:t>Nevertheless, there are those among you who have sinned exceedingly; yea, even all of you have sinned; but verily I say unto you, beware from henceforth, and refrain from sin, lest sore judgments fall upon your heads.</a:t>
            </a:r>
            <a:endParaRPr lang="en-US" sz="1600" dirty="0"/>
          </a:p>
        </p:txBody>
      </p:sp>
      <p:sp>
        <p:nvSpPr>
          <p:cNvPr id="9" name="Rectangle 8">
            <a:extLst>
              <a:ext uri="{FF2B5EF4-FFF2-40B4-BE49-F238E27FC236}">
                <a16:creationId xmlns:a16="http://schemas.microsoft.com/office/drawing/2014/main" id="{7CF80AD7-6BD1-46DE-AC13-B5C552C1C94F}"/>
              </a:ext>
            </a:extLst>
          </p:cNvPr>
          <p:cNvSpPr/>
          <p:nvPr/>
        </p:nvSpPr>
        <p:spPr>
          <a:xfrm>
            <a:off x="957444" y="3772088"/>
            <a:ext cx="7881756" cy="369332"/>
          </a:xfrm>
          <a:prstGeom prst="rect">
            <a:avLst/>
          </a:prstGeom>
        </p:spPr>
        <p:txBody>
          <a:bodyPr wrap="square">
            <a:spAutoFit/>
          </a:bodyPr>
          <a:lstStyle/>
          <a:p>
            <a:pPr algn="just"/>
            <a:r>
              <a:rPr lang="en-US" b="1" dirty="0"/>
              <a:t> What did the Lord say would come upon those who did not “refrain from sin”? </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1000"/>
                                        <p:tgtEl>
                                          <p:spTgt spid="3"/>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1000"/>
                                        <p:tgtEl>
                                          <p:spTgt spid="7"/>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dissolve">
                                      <p:cBhvr>
                                        <p:cTn id="30" dur="10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6"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6AF03FA-B1D1-4ACE-A98D-08E5EA8AEA3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85</a:t>
            </a:r>
          </a:p>
        </p:txBody>
      </p:sp>
      <p:sp>
        <p:nvSpPr>
          <p:cNvPr id="2" name="Rectangle 1">
            <a:extLst>
              <a:ext uri="{FF2B5EF4-FFF2-40B4-BE49-F238E27FC236}">
                <a16:creationId xmlns:a16="http://schemas.microsoft.com/office/drawing/2014/main" id="{1ECF8F9E-0E78-497E-98A7-7B151B0087CD}"/>
              </a:ext>
            </a:extLst>
          </p:cNvPr>
          <p:cNvSpPr/>
          <p:nvPr/>
        </p:nvSpPr>
        <p:spPr>
          <a:xfrm>
            <a:off x="1205945" y="2609863"/>
            <a:ext cx="8534400" cy="369332"/>
          </a:xfrm>
          <a:prstGeom prst="rect">
            <a:avLst/>
          </a:prstGeom>
        </p:spPr>
        <p:txBody>
          <a:bodyPr wrap="square">
            <a:spAutoFit/>
          </a:bodyPr>
          <a:lstStyle/>
          <a:p>
            <a:r>
              <a:rPr lang="en-US" b="1" dirty="0"/>
              <a:t>In what ways did these Saints qualify as people who had received “the greater light”?</a:t>
            </a:r>
          </a:p>
        </p:txBody>
      </p:sp>
      <p:sp>
        <p:nvSpPr>
          <p:cNvPr id="3" name="Rectangle 2">
            <a:extLst>
              <a:ext uri="{FF2B5EF4-FFF2-40B4-BE49-F238E27FC236}">
                <a16:creationId xmlns:a16="http://schemas.microsoft.com/office/drawing/2014/main" id="{6E41EAA9-DCC0-4352-ABED-3494932BA1BC}"/>
              </a:ext>
            </a:extLst>
          </p:cNvPr>
          <p:cNvSpPr/>
          <p:nvPr/>
        </p:nvSpPr>
        <p:spPr>
          <a:xfrm>
            <a:off x="1205945" y="3076061"/>
            <a:ext cx="8878957" cy="369332"/>
          </a:xfrm>
          <a:prstGeom prst="rect">
            <a:avLst/>
          </a:prstGeom>
        </p:spPr>
        <p:txBody>
          <a:bodyPr wrap="square">
            <a:spAutoFit/>
          </a:bodyPr>
          <a:lstStyle/>
          <a:p>
            <a:pPr algn="just"/>
            <a:r>
              <a:rPr lang="en-US" b="1" dirty="0"/>
              <a:t>What did the Lord teach in these verses about our accountability for what He has given us?</a:t>
            </a:r>
          </a:p>
        </p:txBody>
      </p:sp>
      <p:sp>
        <p:nvSpPr>
          <p:cNvPr id="4" name="Rectangle 3">
            <a:extLst>
              <a:ext uri="{FF2B5EF4-FFF2-40B4-BE49-F238E27FC236}">
                <a16:creationId xmlns:a16="http://schemas.microsoft.com/office/drawing/2014/main" id="{F07EAEF3-1E58-4C97-AB73-B2A3D59669F5}"/>
              </a:ext>
            </a:extLst>
          </p:cNvPr>
          <p:cNvSpPr/>
          <p:nvPr/>
        </p:nvSpPr>
        <p:spPr>
          <a:xfrm>
            <a:off x="1205945" y="3402680"/>
            <a:ext cx="6005940"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Lord requires much of those to whom He has given much.</a:t>
            </a:r>
          </a:p>
        </p:txBody>
      </p:sp>
      <p:sp>
        <p:nvSpPr>
          <p:cNvPr id="5" name="Rectangle 4">
            <a:extLst>
              <a:ext uri="{FF2B5EF4-FFF2-40B4-BE49-F238E27FC236}">
                <a16:creationId xmlns:a16="http://schemas.microsoft.com/office/drawing/2014/main" id="{F19E9D01-4AE3-436B-8137-E1A1986DCD84}"/>
              </a:ext>
            </a:extLst>
          </p:cNvPr>
          <p:cNvSpPr/>
          <p:nvPr/>
        </p:nvSpPr>
        <p:spPr>
          <a:xfrm>
            <a:off x="1205945" y="3871055"/>
            <a:ext cx="8640419" cy="646331"/>
          </a:xfrm>
          <a:prstGeom prst="rect">
            <a:avLst/>
          </a:prstGeom>
        </p:spPr>
        <p:txBody>
          <a:bodyPr wrap="square">
            <a:spAutoFit/>
          </a:bodyPr>
          <a:lstStyle/>
          <a:p>
            <a:pPr algn="just"/>
            <a:r>
              <a:rPr lang="en-US" b="1" dirty="0"/>
              <a:t>Why do you think those who have received more from the Lord would also have more required of them?</a:t>
            </a:r>
          </a:p>
        </p:txBody>
      </p:sp>
      <p:sp>
        <p:nvSpPr>
          <p:cNvPr id="6" name="Rectangle 5">
            <a:extLst>
              <a:ext uri="{FF2B5EF4-FFF2-40B4-BE49-F238E27FC236}">
                <a16:creationId xmlns:a16="http://schemas.microsoft.com/office/drawing/2014/main" id="{79B40309-B609-4B18-8966-1D86E81E8E46}"/>
              </a:ext>
            </a:extLst>
          </p:cNvPr>
          <p:cNvSpPr/>
          <p:nvPr/>
        </p:nvSpPr>
        <p:spPr>
          <a:xfrm>
            <a:off x="1205945" y="4605852"/>
            <a:ext cx="7020948" cy="369332"/>
          </a:xfrm>
          <a:prstGeom prst="rect">
            <a:avLst/>
          </a:prstGeom>
        </p:spPr>
        <p:txBody>
          <a:bodyPr wrap="square">
            <a:spAutoFit/>
          </a:bodyPr>
          <a:lstStyle/>
          <a:p>
            <a:r>
              <a:rPr lang="en-US" b="1" dirty="0"/>
              <a:t>Why do you think we qualify as people “unto whom much is given”?</a:t>
            </a:r>
          </a:p>
        </p:txBody>
      </p:sp>
      <p:sp>
        <p:nvSpPr>
          <p:cNvPr id="8" name="Rectangle 7">
            <a:extLst>
              <a:ext uri="{FF2B5EF4-FFF2-40B4-BE49-F238E27FC236}">
                <a16:creationId xmlns:a16="http://schemas.microsoft.com/office/drawing/2014/main" id="{B7D206DD-80EC-4CC0-8182-10914A0E4D56}"/>
              </a:ext>
            </a:extLst>
          </p:cNvPr>
          <p:cNvSpPr/>
          <p:nvPr/>
        </p:nvSpPr>
        <p:spPr>
          <a:xfrm>
            <a:off x="1205945" y="4983054"/>
            <a:ext cx="4054123" cy="369332"/>
          </a:xfrm>
          <a:prstGeom prst="rect">
            <a:avLst/>
          </a:prstGeom>
        </p:spPr>
        <p:txBody>
          <a:bodyPr wrap="none">
            <a:spAutoFit/>
          </a:bodyPr>
          <a:lstStyle/>
          <a:p>
            <a:r>
              <a:rPr lang="en-US" b="1" dirty="0"/>
              <a:t>What are some things He requires of us?</a:t>
            </a:r>
          </a:p>
        </p:txBody>
      </p:sp>
      <p:sp>
        <p:nvSpPr>
          <p:cNvPr id="9" name="Rectangle 8">
            <a:extLst>
              <a:ext uri="{FF2B5EF4-FFF2-40B4-BE49-F238E27FC236}">
                <a16:creationId xmlns:a16="http://schemas.microsoft.com/office/drawing/2014/main" id="{A93042C5-D5CA-4F06-A560-280A4F7B9615}"/>
              </a:ext>
            </a:extLst>
          </p:cNvPr>
          <p:cNvSpPr/>
          <p:nvPr/>
        </p:nvSpPr>
        <p:spPr>
          <a:xfrm>
            <a:off x="1152937" y="1049244"/>
            <a:ext cx="3186963" cy="369332"/>
          </a:xfrm>
          <a:prstGeom prst="rect">
            <a:avLst/>
          </a:prstGeom>
        </p:spPr>
        <p:txBody>
          <a:bodyPr wrap="none">
            <a:spAutoFit/>
          </a:bodyPr>
          <a:lstStyle/>
          <a:p>
            <a:r>
              <a:rPr lang="en-US" b="1" dirty="0"/>
              <a:t>Doctrine and Covenants 82:3-4.</a:t>
            </a:r>
          </a:p>
        </p:txBody>
      </p:sp>
      <p:sp>
        <p:nvSpPr>
          <p:cNvPr id="10" name="Rectangle 9">
            <a:extLst>
              <a:ext uri="{FF2B5EF4-FFF2-40B4-BE49-F238E27FC236}">
                <a16:creationId xmlns:a16="http://schemas.microsoft.com/office/drawing/2014/main" id="{28FFE4DF-D292-4305-9C64-9B8FFE9D3ADA}"/>
              </a:ext>
            </a:extLst>
          </p:cNvPr>
          <p:cNvSpPr/>
          <p:nvPr/>
        </p:nvSpPr>
        <p:spPr>
          <a:xfrm>
            <a:off x="1166189" y="1282459"/>
            <a:ext cx="9105372" cy="1323439"/>
          </a:xfrm>
          <a:prstGeom prst="rect">
            <a:avLst/>
          </a:prstGeom>
        </p:spPr>
        <p:txBody>
          <a:bodyPr wrap="square">
            <a:spAutoFit/>
          </a:bodyPr>
          <a:lstStyle/>
          <a:p>
            <a:pPr algn="just" fontAlgn="base"/>
            <a:r>
              <a:rPr lang="en-US" sz="1600" b="1" dirty="0">
                <a:latin typeface="Palatino"/>
              </a:rPr>
              <a:t>3 </a:t>
            </a:r>
            <a:r>
              <a:rPr lang="en-US" sz="1600" dirty="0">
                <a:latin typeface="Palatino"/>
              </a:rPr>
              <a:t>For of him unto whom much is given much is required; and he who sins against the greater light shall receive the greater condemnation.</a:t>
            </a:r>
          </a:p>
          <a:p>
            <a:pPr algn="just" fontAlgn="base"/>
            <a:r>
              <a:rPr lang="en-US" sz="1600" b="1" dirty="0">
                <a:latin typeface="Palatino"/>
              </a:rPr>
              <a:t>4 </a:t>
            </a:r>
            <a:r>
              <a:rPr lang="en-US" sz="1600" dirty="0">
                <a:latin typeface="Palatino"/>
              </a:rPr>
              <a:t>Ye call upon my name for revelations, and I give them unto you; and inasmuch as ye keep not my sayings, which I give unto you, ye become transgressors; and justice and judgment are the penalty which is affixed unto my law.</a:t>
            </a:r>
            <a:endParaRPr lang="en-US" sz="1600" b="0" i="0" dirty="0">
              <a:effectLst/>
              <a:latin typeface="Palatino"/>
            </a:endParaRP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Left)">
                                      <p:cBhvr>
                                        <p:cTn id="7" dur="1000"/>
                                        <p:tgtEl>
                                          <p:spTgt spid="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strips(downLeft)">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1" presetClass="entr" presetSubtype="0" fill="hold" nodeType="clickEffect">
                                  <p:stCondLst>
                                    <p:cond delay="0"/>
                                  </p:stCondLst>
                                  <p:iterate type="lt">
                                    <p:tmPct val="10000"/>
                                  </p:iterate>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p:cTn id="27" dur="25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8" dur="25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29" dur="25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0" dur="25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1" dur="250" tmFilter="0,0; .5, 1; 1, 1"/>
                                        <p:tgtEl>
                                          <p:spTgt spid="4">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1000" fill="hold"/>
                                        <p:tgtEl>
                                          <p:spTgt spid="5"/>
                                        </p:tgtEl>
                                        <p:attrNameLst>
                                          <p:attrName>ppt_x</p:attrName>
                                        </p:attrNameLst>
                                      </p:cBhvr>
                                      <p:tavLst>
                                        <p:tav tm="0">
                                          <p:val>
                                            <p:strVal val="0-#ppt_w/2"/>
                                          </p:val>
                                        </p:tav>
                                        <p:tav tm="100000">
                                          <p:val>
                                            <p:strVal val="#ppt_x"/>
                                          </p:val>
                                        </p:tav>
                                      </p:tavLst>
                                    </p:anim>
                                    <p:anim calcmode="lin" valueType="num">
                                      <p:cBhvr additive="base">
                                        <p:cTn id="37"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randombar(horizontal)">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16ECC24C-71D6-4681-8C88-0DD966D38915}"/>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85</a:t>
            </a:r>
          </a:p>
        </p:txBody>
      </p:sp>
      <p:sp>
        <p:nvSpPr>
          <p:cNvPr id="3" name="Rectangle 2">
            <a:extLst>
              <a:ext uri="{FF2B5EF4-FFF2-40B4-BE49-F238E27FC236}">
                <a16:creationId xmlns:a16="http://schemas.microsoft.com/office/drawing/2014/main" id="{F56F1200-DF0A-4C2B-84C7-594EAB0EDCFD}"/>
              </a:ext>
            </a:extLst>
          </p:cNvPr>
          <p:cNvSpPr/>
          <p:nvPr/>
        </p:nvSpPr>
        <p:spPr>
          <a:xfrm>
            <a:off x="1098797" y="922194"/>
            <a:ext cx="2999411" cy="369332"/>
          </a:xfrm>
          <a:prstGeom prst="rect">
            <a:avLst/>
          </a:prstGeom>
        </p:spPr>
        <p:txBody>
          <a:bodyPr wrap="none">
            <a:spAutoFit/>
          </a:bodyPr>
          <a:lstStyle/>
          <a:p>
            <a:r>
              <a:rPr lang="en-US" b="1" dirty="0"/>
              <a:t>Doctrine and Covenants 82:7.</a:t>
            </a:r>
          </a:p>
        </p:txBody>
      </p:sp>
      <p:sp>
        <p:nvSpPr>
          <p:cNvPr id="4" name="Rectangle 3">
            <a:extLst>
              <a:ext uri="{FF2B5EF4-FFF2-40B4-BE49-F238E27FC236}">
                <a16:creationId xmlns:a16="http://schemas.microsoft.com/office/drawing/2014/main" id="{AEAC1E19-3519-4B08-9019-B79A5101BE9F}"/>
              </a:ext>
            </a:extLst>
          </p:cNvPr>
          <p:cNvSpPr/>
          <p:nvPr/>
        </p:nvSpPr>
        <p:spPr>
          <a:xfrm>
            <a:off x="1098797" y="1212215"/>
            <a:ext cx="9158385" cy="584775"/>
          </a:xfrm>
          <a:prstGeom prst="rect">
            <a:avLst/>
          </a:prstGeom>
        </p:spPr>
        <p:txBody>
          <a:bodyPr wrap="square">
            <a:spAutoFit/>
          </a:bodyPr>
          <a:lstStyle/>
          <a:p>
            <a:pPr algn="just"/>
            <a:r>
              <a:rPr lang="en-US" sz="1600" dirty="0">
                <a:latin typeface="Palatino"/>
              </a:rPr>
              <a:t>And now, verily I say unto you, I, the Lord, will not lay any sin to your charge; go your ways and sin no more; but unto that soul who sinneth shall the former sins return, saith the Lord your God.</a:t>
            </a:r>
            <a:endParaRPr lang="en-US" sz="1600" dirty="0"/>
          </a:p>
        </p:txBody>
      </p:sp>
      <p:sp>
        <p:nvSpPr>
          <p:cNvPr id="5" name="Rectangle 4">
            <a:extLst>
              <a:ext uri="{FF2B5EF4-FFF2-40B4-BE49-F238E27FC236}">
                <a16:creationId xmlns:a16="http://schemas.microsoft.com/office/drawing/2014/main" id="{E3A703B0-7CC4-40EA-8C4C-C0617CC42C1B}"/>
              </a:ext>
            </a:extLst>
          </p:cNvPr>
          <p:cNvSpPr/>
          <p:nvPr/>
        </p:nvSpPr>
        <p:spPr>
          <a:xfrm>
            <a:off x="1098796" y="1837312"/>
            <a:ext cx="5608202" cy="369332"/>
          </a:xfrm>
          <a:prstGeom prst="rect">
            <a:avLst/>
          </a:prstGeom>
        </p:spPr>
        <p:txBody>
          <a:bodyPr wrap="none">
            <a:spAutoFit/>
          </a:bodyPr>
          <a:lstStyle/>
          <a:p>
            <a:r>
              <a:rPr lang="en-US" b="1" dirty="0"/>
              <a:t>Why is it important for those who repent to forsake sin? </a:t>
            </a:r>
          </a:p>
        </p:txBody>
      </p:sp>
      <p:sp>
        <p:nvSpPr>
          <p:cNvPr id="2" name="Rectangle 1">
            <a:extLst>
              <a:ext uri="{FF2B5EF4-FFF2-40B4-BE49-F238E27FC236}">
                <a16:creationId xmlns:a16="http://schemas.microsoft.com/office/drawing/2014/main" id="{941727D6-59F2-43F1-98FD-521D8D030C79}"/>
              </a:ext>
            </a:extLst>
          </p:cNvPr>
          <p:cNvSpPr/>
          <p:nvPr/>
        </p:nvSpPr>
        <p:spPr>
          <a:xfrm>
            <a:off x="1098796" y="2130371"/>
            <a:ext cx="7197064"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When we knowingly turn from righteousness to sin, our “former sins return.</a:t>
            </a:r>
          </a:p>
        </p:txBody>
      </p:sp>
      <p:sp>
        <p:nvSpPr>
          <p:cNvPr id="6" name="Rectangle 5">
            <a:extLst>
              <a:ext uri="{FF2B5EF4-FFF2-40B4-BE49-F238E27FC236}">
                <a16:creationId xmlns:a16="http://schemas.microsoft.com/office/drawing/2014/main" id="{A2657B18-2785-4151-9C68-4D516DCD33B8}"/>
              </a:ext>
            </a:extLst>
          </p:cNvPr>
          <p:cNvSpPr/>
          <p:nvPr/>
        </p:nvSpPr>
        <p:spPr>
          <a:xfrm>
            <a:off x="1098796" y="2543264"/>
            <a:ext cx="9158385" cy="646331"/>
          </a:xfrm>
          <a:prstGeom prst="rect">
            <a:avLst/>
          </a:prstGeom>
        </p:spPr>
        <p:txBody>
          <a:bodyPr wrap="square">
            <a:spAutoFit/>
          </a:bodyPr>
          <a:lstStyle/>
          <a:p>
            <a:pPr algn="just"/>
            <a:r>
              <a:rPr lang="en-US" b="1" dirty="0"/>
              <a:t>Why do you think our former sins return if we intentionally sin after having sought the Lord’s forgiveness?</a:t>
            </a:r>
          </a:p>
        </p:txBody>
      </p:sp>
    </p:spTree>
    <p:extLst>
      <p:ext uri="{BB962C8B-B14F-4D97-AF65-F5344CB8AC3E}">
        <p14:creationId xmlns:p14="http://schemas.microsoft.com/office/powerpoint/2010/main" val="21313579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gtEl>
                                        <p:attrNameLst>
                                          <p:attrName>r</p:attrName>
                                        </p:attrNameLst>
                                      </p:cBhvr>
                                    </p:animRot>
                                    <p:animRot by="-240000">
                                      <p:cBhvr>
                                        <p:cTn id="7" dur="200" fill="hold">
                                          <p:stCondLst>
                                            <p:cond delay="200"/>
                                          </p:stCondLst>
                                        </p:cTn>
                                        <p:tgtEl>
                                          <p:spTgt spid="3"/>
                                        </p:tgtEl>
                                        <p:attrNameLst>
                                          <p:attrName>r</p:attrName>
                                        </p:attrNameLst>
                                      </p:cBhvr>
                                    </p:animRot>
                                    <p:animRot by="240000">
                                      <p:cBhvr>
                                        <p:cTn id="8" dur="200" fill="hold">
                                          <p:stCondLst>
                                            <p:cond delay="400"/>
                                          </p:stCondLst>
                                        </p:cTn>
                                        <p:tgtEl>
                                          <p:spTgt spid="3"/>
                                        </p:tgtEl>
                                        <p:attrNameLst>
                                          <p:attrName>r</p:attrName>
                                        </p:attrNameLst>
                                      </p:cBhvr>
                                    </p:animRot>
                                    <p:animRot by="-240000">
                                      <p:cBhvr>
                                        <p:cTn id="9" dur="200" fill="hold">
                                          <p:stCondLst>
                                            <p:cond delay="600"/>
                                          </p:stCondLst>
                                        </p:cTn>
                                        <p:tgtEl>
                                          <p:spTgt spid="3"/>
                                        </p:tgtEl>
                                        <p:attrNameLst>
                                          <p:attrName>r</p:attrName>
                                        </p:attrNameLst>
                                      </p:cBhvr>
                                    </p:animRot>
                                    <p:animRot by="120000">
                                      <p:cBhvr>
                                        <p:cTn id="10" dur="200" fill="hold">
                                          <p:stCondLst>
                                            <p:cond delay="800"/>
                                          </p:stCondLst>
                                        </p:cTn>
                                        <p:tgtEl>
                                          <p:spTgt spid="3"/>
                                        </p:tgtEl>
                                        <p:attrNameLst>
                                          <p:attrName>r</p:attrName>
                                        </p:attrNameLst>
                                      </p:cBhvr>
                                    </p:animRot>
                                  </p:childTnLst>
                                </p:cTn>
                              </p:par>
                              <p:par>
                                <p:cTn id="11" presetID="32" presetClass="emph" presetSubtype="0" fill="hold" grpId="0" nodeType="withEffect">
                                  <p:stCondLst>
                                    <p:cond delay="0"/>
                                  </p:stCondLst>
                                  <p:childTnLst>
                                    <p:animRot by="120000">
                                      <p:cBhvr>
                                        <p:cTn id="12" dur="100" fill="hold">
                                          <p:stCondLst>
                                            <p:cond delay="0"/>
                                          </p:stCondLst>
                                        </p:cTn>
                                        <p:tgtEl>
                                          <p:spTgt spid="4"/>
                                        </p:tgtEl>
                                        <p:attrNameLst>
                                          <p:attrName>r</p:attrName>
                                        </p:attrNameLst>
                                      </p:cBhvr>
                                    </p:animRot>
                                    <p:animRot by="-240000">
                                      <p:cBhvr>
                                        <p:cTn id="13" dur="200" fill="hold">
                                          <p:stCondLst>
                                            <p:cond delay="200"/>
                                          </p:stCondLst>
                                        </p:cTn>
                                        <p:tgtEl>
                                          <p:spTgt spid="4"/>
                                        </p:tgtEl>
                                        <p:attrNameLst>
                                          <p:attrName>r</p:attrName>
                                        </p:attrNameLst>
                                      </p:cBhvr>
                                    </p:animRot>
                                    <p:animRot by="240000">
                                      <p:cBhvr>
                                        <p:cTn id="14" dur="200" fill="hold">
                                          <p:stCondLst>
                                            <p:cond delay="400"/>
                                          </p:stCondLst>
                                        </p:cTn>
                                        <p:tgtEl>
                                          <p:spTgt spid="4"/>
                                        </p:tgtEl>
                                        <p:attrNameLst>
                                          <p:attrName>r</p:attrName>
                                        </p:attrNameLst>
                                      </p:cBhvr>
                                    </p:animRot>
                                    <p:animRot by="-240000">
                                      <p:cBhvr>
                                        <p:cTn id="15" dur="200" fill="hold">
                                          <p:stCondLst>
                                            <p:cond delay="600"/>
                                          </p:stCondLst>
                                        </p:cTn>
                                        <p:tgtEl>
                                          <p:spTgt spid="4"/>
                                        </p:tgtEl>
                                        <p:attrNameLst>
                                          <p:attrName>r</p:attrName>
                                        </p:attrNameLst>
                                      </p:cBhvr>
                                    </p:animRot>
                                    <p:animRot by="120000">
                                      <p:cBhvr>
                                        <p:cTn id="16" dur="200" fill="hold">
                                          <p:stCondLst>
                                            <p:cond delay="800"/>
                                          </p:stCondLst>
                                        </p:cTn>
                                        <p:tgtEl>
                                          <p:spTgt spid="4"/>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nodeType="clickEffect">
                                  <p:stCondLst>
                                    <p:cond delay="0"/>
                                  </p:stCondLst>
                                  <p:childTnLst>
                                    <p:set>
                                      <p:cBhvr>
                                        <p:cTn id="27" dur="1" fill="hold">
                                          <p:stCondLst>
                                            <p:cond delay="0"/>
                                          </p:stCondLst>
                                        </p:cTn>
                                        <p:tgtEl>
                                          <p:spTgt spid="2">
                                            <p:txEl>
                                              <p:pRg st="0" end="0"/>
                                            </p:txEl>
                                          </p:spTgt>
                                        </p:tgtEl>
                                        <p:attrNameLst>
                                          <p:attrName>style.visibility</p:attrName>
                                        </p:attrNameLst>
                                      </p:cBhvr>
                                      <p:to>
                                        <p:strVal val="visible"/>
                                      </p:to>
                                    </p:set>
                                    <p:animEffect transition="in" filter="barn(outVertical)">
                                      <p:cBhvr>
                                        <p:cTn id="28" dur="1000"/>
                                        <p:tgtEl>
                                          <p:spTgt spid="2">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85</a:t>
            </a:r>
          </a:p>
        </p:txBody>
      </p:sp>
      <p:sp>
        <p:nvSpPr>
          <p:cNvPr id="3" name="Rectangle 2">
            <a:extLst>
              <a:ext uri="{FF2B5EF4-FFF2-40B4-BE49-F238E27FC236}">
                <a16:creationId xmlns:a16="http://schemas.microsoft.com/office/drawing/2014/main" id="{3502600A-E560-4398-AC5A-9648C42BB589}"/>
              </a:ext>
            </a:extLst>
          </p:cNvPr>
          <p:cNvSpPr/>
          <p:nvPr/>
        </p:nvSpPr>
        <p:spPr>
          <a:xfrm>
            <a:off x="1794116" y="2921168"/>
            <a:ext cx="8603767" cy="1015663"/>
          </a:xfrm>
          <a:prstGeom prst="rect">
            <a:avLst/>
          </a:prstGeom>
        </p:spPr>
        <p:txBody>
          <a:bodyPr wrap="square">
            <a:spAutoFit/>
          </a:bodyPr>
          <a:lstStyle/>
          <a:p>
            <a:pPr algn="ctr"/>
            <a:r>
              <a:rPr lang="en-US" sz="3000" dirty="0">
                <a:latin typeface="Bahnschrift" panose="020B0502040204020203" pitchFamily="34" charset="0"/>
              </a:rPr>
              <a:t>“The Lord commands nine men to form a firm to </a:t>
            </a:r>
          </a:p>
          <a:p>
            <a:pPr algn="ctr"/>
            <a:r>
              <a:rPr lang="en-US" sz="3000" dirty="0">
                <a:latin typeface="Bahnschrift" panose="020B0502040204020203" pitchFamily="34" charset="0"/>
              </a:rPr>
              <a:t>manage the temporal affairs of the Church”</a:t>
            </a:r>
          </a:p>
        </p:txBody>
      </p:sp>
      <p:sp>
        <p:nvSpPr>
          <p:cNvPr id="4" name="Rectangle 3">
            <a:extLst>
              <a:ext uri="{FF2B5EF4-FFF2-40B4-BE49-F238E27FC236}">
                <a16:creationId xmlns:a16="http://schemas.microsoft.com/office/drawing/2014/main" id="{A1F1BA67-C872-4FE3-A6C0-89B5B91C0E73}"/>
              </a:ext>
            </a:extLst>
          </p:cNvPr>
          <p:cNvSpPr/>
          <p:nvPr/>
        </p:nvSpPr>
        <p:spPr>
          <a:xfrm>
            <a:off x="1467886" y="890974"/>
            <a:ext cx="3348865" cy="369332"/>
          </a:xfrm>
          <a:prstGeom prst="rect">
            <a:avLst/>
          </a:prstGeom>
        </p:spPr>
        <p:txBody>
          <a:bodyPr wrap="none">
            <a:spAutoFit/>
          </a:bodyPr>
          <a:lstStyle/>
          <a:p>
            <a:r>
              <a:rPr lang="en-US" b="1" dirty="0"/>
              <a:t>Doctrine and Covenants 82:8–24.</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85</a:t>
            </a:r>
          </a:p>
        </p:txBody>
      </p:sp>
      <p:sp>
        <p:nvSpPr>
          <p:cNvPr id="3" name="Rectangle 2">
            <a:extLst>
              <a:ext uri="{FF2B5EF4-FFF2-40B4-BE49-F238E27FC236}">
                <a16:creationId xmlns:a16="http://schemas.microsoft.com/office/drawing/2014/main" id="{3CF69EBF-42D0-42C0-BD06-FBBCE2BCD8CE}"/>
              </a:ext>
            </a:extLst>
          </p:cNvPr>
          <p:cNvSpPr/>
          <p:nvPr/>
        </p:nvSpPr>
        <p:spPr>
          <a:xfrm>
            <a:off x="1467886" y="890974"/>
            <a:ext cx="3231847" cy="369332"/>
          </a:xfrm>
          <a:prstGeom prst="rect">
            <a:avLst/>
          </a:prstGeom>
        </p:spPr>
        <p:txBody>
          <a:bodyPr wrap="none">
            <a:spAutoFit/>
          </a:bodyPr>
          <a:lstStyle/>
          <a:p>
            <a:r>
              <a:rPr lang="en-US" b="1" dirty="0"/>
              <a:t>Doctrine and Covenants 82:8–9.</a:t>
            </a:r>
          </a:p>
        </p:txBody>
      </p:sp>
      <p:sp>
        <p:nvSpPr>
          <p:cNvPr id="2" name="Rectangle 1">
            <a:extLst>
              <a:ext uri="{FF2B5EF4-FFF2-40B4-BE49-F238E27FC236}">
                <a16:creationId xmlns:a16="http://schemas.microsoft.com/office/drawing/2014/main" id="{C0385232-689A-4C2E-81C3-6CF786D0DA40}"/>
              </a:ext>
            </a:extLst>
          </p:cNvPr>
          <p:cNvSpPr/>
          <p:nvPr/>
        </p:nvSpPr>
        <p:spPr>
          <a:xfrm>
            <a:off x="1467886" y="1154290"/>
            <a:ext cx="8709784" cy="1077218"/>
          </a:xfrm>
          <a:prstGeom prst="rect">
            <a:avLst/>
          </a:prstGeom>
        </p:spPr>
        <p:txBody>
          <a:bodyPr wrap="square">
            <a:spAutoFit/>
          </a:bodyPr>
          <a:lstStyle/>
          <a:p>
            <a:pPr algn="just" fontAlgn="base"/>
            <a:r>
              <a:rPr lang="en-US" sz="1600" b="1" dirty="0"/>
              <a:t>8 </a:t>
            </a:r>
            <a:r>
              <a:rPr lang="en-US" sz="1600" dirty="0"/>
              <a:t>And again, I say unto you, I give unto you a new commandment, that you may understand my will concerning you;</a:t>
            </a:r>
          </a:p>
          <a:p>
            <a:pPr algn="just" fontAlgn="base"/>
            <a:r>
              <a:rPr lang="en-US" sz="1600" b="1" dirty="0"/>
              <a:t>9 </a:t>
            </a:r>
            <a:r>
              <a:rPr lang="en-US" sz="1600" dirty="0"/>
              <a:t>Or, in other words, I give unto you directions how you may act before me, that it may turn to you for your salvation.</a:t>
            </a:r>
          </a:p>
        </p:txBody>
      </p:sp>
      <p:sp>
        <p:nvSpPr>
          <p:cNvPr id="4" name="Rectangle 3">
            <a:extLst>
              <a:ext uri="{FF2B5EF4-FFF2-40B4-BE49-F238E27FC236}">
                <a16:creationId xmlns:a16="http://schemas.microsoft.com/office/drawing/2014/main" id="{C82C2FC8-BA49-4B1B-8A87-1371F8572CE0}"/>
              </a:ext>
            </a:extLst>
          </p:cNvPr>
          <p:cNvSpPr/>
          <p:nvPr/>
        </p:nvSpPr>
        <p:spPr>
          <a:xfrm>
            <a:off x="1467885" y="2231508"/>
            <a:ext cx="7146027" cy="369332"/>
          </a:xfrm>
          <a:prstGeom prst="rect">
            <a:avLst/>
          </a:prstGeom>
        </p:spPr>
        <p:txBody>
          <a:bodyPr wrap="square">
            <a:spAutoFit/>
          </a:bodyPr>
          <a:lstStyle/>
          <a:p>
            <a:pPr algn="just"/>
            <a:r>
              <a:rPr lang="en-US" b="1" dirty="0"/>
              <a:t>What did the Lord say He would give those assembled in this council? </a:t>
            </a:r>
          </a:p>
        </p:txBody>
      </p:sp>
      <p:sp>
        <p:nvSpPr>
          <p:cNvPr id="5" name="Rectangle 4">
            <a:extLst>
              <a:ext uri="{FF2B5EF4-FFF2-40B4-BE49-F238E27FC236}">
                <a16:creationId xmlns:a16="http://schemas.microsoft.com/office/drawing/2014/main" id="{40B613BB-8B7D-40CC-AEF2-EC5AE7758D2D}"/>
              </a:ext>
            </a:extLst>
          </p:cNvPr>
          <p:cNvSpPr/>
          <p:nvPr/>
        </p:nvSpPr>
        <p:spPr>
          <a:xfrm>
            <a:off x="1467883" y="2556379"/>
            <a:ext cx="6682203" cy="369332"/>
          </a:xfrm>
          <a:prstGeom prst="rect">
            <a:avLst/>
          </a:prstGeom>
        </p:spPr>
        <p:txBody>
          <a:bodyPr wrap="square">
            <a:spAutoFit/>
          </a:bodyPr>
          <a:lstStyle/>
          <a:p>
            <a:pPr algn="just"/>
            <a:r>
              <a:rPr lang="en-US" b="1" dirty="0"/>
              <a:t>What were His reasons for giving them this new commandment?</a:t>
            </a:r>
          </a:p>
        </p:txBody>
      </p:sp>
      <p:sp>
        <p:nvSpPr>
          <p:cNvPr id="7" name="Rectangle 6">
            <a:extLst>
              <a:ext uri="{FF2B5EF4-FFF2-40B4-BE49-F238E27FC236}">
                <a16:creationId xmlns:a16="http://schemas.microsoft.com/office/drawing/2014/main" id="{4047D9FD-8848-4158-B50C-2BF96565D76C}"/>
              </a:ext>
            </a:extLst>
          </p:cNvPr>
          <p:cNvSpPr/>
          <p:nvPr/>
        </p:nvSpPr>
        <p:spPr>
          <a:xfrm>
            <a:off x="1467883" y="2927416"/>
            <a:ext cx="6973752" cy="369332"/>
          </a:xfrm>
          <a:prstGeom prst="rect">
            <a:avLst/>
          </a:prstGeom>
        </p:spPr>
        <p:txBody>
          <a:bodyPr wrap="square">
            <a:spAutoFit/>
          </a:bodyPr>
          <a:lstStyle/>
          <a:p>
            <a:r>
              <a:rPr lang="en-US" b="1" dirty="0"/>
              <a:t>How do these reasons apply to every commandment the Lord gives us?</a:t>
            </a:r>
          </a:p>
        </p:txBody>
      </p:sp>
      <p:sp>
        <p:nvSpPr>
          <p:cNvPr id="8" name="Rectangle 7">
            <a:extLst>
              <a:ext uri="{FF2B5EF4-FFF2-40B4-BE49-F238E27FC236}">
                <a16:creationId xmlns:a16="http://schemas.microsoft.com/office/drawing/2014/main" id="{70765389-E4E9-4ED1-A9C6-464A01F86C1F}"/>
              </a:ext>
            </a:extLst>
          </p:cNvPr>
          <p:cNvSpPr/>
          <p:nvPr/>
        </p:nvSpPr>
        <p:spPr>
          <a:xfrm>
            <a:off x="1467883" y="3387376"/>
            <a:ext cx="3116431" cy="369332"/>
          </a:xfrm>
          <a:prstGeom prst="rect">
            <a:avLst/>
          </a:prstGeom>
        </p:spPr>
        <p:txBody>
          <a:bodyPr wrap="none">
            <a:spAutoFit/>
          </a:bodyPr>
          <a:lstStyle/>
          <a:p>
            <a:r>
              <a:rPr lang="en-US" b="1" dirty="0"/>
              <a:t>Doctrine and Covenants 82:10.</a:t>
            </a:r>
          </a:p>
        </p:txBody>
      </p:sp>
      <p:sp>
        <p:nvSpPr>
          <p:cNvPr id="9" name="Rectangle 8">
            <a:extLst>
              <a:ext uri="{FF2B5EF4-FFF2-40B4-BE49-F238E27FC236}">
                <a16:creationId xmlns:a16="http://schemas.microsoft.com/office/drawing/2014/main" id="{A827006B-AAA1-4EEA-A25D-C04F8F683B70}"/>
              </a:ext>
            </a:extLst>
          </p:cNvPr>
          <p:cNvSpPr/>
          <p:nvPr/>
        </p:nvSpPr>
        <p:spPr>
          <a:xfrm>
            <a:off x="1467883" y="3681979"/>
            <a:ext cx="9001334" cy="338554"/>
          </a:xfrm>
          <a:prstGeom prst="rect">
            <a:avLst/>
          </a:prstGeom>
        </p:spPr>
        <p:txBody>
          <a:bodyPr wrap="square">
            <a:spAutoFit/>
          </a:bodyPr>
          <a:lstStyle/>
          <a:p>
            <a:pPr algn="just"/>
            <a:r>
              <a:rPr lang="en-US" sz="1600" dirty="0">
                <a:latin typeface="Palatino"/>
              </a:rPr>
              <a:t>I, the Lord, am bound when ye do what I say; but when ye do not what I say, ye have no promise.</a:t>
            </a:r>
            <a:endParaRPr lang="en-US" sz="1600" dirty="0"/>
          </a:p>
        </p:txBody>
      </p:sp>
      <p:sp>
        <p:nvSpPr>
          <p:cNvPr id="10" name="Rectangle 9">
            <a:extLst>
              <a:ext uri="{FF2B5EF4-FFF2-40B4-BE49-F238E27FC236}">
                <a16:creationId xmlns:a16="http://schemas.microsoft.com/office/drawing/2014/main" id="{A1AED12E-0CFA-459F-8130-A22120086F3A}"/>
              </a:ext>
            </a:extLst>
          </p:cNvPr>
          <p:cNvSpPr/>
          <p:nvPr/>
        </p:nvSpPr>
        <p:spPr>
          <a:xfrm>
            <a:off x="1467883" y="4036428"/>
            <a:ext cx="8497752" cy="369332"/>
          </a:xfrm>
          <a:prstGeom prst="rect">
            <a:avLst/>
          </a:prstGeom>
        </p:spPr>
        <p:txBody>
          <a:bodyPr wrap="square">
            <a:spAutoFit/>
          </a:bodyPr>
          <a:lstStyle/>
          <a:p>
            <a:r>
              <a:rPr lang="en-US" b="1" dirty="0"/>
              <a:t>What principle did you find that can give you confidence as you strive to obey the Lord?</a:t>
            </a:r>
          </a:p>
        </p:txBody>
      </p:sp>
      <p:sp>
        <p:nvSpPr>
          <p:cNvPr id="11" name="Rectangle 10">
            <a:extLst>
              <a:ext uri="{FF2B5EF4-FFF2-40B4-BE49-F238E27FC236}">
                <a16:creationId xmlns:a16="http://schemas.microsoft.com/office/drawing/2014/main" id="{07C79802-9C96-460F-8322-1DFCF086942A}"/>
              </a:ext>
            </a:extLst>
          </p:cNvPr>
          <p:cNvSpPr/>
          <p:nvPr/>
        </p:nvSpPr>
        <p:spPr>
          <a:xfrm>
            <a:off x="1467883" y="4405760"/>
            <a:ext cx="6549682"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If we will obey the Lord, He will always keep His promises to bless us.</a:t>
            </a:r>
          </a:p>
        </p:txBody>
      </p:sp>
    </p:spTree>
    <p:extLst>
      <p:ext uri="{BB962C8B-B14F-4D97-AF65-F5344CB8AC3E}">
        <p14:creationId xmlns:p14="http://schemas.microsoft.com/office/powerpoint/2010/main" val="303215601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right)">
                                      <p:cBhvr>
                                        <p:cTn id="27" dur="1000"/>
                                        <p:tgtEl>
                                          <p:spTgt spid="9"/>
                                        </p:tgtEl>
                                      </p:cBhvr>
                                    </p:animEffect>
                                  </p:childTnLst>
                                </p:cTn>
                              </p:par>
                              <p:par>
                                <p:cTn id="28" presetID="22" presetClass="entr" presetSubtype="2"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right)">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85</a:t>
            </a:r>
          </a:p>
        </p:txBody>
      </p:sp>
      <p:sp>
        <p:nvSpPr>
          <p:cNvPr id="2" name="Rectangle 1">
            <a:extLst>
              <a:ext uri="{FF2B5EF4-FFF2-40B4-BE49-F238E27FC236}">
                <a16:creationId xmlns:a16="http://schemas.microsoft.com/office/drawing/2014/main" id="{1F57D841-7954-4CC6-AFC9-4FFCAEC690AD}"/>
              </a:ext>
            </a:extLst>
          </p:cNvPr>
          <p:cNvSpPr/>
          <p:nvPr/>
        </p:nvSpPr>
        <p:spPr>
          <a:xfrm>
            <a:off x="1322108" y="1844219"/>
            <a:ext cx="4256871" cy="369332"/>
          </a:xfrm>
          <a:prstGeom prst="rect">
            <a:avLst/>
          </a:prstGeom>
        </p:spPr>
        <p:txBody>
          <a:bodyPr wrap="none">
            <a:spAutoFit/>
          </a:bodyPr>
          <a:lstStyle/>
          <a:p>
            <a:r>
              <a:rPr lang="en-US" b="1" dirty="0"/>
              <a:t>What was the purpose of the United Firm?</a:t>
            </a:r>
          </a:p>
        </p:txBody>
      </p:sp>
      <p:sp>
        <p:nvSpPr>
          <p:cNvPr id="4" name="Rectangle 3">
            <a:extLst>
              <a:ext uri="{FF2B5EF4-FFF2-40B4-BE49-F238E27FC236}">
                <a16:creationId xmlns:a16="http://schemas.microsoft.com/office/drawing/2014/main" id="{BA17CB4C-56A4-4FA5-B679-3828BACD5AAF}"/>
              </a:ext>
            </a:extLst>
          </p:cNvPr>
          <p:cNvSpPr/>
          <p:nvPr/>
        </p:nvSpPr>
        <p:spPr>
          <a:xfrm>
            <a:off x="1322109" y="890974"/>
            <a:ext cx="3116431" cy="369332"/>
          </a:xfrm>
          <a:prstGeom prst="rect">
            <a:avLst/>
          </a:prstGeom>
        </p:spPr>
        <p:txBody>
          <a:bodyPr wrap="none">
            <a:spAutoFit/>
          </a:bodyPr>
          <a:lstStyle/>
          <a:p>
            <a:r>
              <a:rPr lang="en-US" b="1" dirty="0"/>
              <a:t>Doctrine and Covenants 82:12.</a:t>
            </a:r>
          </a:p>
        </p:txBody>
      </p:sp>
      <p:sp>
        <p:nvSpPr>
          <p:cNvPr id="3" name="Rectangle 2">
            <a:extLst>
              <a:ext uri="{FF2B5EF4-FFF2-40B4-BE49-F238E27FC236}">
                <a16:creationId xmlns:a16="http://schemas.microsoft.com/office/drawing/2014/main" id="{4F1CC854-7D4C-4965-8589-CF3FD6C90D7B}"/>
              </a:ext>
            </a:extLst>
          </p:cNvPr>
          <p:cNvSpPr/>
          <p:nvPr/>
        </p:nvSpPr>
        <p:spPr>
          <a:xfrm>
            <a:off x="1322108" y="1167542"/>
            <a:ext cx="8868813" cy="584775"/>
          </a:xfrm>
          <a:prstGeom prst="rect">
            <a:avLst/>
          </a:prstGeom>
        </p:spPr>
        <p:txBody>
          <a:bodyPr wrap="square">
            <a:spAutoFit/>
          </a:bodyPr>
          <a:lstStyle/>
          <a:p>
            <a:pPr algn="just"/>
            <a:r>
              <a:rPr lang="en-US" sz="1600" dirty="0">
                <a:latin typeface="Palatino"/>
              </a:rPr>
              <a:t>To manage the affairs of the poor, and all things pertaining to the bishopric both in the land of Zion and in the land of Kirtland;</a:t>
            </a:r>
            <a:endParaRPr lang="en-US" sz="1600" dirty="0"/>
          </a:p>
        </p:txBody>
      </p:sp>
      <p:sp>
        <p:nvSpPr>
          <p:cNvPr id="7" name="Rectangle 6">
            <a:extLst>
              <a:ext uri="{FF2B5EF4-FFF2-40B4-BE49-F238E27FC236}">
                <a16:creationId xmlns:a16="http://schemas.microsoft.com/office/drawing/2014/main" id="{9DFDEE37-BBBE-4E6A-A2B9-AC58E64FF51F}"/>
              </a:ext>
            </a:extLst>
          </p:cNvPr>
          <p:cNvSpPr/>
          <p:nvPr/>
        </p:nvSpPr>
        <p:spPr>
          <a:xfrm>
            <a:off x="1322109" y="2228993"/>
            <a:ext cx="3767250" cy="369332"/>
          </a:xfrm>
          <a:prstGeom prst="rect">
            <a:avLst/>
          </a:prstGeom>
        </p:spPr>
        <p:txBody>
          <a:bodyPr wrap="none">
            <a:spAutoFit/>
          </a:bodyPr>
          <a:lstStyle/>
          <a:p>
            <a:r>
              <a:rPr lang="en-US" b="1" dirty="0"/>
              <a:t>Doctrine and Covenants 82:14, 18-19.</a:t>
            </a:r>
          </a:p>
        </p:txBody>
      </p:sp>
      <p:sp>
        <p:nvSpPr>
          <p:cNvPr id="5" name="Rectangle 4">
            <a:extLst>
              <a:ext uri="{FF2B5EF4-FFF2-40B4-BE49-F238E27FC236}">
                <a16:creationId xmlns:a16="http://schemas.microsoft.com/office/drawing/2014/main" id="{1A45C0B9-3137-4E74-8DD2-446C4A48DE1A}"/>
              </a:ext>
            </a:extLst>
          </p:cNvPr>
          <p:cNvSpPr/>
          <p:nvPr/>
        </p:nvSpPr>
        <p:spPr>
          <a:xfrm>
            <a:off x="1282164" y="4644450"/>
            <a:ext cx="8868812" cy="646331"/>
          </a:xfrm>
          <a:prstGeom prst="rect">
            <a:avLst/>
          </a:prstGeom>
        </p:spPr>
        <p:txBody>
          <a:bodyPr wrap="square">
            <a:spAutoFit/>
          </a:bodyPr>
          <a:lstStyle/>
          <a:p>
            <a:pPr algn="just"/>
            <a:r>
              <a:rPr lang="en-US" b="1" dirty="0"/>
              <a:t>Why would it have been important for the Saints to develop the perspective referred to in verse 19?</a:t>
            </a:r>
          </a:p>
        </p:txBody>
      </p:sp>
      <p:sp>
        <p:nvSpPr>
          <p:cNvPr id="8" name="Rectangle 7">
            <a:extLst>
              <a:ext uri="{FF2B5EF4-FFF2-40B4-BE49-F238E27FC236}">
                <a16:creationId xmlns:a16="http://schemas.microsoft.com/office/drawing/2014/main" id="{BF06506E-1188-4B07-815C-D07A2F7C3861}"/>
              </a:ext>
            </a:extLst>
          </p:cNvPr>
          <p:cNvSpPr/>
          <p:nvPr/>
        </p:nvSpPr>
        <p:spPr>
          <a:xfrm>
            <a:off x="1322107" y="2476748"/>
            <a:ext cx="8868813" cy="2308324"/>
          </a:xfrm>
          <a:prstGeom prst="rect">
            <a:avLst/>
          </a:prstGeom>
        </p:spPr>
        <p:txBody>
          <a:bodyPr wrap="square">
            <a:spAutoFit/>
          </a:bodyPr>
          <a:lstStyle/>
          <a:p>
            <a:pPr algn="just"/>
            <a:r>
              <a:rPr lang="en-US" sz="1600" b="1" dirty="0">
                <a:latin typeface="Palatino"/>
              </a:rPr>
              <a:t>14 </a:t>
            </a:r>
            <a:r>
              <a:rPr lang="en-US" sz="1600" dirty="0">
                <a:latin typeface="Palatino"/>
              </a:rPr>
              <a:t>For Zion must increase in beauty, and in holiness; her borders must be enlarged; her stakes must be strengthened; yea, verily I say unto you, Zion must arise and put on her beautiful garments.</a:t>
            </a:r>
          </a:p>
          <a:p>
            <a:pPr algn="just" fontAlgn="base"/>
            <a:r>
              <a:rPr lang="en-US" sz="1600" b="1" dirty="0">
                <a:latin typeface="Palatino"/>
              </a:rPr>
              <a:t>18 </a:t>
            </a:r>
            <a:r>
              <a:rPr lang="en-US" sz="1600" dirty="0">
                <a:latin typeface="Palatino"/>
              </a:rPr>
              <a:t>And all this for the benefit of the church of the living God, that every man may improve upon his talent, that every man may gain other talents, yea, even an hundred fold, to be cast into the Lord’s storehouse, to become the common property of the whole church—</a:t>
            </a:r>
          </a:p>
          <a:p>
            <a:pPr algn="just" fontAlgn="base"/>
            <a:r>
              <a:rPr lang="en-US" sz="1600" b="1" dirty="0">
                <a:latin typeface="Palatino"/>
              </a:rPr>
              <a:t>19 </a:t>
            </a:r>
            <a:r>
              <a:rPr lang="en-US" sz="1600" dirty="0">
                <a:latin typeface="Palatino"/>
              </a:rPr>
              <a:t>Every man seeking the interest of his neighbor, and doing all things with an eye single to the glory of God.</a:t>
            </a:r>
          </a:p>
          <a:p>
            <a:pPr algn="just"/>
            <a:endParaRPr lang="en-US" sz="1600" dirty="0"/>
          </a:p>
        </p:txBody>
      </p:sp>
    </p:spTree>
    <p:extLst>
      <p:ext uri="{BB962C8B-B14F-4D97-AF65-F5344CB8AC3E}">
        <p14:creationId xmlns:p14="http://schemas.microsoft.com/office/powerpoint/2010/main" val="26168633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heckerboard(across)">
                                      <p:cBhvr>
                                        <p:cTn id="14" dur="1000"/>
                                        <p:tgtEl>
                                          <p:spTgt spid="8"/>
                                        </p:tgtEl>
                                      </p:cBhvr>
                                    </p:animEffect>
                                  </p:childTnLst>
                                </p:cTn>
                              </p:par>
                              <p:par>
                                <p:cTn id="15" presetID="5" presetClass="entr" presetSubtype="1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5"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557</Words>
  <Application>Microsoft Office PowerPoint</Application>
  <PresentationFormat>Widescreen</PresentationFormat>
  <Paragraphs>74</Paragraphs>
  <Slides>11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PMingLiU-ExtB</vt:lpstr>
      <vt:lpstr>Yu Gothic UI Semibold</vt:lpstr>
      <vt:lpstr>Arial</vt:lpstr>
      <vt:lpstr>Bahnschrift</vt:lpstr>
      <vt:lpstr>Calibri</vt:lpstr>
      <vt:lpstr>Calibri Light</vt:lpstr>
      <vt:lpstr>Microsoft Himalaya</vt:lpstr>
      <vt:lpstr>Mongolian Baiti</vt:lpstr>
      <vt:lpstr>MV Boli</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2405</cp:revision>
  <dcterms:created xsi:type="dcterms:W3CDTF">2018-08-29T04:26:39Z</dcterms:created>
  <dcterms:modified xsi:type="dcterms:W3CDTF">2018-10-06T15:12:38Z</dcterms:modified>
</cp:coreProperties>
</file>