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Lst>
  <p:notesMasterIdLst>
    <p:notesMasterId r:id="rId11"/>
  </p:notesMasterIdLst>
  <p:sldIdLst>
    <p:sldId id="296" r:id="rId2"/>
    <p:sldId id="304" r:id="rId3"/>
    <p:sldId id="299" r:id="rId4"/>
    <p:sldId id="308" r:id="rId5"/>
    <p:sldId id="305" r:id="rId6"/>
    <p:sldId id="306" r:id="rId7"/>
    <p:sldId id="307" r:id="rId8"/>
    <p:sldId id="309"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D757"/>
    <a:srgbClr val="333399"/>
    <a:srgbClr val="CC0000"/>
    <a:srgbClr val="B9B93A"/>
    <a:srgbClr val="D88028"/>
    <a:srgbClr val="FF6600"/>
    <a:srgbClr val="E6E6E6"/>
    <a:srgbClr val="13BD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1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788-7DBB-4A74-8692-D74F1D92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D76C2-4A12-42D3-ACDC-3303B253C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886F4-DB9B-4E05-8DB3-4A3BF4F5EAD1}"/>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D040FD86-19B1-44CE-B93C-C2B000FF9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C1CDA-3248-4517-99CD-08B3DC5B4C9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8243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F87-14F3-4D84-BC4E-FD2DD441F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7B02E-18E0-4C9E-BC60-5A7FBCFF4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CE62-D9FD-4BD4-8DC0-77A9BA442107}"/>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375E7B3A-B3FE-4835-A5DF-9D0E36189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74C966-D78F-4E79-937C-0FB8CBD5F1B5}"/>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04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F33E-A692-4782-A30A-06E69F1C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39D0-0CBE-4750-AC38-02120948E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EEC3-27DE-4036-B81F-0E3EE4D2A95A}"/>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D20F68D8-11C5-49DE-93C9-4B1AB2D2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B7A2B-0EF3-4149-A692-D832A394005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335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2F55-0BDF-478A-A10C-67210DA9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510F3-63EE-4ACF-84AA-C47775F63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44106-7A67-4E85-8F91-A20437C91F1F}"/>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FBD32F9A-7EF4-4E55-BCAB-69FAB536E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72975-2D38-4E00-AB3C-801B503CA08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7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F27-EA5C-4245-8D29-806A9FB57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50C4D-A603-4E77-826F-EE4D99153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6E9F3-B57B-46C7-876B-09710D2AC8B4}"/>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D55F1943-C640-474E-ACDD-E35807768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9C4BA-2E7A-4026-8882-46771D869A03}"/>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6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822-6A96-44EE-ABE7-6CDFDC83A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29A7-9314-497F-814F-67DA4C58C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068D5-C59F-436E-9CC2-24489F765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B226B-557A-4CD5-B7CA-38031B515E0A}"/>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6" name="Footer Placeholder 5">
            <a:extLst>
              <a:ext uri="{FF2B5EF4-FFF2-40B4-BE49-F238E27FC236}">
                <a16:creationId xmlns:a16="http://schemas.microsoft.com/office/drawing/2014/main" id="{B26681C6-0662-4973-911D-37FD3FC3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517ED-0D41-4627-AB6F-86AD55083FF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89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CD04-E5FB-4CDC-9F21-4C1786D14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0B6A6-2F3E-4392-8531-B2BBD142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68181-6C06-43D8-9556-E31DEBCA2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9E02-4A84-467E-97EA-37ED0847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16EF1-EA0B-4DF2-8F6C-2A50DA1188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DC9E8-A995-4377-90E3-E595DED79A1D}"/>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8" name="Footer Placeholder 7">
            <a:extLst>
              <a:ext uri="{FF2B5EF4-FFF2-40B4-BE49-F238E27FC236}">
                <a16:creationId xmlns:a16="http://schemas.microsoft.com/office/drawing/2014/main" id="{5D7CF3F5-F757-47A4-B315-4EC13FAA0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9E7F81-A48B-4B1E-84DE-3BAA1C487FFE}"/>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114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4217-0635-4A95-940B-9778BB7D0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1D4BB-A51E-4CB2-9CAB-77354A12F5E8}"/>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4" name="Footer Placeholder 3">
            <a:extLst>
              <a:ext uri="{FF2B5EF4-FFF2-40B4-BE49-F238E27FC236}">
                <a16:creationId xmlns:a16="http://schemas.microsoft.com/office/drawing/2014/main" id="{9CB4ED51-2BF1-4AA0-8743-DD81E0FFBA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04A6A-E4E3-42DA-9921-D093B29B3EC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2063F-FAD6-48D9-AEBB-26210FBB1BDA}"/>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3" name="Footer Placeholder 2">
            <a:extLst>
              <a:ext uri="{FF2B5EF4-FFF2-40B4-BE49-F238E27FC236}">
                <a16:creationId xmlns:a16="http://schemas.microsoft.com/office/drawing/2014/main" id="{4F7338B6-F9D1-4E93-BD6A-E2A7AB91B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AA2F23-A63F-487E-B454-E4CE8347A5E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318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0641-248B-4A43-B367-E733A7D0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AAE8-298E-4BAE-90B4-790C23FA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EE4E4-7F41-48D5-8E50-15E225F2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7491A-FC22-41CD-AE92-6EA5FBC2AB5A}"/>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6" name="Footer Placeholder 5">
            <a:extLst>
              <a:ext uri="{FF2B5EF4-FFF2-40B4-BE49-F238E27FC236}">
                <a16:creationId xmlns:a16="http://schemas.microsoft.com/office/drawing/2014/main" id="{2B6729B1-F63F-4879-8065-106C93A15C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46BAC-197E-4770-84AE-D29893C1CB3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439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CCB-B170-42D4-AD6F-7B099A75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91F2E-981B-402E-AF04-BF566BAE1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C14F0-5459-41C5-B754-C9EC0BF4B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8CB4-29C8-417A-B11C-507F261A2418}"/>
              </a:ext>
            </a:extLst>
          </p:cNvPr>
          <p:cNvSpPr>
            <a:spLocks noGrp="1"/>
          </p:cNvSpPr>
          <p:nvPr>
            <p:ph type="dt" sz="half" idx="10"/>
          </p:nvPr>
        </p:nvSpPr>
        <p:spPr/>
        <p:txBody>
          <a:bodyPr/>
          <a:lstStyle/>
          <a:p>
            <a:fld id="{75640873-EF0B-4AC7-AF11-57FEBA4985EA}" type="datetimeFigureOut">
              <a:rPr lang="en-US" smtClean="0"/>
              <a:t>10/3/2018</a:t>
            </a:fld>
            <a:endParaRPr lang="en-US" dirty="0"/>
          </a:p>
        </p:txBody>
      </p:sp>
      <p:sp>
        <p:nvSpPr>
          <p:cNvPr id="6" name="Footer Placeholder 5">
            <a:extLst>
              <a:ext uri="{FF2B5EF4-FFF2-40B4-BE49-F238E27FC236}">
                <a16:creationId xmlns:a16="http://schemas.microsoft.com/office/drawing/2014/main" id="{86061D85-8EF0-4310-82A3-EB9A101FA6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B9AB4C-5918-44A0-B1BD-5F82F3A4215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33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0"/>
                <a:lumOff val="100000"/>
              </a:schemeClr>
            </a:gs>
            <a:gs pos="0">
              <a:schemeClr val="accent4">
                <a:lumMod val="60000"/>
                <a:lumOff val="40000"/>
              </a:schemeClr>
            </a:gs>
            <a:gs pos="27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ACE68-B3DB-406F-84EE-53150ACB5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2E306-58C0-4C2B-AFE2-751FBADBA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5992-1DBB-4CFB-9400-67DF6E670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10/3/2018</a:t>
            </a:fld>
            <a:endParaRPr lang="en-US" dirty="0"/>
          </a:p>
        </p:txBody>
      </p:sp>
      <p:sp>
        <p:nvSpPr>
          <p:cNvPr id="5" name="Footer Placeholder 4">
            <a:extLst>
              <a:ext uri="{FF2B5EF4-FFF2-40B4-BE49-F238E27FC236}">
                <a16:creationId xmlns:a16="http://schemas.microsoft.com/office/drawing/2014/main" id="{606C2B0B-5876-4001-9E6D-FE7214D2C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A3EC7-EDAA-437D-814D-B50613CEA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174249434"/>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3" name="Rectangle 2">
            <a:extLst>
              <a:ext uri="{FF2B5EF4-FFF2-40B4-BE49-F238E27FC236}">
                <a16:creationId xmlns:a16="http://schemas.microsoft.com/office/drawing/2014/main" id="{A45A8041-F84B-4507-A449-C607E8B54304}"/>
              </a:ext>
            </a:extLst>
          </p:cNvPr>
          <p:cNvSpPr/>
          <p:nvPr/>
        </p:nvSpPr>
        <p:spPr>
          <a:xfrm>
            <a:off x="3319278" y="2959640"/>
            <a:ext cx="5553444" cy="938719"/>
          </a:xfrm>
          <a:prstGeom prst="rect">
            <a:avLst/>
          </a:prstGeom>
        </p:spPr>
        <p:txBody>
          <a:bodyPr wrap="square">
            <a:spAutoFit/>
          </a:bodyPr>
          <a:lstStyle/>
          <a:p>
            <a:pPr algn="ctr"/>
            <a:r>
              <a:rPr lang="en-US" sz="5400" b="1" dirty="0">
                <a:solidFill>
                  <a:schemeClr val="tx1">
                    <a:lumMod val="95000"/>
                    <a:lumOff val="5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Doctrine and Covenants 81.</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592B3E-A143-4741-9CDB-02C473F23296}"/>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3" name="Rectangle 2">
            <a:extLst>
              <a:ext uri="{FF2B5EF4-FFF2-40B4-BE49-F238E27FC236}">
                <a16:creationId xmlns:a16="http://schemas.microsoft.com/office/drawing/2014/main" id="{D5C771AC-BB6A-4A7F-BEF8-987A39C31D63}"/>
              </a:ext>
            </a:extLst>
          </p:cNvPr>
          <p:cNvSpPr/>
          <p:nvPr/>
        </p:nvSpPr>
        <p:spPr>
          <a:xfrm>
            <a:off x="2216572" y="2828835"/>
            <a:ext cx="7758855" cy="1077218"/>
          </a:xfrm>
          <a:prstGeom prst="rect">
            <a:avLst/>
          </a:prstGeom>
        </p:spPr>
        <p:txBody>
          <a:bodyPr wrap="none">
            <a:spAutoFit/>
          </a:bodyPr>
          <a:lstStyle/>
          <a:p>
            <a:pPr algn="ctr"/>
            <a:r>
              <a:rPr lang="en-US" sz="3200" dirty="0">
                <a:latin typeface="Bahnschrift" panose="020B0502040204020203" pitchFamily="34" charset="0"/>
              </a:rPr>
              <a:t>“The Lord describes the role of counselors</a:t>
            </a:r>
          </a:p>
          <a:p>
            <a:pPr algn="ctr"/>
            <a:r>
              <a:rPr lang="en-US" sz="3200" dirty="0">
                <a:latin typeface="Bahnschrift" panose="020B0502040204020203" pitchFamily="34" charset="0"/>
              </a:rPr>
              <a:t>in the First Presidency”</a:t>
            </a:r>
          </a:p>
        </p:txBody>
      </p:sp>
      <p:sp>
        <p:nvSpPr>
          <p:cNvPr id="4" name="Rectangle 3">
            <a:extLst>
              <a:ext uri="{FF2B5EF4-FFF2-40B4-BE49-F238E27FC236}">
                <a16:creationId xmlns:a16="http://schemas.microsoft.com/office/drawing/2014/main" id="{F48D4996-DACA-4FDD-8927-4BD9C715E680}"/>
              </a:ext>
            </a:extLst>
          </p:cNvPr>
          <p:cNvSpPr/>
          <p:nvPr/>
        </p:nvSpPr>
        <p:spPr>
          <a:xfrm>
            <a:off x="1467886" y="890974"/>
            <a:ext cx="3170933" cy="369332"/>
          </a:xfrm>
          <a:prstGeom prst="rect">
            <a:avLst/>
          </a:prstGeom>
        </p:spPr>
        <p:txBody>
          <a:bodyPr wrap="none">
            <a:spAutoFit/>
          </a:bodyPr>
          <a:lstStyle/>
          <a:p>
            <a:r>
              <a:rPr lang="en-US" b="1" dirty="0"/>
              <a:t>Doctrine and Covenants 81:1–7</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174132EC-CECA-480D-B9C7-7B9FCCF1BDE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2" name="Rectangle: Rounded Corners 1">
            <a:extLst>
              <a:ext uri="{FF2B5EF4-FFF2-40B4-BE49-F238E27FC236}">
                <a16:creationId xmlns:a16="http://schemas.microsoft.com/office/drawing/2014/main" id="{23BD644A-47F4-457D-9041-A99D18C2585B}"/>
              </a:ext>
            </a:extLst>
          </p:cNvPr>
          <p:cNvSpPr/>
          <p:nvPr/>
        </p:nvSpPr>
        <p:spPr>
          <a:xfrm>
            <a:off x="2107095" y="1146342"/>
            <a:ext cx="7686261" cy="12324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effectLst>
                  <a:outerShdw blurRad="38100" dist="38100" dir="2700000" algn="tl">
                    <a:srgbClr val="000000">
                      <a:alpha val="43137"/>
                    </a:srgbClr>
                  </a:outerShdw>
                </a:effectLst>
              </a:rPr>
              <a:t>Why does the Lord give us callings in His Church? </a:t>
            </a:r>
          </a:p>
          <a:p>
            <a:pPr algn="ctr">
              <a:lnSpc>
                <a:spcPct val="150000"/>
              </a:lnSpc>
            </a:pPr>
            <a:r>
              <a:rPr lang="en-US" dirty="0">
                <a:solidFill>
                  <a:schemeClr val="tx1"/>
                </a:solidFill>
                <a:effectLst>
                  <a:outerShdw blurRad="38100" dist="38100" dir="2700000" algn="tl">
                    <a:srgbClr val="000000">
                      <a:alpha val="43137"/>
                    </a:srgbClr>
                  </a:outerShdw>
                </a:effectLst>
              </a:rPr>
              <a:t>What are the blessings of faithfully fulfilling a calling? </a:t>
            </a:r>
          </a:p>
          <a:p>
            <a:pPr algn="ctr">
              <a:lnSpc>
                <a:spcPct val="150000"/>
              </a:lnSpc>
            </a:pPr>
            <a:r>
              <a:rPr lang="en-US" dirty="0">
                <a:solidFill>
                  <a:schemeClr val="tx1"/>
                </a:solidFill>
                <a:effectLst>
                  <a:outerShdw blurRad="38100" dist="38100" dir="2700000" algn="tl">
                    <a:srgbClr val="000000">
                      <a:alpha val="43137"/>
                    </a:srgbClr>
                  </a:outerShdw>
                </a:effectLst>
              </a:rPr>
              <a:t>What if someone chooses not to faithfully fulfill his or her calling?</a:t>
            </a:r>
          </a:p>
        </p:txBody>
      </p:sp>
      <p:sp>
        <p:nvSpPr>
          <p:cNvPr id="4" name="Rectangle 3">
            <a:extLst>
              <a:ext uri="{FF2B5EF4-FFF2-40B4-BE49-F238E27FC236}">
                <a16:creationId xmlns:a16="http://schemas.microsoft.com/office/drawing/2014/main" id="{1EE88F8E-7F74-4F1A-A02F-3534E5C265F7}"/>
              </a:ext>
            </a:extLst>
          </p:cNvPr>
          <p:cNvSpPr/>
          <p:nvPr/>
        </p:nvSpPr>
        <p:spPr>
          <a:xfrm>
            <a:off x="4068845" y="2595268"/>
            <a:ext cx="4255396" cy="369332"/>
          </a:xfrm>
          <a:prstGeom prst="rect">
            <a:avLst/>
          </a:prstGeom>
        </p:spPr>
        <p:txBody>
          <a:bodyPr wrap="none">
            <a:spAutoFit/>
          </a:bodyPr>
          <a:lstStyle/>
          <a:p>
            <a:r>
              <a:rPr lang="en-US" b="1" dirty="0"/>
              <a:t>Introduction to Doctrine and Covenants 81</a:t>
            </a:r>
          </a:p>
        </p:txBody>
      </p:sp>
      <p:sp>
        <p:nvSpPr>
          <p:cNvPr id="5" name="Rectangle 4">
            <a:extLst>
              <a:ext uri="{FF2B5EF4-FFF2-40B4-BE49-F238E27FC236}">
                <a16:creationId xmlns:a16="http://schemas.microsoft.com/office/drawing/2014/main" id="{0DBF1946-E8A1-4DB5-ADFB-6FFBE3BC6D83}"/>
              </a:ext>
            </a:extLst>
          </p:cNvPr>
          <p:cNvSpPr/>
          <p:nvPr/>
        </p:nvSpPr>
        <p:spPr>
          <a:xfrm>
            <a:off x="1885697" y="2889530"/>
            <a:ext cx="8621691" cy="2554545"/>
          </a:xfrm>
          <a:prstGeom prst="rect">
            <a:avLst/>
          </a:prstGeom>
        </p:spPr>
        <p:txBody>
          <a:bodyPr wrap="square">
            <a:spAutoFit/>
          </a:bodyPr>
          <a:lstStyle/>
          <a:p>
            <a:pPr algn="just"/>
            <a:r>
              <a:rPr lang="en-US" sz="1600" dirty="0">
                <a:latin typeface="Open Sans"/>
              </a:rPr>
              <a:t>Revelation given through Joseph Smith the Prophet, at Hiram, Ohio, March 15, 1832. Frederick G. Williams is called to be a high priest and a counselor in the Presidency of the High Priesthood. The historical records show that when this revelation was received in March 1832, it called Jesse Gause to the office of counselor to Joseph Smith in the Presidency. However, when he failed to continue in a manner consistent with this appointment, the call was subsequently transferred to Frederick G. Williams. The revelation (dated March 1832) should be regarded as a step toward the formal organization of the First Presidency, specifically calling for the office of counselor in that body and explaining the dignity of the appointment. Brother Gause served for a time but was excommunicated from the Church in December 1832. Brother Williams was ordained to the specified office on March 18, 1833.</a:t>
            </a:r>
            <a:endParaRPr lang="en-US" sz="1600" dirty="0"/>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6AF03FA-B1D1-4ACE-A98D-08E5EA8AEA3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2" name="Rectangle 1">
            <a:extLst>
              <a:ext uri="{FF2B5EF4-FFF2-40B4-BE49-F238E27FC236}">
                <a16:creationId xmlns:a16="http://schemas.microsoft.com/office/drawing/2014/main" id="{7255616D-662B-4ED7-8B2A-0FAE46D2A88A}"/>
              </a:ext>
            </a:extLst>
          </p:cNvPr>
          <p:cNvSpPr/>
          <p:nvPr/>
        </p:nvSpPr>
        <p:spPr>
          <a:xfrm>
            <a:off x="1537251" y="890974"/>
            <a:ext cx="8971723" cy="646331"/>
          </a:xfrm>
          <a:prstGeom prst="rect">
            <a:avLst/>
          </a:prstGeom>
        </p:spPr>
        <p:txBody>
          <a:bodyPr wrap="square">
            <a:spAutoFit/>
          </a:bodyPr>
          <a:lstStyle/>
          <a:p>
            <a:pPr algn="just"/>
            <a:r>
              <a:rPr lang="en-US" b="1" dirty="0"/>
              <a:t>Whom did the Lord initially call to serve as a counselor to Joseph Smith in the Presidency of the High Priesthood?</a:t>
            </a:r>
          </a:p>
        </p:txBody>
      </p:sp>
      <p:sp>
        <p:nvSpPr>
          <p:cNvPr id="3" name="Rectangle 2">
            <a:extLst>
              <a:ext uri="{FF2B5EF4-FFF2-40B4-BE49-F238E27FC236}">
                <a16:creationId xmlns:a16="http://schemas.microsoft.com/office/drawing/2014/main" id="{BCCBACEC-3395-45EE-AB6B-954384269E4D}"/>
              </a:ext>
            </a:extLst>
          </p:cNvPr>
          <p:cNvSpPr/>
          <p:nvPr/>
        </p:nvSpPr>
        <p:spPr>
          <a:xfrm>
            <a:off x="1537251" y="1537305"/>
            <a:ext cx="3699346" cy="369332"/>
          </a:xfrm>
          <a:prstGeom prst="rect">
            <a:avLst/>
          </a:prstGeom>
        </p:spPr>
        <p:txBody>
          <a:bodyPr wrap="none">
            <a:spAutoFit/>
          </a:bodyPr>
          <a:lstStyle/>
          <a:p>
            <a:r>
              <a:rPr lang="en-US" b="1" dirty="0"/>
              <a:t>Why did Jesse Gause lose his calling?</a:t>
            </a:r>
          </a:p>
        </p:txBody>
      </p:sp>
      <p:sp>
        <p:nvSpPr>
          <p:cNvPr id="5" name="Rectangle 4">
            <a:extLst>
              <a:ext uri="{FF2B5EF4-FFF2-40B4-BE49-F238E27FC236}">
                <a16:creationId xmlns:a16="http://schemas.microsoft.com/office/drawing/2014/main" id="{9176BCAF-3CBF-425F-9331-96D72EEA955E}"/>
              </a:ext>
            </a:extLst>
          </p:cNvPr>
          <p:cNvSpPr/>
          <p:nvPr/>
        </p:nvSpPr>
        <p:spPr>
          <a:xfrm>
            <a:off x="1537251" y="1906637"/>
            <a:ext cx="4708981" cy="369332"/>
          </a:xfrm>
          <a:prstGeom prst="rect">
            <a:avLst/>
          </a:prstGeom>
        </p:spPr>
        <p:txBody>
          <a:bodyPr wrap="none">
            <a:spAutoFit/>
          </a:bodyPr>
          <a:lstStyle/>
          <a:p>
            <a:r>
              <a:rPr lang="en-US" b="1" dirty="0"/>
              <a:t>Whom did the Lord call to replace Jesse Gause?</a:t>
            </a:r>
          </a:p>
        </p:txBody>
      </p:sp>
      <p:sp>
        <p:nvSpPr>
          <p:cNvPr id="14" name="Rectangle 13">
            <a:extLst>
              <a:ext uri="{FF2B5EF4-FFF2-40B4-BE49-F238E27FC236}">
                <a16:creationId xmlns:a16="http://schemas.microsoft.com/office/drawing/2014/main" id="{0CAC39E1-543B-4F27-B0A8-D2AA24F853E4}"/>
              </a:ext>
            </a:extLst>
          </p:cNvPr>
          <p:cNvSpPr/>
          <p:nvPr/>
        </p:nvSpPr>
        <p:spPr>
          <a:xfrm>
            <a:off x="1537251" y="2368302"/>
            <a:ext cx="3231847" cy="369332"/>
          </a:xfrm>
          <a:prstGeom prst="rect">
            <a:avLst/>
          </a:prstGeom>
        </p:spPr>
        <p:txBody>
          <a:bodyPr wrap="none">
            <a:spAutoFit/>
          </a:bodyPr>
          <a:lstStyle/>
          <a:p>
            <a:r>
              <a:rPr lang="en-US" b="1" dirty="0"/>
              <a:t>Doctrine and Covenants 81:1–2.</a:t>
            </a:r>
          </a:p>
        </p:txBody>
      </p:sp>
      <p:sp>
        <p:nvSpPr>
          <p:cNvPr id="9" name="Rectangle 8">
            <a:extLst>
              <a:ext uri="{FF2B5EF4-FFF2-40B4-BE49-F238E27FC236}">
                <a16:creationId xmlns:a16="http://schemas.microsoft.com/office/drawing/2014/main" id="{8D97F238-AF96-4A54-8324-55EF9FBB10C1}"/>
              </a:ext>
            </a:extLst>
          </p:cNvPr>
          <p:cNvSpPr/>
          <p:nvPr/>
        </p:nvSpPr>
        <p:spPr>
          <a:xfrm>
            <a:off x="1537250" y="2645301"/>
            <a:ext cx="8971724" cy="1323439"/>
          </a:xfrm>
          <a:prstGeom prst="rect">
            <a:avLst/>
          </a:prstGeom>
        </p:spPr>
        <p:txBody>
          <a:bodyPr wrap="square">
            <a:spAutoFit/>
          </a:bodyPr>
          <a:lstStyle/>
          <a:p>
            <a:pPr algn="just" fontAlgn="base"/>
            <a:r>
              <a:rPr lang="en-US" sz="1600" b="1" dirty="0">
                <a:latin typeface="Palatino"/>
              </a:rPr>
              <a:t>1 </a:t>
            </a:r>
            <a:r>
              <a:rPr lang="en-US" sz="1600" dirty="0">
                <a:latin typeface="Palatino"/>
              </a:rPr>
              <a:t>Verily, verily, I say unto you my servant Frederick G. Williams: Listen to the voice of him who speaketh, to the word of the Lord your God, and hearken to the calling wherewith you are called, even to be a high priest in my church, and a counselor unto my servant Joseph Smith, Jun.;</a:t>
            </a:r>
          </a:p>
          <a:p>
            <a:pPr algn="just" fontAlgn="base"/>
            <a:r>
              <a:rPr lang="en-US" sz="1600" b="1" dirty="0">
                <a:latin typeface="Palatino"/>
              </a:rPr>
              <a:t>2 </a:t>
            </a:r>
            <a:r>
              <a:rPr lang="en-US" sz="1600" dirty="0">
                <a:latin typeface="Palatino"/>
              </a:rPr>
              <a:t>Unto whom I have given the keys of the kingdom, which belong always unto the Presidency of the High Priesthood:</a:t>
            </a:r>
            <a:endParaRPr lang="en-US" sz="1600" b="0" i="0" dirty="0">
              <a:effectLst/>
              <a:latin typeface="Palatino"/>
            </a:endParaRPr>
          </a:p>
        </p:txBody>
      </p:sp>
      <p:sp>
        <p:nvSpPr>
          <p:cNvPr id="15" name="Rectangle 14">
            <a:extLst>
              <a:ext uri="{FF2B5EF4-FFF2-40B4-BE49-F238E27FC236}">
                <a16:creationId xmlns:a16="http://schemas.microsoft.com/office/drawing/2014/main" id="{D18B6806-D3BF-4F2B-BA2B-BD352295002B}"/>
              </a:ext>
            </a:extLst>
          </p:cNvPr>
          <p:cNvSpPr/>
          <p:nvPr/>
        </p:nvSpPr>
        <p:spPr>
          <a:xfrm>
            <a:off x="1546613" y="4061073"/>
            <a:ext cx="3260957" cy="369332"/>
          </a:xfrm>
          <a:prstGeom prst="rect">
            <a:avLst/>
          </a:prstGeom>
        </p:spPr>
        <p:txBody>
          <a:bodyPr wrap="none">
            <a:spAutoFit/>
          </a:bodyPr>
          <a:lstStyle/>
          <a:p>
            <a:r>
              <a:rPr lang="en-US" b="1" dirty="0"/>
              <a:t>What does the Presidency hold?</a:t>
            </a:r>
          </a:p>
        </p:txBody>
      </p:sp>
      <p:sp>
        <p:nvSpPr>
          <p:cNvPr id="17" name="Rectangle 16">
            <a:extLst>
              <a:ext uri="{FF2B5EF4-FFF2-40B4-BE49-F238E27FC236}">
                <a16:creationId xmlns:a16="http://schemas.microsoft.com/office/drawing/2014/main" id="{A9641262-A889-4FC6-98F8-7FCC849376EA}"/>
              </a:ext>
            </a:extLst>
          </p:cNvPr>
          <p:cNvSpPr/>
          <p:nvPr/>
        </p:nvSpPr>
        <p:spPr>
          <a:xfrm>
            <a:off x="1537250" y="4397366"/>
            <a:ext cx="7964402"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The Presidency of the High Priesthood holds the keys of God’s kingdom on the earth.</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1000"/>
                                        <p:tgtEl>
                                          <p:spTgt spid="1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8)">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4" grpId="0"/>
      <p:bldP spid="9"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10" name="Rectangle 9">
            <a:extLst>
              <a:ext uri="{FF2B5EF4-FFF2-40B4-BE49-F238E27FC236}">
                <a16:creationId xmlns:a16="http://schemas.microsoft.com/office/drawing/2014/main" id="{5C9C9CF4-F7D6-4C90-865A-2887B8D295EA}"/>
              </a:ext>
            </a:extLst>
          </p:cNvPr>
          <p:cNvSpPr/>
          <p:nvPr/>
        </p:nvSpPr>
        <p:spPr>
          <a:xfrm>
            <a:off x="1134793" y="890974"/>
            <a:ext cx="6855265" cy="369332"/>
          </a:xfrm>
          <a:prstGeom prst="rect">
            <a:avLst/>
          </a:prstGeom>
        </p:spPr>
        <p:txBody>
          <a:bodyPr wrap="square">
            <a:spAutoFit/>
          </a:bodyPr>
          <a:lstStyle/>
          <a:p>
            <a:r>
              <a:rPr lang="en-US" b="1" dirty="0"/>
              <a:t>What do the keys of the priesthood enable the First Presidency to do?</a:t>
            </a:r>
          </a:p>
        </p:txBody>
      </p:sp>
      <p:sp>
        <p:nvSpPr>
          <p:cNvPr id="11" name="Rectangle 10">
            <a:extLst>
              <a:ext uri="{FF2B5EF4-FFF2-40B4-BE49-F238E27FC236}">
                <a16:creationId xmlns:a16="http://schemas.microsoft.com/office/drawing/2014/main" id="{04BD1717-786A-4CA7-A586-FFE9F1097D56}"/>
              </a:ext>
            </a:extLst>
          </p:cNvPr>
          <p:cNvSpPr/>
          <p:nvPr/>
        </p:nvSpPr>
        <p:spPr>
          <a:xfrm>
            <a:off x="1144156" y="1161256"/>
            <a:ext cx="3711337" cy="369332"/>
          </a:xfrm>
          <a:prstGeom prst="rect">
            <a:avLst/>
          </a:prstGeom>
        </p:spPr>
        <p:txBody>
          <a:bodyPr wrap="none">
            <a:spAutoFit/>
          </a:bodyPr>
          <a:lstStyle/>
          <a:p>
            <a:r>
              <a:rPr lang="en-US" i="1" dirty="0">
                <a:effectLst>
                  <a:outerShdw blurRad="38100" dist="38100" dir="2700000" algn="tl">
                    <a:srgbClr val="000000">
                      <a:alpha val="43137"/>
                    </a:srgbClr>
                  </a:outerShdw>
                </a:effectLst>
              </a:rPr>
              <a:t>Direct the Lord’s work upon the earth.</a:t>
            </a:r>
          </a:p>
        </p:txBody>
      </p:sp>
      <p:pic>
        <p:nvPicPr>
          <p:cNvPr id="1028" name="Picture 4" descr="Resultado de imagen para Primera presidencia lds">
            <a:extLst>
              <a:ext uri="{FF2B5EF4-FFF2-40B4-BE49-F238E27FC236}">
                <a16:creationId xmlns:a16="http://schemas.microsoft.com/office/drawing/2014/main" id="{0B36B185-B46A-458D-8FF3-57BB01744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232" y="1660069"/>
            <a:ext cx="3445565" cy="47774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0F8BBE-B0B3-40AE-856E-89DB5BB6134B}"/>
              </a:ext>
            </a:extLst>
          </p:cNvPr>
          <p:cNvSpPr/>
          <p:nvPr/>
        </p:nvSpPr>
        <p:spPr>
          <a:xfrm>
            <a:off x="2104921" y="1721358"/>
            <a:ext cx="3589829" cy="369332"/>
          </a:xfrm>
          <a:prstGeom prst="rect">
            <a:avLst/>
          </a:prstGeom>
        </p:spPr>
        <p:txBody>
          <a:bodyPr wrap="none">
            <a:spAutoFit/>
          </a:bodyPr>
          <a:lstStyle/>
          <a:p>
            <a:r>
              <a:rPr lang="en-US" i="1" dirty="0">
                <a:effectLst>
                  <a:outerShdw blurRad="38100" dist="38100" dir="2700000" algn="tl">
                    <a:srgbClr val="000000">
                      <a:alpha val="43137"/>
                    </a:srgbClr>
                  </a:outerShdw>
                </a:effectLst>
              </a:rPr>
              <a:t>A Counselor in the First Presidency. </a:t>
            </a:r>
          </a:p>
        </p:txBody>
      </p:sp>
      <p:sp>
        <p:nvSpPr>
          <p:cNvPr id="12" name="Rectangle 11">
            <a:extLst>
              <a:ext uri="{FF2B5EF4-FFF2-40B4-BE49-F238E27FC236}">
                <a16:creationId xmlns:a16="http://schemas.microsoft.com/office/drawing/2014/main" id="{0C89FD6D-DC6C-42AD-8E54-CFD7BCE2856A}"/>
              </a:ext>
            </a:extLst>
          </p:cNvPr>
          <p:cNvSpPr/>
          <p:nvPr/>
        </p:nvSpPr>
        <p:spPr>
          <a:xfrm>
            <a:off x="1183139" y="2170202"/>
            <a:ext cx="5433391" cy="646331"/>
          </a:xfrm>
          <a:prstGeom prst="rect">
            <a:avLst/>
          </a:prstGeom>
        </p:spPr>
        <p:txBody>
          <a:bodyPr wrap="square">
            <a:spAutoFit/>
          </a:bodyPr>
          <a:lstStyle/>
          <a:p>
            <a:r>
              <a:rPr lang="en-US" b="1" dirty="0"/>
              <a:t>What are the duties and responsibilities of the counselors in the First Presidency? </a:t>
            </a:r>
          </a:p>
        </p:txBody>
      </p:sp>
      <p:sp>
        <p:nvSpPr>
          <p:cNvPr id="13" name="Rectangle 12">
            <a:extLst>
              <a:ext uri="{FF2B5EF4-FFF2-40B4-BE49-F238E27FC236}">
                <a16:creationId xmlns:a16="http://schemas.microsoft.com/office/drawing/2014/main" id="{8E7798DF-190D-436A-B343-48B243C0DB33}"/>
              </a:ext>
            </a:extLst>
          </p:cNvPr>
          <p:cNvSpPr/>
          <p:nvPr/>
        </p:nvSpPr>
        <p:spPr>
          <a:xfrm>
            <a:off x="1200860" y="3249304"/>
            <a:ext cx="4511611" cy="1600438"/>
          </a:xfrm>
          <a:prstGeom prst="rect">
            <a:avLst/>
          </a:prstGeom>
        </p:spPr>
        <p:txBody>
          <a:bodyPr wrap="square">
            <a:spAutoFit/>
          </a:bodyPr>
          <a:lstStyle/>
          <a:p>
            <a:pPr algn="just"/>
            <a:r>
              <a:rPr lang="en-US" sz="1400" dirty="0">
                <a:latin typeface="Palatino"/>
              </a:rPr>
              <a:t>Therefore, verily I acknowledge him and will bless him, and also thee, inasmuch as thou art faithful in counsel, in the office which I have appointed unto you, in prayer always, vocally and in thy heart, in public and in private, also in thy ministry in proclaiming the gospel in the land of the living, and among thy brethren.</a:t>
            </a:r>
            <a:endParaRPr lang="en-US" sz="1400" dirty="0"/>
          </a:p>
        </p:txBody>
      </p:sp>
      <p:sp>
        <p:nvSpPr>
          <p:cNvPr id="17" name="Rectangle 16">
            <a:extLst>
              <a:ext uri="{FF2B5EF4-FFF2-40B4-BE49-F238E27FC236}">
                <a16:creationId xmlns:a16="http://schemas.microsoft.com/office/drawing/2014/main" id="{041F0235-8D80-48B0-86C5-DE30AE0F691F}"/>
              </a:ext>
            </a:extLst>
          </p:cNvPr>
          <p:cNvSpPr/>
          <p:nvPr/>
        </p:nvSpPr>
        <p:spPr>
          <a:xfrm>
            <a:off x="1183139" y="2926929"/>
            <a:ext cx="2999411" cy="369332"/>
          </a:xfrm>
          <a:prstGeom prst="rect">
            <a:avLst/>
          </a:prstGeom>
        </p:spPr>
        <p:txBody>
          <a:bodyPr wrap="none">
            <a:spAutoFit/>
          </a:bodyPr>
          <a:lstStyle/>
          <a:p>
            <a:r>
              <a:rPr lang="en-US" b="1" dirty="0"/>
              <a:t>Doctrine and Covenants 81:3.</a:t>
            </a:r>
          </a:p>
        </p:txBody>
      </p:sp>
      <p:sp>
        <p:nvSpPr>
          <p:cNvPr id="15" name="Rectangle 14">
            <a:extLst>
              <a:ext uri="{FF2B5EF4-FFF2-40B4-BE49-F238E27FC236}">
                <a16:creationId xmlns:a16="http://schemas.microsoft.com/office/drawing/2014/main" id="{28984AF6-F606-491B-8627-607A2517830D}"/>
              </a:ext>
            </a:extLst>
          </p:cNvPr>
          <p:cNvSpPr/>
          <p:nvPr/>
        </p:nvSpPr>
        <p:spPr>
          <a:xfrm>
            <a:off x="1200860" y="4875455"/>
            <a:ext cx="4493890" cy="646331"/>
          </a:xfrm>
          <a:prstGeom prst="rect">
            <a:avLst/>
          </a:prstGeom>
        </p:spPr>
        <p:txBody>
          <a:bodyPr wrap="square">
            <a:spAutoFit/>
          </a:bodyPr>
          <a:lstStyle/>
          <a:p>
            <a:pPr algn="just"/>
            <a:r>
              <a:rPr lang="en-US" b="1" dirty="0"/>
              <a:t>What was Frederick G. Williams supposed to do as a counselor in the First Presidency?</a:t>
            </a:r>
          </a:p>
        </p:txBody>
      </p:sp>
      <p:sp>
        <p:nvSpPr>
          <p:cNvPr id="16" name="Rectangle 15">
            <a:extLst>
              <a:ext uri="{FF2B5EF4-FFF2-40B4-BE49-F238E27FC236}">
                <a16:creationId xmlns:a16="http://schemas.microsoft.com/office/drawing/2014/main" id="{B9B2946F-3819-45E9-B56F-813F5E326E26}"/>
              </a:ext>
            </a:extLst>
          </p:cNvPr>
          <p:cNvSpPr/>
          <p:nvPr/>
        </p:nvSpPr>
        <p:spPr>
          <a:xfrm>
            <a:off x="1183139" y="5574398"/>
            <a:ext cx="4511611" cy="646331"/>
          </a:xfrm>
          <a:prstGeom prst="rect">
            <a:avLst/>
          </a:prstGeom>
        </p:spPr>
        <p:txBody>
          <a:bodyPr wrap="square">
            <a:spAutoFit/>
          </a:bodyPr>
          <a:lstStyle/>
          <a:p>
            <a:r>
              <a:rPr lang="en-US" b="1" dirty="0"/>
              <a:t>What do you think it means for a counselor to be “faithful in counsel” to the president?</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3"/>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1000" fill="hold"/>
                                        <p:tgtEl>
                                          <p:spTgt spid="1028"/>
                                        </p:tgtEl>
                                        <p:attrNameLst>
                                          <p:attrName>ppt_w</p:attrName>
                                        </p:attrNameLst>
                                      </p:cBhvr>
                                      <p:tavLst>
                                        <p:tav tm="0">
                                          <p:val>
                                            <p:strVal val="#ppt_w+.3"/>
                                          </p:val>
                                        </p:tav>
                                        <p:tav tm="100000">
                                          <p:val>
                                            <p:strVal val="#ppt_w"/>
                                          </p:val>
                                        </p:tav>
                                      </p:tavLst>
                                    </p:anim>
                                    <p:anim calcmode="lin" valueType="num">
                                      <p:cBhvr>
                                        <p:cTn id="21" dur="1000" fill="hold"/>
                                        <p:tgtEl>
                                          <p:spTgt spid="1028"/>
                                        </p:tgtEl>
                                        <p:attrNameLst>
                                          <p:attrName>ppt_h</p:attrName>
                                        </p:attrNameLst>
                                      </p:cBhvr>
                                      <p:tavLst>
                                        <p:tav tm="0">
                                          <p:val>
                                            <p:strVal val="#ppt_h"/>
                                          </p:val>
                                        </p:tav>
                                        <p:tav tm="100000">
                                          <p:val>
                                            <p:strVal val="#ppt_h"/>
                                          </p:val>
                                        </p:tav>
                                      </p:tavLst>
                                    </p:anim>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1000"/>
                                        <p:tgtEl>
                                          <p:spTgt spid="16">
                                            <p:txEl>
                                              <p:pRg st="0" end="0"/>
                                            </p:txEl>
                                          </p:spTgt>
                                        </p:tgtEl>
                                      </p:cBhvr>
                                    </p:animEffect>
                                    <p:anim calcmode="lin" valueType="num">
                                      <p:cBhvr>
                                        <p:cTn id="4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12" grpId="0"/>
      <p:bldP spid="13" grpId="0"/>
      <p:bldP spid="1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2" name="Rectangle 1">
            <a:extLst>
              <a:ext uri="{FF2B5EF4-FFF2-40B4-BE49-F238E27FC236}">
                <a16:creationId xmlns:a16="http://schemas.microsoft.com/office/drawing/2014/main" id="{E3DB059B-EE8F-4EC0-8094-AA26EF3BDB9A}"/>
              </a:ext>
            </a:extLst>
          </p:cNvPr>
          <p:cNvSpPr/>
          <p:nvPr/>
        </p:nvSpPr>
        <p:spPr>
          <a:xfrm>
            <a:off x="2504660" y="1005151"/>
            <a:ext cx="7023652" cy="22762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4E95158-865D-4460-BE41-9DA002373B66}"/>
              </a:ext>
            </a:extLst>
          </p:cNvPr>
          <p:cNvSpPr txBox="1"/>
          <p:nvPr/>
        </p:nvSpPr>
        <p:spPr>
          <a:xfrm>
            <a:off x="4088577" y="1060175"/>
            <a:ext cx="5307213" cy="2169825"/>
          </a:xfrm>
          <a:prstGeom prst="rect">
            <a:avLst/>
          </a:prstGeom>
          <a:noFill/>
        </p:spPr>
        <p:txBody>
          <a:bodyPr wrap="square" rtlCol="0">
            <a:spAutoFit/>
          </a:bodyPr>
          <a:lstStyle/>
          <a:p>
            <a:pPr algn="just"/>
            <a:r>
              <a:rPr lang="en-US" sz="1500" dirty="0"/>
              <a:t>“[A counselor] is an assistant to his president.… </a:t>
            </a:r>
          </a:p>
          <a:p>
            <a:pPr algn="just"/>
            <a:r>
              <a:rPr lang="en-US" sz="1500" dirty="0"/>
              <a:t>“As an assistant, the counselor is not the president. He does not assume responsibility and move out ahead of his president. </a:t>
            </a:r>
          </a:p>
          <a:p>
            <a:pPr algn="just"/>
            <a:r>
              <a:rPr lang="en-US" sz="1500" dirty="0"/>
              <a:t>“In presidency meetings, each counselor is free to speak his mind on all issues that come before the presidency. However, it is the prerogative of the president to make the decision, and it is the duty of the counselors to back him in that decision. His decision then becomes their decision, regardless of their previous ideas” (“In … Counsellors There Is Safety,” Ensign, Nov. 1990,49).</a:t>
            </a:r>
          </a:p>
        </p:txBody>
      </p:sp>
      <p:pic>
        <p:nvPicPr>
          <p:cNvPr id="8" name="Picture 7">
            <a:extLst>
              <a:ext uri="{FF2B5EF4-FFF2-40B4-BE49-F238E27FC236}">
                <a16:creationId xmlns:a16="http://schemas.microsoft.com/office/drawing/2014/main" id="{3649A7ED-C953-456C-AEF2-1DC42D396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01" y="1099931"/>
            <a:ext cx="1351176" cy="1704561"/>
          </a:xfrm>
          <a:prstGeom prst="rect">
            <a:avLst/>
          </a:prstGeom>
        </p:spPr>
      </p:pic>
      <p:sp>
        <p:nvSpPr>
          <p:cNvPr id="9" name="TextBox 8">
            <a:extLst>
              <a:ext uri="{FF2B5EF4-FFF2-40B4-BE49-F238E27FC236}">
                <a16:creationId xmlns:a16="http://schemas.microsoft.com/office/drawing/2014/main" id="{4F3AE206-A7E1-4175-B145-9515871BAD15}"/>
              </a:ext>
            </a:extLst>
          </p:cNvPr>
          <p:cNvSpPr txBox="1"/>
          <p:nvPr/>
        </p:nvSpPr>
        <p:spPr>
          <a:xfrm>
            <a:off x="2737401" y="2819760"/>
            <a:ext cx="1346779" cy="461665"/>
          </a:xfrm>
          <a:prstGeom prst="rect">
            <a:avLst/>
          </a:prstGeom>
          <a:noFill/>
        </p:spPr>
        <p:txBody>
          <a:bodyPr wrap="none" rtlCol="0">
            <a:spAutoFit/>
          </a:bodyPr>
          <a:lstStyle/>
          <a:p>
            <a:pPr algn="ctr"/>
            <a:r>
              <a:rPr lang="en-US" sz="1200" b="1" dirty="0">
                <a:effectLst>
                  <a:outerShdw blurRad="38100" dist="38100" dir="2700000" algn="tl">
                    <a:srgbClr val="000000">
                      <a:alpha val="43137"/>
                    </a:srgbClr>
                  </a:outerShdw>
                </a:effectLst>
              </a:rPr>
              <a:t>President</a:t>
            </a:r>
          </a:p>
          <a:p>
            <a:pPr algn="ctr"/>
            <a:r>
              <a:rPr lang="en-US" sz="1200" b="1" dirty="0">
                <a:effectLst>
                  <a:outerShdw blurRad="38100" dist="38100" dir="2700000" algn="tl">
                    <a:srgbClr val="000000">
                      <a:alpha val="43137"/>
                    </a:srgbClr>
                  </a:outerShdw>
                </a:effectLst>
              </a:rPr>
              <a:t>Gordon B. Hinkley</a:t>
            </a:r>
          </a:p>
        </p:txBody>
      </p:sp>
      <p:sp>
        <p:nvSpPr>
          <p:cNvPr id="10" name="Rectangle 9">
            <a:extLst>
              <a:ext uri="{FF2B5EF4-FFF2-40B4-BE49-F238E27FC236}">
                <a16:creationId xmlns:a16="http://schemas.microsoft.com/office/drawing/2014/main" id="{05EA6776-408E-4715-BD1E-47B1B58BF97D}"/>
              </a:ext>
            </a:extLst>
          </p:cNvPr>
          <p:cNvSpPr/>
          <p:nvPr/>
        </p:nvSpPr>
        <p:spPr>
          <a:xfrm>
            <a:off x="1258955" y="3576576"/>
            <a:ext cx="6626087" cy="369332"/>
          </a:xfrm>
          <a:prstGeom prst="rect">
            <a:avLst/>
          </a:prstGeom>
        </p:spPr>
        <p:txBody>
          <a:bodyPr wrap="square">
            <a:spAutoFit/>
          </a:bodyPr>
          <a:lstStyle/>
          <a:p>
            <a:r>
              <a:rPr lang="en-US" b="1" dirty="0"/>
              <a:t>How should a counselor in a presidency counsel with the president? </a:t>
            </a:r>
          </a:p>
        </p:txBody>
      </p:sp>
      <p:sp>
        <p:nvSpPr>
          <p:cNvPr id="11" name="Rectangle 10">
            <a:extLst>
              <a:ext uri="{FF2B5EF4-FFF2-40B4-BE49-F238E27FC236}">
                <a16:creationId xmlns:a16="http://schemas.microsoft.com/office/drawing/2014/main" id="{4B8C8E62-7C40-4FBD-AA1F-1DB32FABF137}"/>
              </a:ext>
            </a:extLst>
          </p:cNvPr>
          <p:cNvSpPr/>
          <p:nvPr/>
        </p:nvSpPr>
        <p:spPr>
          <a:xfrm>
            <a:off x="1258954" y="3945908"/>
            <a:ext cx="9130749" cy="646331"/>
          </a:xfrm>
          <a:prstGeom prst="rect">
            <a:avLst/>
          </a:prstGeom>
        </p:spPr>
        <p:txBody>
          <a:bodyPr wrap="square">
            <a:spAutoFit/>
          </a:bodyPr>
          <a:lstStyle/>
          <a:p>
            <a:pPr algn="just"/>
            <a:r>
              <a:rPr lang="en-US" b="1" dirty="0"/>
              <a:t>How might understanding how to be faithful in counsel help someone who is serving as a counselor in any presidency in the Church?</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3" name="Rectangle 2">
            <a:extLst>
              <a:ext uri="{FF2B5EF4-FFF2-40B4-BE49-F238E27FC236}">
                <a16:creationId xmlns:a16="http://schemas.microsoft.com/office/drawing/2014/main" id="{A3DFC844-F564-4B6F-8EEB-6A479B0159B9}"/>
              </a:ext>
            </a:extLst>
          </p:cNvPr>
          <p:cNvSpPr/>
          <p:nvPr/>
        </p:nvSpPr>
        <p:spPr>
          <a:xfrm>
            <a:off x="1000072" y="1742519"/>
            <a:ext cx="4838312" cy="369332"/>
          </a:xfrm>
          <a:prstGeom prst="rect">
            <a:avLst/>
          </a:prstGeom>
        </p:spPr>
        <p:txBody>
          <a:bodyPr wrap="none">
            <a:spAutoFit/>
          </a:bodyPr>
          <a:lstStyle/>
          <a:p>
            <a:r>
              <a:rPr lang="en-US" b="1" dirty="0"/>
              <a:t>What can we do if we are faithful in our callings?</a:t>
            </a:r>
          </a:p>
        </p:txBody>
      </p:sp>
      <p:sp>
        <p:nvSpPr>
          <p:cNvPr id="7" name="Rectangle 6">
            <a:extLst>
              <a:ext uri="{FF2B5EF4-FFF2-40B4-BE49-F238E27FC236}">
                <a16:creationId xmlns:a16="http://schemas.microsoft.com/office/drawing/2014/main" id="{11DCA4C5-A445-43C8-8242-07D0515EAFE1}"/>
              </a:ext>
            </a:extLst>
          </p:cNvPr>
          <p:cNvSpPr/>
          <p:nvPr/>
        </p:nvSpPr>
        <p:spPr>
          <a:xfrm>
            <a:off x="1000073" y="890974"/>
            <a:ext cx="2999411" cy="369332"/>
          </a:xfrm>
          <a:prstGeom prst="rect">
            <a:avLst/>
          </a:prstGeom>
        </p:spPr>
        <p:txBody>
          <a:bodyPr wrap="none">
            <a:spAutoFit/>
          </a:bodyPr>
          <a:lstStyle/>
          <a:p>
            <a:r>
              <a:rPr lang="en-US" b="1" dirty="0"/>
              <a:t>Doctrine and Covenants 81:4.</a:t>
            </a:r>
          </a:p>
        </p:txBody>
      </p:sp>
      <p:sp>
        <p:nvSpPr>
          <p:cNvPr id="8" name="Rectangle 7">
            <a:extLst>
              <a:ext uri="{FF2B5EF4-FFF2-40B4-BE49-F238E27FC236}">
                <a16:creationId xmlns:a16="http://schemas.microsoft.com/office/drawing/2014/main" id="{D0C0EE92-034D-42EB-8FC5-7326E7A94CAC}"/>
              </a:ext>
            </a:extLst>
          </p:cNvPr>
          <p:cNvSpPr/>
          <p:nvPr/>
        </p:nvSpPr>
        <p:spPr>
          <a:xfrm>
            <a:off x="1000072" y="1169700"/>
            <a:ext cx="9130749" cy="584775"/>
          </a:xfrm>
          <a:prstGeom prst="rect">
            <a:avLst/>
          </a:prstGeom>
        </p:spPr>
        <p:txBody>
          <a:bodyPr wrap="square">
            <a:spAutoFit/>
          </a:bodyPr>
          <a:lstStyle/>
          <a:p>
            <a:r>
              <a:rPr lang="en-US" sz="1600" dirty="0">
                <a:latin typeface="Palatino"/>
              </a:rPr>
              <a:t>And in doing these things thou wilt do the greatest good unto thy fellow beings, and wilt promote the glory of him who is your Lord.</a:t>
            </a:r>
            <a:endParaRPr lang="en-US" sz="1600" dirty="0"/>
          </a:p>
        </p:txBody>
      </p:sp>
      <p:sp>
        <p:nvSpPr>
          <p:cNvPr id="5" name="Rectangle 4">
            <a:extLst>
              <a:ext uri="{FF2B5EF4-FFF2-40B4-BE49-F238E27FC236}">
                <a16:creationId xmlns:a16="http://schemas.microsoft.com/office/drawing/2014/main" id="{4525E8AB-E923-479B-8664-A387743CB5FC}"/>
              </a:ext>
            </a:extLst>
          </p:cNvPr>
          <p:cNvSpPr/>
          <p:nvPr/>
        </p:nvSpPr>
        <p:spPr>
          <a:xfrm>
            <a:off x="1000072" y="2038339"/>
            <a:ext cx="9349876" cy="369332"/>
          </a:xfrm>
          <a:prstGeom prst="rect">
            <a:avLst/>
          </a:prstGeom>
        </p:spPr>
        <p:txBody>
          <a:bodyPr wrap="square">
            <a:spAutoFit/>
          </a:bodyPr>
          <a:lstStyle/>
          <a:p>
            <a:pPr algn="just"/>
            <a:r>
              <a:rPr lang="en-US" sz="1760" i="1" dirty="0">
                <a:effectLst>
                  <a:outerShdw blurRad="38100" dist="38100" dir="2700000" algn="tl">
                    <a:srgbClr val="000000">
                      <a:alpha val="43137"/>
                    </a:srgbClr>
                  </a:outerShdw>
                </a:effectLst>
              </a:rPr>
              <a:t>If we are faithful in our callings, we can do a great good for others and promote the glory of God.</a:t>
            </a:r>
          </a:p>
        </p:txBody>
      </p:sp>
      <p:sp>
        <p:nvSpPr>
          <p:cNvPr id="9" name="Rectangle 8">
            <a:extLst>
              <a:ext uri="{FF2B5EF4-FFF2-40B4-BE49-F238E27FC236}">
                <a16:creationId xmlns:a16="http://schemas.microsoft.com/office/drawing/2014/main" id="{85291E92-C892-4FF6-9F0B-8339023105EA}"/>
              </a:ext>
            </a:extLst>
          </p:cNvPr>
          <p:cNvSpPr/>
          <p:nvPr/>
        </p:nvSpPr>
        <p:spPr>
          <a:xfrm>
            <a:off x="1000071" y="2594064"/>
            <a:ext cx="8992067" cy="369332"/>
          </a:xfrm>
          <a:prstGeom prst="rect">
            <a:avLst/>
          </a:prstGeom>
        </p:spPr>
        <p:txBody>
          <a:bodyPr wrap="square">
            <a:spAutoFit/>
          </a:bodyPr>
          <a:lstStyle/>
          <a:p>
            <a:r>
              <a:rPr lang="en-US" b="1" dirty="0"/>
              <a:t>How might serving faithfully in our Church callings help us do a great good for other people?</a:t>
            </a:r>
          </a:p>
        </p:txBody>
      </p:sp>
      <p:sp>
        <p:nvSpPr>
          <p:cNvPr id="10" name="Rectangle 9">
            <a:extLst>
              <a:ext uri="{FF2B5EF4-FFF2-40B4-BE49-F238E27FC236}">
                <a16:creationId xmlns:a16="http://schemas.microsoft.com/office/drawing/2014/main" id="{3D31C973-388E-4A3E-AD9D-65832423EA59}"/>
              </a:ext>
            </a:extLst>
          </p:cNvPr>
          <p:cNvSpPr/>
          <p:nvPr/>
        </p:nvSpPr>
        <p:spPr>
          <a:xfrm>
            <a:off x="1000071" y="3088233"/>
            <a:ext cx="8382468" cy="369332"/>
          </a:xfrm>
          <a:prstGeom prst="rect">
            <a:avLst/>
          </a:prstGeom>
        </p:spPr>
        <p:txBody>
          <a:bodyPr wrap="square">
            <a:spAutoFit/>
          </a:bodyPr>
          <a:lstStyle/>
          <a:p>
            <a:pPr algn="just"/>
            <a:r>
              <a:rPr lang="en-US" b="1" dirty="0"/>
              <a:t>How might serving faithfully in our Church callings help promote the glory of God?</a:t>
            </a:r>
          </a:p>
        </p:txBody>
      </p:sp>
      <p:sp>
        <p:nvSpPr>
          <p:cNvPr id="11" name="Rectangle 10">
            <a:extLst>
              <a:ext uri="{FF2B5EF4-FFF2-40B4-BE49-F238E27FC236}">
                <a16:creationId xmlns:a16="http://schemas.microsoft.com/office/drawing/2014/main" id="{D8744E40-4827-40BD-B0B2-45B92361BF1D}"/>
              </a:ext>
            </a:extLst>
          </p:cNvPr>
          <p:cNvSpPr/>
          <p:nvPr/>
        </p:nvSpPr>
        <p:spPr>
          <a:xfrm>
            <a:off x="1000071" y="3582402"/>
            <a:ext cx="2999411" cy="369332"/>
          </a:xfrm>
          <a:prstGeom prst="rect">
            <a:avLst/>
          </a:prstGeom>
        </p:spPr>
        <p:txBody>
          <a:bodyPr wrap="none">
            <a:spAutoFit/>
          </a:bodyPr>
          <a:lstStyle/>
          <a:p>
            <a:r>
              <a:rPr lang="en-US" b="1" dirty="0"/>
              <a:t>Doctrine and Covenants 81:5.</a:t>
            </a:r>
          </a:p>
        </p:txBody>
      </p:sp>
      <p:sp>
        <p:nvSpPr>
          <p:cNvPr id="12" name="Rectangle 11">
            <a:extLst>
              <a:ext uri="{FF2B5EF4-FFF2-40B4-BE49-F238E27FC236}">
                <a16:creationId xmlns:a16="http://schemas.microsoft.com/office/drawing/2014/main" id="{BC4AEE39-3BB8-47CB-9D53-B332CF0AA1FA}"/>
              </a:ext>
            </a:extLst>
          </p:cNvPr>
          <p:cNvSpPr/>
          <p:nvPr/>
        </p:nvSpPr>
        <p:spPr>
          <a:xfrm>
            <a:off x="1000071" y="3855993"/>
            <a:ext cx="9130750" cy="584775"/>
          </a:xfrm>
          <a:prstGeom prst="rect">
            <a:avLst/>
          </a:prstGeom>
        </p:spPr>
        <p:txBody>
          <a:bodyPr wrap="square">
            <a:spAutoFit/>
          </a:bodyPr>
          <a:lstStyle/>
          <a:p>
            <a:pPr algn="just"/>
            <a:r>
              <a:rPr lang="en-US" sz="1600" dirty="0">
                <a:latin typeface="Palatino"/>
              </a:rPr>
              <a:t>Wherefore, be faithful; stand in the office which I have appointed unto you; succor the weak, lift up the hands which hang down, and strengthen the feeble knees.</a:t>
            </a:r>
            <a:endParaRPr lang="en-US" sz="1600" dirty="0"/>
          </a:p>
        </p:txBody>
      </p:sp>
      <p:sp>
        <p:nvSpPr>
          <p:cNvPr id="13" name="Rectangle 12">
            <a:extLst>
              <a:ext uri="{FF2B5EF4-FFF2-40B4-BE49-F238E27FC236}">
                <a16:creationId xmlns:a16="http://schemas.microsoft.com/office/drawing/2014/main" id="{9EBB37AA-02A3-42A2-97E3-39A5CFF6B0CF}"/>
              </a:ext>
            </a:extLst>
          </p:cNvPr>
          <p:cNvSpPr/>
          <p:nvPr/>
        </p:nvSpPr>
        <p:spPr>
          <a:xfrm>
            <a:off x="1000071" y="4396616"/>
            <a:ext cx="9040656" cy="646331"/>
          </a:xfrm>
          <a:prstGeom prst="rect">
            <a:avLst/>
          </a:prstGeom>
        </p:spPr>
        <p:txBody>
          <a:bodyPr wrap="square">
            <a:spAutoFit/>
          </a:bodyPr>
          <a:lstStyle/>
          <a:p>
            <a:pPr algn="just"/>
            <a:r>
              <a:rPr lang="en-US" b="1" dirty="0"/>
              <a:t>What can we learn about being faithful in our Church callings or being faithful members of the Church?</a:t>
            </a:r>
          </a:p>
        </p:txBody>
      </p:sp>
      <p:sp>
        <p:nvSpPr>
          <p:cNvPr id="14" name="Rectangle 13">
            <a:extLst>
              <a:ext uri="{FF2B5EF4-FFF2-40B4-BE49-F238E27FC236}">
                <a16:creationId xmlns:a16="http://schemas.microsoft.com/office/drawing/2014/main" id="{3430B2B4-9E59-4C4E-9465-4B0FD7ACB575}"/>
              </a:ext>
            </a:extLst>
          </p:cNvPr>
          <p:cNvSpPr/>
          <p:nvPr/>
        </p:nvSpPr>
        <p:spPr>
          <a:xfrm>
            <a:off x="1000072" y="4956701"/>
            <a:ext cx="9130749" cy="646331"/>
          </a:xfrm>
          <a:prstGeom prst="rect">
            <a:avLst/>
          </a:prstGeom>
        </p:spPr>
        <p:txBody>
          <a:bodyPr wrap="square">
            <a:spAutoFit/>
          </a:bodyPr>
          <a:lstStyle/>
          <a:p>
            <a:pPr algn="just"/>
            <a:r>
              <a:rPr lang="en-US" b="1" dirty="0"/>
              <a:t>What do you think it means to “succor the weak, lift up the hands which hang down, and strengthen the feeble knees”? </a:t>
            </a:r>
          </a:p>
        </p:txBody>
      </p:sp>
    </p:spTree>
    <p:extLst>
      <p:ext uri="{BB962C8B-B14F-4D97-AF65-F5344CB8AC3E}">
        <p14:creationId xmlns:p14="http://schemas.microsoft.com/office/powerpoint/2010/main" val="30321560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125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25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84</a:t>
            </a:r>
          </a:p>
        </p:txBody>
      </p:sp>
      <p:sp>
        <p:nvSpPr>
          <p:cNvPr id="11" name="Rectangle 10">
            <a:extLst>
              <a:ext uri="{FF2B5EF4-FFF2-40B4-BE49-F238E27FC236}">
                <a16:creationId xmlns:a16="http://schemas.microsoft.com/office/drawing/2014/main" id="{7412DBED-BB2C-46C2-90E8-FD84E6A41CCE}"/>
              </a:ext>
            </a:extLst>
          </p:cNvPr>
          <p:cNvSpPr/>
          <p:nvPr/>
        </p:nvSpPr>
        <p:spPr>
          <a:xfrm>
            <a:off x="3233530" y="1033670"/>
            <a:ext cx="5950227" cy="2067339"/>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EC71DA-6454-410B-9E89-DBD42F159DEB}"/>
              </a:ext>
            </a:extLst>
          </p:cNvPr>
          <p:cNvSpPr txBox="1"/>
          <p:nvPr/>
        </p:nvSpPr>
        <p:spPr>
          <a:xfrm>
            <a:off x="4569554" y="1033670"/>
            <a:ext cx="4667212" cy="2062103"/>
          </a:xfrm>
          <a:prstGeom prst="rect">
            <a:avLst/>
          </a:prstGeom>
          <a:noFill/>
        </p:spPr>
        <p:txBody>
          <a:bodyPr wrap="square" rtlCol="0">
            <a:spAutoFit/>
          </a:bodyPr>
          <a:lstStyle/>
          <a:p>
            <a:pPr algn="just"/>
            <a:r>
              <a:rPr lang="en-US" sz="1600" dirty="0"/>
              <a:t>“In Doctrine and Covenants 81:5, the verse might be interpreted as the Lord’s urging Frederick G. Williams to provide strength to the weak (‘succor the weak’), provide encouragement to those who are exhausted or discouraged (‘lift up the hands which hang down’), and to give courage and strength to those with feeble knees and fearful hearts” (“Strengthen the Feeble Knees,” Ensign, Nov. 1991,70).</a:t>
            </a:r>
          </a:p>
        </p:txBody>
      </p:sp>
      <p:pic>
        <p:nvPicPr>
          <p:cNvPr id="2050" name="Picture 2" descr="Resultado de imagen para marvin a Aston lds">
            <a:extLst>
              <a:ext uri="{FF2B5EF4-FFF2-40B4-BE49-F238E27FC236}">
                <a16:creationId xmlns:a16="http://schemas.microsoft.com/office/drawing/2014/main" id="{5F5D682E-DCB6-4052-B183-50C86A7E7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456" y="1139928"/>
            <a:ext cx="1162089" cy="15237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A640EDD-E78B-4D8F-BCE4-25045207C1E0}"/>
              </a:ext>
            </a:extLst>
          </p:cNvPr>
          <p:cNvSpPr txBox="1"/>
          <p:nvPr/>
        </p:nvSpPr>
        <p:spPr>
          <a:xfrm>
            <a:off x="3261117" y="2575770"/>
            <a:ext cx="1348766" cy="492443"/>
          </a:xfrm>
          <a:prstGeom prst="rect">
            <a:avLst/>
          </a:prstGeom>
          <a:noFill/>
        </p:spPr>
        <p:txBody>
          <a:bodyPr wrap="none" rtlCol="0">
            <a:spAutoFit/>
          </a:bodyPr>
          <a:lstStyle/>
          <a:p>
            <a:pPr algn="ctr"/>
            <a:r>
              <a:rPr lang="en-US" sz="1300" b="1" dirty="0"/>
              <a:t>Elder</a:t>
            </a:r>
          </a:p>
          <a:p>
            <a:pPr algn="ctr"/>
            <a:r>
              <a:rPr lang="en-US" sz="1300" b="1" dirty="0"/>
              <a:t>Marvin J. Ashton</a:t>
            </a:r>
          </a:p>
        </p:txBody>
      </p:sp>
      <p:sp>
        <p:nvSpPr>
          <p:cNvPr id="14" name="Rectangle 13">
            <a:extLst>
              <a:ext uri="{FF2B5EF4-FFF2-40B4-BE49-F238E27FC236}">
                <a16:creationId xmlns:a16="http://schemas.microsoft.com/office/drawing/2014/main" id="{136F03A1-1D60-4E29-BF2C-7B73D3DE7A9F}"/>
              </a:ext>
            </a:extLst>
          </p:cNvPr>
          <p:cNvSpPr/>
          <p:nvPr/>
        </p:nvSpPr>
        <p:spPr>
          <a:xfrm>
            <a:off x="1113182" y="3202031"/>
            <a:ext cx="9395791" cy="646331"/>
          </a:xfrm>
          <a:prstGeom prst="rect">
            <a:avLst/>
          </a:prstGeom>
        </p:spPr>
        <p:txBody>
          <a:bodyPr wrap="square">
            <a:spAutoFit/>
          </a:bodyPr>
          <a:lstStyle/>
          <a:p>
            <a:pPr algn="just"/>
            <a:r>
              <a:rPr lang="en-US" b="1" dirty="0"/>
              <a:t>What are some ways we can “succor the weak, lift up the hands which hang down, and strengthen the feeble knees”?</a:t>
            </a:r>
          </a:p>
        </p:txBody>
      </p:sp>
      <p:sp>
        <p:nvSpPr>
          <p:cNvPr id="15" name="Rectangle 14">
            <a:extLst>
              <a:ext uri="{FF2B5EF4-FFF2-40B4-BE49-F238E27FC236}">
                <a16:creationId xmlns:a16="http://schemas.microsoft.com/office/drawing/2014/main" id="{C0315803-6B9C-4E0E-B178-C3EF69E23E9C}"/>
              </a:ext>
            </a:extLst>
          </p:cNvPr>
          <p:cNvSpPr/>
          <p:nvPr/>
        </p:nvSpPr>
        <p:spPr>
          <a:xfrm>
            <a:off x="1113182" y="3914863"/>
            <a:ext cx="6047361" cy="369332"/>
          </a:xfrm>
          <a:prstGeom prst="rect">
            <a:avLst/>
          </a:prstGeom>
        </p:spPr>
        <p:txBody>
          <a:bodyPr wrap="none">
            <a:spAutoFit/>
          </a:bodyPr>
          <a:lstStyle/>
          <a:p>
            <a:r>
              <a:rPr lang="en-US" b="1" dirty="0"/>
              <a:t>When have you been lifted or strengthened by someone else?</a:t>
            </a:r>
          </a:p>
        </p:txBody>
      </p:sp>
      <p:sp>
        <p:nvSpPr>
          <p:cNvPr id="16" name="Rectangle 15">
            <a:extLst>
              <a:ext uri="{FF2B5EF4-FFF2-40B4-BE49-F238E27FC236}">
                <a16:creationId xmlns:a16="http://schemas.microsoft.com/office/drawing/2014/main" id="{72E3768B-C0FE-4C69-922F-F07DA981B260}"/>
              </a:ext>
            </a:extLst>
          </p:cNvPr>
          <p:cNvSpPr/>
          <p:nvPr/>
        </p:nvSpPr>
        <p:spPr>
          <a:xfrm>
            <a:off x="1113182" y="4544915"/>
            <a:ext cx="3231847" cy="369332"/>
          </a:xfrm>
          <a:prstGeom prst="rect">
            <a:avLst/>
          </a:prstGeom>
        </p:spPr>
        <p:txBody>
          <a:bodyPr wrap="none">
            <a:spAutoFit/>
          </a:bodyPr>
          <a:lstStyle/>
          <a:p>
            <a:r>
              <a:rPr lang="en-US" b="1" dirty="0">
                <a:effectLst>
                  <a:outerShdw blurRad="38100" dist="38100" dir="2700000" algn="tl">
                    <a:srgbClr val="000000">
                      <a:alpha val="43137"/>
                    </a:srgbClr>
                  </a:outerShdw>
                </a:effectLst>
              </a:rPr>
              <a:t>Doctrine and Covenants 81:6–7.</a:t>
            </a:r>
          </a:p>
        </p:txBody>
      </p:sp>
      <p:sp>
        <p:nvSpPr>
          <p:cNvPr id="17" name="Rectangle 16">
            <a:extLst>
              <a:ext uri="{FF2B5EF4-FFF2-40B4-BE49-F238E27FC236}">
                <a16:creationId xmlns:a16="http://schemas.microsoft.com/office/drawing/2014/main" id="{B0AE0A3A-8EC2-4D31-9F45-E4E593E3367A}"/>
              </a:ext>
            </a:extLst>
          </p:cNvPr>
          <p:cNvSpPr/>
          <p:nvPr/>
        </p:nvSpPr>
        <p:spPr>
          <a:xfrm>
            <a:off x="1113182" y="4822635"/>
            <a:ext cx="9395790" cy="830997"/>
          </a:xfrm>
          <a:prstGeom prst="rect">
            <a:avLst/>
          </a:prstGeom>
        </p:spPr>
        <p:txBody>
          <a:bodyPr wrap="square">
            <a:spAutoFit/>
          </a:bodyPr>
          <a:lstStyle/>
          <a:p>
            <a:pPr algn="just" fontAlgn="base"/>
            <a:r>
              <a:rPr lang="en-US" sz="1600" b="1" dirty="0">
                <a:latin typeface="Palatino"/>
              </a:rPr>
              <a:t>6 </a:t>
            </a:r>
            <a:r>
              <a:rPr lang="en-US" sz="1600" dirty="0">
                <a:latin typeface="Palatino"/>
              </a:rPr>
              <a:t>And if thou art faithful unto the end thou shalt have a crown of immortality, and eternal life in the mansions which I have prepared in the house of my Father.</a:t>
            </a:r>
          </a:p>
          <a:p>
            <a:pPr algn="just" fontAlgn="base"/>
            <a:r>
              <a:rPr lang="en-US" sz="1600" b="1" dirty="0">
                <a:latin typeface="Palatino"/>
              </a:rPr>
              <a:t>7 </a:t>
            </a:r>
            <a:r>
              <a:rPr lang="en-US" sz="1600" dirty="0">
                <a:latin typeface="Palatino"/>
              </a:rPr>
              <a:t>Behold, and lo, these are the words of Alpha and Omega, even Jesus Christ. Amen.</a:t>
            </a:r>
            <a:endParaRPr lang="en-US" sz="1600" b="0" i="0" dirty="0">
              <a:effectLst/>
              <a:latin typeface="Palatino"/>
            </a:endParaRP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750" fill="hold"/>
                                        <p:tgtEl>
                                          <p:spTgt spid="17"/>
                                        </p:tgtEl>
                                        <p:attrNameLst>
                                          <p:attrName>ppt_w</p:attrName>
                                        </p:attrNameLst>
                                      </p:cBhvr>
                                      <p:tavLst>
                                        <p:tav tm="0">
                                          <p:val>
                                            <p:fltVal val="0"/>
                                          </p:val>
                                        </p:tav>
                                        <p:tav tm="100000">
                                          <p:val>
                                            <p:strVal val="#ppt_w"/>
                                          </p:val>
                                        </p:tav>
                                      </p:tavLst>
                                    </p:anim>
                                    <p:anim calcmode="lin" valueType="num">
                                      <p:cBhvr>
                                        <p:cTn id="22" dur="750" fill="hold"/>
                                        <p:tgtEl>
                                          <p:spTgt spid="17"/>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750" fill="hold"/>
                                        <p:tgtEl>
                                          <p:spTgt spid="16"/>
                                        </p:tgtEl>
                                        <p:attrNameLst>
                                          <p:attrName>ppt_w</p:attrName>
                                        </p:attrNameLst>
                                      </p:cBhvr>
                                      <p:tavLst>
                                        <p:tav tm="0">
                                          <p:val>
                                            <p:fltVal val="0"/>
                                          </p:val>
                                        </p:tav>
                                        <p:tav tm="100000">
                                          <p:val>
                                            <p:strVal val="#ppt_w"/>
                                          </p:val>
                                        </p:tav>
                                      </p:tavLst>
                                    </p:anim>
                                    <p:anim calcmode="lin" valueType="num">
                                      <p:cBhvr>
                                        <p:cTn id="26" dur="75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738</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PMingLiU-ExtB</vt:lpstr>
      <vt:lpstr>Yu Gothic UI Semibold</vt:lpstr>
      <vt:lpstr>Arial</vt:lpstr>
      <vt:lpstr>Bahnschrift</vt:lpstr>
      <vt:lpstr>Calibri</vt:lpstr>
      <vt:lpstr>Calibri Light</vt:lpstr>
      <vt:lpstr>Microsoft Himalaya</vt:lpstr>
      <vt:lpstr>Mongolian Baiti</vt:lpstr>
      <vt:lpstr>MV Boli</vt:lpstr>
      <vt:lpstr>Open Sans</vt:lpstr>
      <vt:lpstr>Palatino</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2389</cp:revision>
  <dcterms:created xsi:type="dcterms:W3CDTF">2018-08-29T04:26:39Z</dcterms:created>
  <dcterms:modified xsi:type="dcterms:W3CDTF">2018-10-04T05:01:45Z</dcterms:modified>
</cp:coreProperties>
</file>