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4"/>
  </p:notesMasterIdLst>
  <p:sldIdLst>
    <p:sldId id="296" r:id="rId2"/>
    <p:sldId id="304" r:id="rId3"/>
    <p:sldId id="299" r:id="rId4"/>
    <p:sldId id="308" r:id="rId5"/>
    <p:sldId id="305" r:id="rId6"/>
    <p:sldId id="306" r:id="rId7"/>
    <p:sldId id="307" r:id="rId8"/>
    <p:sldId id="309" r:id="rId9"/>
    <p:sldId id="310" r:id="rId10"/>
    <p:sldId id="311" r:id="rId11"/>
    <p:sldId id="312" r:id="rId12"/>
    <p:sldId id="31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D6E513"/>
    <a:srgbClr val="333399"/>
    <a:srgbClr val="CC0000"/>
    <a:srgbClr val="B9B93A"/>
    <a:srgbClr val="D88028"/>
    <a:srgbClr val="FF6600"/>
    <a:srgbClr val="E6E6E6"/>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4">
                <a:lumMod val="0"/>
                <a:lumOff val="100000"/>
              </a:schemeClr>
            </a:gs>
            <a:gs pos="0">
              <a:schemeClr val="accent4">
                <a:lumMod val="60000"/>
                <a:lumOff val="40000"/>
              </a:schemeClr>
            </a:gs>
            <a:gs pos="27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3" name="Rectangle 2">
            <a:extLst>
              <a:ext uri="{FF2B5EF4-FFF2-40B4-BE49-F238E27FC236}">
                <a16:creationId xmlns:a16="http://schemas.microsoft.com/office/drawing/2014/main" id="{A33C7C62-73DC-4990-B2CB-6388AE23D0BD}"/>
              </a:ext>
            </a:extLst>
          </p:cNvPr>
          <p:cNvSpPr/>
          <p:nvPr/>
        </p:nvSpPr>
        <p:spPr>
          <a:xfrm>
            <a:off x="1237588" y="890974"/>
            <a:ext cx="3517310" cy="400110"/>
          </a:xfrm>
          <a:prstGeom prst="rect">
            <a:avLst/>
          </a:prstGeom>
        </p:spPr>
        <p:txBody>
          <a:bodyPr wrap="none">
            <a:spAutoFit/>
          </a:bodyPr>
          <a:lstStyle/>
          <a:p>
            <a:r>
              <a:rPr lang="en-US" sz="2000" b="1" dirty="0">
                <a:latin typeface="Ink Free" panose="03080402000500000000" pitchFamily="66" charset="0"/>
              </a:rPr>
              <a:t>Doctrine and Covenants 78:19.</a:t>
            </a:r>
          </a:p>
        </p:txBody>
      </p:sp>
      <p:sp>
        <p:nvSpPr>
          <p:cNvPr id="2" name="Rectangle 1">
            <a:extLst>
              <a:ext uri="{FF2B5EF4-FFF2-40B4-BE49-F238E27FC236}">
                <a16:creationId xmlns:a16="http://schemas.microsoft.com/office/drawing/2014/main" id="{1C1610A7-8CD1-4106-A4F7-67850616640C}"/>
              </a:ext>
            </a:extLst>
          </p:cNvPr>
          <p:cNvSpPr/>
          <p:nvPr/>
        </p:nvSpPr>
        <p:spPr>
          <a:xfrm>
            <a:off x="1237587" y="1198320"/>
            <a:ext cx="9032847" cy="646331"/>
          </a:xfrm>
          <a:prstGeom prst="rect">
            <a:avLst/>
          </a:prstGeom>
        </p:spPr>
        <p:txBody>
          <a:bodyPr wrap="square">
            <a:spAutoFit/>
          </a:bodyPr>
          <a:lstStyle/>
          <a:p>
            <a:pPr algn="just"/>
            <a:r>
              <a:rPr lang="en-US" dirty="0">
                <a:latin typeface="Palatino"/>
              </a:rPr>
              <a:t>And he who receiveth all things with thankfulness shall be made glorious; and the things of this earth shall be added unto him, even an hundred fold, yea, more.</a:t>
            </a:r>
            <a:endParaRPr lang="en-US" dirty="0"/>
          </a:p>
        </p:txBody>
      </p:sp>
      <p:sp>
        <p:nvSpPr>
          <p:cNvPr id="4" name="Rectangle 3">
            <a:extLst>
              <a:ext uri="{FF2B5EF4-FFF2-40B4-BE49-F238E27FC236}">
                <a16:creationId xmlns:a16="http://schemas.microsoft.com/office/drawing/2014/main" id="{79F242D9-DE24-4413-976D-9E433676F273}"/>
              </a:ext>
            </a:extLst>
          </p:cNvPr>
          <p:cNvSpPr/>
          <p:nvPr/>
        </p:nvSpPr>
        <p:spPr>
          <a:xfrm>
            <a:off x="1237583" y="1790360"/>
            <a:ext cx="9032847" cy="361637"/>
          </a:xfrm>
          <a:prstGeom prst="rect">
            <a:avLst/>
          </a:prstGeom>
        </p:spPr>
        <p:txBody>
          <a:bodyPr wrap="square">
            <a:spAutoFit/>
          </a:bodyPr>
          <a:lstStyle/>
          <a:p>
            <a:pPr algn="just"/>
            <a:r>
              <a:rPr lang="en-US" sz="1750" b="1" dirty="0"/>
              <a:t>What did the Lord say will happen for those who choose to receive all things with thankfulness?</a:t>
            </a:r>
          </a:p>
        </p:txBody>
      </p:sp>
      <p:sp>
        <p:nvSpPr>
          <p:cNvPr id="5" name="Rectangle 4">
            <a:extLst>
              <a:ext uri="{FF2B5EF4-FFF2-40B4-BE49-F238E27FC236}">
                <a16:creationId xmlns:a16="http://schemas.microsoft.com/office/drawing/2014/main" id="{DACDAFF5-EEBB-4D7C-B447-D96F0506A4C1}"/>
              </a:ext>
            </a:extLst>
          </p:cNvPr>
          <p:cNvSpPr/>
          <p:nvPr/>
        </p:nvSpPr>
        <p:spPr>
          <a:xfrm>
            <a:off x="1237583" y="2206288"/>
            <a:ext cx="7535356"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receive all things with thankfulness, the Lord will multiply our blessings. </a:t>
            </a:r>
          </a:p>
        </p:txBody>
      </p:sp>
      <p:sp>
        <p:nvSpPr>
          <p:cNvPr id="7" name="Rectangle 6">
            <a:extLst>
              <a:ext uri="{FF2B5EF4-FFF2-40B4-BE49-F238E27FC236}">
                <a16:creationId xmlns:a16="http://schemas.microsoft.com/office/drawing/2014/main" id="{0B22FA46-12AF-47B0-815E-2FF1346202D3}"/>
              </a:ext>
            </a:extLst>
          </p:cNvPr>
          <p:cNvSpPr/>
          <p:nvPr/>
        </p:nvSpPr>
        <p:spPr>
          <a:xfrm>
            <a:off x="1237583" y="2614091"/>
            <a:ext cx="8900330" cy="646331"/>
          </a:xfrm>
          <a:prstGeom prst="rect">
            <a:avLst/>
          </a:prstGeom>
        </p:spPr>
        <p:txBody>
          <a:bodyPr wrap="square">
            <a:spAutoFit/>
          </a:bodyPr>
          <a:lstStyle/>
          <a:p>
            <a:pPr algn="just"/>
            <a:r>
              <a:rPr lang="en-US" b="1" dirty="0"/>
              <a:t>Why do you think the Lord would multiply blessings for those who receive all things with thankfulness?</a:t>
            </a:r>
          </a:p>
        </p:txBody>
      </p:sp>
      <p:sp>
        <p:nvSpPr>
          <p:cNvPr id="8" name="Rectangle 7">
            <a:extLst>
              <a:ext uri="{FF2B5EF4-FFF2-40B4-BE49-F238E27FC236}">
                <a16:creationId xmlns:a16="http://schemas.microsoft.com/office/drawing/2014/main" id="{6D28265B-35EF-4ED6-B94C-FD1ECE1B4803}"/>
              </a:ext>
            </a:extLst>
          </p:cNvPr>
          <p:cNvSpPr/>
          <p:nvPr/>
        </p:nvSpPr>
        <p:spPr>
          <a:xfrm>
            <a:off x="1237583" y="3179564"/>
            <a:ext cx="9032846" cy="369332"/>
          </a:xfrm>
          <a:prstGeom prst="rect">
            <a:avLst/>
          </a:prstGeom>
        </p:spPr>
        <p:txBody>
          <a:bodyPr wrap="square">
            <a:spAutoFit/>
          </a:bodyPr>
          <a:lstStyle/>
          <a:p>
            <a:pPr algn="just"/>
            <a:r>
              <a:rPr lang="en-US" b="1" dirty="0"/>
              <a:t>How can choosing to receive all things with thankfulness also help us to be of good cheer?</a:t>
            </a:r>
          </a:p>
        </p:txBody>
      </p:sp>
      <p:sp>
        <p:nvSpPr>
          <p:cNvPr id="9" name="Rectangle 8">
            <a:extLst>
              <a:ext uri="{FF2B5EF4-FFF2-40B4-BE49-F238E27FC236}">
                <a16:creationId xmlns:a16="http://schemas.microsoft.com/office/drawing/2014/main" id="{0301B500-FB23-498D-A4C9-7305429C2C81}"/>
              </a:ext>
            </a:extLst>
          </p:cNvPr>
          <p:cNvSpPr/>
          <p:nvPr/>
        </p:nvSpPr>
        <p:spPr>
          <a:xfrm>
            <a:off x="1237583" y="3548896"/>
            <a:ext cx="4004622" cy="400110"/>
          </a:xfrm>
          <a:prstGeom prst="rect">
            <a:avLst/>
          </a:prstGeom>
        </p:spPr>
        <p:txBody>
          <a:bodyPr wrap="none">
            <a:spAutoFit/>
          </a:bodyPr>
          <a:lstStyle/>
          <a:p>
            <a:r>
              <a:rPr lang="en-US" sz="2000" b="1" dirty="0">
                <a:latin typeface="Ink Free" panose="03080402000500000000" pitchFamily="66" charset="0"/>
              </a:rPr>
              <a:t>Doctrine and Covenants 78:20-22.</a:t>
            </a:r>
          </a:p>
        </p:txBody>
      </p:sp>
      <p:sp>
        <p:nvSpPr>
          <p:cNvPr id="11" name="Rectangle 10">
            <a:extLst>
              <a:ext uri="{FF2B5EF4-FFF2-40B4-BE49-F238E27FC236}">
                <a16:creationId xmlns:a16="http://schemas.microsoft.com/office/drawing/2014/main" id="{8F5840AB-F91E-4C17-8BD6-A53336C7F0D9}"/>
              </a:ext>
            </a:extLst>
          </p:cNvPr>
          <p:cNvSpPr/>
          <p:nvPr/>
        </p:nvSpPr>
        <p:spPr>
          <a:xfrm>
            <a:off x="1237582" y="3801959"/>
            <a:ext cx="9032845" cy="1323439"/>
          </a:xfrm>
          <a:prstGeom prst="rect">
            <a:avLst/>
          </a:prstGeom>
        </p:spPr>
        <p:txBody>
          <a:bodyPr wrap="square">
            <a:spAutoFit/>
          </a:bodyPr>
          <a:lstStyle/>
          <a:p>
            <a:pPr algn="just" fontAlgn="base"/>
            <a:r>
              <a:rPr lang="en-US" sz="1600" b="1" dirty="0">
                <a:latin typeface="Palatino"/>
              </a:rPr>
              <a:t>20 </a:t>
            </a:r>
            <a:r>
              <a:rPr lang="en-US" sz="1600" dirty="0">
                <a:latin typeface="Palatino"/>
              </a:rPr>
              <a:t>Wherefore, do the things which I have commanded you, saith your Redeemer, even the Son Ahman, who prepareth all things before he taketh you;</a:t>
            </a:r>
          </a:p>
          <a:p>
            <a:pPr algn="just" fontAlgn="base"/>
            <a:r>
              <a:rPr lang="en-US" sz="1600" b="1" dirty="0">
                <a:latin typeface="Palatino"/>
              </a:rPr>
              <a:t>21 </a:t>
            </a:r>
            <a:r>
              <a:rPr lang="en-US" sz="1600" dirty="0">
                <a:latin typeface="Palatino"/>
              </a:rPr>
              <a:t>For ye are the church of the Firstborn, and he will take you up in a cloud, and appoint every man his portion.</a:t>
            </a:r>
          </a:p>
          <a:p>
            <a:pPr algn="just" fontAlgn="base"/>
            <a:r>
              <a:rPr lang="en-US" sz="1600" b="1" dirty="0">
                <a:latin typeface="Palatino"/>
              </a:rPr>
              <a:t>22 </a:t>
            </a:r>
            <a:r>
              <a:rPr lang="en-US" sz="1600" dirty="0">
                <a:latin typeface="Palatino"/>
              </a:rPr>
              <a:t>And he that is a faithful and wise steward shall inherit all things. Amen.</a:t>
            </a:r>
            <a:endParaRPr lang="en-US" sz="1600" b="0" i="0" dirty="0">
              <a:effectLst/>
              <a:latin typeface="Palatino"/>
            </a:endParaRPr>
          </a:p>
        </p:txBody>
      </p:sp>
    </p:spTree>
    <p:extLst>
      <p:ext uri="{BB962C8B-B14F-4D97-AF65-F5344CB8AC3E}">
        <p14:creationId xmlns:p14="http://schemas.microsoft.com/office/powerpoint/2010/main" val="3197907488"/>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500" autoRev="1" fill="remove"/>
                                        <p:tgtEl>
                                          <p:spTgt spid="2"/>
                                        </p:tgtEl>
                                        <p:attrNameLst>
                                          <p:attrName>style.color</p:attrName>
                                        </p:attrNameLst>
                                      </p:cBhvr>
                                      <p:to>
                                        <a:schemeClr val="bg1"/>
                                      </p:to>
                                    </p:animClr>
                                    <p:animClr clrSpc="rgb" dir="cw">
                                      <p:cBhvr>
                                        <p:cTn id="7" dur="500" autoRev="1" fill="remove"/>
                                        <p:tgtEl>
                                          <p:spTgt spid="2"/>
                                        </p:tgtEl>
                                        <p:attrNameLst>
                                          <p:attrName>fillcolor</p:attrName>
                                        </p:attrNameLst>
                                      </p:cBhvr>
                                      <p:to>
                                        <a:schemeClr val="bg1"/>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par>
                                <p:cTn id="10" presetID="27" presetClass="emph" presetSubtype="0" fill="remove" grpId="0" nodeType="withEffect">
                                  <p:stCondLst>
                                    <p:cond delay="0"/>
                                  </p:stCondLst>
                                  <p:childTnLst>
                                    <p:animClr clrSpc="rgb" dir="cw">
                                      <p:cBhvr override="childStyle">
                                        <p:cTn id="11" dur="500" autoRev="1" fill="remove"/>
                                        <p:tgtEl>
                                          <p:spTgt spid="3"/>
                                        </p:tgtEl>
                                        <p:attrNameLst>
                                          <p:attrName>style.color</p:attrName>
                                        </p:attrNameLst>
                                      </p:cBhvr>
                                      <p:to>
                                        <a:schemeClr val="bg1"/>
                                      </p:to>
                                    </p:animClr>
                                    <p:animClr clrSpc="rgb" dir="cw">
                                      <p:cBhvr>
                                        <p:cTn id="12" dur="500" autoRev="1" fill="remove"/>
                                        <p:tgtEl>
                                          <p:spTgt spid="3"/>
                                        </p:tgtEl>
                                        <p:attrNameLst>
                                          <p:attrName>fillcolor</p:attrName>
                                        </p:attrNameLst>
                                      </p:cBhvr>
                                      <p:to>
                                        <a:schemeClr val="bg1"/>
                                      </p:to>
                                    </p:animClr>
                                    <p:set>
                                      <p:cBhvr>
                                        <p:cTn id="13" dur="500" autoRev="1" fill="remove"/>
                                        <p:tgtEl>
                                          <p:spTgt spid="3"/>
                                        </p:tgtEl>
                                        <p:attrNameLst>
                                          <p:attrName>fill.type</p:attrName>
                                        </p:attrNameLst>
                                      </p:cBhvr>
                                      <p:to>
                                        <p:strVal val="solid"/>
                                      </p:to>
                                    </p:set>
                                    <p:set>
                                      <p:cBhvr>
                                        <p:cTn id="14" dur="500" autoRev="1" fill="remove"/>
                                        <p:tgtEl>
                                          <p:spTgt spid="3"/>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80">
                                          <p:stCondLst>
                                            <p:cond delay="0"/>
                                          </p:stCondLst>
                                        </p:cTn>
                                        <p:tgtEl>
                                          <p:spTgt spid="8"/>
                                        </p:tgtEl>
                                      </p:cBhvr>
                                    </p:animEffect>
                                    <p:anim calcmode="lin" valueType="num">
                                      <p:cBhvr>
                                        <p:cTn id="3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4" dur="26">
                                          <p:stCondLst>
                                            <p:cond delay="650"/>
                                          </p:stCondLst>
                                        </p:cTn>
                                        <p:tgtEl>
                                          <p:spTgt spid="8"/>
                                        </p:tgtEl>
                                      </p:cBhvr>
                                      <p:to x="100000" y="60000"/>
                                    </p:animScale>
                                    <p:animScale>
                                      <p:cBhvr>
                                        <p:cTn id="45" dur="166" decel="50000">
                                          <p:stCondLst>
                                            <p:cond delay="676"/>
                                          </p:stCondLst>
                                        </p:cTn>
                                        <p:tgtEl>
                                          <p:spTgt spid="8"/>
                                        </p:tgtEl>
                                      </p:cBhvr>
                                      <p:to x="100000" y="100000"/>
                                    </p:animScale>
                                    <p:animScale>
                                      <p:cBhvr>
                                        <p:cTn id="46" dur="26">
                                          <p:stCondLst>
                                            <p:cond delay="1312"/>
                                          </p:stCondLst>
                                        </p:cTn>
                                        <p:tgtEl>
                                          <p:spTgt spid="8"/>
                                        </p:tgtEl>
                                      </p:cBhvr>
                                      <p:to x="100000" y="80000"/>
                                    </p:animScale>
                                    <p:animScale>
                                      <p:cBhvr>
                                        <p:cTn id="47" dur="166" decel="50000">
                                          <p:stCondLst>
                                            <p:cond delay="1338"/>
                                          </p:stCondLst>
                                        </p:cTn>
                                        <p:tgtEl>
                                          <p:spTgt spid="8"/>
                                        </p:tgtEl>
                                      </p:cBhvr>
                                      <p:to x="100000" y="100000"/>
                                    </p:animScale>
                                    <p:animScale>
                                      <p:cBhvr>
                                        <p:cTn id="48" dur="26">
                                          <p:stCondLst>
                                            <p:cond delay="1642"/>
                                          </p:stCondLst>
                                        </p:cTn>
                                        <p:tgtEl>
                                          <p:spTgt spid="8"/>
                                        </p:tgtEl>
                                      </p:cBhvr>
                                      <p:to x="100000" y="90000"/>
                                    </p:animScale>
                                    <p:animScale>
                                      <p:cBhvr>
                                        <p:cTn id="49" dur="166" decel="50000">
                                          <p:stCondLst>
                                            <p:cond delay="1668"/>
                                          </p:stCondLst>
                                        </p:cTn>
                                        <p:tgtEl>
                                          <p:spTgt spid="8"/>
                                        </p:tgtEl>
                                      </p:cBhvr>
                                      <p:to x="100000" y="100000"/>
                                    </p:animScale>
                                    <p:animScale>
                                      <p:cBhvr>
                                        <p:cTn id="50" dur="26">
                                          <p:stCondLst>
                                            <p:cond delay="1808"/>
                                          </p:stCondLst>
                                        </p:cTn>
                                        <p:tgtEl>
                                          <p:spTgt spid="8"/>
                                        </p:tgtEl>
                                      </p:cBhvr>
                                      <p:to x="100000" y="95000"/>
                                    </p:animScale>
                                    <p:animScale>
                                      <p:cBhvr>
                                        <p:cTn id="51" dur="166" decel="50000">
                                          <p:stCondLst>
                                            <p:cond delay="1834"/>
                                          </p:stCondLst>
                                        </p:cTn>
                                        <p:tgtEl>
                                          <p:spTgt spid="8"/>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diamond(in)">
                                      <p:cBhvr>
                                        <p:cTn id="56" dur="2000"/>
                                        <p:tgtEl>
                                          <p:spTgt spid="11"/>
                                        </p:tgtEl>
                                      </p:cBhvr>
                                    </p:animEffect>
                                  </p:childTnLst>
                                </p:cTn>
                              </p:par>
                              <p:par>
                                <p:cTn id="57" presetID="8" presetClass="entr" presetSubtype="16"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diamond(in)">
                                      <p:cBhvr>
                                        <p:cTn id="5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7" grpId="0"/>
      <p:bldP spid="8"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10" name="Rectangle 9">
            <a:extLst>
              <a:ext uri="{FF2B5EF4-FFF2-40B4-BE49-F238E27FC236}">
                <a16:creationId xmlns:a16="http://schemas.microsoft.com/office/drawing/2014/main" id="{ABFBCE9F-B071-4373-B3E6-D0838BFBDFF7}"/>
              </a:ext>
            </a:extLst>
          </p:cNvPr>
          <p:cNvSpPr/>
          <p:nvPr/>
        </p:nvSpPr>
        <p:spPr>
          <a:xfrm>
            <a:off x="3048000" y="2551837"/>
            <a:ext cx="6096000" cy="1754326"/>
          </a:xfrm>
          <a:prstGeom prst="rect">
            <a:avLst/>
          </a:prstGeom>
        </p:spPr>
        <p:txBody>
          <a:bodyPr>
            <a:spAutoFit/>
          </a:bodyPr>
          <a:lstStyle/>
          <a:p>
            <a:pPr algn="ctr"/>
            <a:r>
              <a:rPr lang="en-US" sz="3600" b="1" dirty="0">
                <a:latin typeface="Ink Free" panose="03080402000500000000" pitchFamily="66" charset="0"/>
              </a:rPr>
              <a:t>“Jared Carter, Stephen Burnett, and Eden Smith are called to serve missions”</a:t>
            </a:r>
          </a:p>
        </p:txBody>
      </p:sp>
      <p:sp>
        <p:nvSpPr>
          <p:cNvPr id="12" name="Rectangle 11">
            <a:extLst>
              <a:ext uri="{FF2B5EF4-FFF2-40B4-BE49-F238E27FC236}">
                <a16:creationId xmlns:a16="http://schemas.microsoft.com/office/drawing/2014/main" id="{09C5196F-D21C-434B-BCC9-51C0702C5E11}"/>
              </a:ext>
            </a:extLst>
          </p:cNvPr>
          <p:cNvSpPr/>
          <p:nvPr/>
        </p:nvSpPr>
        <p:spPr>
          <a:xfrm>
            <a:off x="1258841" y="994432"/>
            <a:ext cx="3581430" cy="400110"/>
          </a:xfrm>
          <a:prstGeom prst="rect">
            <a:avLst/>
          </a:prstGeom>
        </p:spPr>
        <p:txBody>
          <a:bodyPr wrap="none">
            <a:spAutoFit/>
          </a:bodyPr>
          <a:lstStyle/>
          <a:p>
            <a:r>
              <a:rPr lang="en-US" sz="2000" b="1" dirty="0">
                <a:latin typeface="Ink Free" panose="03080402000500000000" pitchFamily="66" charset="0"/>
              </a:rPr>
              <a:t>Doctrine and Covenants 79-80.</a:t>
            </a:r>
          </a:p>
        </p:txBody>
      </p:sp>
    </p:spTree>
    <p:extLst>
      <p:ext uri="{BB962C8B-B14F-4D97-AF65-F5344CB8AC3E}">
        <p14:creationId xmlns:p14="http://schemas.microsoft.com/office/powerpoint/2010/main" val="183194597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10" name="Rectangle 9">
            <a:extLst>
              <a:ext uri="{FF2B5EF4-FFF2-40B4-BE49-F238E27FC236}">
                <a16:creationId xmlns:a16="http://schemas.microsoft.com/office/drawing/2014/main" id="{90EA8506-02BF-4167-8F30-796163E3A0E9}"/>
              </a:ext>
            </a:extLst>
          </p:cNvPr>
          <p:cNvSpPr/>
          <p:nvPr/>
        </p:nvSpPr>
        <p:spPr>
          <a:xfrm>
            <a:off x="1245704" y="1555837"/>
            <a:ext cx="4187687" cy="3785652"/>
          </a:xfrm>
          <a:prstGeom prst="rect">
            <a:avLst/>
          </a:prstGeom>
        </p:spPr>
        <p:txBody>
          <a:bodyPr wrap="square">
            <a:spAutoFit/>
          </a:bodyPr>
          <a:lstStyle/>
          <a:p>
            <a:pPr algn="just" fontAlgn="base"/>
            <a:r>
              <a:rPr lang="en-US" sz="1600" b="1" dirty="0">
                <a:latin typeface="Palatino"/>
              </a:rPr>
              <a:t>1 </a:t>
            </a:r>
            <a:r>
              <a:rPr lang="en-US" sz="1600" dirty="0">
                <a:latin typeface="Palatino"/>
              </a:rPr>
              <a:t>Verily I say unto you, that it is my will that my servant Jared Carter should go again into the eastern countries, from place to place, and from city to city, in the power of the ordination wherewith he has been ordained, proclaiming glad tidings of great joy, even the everlasting gospel.</a:t>
            </a:r>
          </a:p>
          <a:p>
            <a:pPr algn="just" fontAlgn="base"/>
            <a:r>
              <a:rPr lang="en-US" sz="1600" b="1" dirty="0">
                <a:latin typeface="Palatino"/>
              </a:rPr>
              <a:t>2 </a:t>
            </a:r>
            <a:r>
              <a:rPr lang="en-US" sz="1600" dirty="0">
                <a:latin typeface="Palatino"/>
              </a:rPr>
              <a:t>And I will send upon him the Comforter, which shall teach him the truth and the way whither he shall go;</a:t>
            </a:r>
          </a:p>
          <a:p>
            <a:pPr algn="just" fontAlgn="base"/>
            <a:r>
              <a:rPr lang="en-US" sz="1600" b="1" dirty="0">
                <a:latin typeface="Palatino"/>
              </a:rPr>
              <a:t>3 </a:t>
            </a:r>
            <a:r>
              <a:rPr lang="en-US" sz="1600" dirty="0">
                <a:latin typeface="Palatino"/>
              </a:rPr>
              <a:t>And inasmuch as he is faithful, I will crown him again with sheaves.</a:t>
            </a:r>
          </a:p>
          <a:p>
            <a:pPr algn="just" fontAlgn="base"/>
            <a:r>
              <a:rPr lang="en-US" sz="1600" b="1" dirty="0">
                <a:latin typeface="Palatino"/>
              </a:rPr>
              <a:t>4 </a:t>
            </a:r>
            <a:r>
              <a:rPr lang="en-US" sz="1600" dirty="0">
                <a:latin typeface="Palatino"/>
              </a:rPr>
              <a:t>Wherefore, let your heart be glad, my servant Jared Carter, and fear not, saith your Lord, even Jesus Christ. Amen.</a:t>
            </a:r>
            <a:endParaRPr lang="en-US" sz="1600" b="0" i="0" dirty="0">
              <a:effectLst/>
              <a:latin typeface="Palatino"/>
            </a:endParaRPr>
          </a:p>
        </p:txBody>
      </p:sp>
      <p:sp>
        <p:nvSpPr>
          <p:cNvPr id="12" name="Rectangle 11">
            <a:extLst>
              <a:ext uri="{FF2B5EF4-FFF2-40B4-BE49-F238E27FC236}">
                <a16:creationId xmlns:a16="http://schemas.microsoft.com/office/drawing/2014/main" id="{8C6F3A11-5713-40AA-B4F7-417A1E9A7AF2}"/>
              </a:ext>
            </a:extLst>
          </p:cNvPr>
          <p:cNvSpPr/>
          <p:nvPr/>
        </p:nvSpPr>
        <p:spPr>
          <a:xfrm>
            <a:off x="1245704" y="1155727"/>
            <a:ext cx="3259226" cy="400110"/>
          </a:xfrm>
          <a:prstGeom prst="rect">
            <a:avLst/>
          </a:prstGeom>
        </p:spPr>
        <p:txBody>
          <a:bodyPr wrap="none">
            <a:spAutoFit/>
          </a:bodyPr>
          <a:lstStyle/>
          <a:p>
            <a:r>
              <a:rPr lang="en-US" sz="2000" b="1" dirty="0">
                <a:latin typeface="Ink Free" panose="03080402000500000000" pitchFamily="66" charset="0"/>
              </a:rPr>
              <a:t>Doctrine and Covenants 79.</a:t>
            </a:r>
          </a:p>
        </p:txBody>
      </p:sp>
      <p:sp>
        <p:nvSpPr>
          <p:cNvPr id="13" name="Rectangle 12">
            <a:extLst>
              <a:ext uri="{FF2B5EF4-FFF2-40B4-BE49-F238E27FC236}">
                <a16:creationId xmlns:a16="http://schemas.microsoft.com/office/drawing/2014/main" id="{00DB96D3-6E49-4CF5-B705-8867FEC654C6}"/>
              </a:ext>
            </a:extLst>
          </p:cNvPr>
          <p:cNvSpPr/>
          <p:nvPr/>
        </p:nvSpPr>
        <p:spPr>
          <a:xfrm>
            <a:off x="6361043" y="1555837"/>
            <a:ext cx="4187688" cy="4278094"/>
          </a:xfrm>
          <a:prstGeom prst="rect">
            <a:avLst/>
          </a:prstGeom>
        </p:spPr>
        <p:txBody>
          <a:bodyPr wrap="square">
            <a:spAutoFit/>
          </a:bodyPr>
          <a:lstStyle/>
          <a:p>
            <a:pPr algn="just" fontAlgn="base"/>
            <a:r>
              <a:rPr lang="en-US" sz="1600" b="1" dirty="0">
                <a:latin typeface="Palatino"/>
              </a:rPr>
              <a:t>1 </a:t>
            </a:r>
            <a:r>
              <a:rPr lang="en-US" sz="1600" dirty="0">
                <a:latin typeface="Palatino"/>
              </a:rPr>
              <a:t>Verily, thus saith the Lord unto you my servant Stephen Burnett: Go ye, go ye into the world and preach the gospel to every creature that cometh under the sound of your voice.</a:t>
            </a:r>
          </a:p>
          <a:p>
            <a:pPr algn="just" fontAlgn="base"/>
            <a:r>
              <a:rPr lang="en-US" sz="1600" b="1" dirty="0">
                <a:latin typeface="Palatino"/>
              </a:rPr>
              <a:t>2 </a:t>
            </a:r>
            <a:r>
              <a:rPr lang="en-US" sz="1600" dirty="0">
                <a:latin typeface="Palatino"/>
              </a:rPr>
              <a:t>And inasmuch as you desire a companion, I will give unto you my servant Eden Smith.</a:t>
            </a:r>
          </a:p>
          <a:p>
            <a:pPr algn="just" fontAlgn="base"/>
            <a:r>
              <a:rPr lang="en-US" sz="1600" b="1" dirty="0">
                <a:latin typeface="Palatino"/>
              </a:rPr>
              <a:t>3 </a:t>
            </a:r>
            <a:r>
              <a:rPr lang="en-US" sz="1600" dirty="0">
                <a:latin typeface="Palatino"/>
              </a:rPr>
              <a:t>Wherefore, go ye and preach my gospel, whether to the north or to the south, to the east or to the west, it mattereth not, for ye cannot go amiss.</a:t>
            </a:r>
          </a:p>
          <a:p>
            <a:pPr algn="just" fontAlgn="base"/>
            <a:r>
              <a:rPr lang="en-US" sz="1600" b="1" dirty="0">
                <a:latin typeface="Palatino"/>
              </a:rPr>
              <a:t>4 </a:t>
            </a:r>
            <a:r>
              <a:rPr lang="en-US" sz="1600" dirty="0">
                <a:latin typeface="Palatino"/>
              </a:rPr>
              <a:t>Therefore, declare the things which ye have heard, and verily believe, and know to be true.</a:t>
            </a:r>
          </a:p>
          <a:p>
            <a:pPr algn="just" fontAlgn="base"/>
            <a:r>
              <a:rPr lang="en-US" sz="1600" b="1" dirty="0">
                <a:latin typeface="Palatino"/>
              </a:rPr>
              <a:t>5 </a:t>
            </a:r>
            <a:r>
              <a:rPr lang="en-US" sz="1600" dirty="0">
                <a:latin typeface="Palatino"/>
              </a:rPr>
              <a:t>Behold, this is the will of him who hath called you, your Redeemer, even Jesus Christ. Amen.</a:t>
            </a:r>
            <a:endParaRPr lang="en-US" sz="1600" b="0" i="0" dirty="0">
              <a:effectLst/>
              <a:latin typeface="Palatino"/>
            </a:endParaRPr>
          </a:p>
        </p:txBody>
      </p:sp>
      <p:sp>
        <p:nvSpPr>
          <p:cNvPr id="14" name="Rectangle 13">
            <a:extLst>
              <a:ext uri="{FF2B5EF4-FFF2-40B4-BE49-F238E27FC236}">
                <a16:creationId xmlns:a16="http://schemas.microsoft.com/office/drawing/2014/main" id="{17337E54-CDCD-479F-8021-76E89D219F89}"/>
              </a:ext>
            </a:extLst>
          </p:cNvPr>
          <p:cNvSpPr/>
          <p:nvPr/>
        </p:nvSpPr>
        <p:spPr>
          <a:xfrm>
            <a:off x="6361043" y="1155727"/>
            <a:ext cx="3182281" cy="400110"/>
          </a:xfrm>
          <a:prstGeom prst="rect">
            <a:avLst/>
          </a:prstGeom>
        </p:spPr>
        <p:txBody>
          <a:bodyPr wrap="none">
            <a:spAutoFit/>
          </a:bodyPr>
          <a:lstStyle/>
          <a:p>
            <a:r>
              <a:rPr lang="en-US" sz="2000" b="1" dirty="0">
                <a:latin typeface="Ink Free" panose="03080402000500000000" pitchFamily="66" charset="0"/>
              </a:rPr>
              <a:t>Doctrine and Covenants 80.</a:t>
            </a:r>
          </a:p>
        </p:txBody>
      </p:sp>
    </p:spTree>
    <p:extLst>
      <p:ext uri="{BB962C8B-B14F-4D97-AF65-F5344CB8AC3E}">
        <p14:creationId xmlns:p14="http://schemas.microsoft.com/office/powerpoint/2010/main" val="295673660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2"/>
                                        </p:tgtEl>
                                        <p:attrNameLst>
                                          <p:attrName>r</p:attrName>
                                        </p:attrNameLst>
                                      </p:cBhvr>
                                    </p:animRot>
                                    <p:animRot by="-240000">
                                      <p:cBhvr>
                                        <p:cTn id="7" dur="200" fill="hold">
                                          <p:stCondLst>
                                            <p:cond delay="200"/>
                                          </p:stCondLst>
                                        </p:cTn>
                                        <p:tgtEl>
                                          <p:spTgt spid="12"/>
                                        </p:tgtEl>
                                        <p:attrNameLst>
                                          <p:attrName>r</p:attrName>
                                        </p:attrNameLst>
                                      </p:cBhvr>
                                    </p:animRot>
                                    <p:animRot by="240000">
                                      <p:cBhvr>
                                        <p:cTn id="8" dur="200" fill="hold">
                                          <p:stCondLst>
                                            <p:cond delay="400"/>
                                          </p:stCondLst>
                                        </p:cTn>
                                        <p:tgtEl>
                                          <p:spTgt spid="12"/>
                                        </p:tgtEl>
                                        <p:attrNameLst>
                                          <p:attrName>r</p:attrName>
                                        </p:attrNameLst>
                                      </p:cBhvr>
                                    </p:animRot>
                                    <p:animRot by="-240000">
                                      <p:cBhvr>
                                        <p:cTn id="9" dur="200" fill="hold">
                                          <p:stCondLst>
                                            <p:cond delay="600"/>
                                          </p:stCondLst>
                                        </p:cTn>
                                        <p:tgtEl>
                                          <p:spTgt spid="12"/>
                                        </p:tgtEl>
                                        <p:attrNameLst>
                                          <p:attrName>r</p:attrName>
                                        </p:attrNameLst>
                                      </p:cBhvr>
                                    </p:animRot>
                                    <p:animRot by="120000">
                                      <p:cBhvr>
                                        <p:cTn id="10" dur="200" fill="hold">
                                          <p:stCondLst>
                                            <p:cond delay="800"/>
                                          </p:stCondLst>
                                        </p:cTn>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grpId="0" nodeType="clickEffect">
                                  <p:stCondLst>
                                    <p:cond delay="0"/>
                                  </p:stCondLst>
                                  <p:childTnLst>
                                    <p:animRot by="120000">
                                      <p:cBhvr>
                                        <p:cTn id="21" dur="100" fill="hold">
                                          <p:stCondLst>
                                            <p:cond delay="0"/>
                                          </p:stCondLst>
                                        </p:cTn>
                                        <p:tgtEl>
                                          <p:spTgt spid="14"/>
                                        </p:tgtEl>
                                        <p:attrNameLst>
                                          <p:attrName>r</p:attrName>
                                        </p:attrNameLst>
                                      </p:cBhvr>
                                    </p:animRot>
                                    <p:animRot by="-240000">
                                      <p:cBhvr>
                                        <p:cTn id="22" dur="200" fill="hold">
                                          <p:stCondLst>
                                            <p:cond delay="200"/>
                                          </p:stCondLst>
                                        </p:cTn>
                                        <p:tgtEl>
                                          <p:spTgt spid="14"/>
                                        </p:tgtEl>
                                        <p:attrNameLst>
                                          <p:attrName>r</p:attrName>
                                        </p:attrNameLst>
                                      </p:cBhvr>
                                    </p:animRot>
                                    <p:animRot by="240000">
                                      <p:cBhvr>
                                        <p:cTn id="23" dur="200" fill="hold">
                                          <p:stCondLst>
                                            <p:cond delay="400"/>
                                          </p:stCondLst>
                                        </p:cTn>
                                        <p:tgtEl>
                                          <p:spTgt spid="14"/>
                                        </p:tgtEl>
                                        <p:attrNameLst>
                                          <p:attrName>r</p:attrName>
                                        </p:attrNameLst>
                                      </p:cBhvr>
                                    </p:animRot>
                                    <p:animRot by="-240000">
                                      <p:cBhvr>
                                        <p:cTn id="24" dur="200" fill="hold">
                                          <p:stCondLst>
                                            <p:cond delay="600"/>
                                          </p:stCondLst>
                                        </p:cTn>
                                        <p:tgtEl>
                                          <p:spTgt spid="14"/>
                                        </p:tgtEl>
                                        <p:attrNameLst>
                                          <p:attrName>r</p:attrName>
                                        </p:attrNameLst>
                                      </p:cBhvr>
                                    </p:animRot>
                                    <p:animRot by="120000">
                                      <p:cBhvr>
                                        <p:cTn id="25" dur="200" fill="hold">
                                          <p:stCondLst>
                                            <p:cond delay="800"/>
                                          </p:stCondLst>
                                        </p:cTn>
                                        <p:tgtEl>
                                          <p:spTgt spid="14"/>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921168"/>
            <a:ext cx="7316766" cy="938719"/>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78-80.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2" name="Rectangle 1">
            <a:extLst>
              <a:ext uri="{FF2B5EF4-FFF2-40B4-BE49-F238E27FC236}">
                <a16:creationId xmlns:a16="http://schemas.microsoft.com/office/drawing/2014/main" id="{E941CE13-293F-4B16-8702-1F5432D5658F}"/>
              </a:ext>
            </a:extLst>
          </p:cNvPr>
          <p:cNvSpPr/>
          <p:nvPr/>
        </p:nvSpPr>
        <p:spPr>
          <a:xfrm>
            <a:off x="3048000" y="2644170"/>
            <a:ext cx="6096000" cy="1569660"/>
          </a:xfrm>
          <a:prstGeom prst="rect">
            <a:avLst/>
          </a:prstGeom>
        </p:spPr>
        <p:txBody>
          <a:bodyPr>
            <a:spAutoFit/>
          </a:bodyPr>
          <a:lstStyle/>
          <a:p>
            <a:pPr algn="ctr"/>
            <a:r>
              <a:rPr lang="en-US" sz="3200" b="1" dirty="0">
                <a:latin typeface="Ink Free" panose="03080402000500000000" pitchFamily="66" charset="0"/>
              </a:rPr>
              <a:t>“The Lord commands the Prophet Joseph Smith to organize the United Firm”</a:t>
            </a:r>
          </a:p>
        </p:txBody>
      </p:sp>
      <p:sp>
        <p:nvSpPr>
          <p:cNvPr id="7" name="Rectangle 6">
            <a:extLst>
              <a:ext uri="{FF2B5EF4-FFF2-40B4-BE49-F238E27FC236}">
                <a16:creationId xmlns:a16="http://schemas.microsoft.com/office/drawing/2014/main" id="{031FB0BA-5835-4636-9253-5FAD8838AEE6}"/>
              </a:ext>
            </a:extLst>
          </p:cNvPr>
          <p:cNvSpPr/>
          <p:nvPr/>
        </p:nvSpPr>
        <p:spPr>
          <a:xfrm>
            <a:off x="1484128" y="994432"/>
            <a:ext cx="3693640" cy="400110"/>
          </a:xfrm>
          <a:prstGeom prst="rect">
            <a:avLst/>
          </a:prstGeom>
        </p:spPr>
        <p:txBody>
          <a:bodyPr wrap="none">
            <a:spAutoFit/>
          </a:bodyPr>
          <a:lstStyle/>
          <a:p>
            <a:r>
              <a:rPr lang="en-US" sz="2000" b="1" dirty="0">
                <a:latin typeface="Ink Free" panose="03080402000500000000" pitchFamily="66" charset="0"/>
              </a:rPr>
              <a:t>Doctrine and Covenants 78:1–16</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3" name="Rectangle 2">
            <a:extLst>
              <a:ext uri="{FF2B5EF4-FFF2-40B4-BE49-F238E27FC236}">
                <a16:creationId xmlns:a16="http://schemas.microsoft.com/office/drawing/2014/main" id="{9737C674-F38B-46A8-8EE9-0CD342E76FFF}"/>
              </a:ext>
            </a:extLst>
          </p:cNvPr>
          <p:cNvSpPr/>
          <p:nvPr/>
        </p:nvSpPr>
        <p:spPr>
          <a:xfrm>
            <a:off x="1567103" y="1004717"/>
            <a:ext cx="4268604" cy="369332"/>
          </a:xfrm>
          <a:prstGeom prst="rect">
            <a:avLst/>
          </a:prstGeom>
        </p:spPr>
        <p:txBody>
          <a:bodyPr wrap="none">
            <a:spAutoFit/>
          </a:bodyPr>
          <a:lstStyle/>
          <a:p>
            <a:r>
              <a:rPr lang="en-US" b="1" dirty="0"/>
              <a:t>How can money be used for evil purposes?</a:t>
            </a:r>
          </a:p>
        </p:txBody>
      </p:sp>
      <p:sp>
        <p:nvSpPr>
          <p:cNvPr id="6" name="Rectangle 5">
            <a:extLst>
              <a:ext uri="{FF2B5EF4-FFF2-40B4-BE49-F238E27FC236}">
                <a16:creationId xmlns:a16="http://schemas.microsoft.com/office/drawing/2014/main" id="{9B4229AE-1EFD-4E81-8D9D-4E4B08CED6D3}"/>
              </a:ext>
            </a:extLst>
          </p:cNvPr>
          <p:cNvSpPr/>
          <p:nvPr/>
        </p:nvSpPr>
        <p:spPr>
          <a:xfrm>
            <a:off x="1567103" y="1374049"/>
            <a:ext cx="4937249" cy="369332"/>
          </a:xfrm>
          <a:prstGeom prst="rect">
            <a:avLst/>
          </a:prstGeom>
        </p:spPr>
        <p:txBody>
          <a:bodyPr wrap="none">
            <a:spAutoFit/>
          </a:bodyPr>
          <a:lstStyle/>
          <a:p>
            <a:r>
              <a:rPr lang="en-US" b="1" dirty="0"/>
              <a:t>How can money be used to advance good causes?</a:t>
            </a:r>
          </a:p>
        </p:txBody>
      </p:sp>
      <p:sp>
        <p:nvSpPr>
          <p:cNvPr id="7" name="Rectangle: Rounded Corners 6">
            <a:extLst>
              <a:ext uri="{FF2B5EF4-FFF2-40B4-BE49-F238E27FC236}">
                <a16:creationId xmlns:a16="http://schemas.microsoft.com/office/drawing/2014/main" id="{133F4E69-0BDC-46AC-95C9-51A1EBD30C66}"/>
              </a:ext>
            </a:extLst>
          </p:cNvPr>
          <p:cNvSpPr/>
          <p:nvPr/>
        </p:nvSpPr>
        <p:spPr>
          <a:xfrm>
            <a:off x="1775791" y="2112713"/>
            <a:ext cx="7714596" cy="2610679"/>
          </a:xfrm>
          <a:prstGeom prst="roundRect">
            <a:avLst/>
          </a:prstGeom>
          <a:solidFill>
            <a:srgbClr val="D6E51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1"/>
                </a:solidFill>
              </a:rPr>
              <a:t>“This revelation originally instructed the Prophet, Sidney Rigdon, and Newel K. Whitney to travel to Missouri and organize the Church’s mercantile and publishing endeavors by creating a ‘firm’ that would oversee these efforts, generating funds for the establishment of Zion and for the benefit of the poor. This firm, known as the United Firm, was organized in April 1832 and disbanded in 1834 (seesection82). Sometime after its dissolution, under the direction of Joseph Smith, the phrase ‘the affairs of the storehouse for the poor’ replaced ‘mercantile and publishing establishments’ in the revelation, and the word ‘order’ replaced the word ‘firm.’”</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2"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3"/>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2"/>
      <p:bldP spid="6"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8" name="Rectangle 7">
            <a:extLst>
              <a:ext uri="{FF2B5EF4-FFF2-40B4-BE49-F238E27FC236}">
                <a16:creationId xmlns:a16="http://schemas.microsoft.com/office/drawing/2014/main" id="{75678728-9FE2-4A50-83FB-C27A0A28ACE8}"/>
              </a:ext>
            </a:extLst>
          </p:cNvPr>
          <p:cNvSpPr/>
          <p:nvPr/>
        </p:nvSpPr>
        <p:spPr>
          <a:xfrm>
            <a:off x="1258841" y="994432"/>
            <a:ext cx="3688830" cy="400110"/>
          </a:xfrm>
          <a:prstGeom prst="rect">
            <a:avLst/>
          </a:prstGeom>
        </p:spPr>
        <p:txBody>
          <a:bodyPr wrap="none">
            <a:spAutoFit/>
          </a:bodyPr>
          <a:lstStyle/>
          <a:p>
            <a:r>
              <a:rPr lang="en-US" sz="2000" b="1" dirty="0">
                <a:latin typeface="Ink Free" panose="03080402000500000000" pitchFamily="66" charset="0"/>
              </a:rPr>
              <a:t>Doctrine and Covenants 78:3-4.</a:t>
            </a:r>
          </a:p>
        </p:txBody>
      </p:sp>
      <p:sp>
        <p:nvSpPr>
          <p:cNvPr id="4" name="Rectangle 3">
            <a:extLst>
              <a:ext uri="{FF2B5EF4-FFF2-40B4-BE49-F238E27FC236}">
                <a16:creationId xmlns:a16="http://schemas.microsoft.com/office/drawing/2014/main" id="{D7D4A3B9-6587-4BD9-A337-8A0EDA7D5EF3}"/>
              </a:ext>
            </a:extLst>
          </p:cNvPr>
          <p:cNvSpPr/>
          <p:nvPr/>
        </p:nvSpPr>
        <p:spPr>
          <a:xfrm>
            <a:off x="1258841" y="1315030"/>
            <a:ext cx="9064602" cy="1323439"/>
          </a:xfrm>
          <a:prstGeom prst="rect">
            <a:avLst/>
          </a:prstGeom>
        </p:spPr>
        <p:txBody>
          <a:bodyPr wrap="square">
            <a:spAutoFit/>
          </a:bodyPr>
          <a:lstStyle/>
          <a:p>
            <a:pPr algn="just" fontAlgn="base"/>
            <a:r>
              <a:rPr lang="en-US" sz="1600" b="1" dirty="0">
                <a:latin typeface="Palatino"/>
              </a:rPr>
              <a:t>3 </a:t>
            </a:r>
            <a:r>
              <a:rPr lang="en-US" sz="1600" dirty="0">
                <a:latin typeface="Palatino"/>
              </a:rPr>
              <a:t>For verily I say unto you, the time has come, and is now at hand; and behold, and lo, it must needs be that there be an organization of my people, in regulating and establishing the affairs of the storehouse for the poor of my people, both in this place and in the land of Zion—</a:t>
            </a:r>
          </a:p>
          <a:p>
            <a:pPr algn="just" fontAlgn="base"/>
            <a:r>
              <a:rPr lang="en-US" sz="1600" b="1" dirty="0">
                <a:latin typeface="Palatino"/>
              </a:rPr>
              <a:t>4 </a:t>
            </a:r>
            <a:r>
              <a:rPr lang="en-US" sz="1600" dirty="0">
                <a:latin typeface="Palatino"/>
              </a:rPr>
              <a:t>For a permanent and everlasting establishment and order unto my church, to advance the cause, which ye have espoused, to the salvation of man, and to the glory of your Father who is in heaven;</a:t>
            </a:r>
            <a:endParaRPr lang="en-US" sz="1600" b="0" i="0" dirty="0">
              <a:effectLst/>
              <a:latin typeface="Palatino"/>
            </a:endParaRPr>
          </a:p>
        </p:txBody>
      </p:sp>
      <p:sp>
        <p:nvSpPr>
          <p:cNvPr id="6" name="Rectangle 5">
            <a:extLst>
              <a:ext uri="{FF2B5EF4-FFF2-40B4-BE49-F238E27FC236}">
                <a16:creationId xmlns:a16="http://schemas.microsoft.com/office/drawing/2014/main" id="{BC461B50-0E21-4CF3-8BB5-A23B554A754B}"/>
              </a:ext>
            </a:extLst>
          </p:cNvPr>
          <p:cNvSpPr/>
          <p:nvPr/>
        </p:nvSpPr>
        <p:spPr>
          <a:xfrm>
            <a:off x="1258841" y="2769393"/>
            <a:ext cx="8892324" cy="369332"/>
          </a:xfrm>
          <a:prstGeom prst="rect">
            <a:avLst/>
          </a:prstGeom>
        </p:spPr>
        <p:txBody>
          <a:bodyPr wrap="square">
            <a:spAutoFit/>
          </a:bodyPr>
          <a:lstStyle/>
          <a:p>
            <a:pPr algn="just"/>
            <a:r>
              <a:rPr lang="en-US" b="1" dirty="0"/>
              <a:t>What is the cause that the Lord wanted to advance through the establishment of this firm?</a:t>
            </a:r>
          </a:p>
        </p:txBody>
      </p:sp>
      <p:sp>
        <p:nvSpPr>
          <p:cNvPr id="10" name="Rectangle 9">
            <a:extLst>
              <a:ext uri="{FF2B5EF4-FFF2-40B4-BE49-F238E27FC236}">
                <a16:creationId xmlns:a16="http://schemas.microsoft.com/office/drawing/2014/main" id="{7132997F-5EBF-48CB-B8AE-D5AB568EB021}"/>
              </a:ext>
            </a:extLst>
          </p:cNvPr>
          <p:cNvSpPr/>
          <p:nvPr/>
        </p:nvSpPr>
        <p:spPr>
          <a:xfrm>
            <a:off x="1258841" y="3059213"/>
            <a:ext cx="2595582"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salvation of mankind.</a:t>
            </a:r>
          </a:p>
        </p:txBody>
      </p:sp>
      <p:sp>
        <p:nvSpPr>
          <p:cNvPr id="11" name="Rectangle 10">
            <a:extLst>
              <a:ext uri="{FF2B5EF4-FFF2-40B4-BE49-F238E27FC236}">
                <a16:creationId xmlns:a16="http://schemas.microsoft.com/office/drawing/2014/main" id="{C7AF294F-6FFC-475C-A027-4E0E08647ED9}"/>
              </a:ext>
            </a:extLst>
          </p:cNvPr>
          <p:cNvSpPr/>
          <p:nvPr/>
        </p:nvSpPr>
        <p:spPr>
          <a:xfrm>
            <a:off x="1258840" y="3428545"/>
            <a:ext cx="7898411" cy="369332"/>
          </a:xfrm>
          <a:prstGeom prst="rect">
            <a:avLst/>
          </a:prstGeom>
        </p:spPr>
        <p:txBody>
          <a:bodyPr wrap="square">
            <a:spAutoFit/>
          </a:bodyPr>
          <a:lstStyle/>
          <a:p>
            <a:pPr algn="just"/>
            <a:r>
              <a:rPr lang="en-US" b="1" dirty="0"/>
              <a:t>What are some ways that money can be used to advance the cause of salvation?</a:t>
            </a:r>
          </a:p>
        </p:txBody>
      </p:sp>
      <p:sp>
        <p:nvSpPr>
          <p:cNvPr id="13" name="Rectangle 12">
            <a:extLst>
              <a:ext uri="{FF2B5EF4-FFF2-40B4-BE49-F238E27FC236}">
                <a16:creationId xmlns:a16="http://schemas.microsoft.com/office/drawing/2014/main" id="{5796CC04-2AE0-4E56-982E-AB542A04F979}"/>
              </a:ext>
            </a:extLst>
          </p:cNvPr>
          <p:cNvSpPr/>
          <p:nvPr/>
        </p:nvSpPr>
        <p:spPr>
          <a:xfrm>
            <a:off x="1258840" y="3887642"/>
            <a:ext cx="3623108" cy="400110"/>
          </a:xfrm>
          <a:prstGeom prst="rect">
            <a:avLst/>
          </a:prstGeom>
        </p:spPr>
        <p:txBody>
          <a:bodyPr wrap="none">
            <a:spAutoFit/>
          </a:bodyPr>
          <a:lstStyle/>
          <a:p>
            <a:r>
              <a:rPr lang="en-US" sz="2000" b="1" dirty="0">
                <a:latin typeface="Ink Free" panose="03080402000500000000" pitchFamily="66" charset="0"/>
              </a:rPr>
              <a:t>Doctrine and Covenants 78:5-6.</a:t>
            </a:r>
          </a:p>
        </p:txBody>
      </p:sp>
      <p:sp>
        <p:nvSpPr>
          <p:cNvPr id="12" name="Rectangle 11">
            <a:extLst>
              <a:ext uri="{FF2B5EF4-FFF2-40B4-BE49-F238E27FC236}">
                <a16:creationId xmlns:a16="http://schemas.microsoft.com/office/drawing/2014/main" id="{AFA14C71-FFE1-4ED6-95EF-5D1E637330A1}"/>
              </a:ext>
            </a:extLst>
          </p:cNvPr>
          <p:cNvSpPr/>
          <p:nvPr/>
        </p:nvSpPr>
        <p:spPr>
          <a:xfrm>
            <a:off x="1258840" y="5107097"/>
            <a:ext cx="7898411" cy="369332"/>
          </a:xfrm>
          <a:prstGeom prst="rect">
            <a:avLst/>
          </a:prstGeom>
        </p:spPr>
        <p:txBody>
          <a:bodyPr wrap="square">
            <a:spAutoFit/>
          </a:bodyPr>
          <a:lstStyle/>
          <a:p>
            <a:r>
              <a:rPr lang="en-US" b="1" dirty="0"/>
              <a:t>How would assisting the poor help the Saints become “equal in earthly things”?</a:t>
            </a:r>
          </a:p>
        </p:txBody>
      </p:sp>
      <p:sp>
        <p:nvSpPr>
          <p:cNvPr id="16" name="Rectangle 15">
            <a:extLst>
              <a:ext uri="{FF2B5EF4-FFF2-40B4-BE49-F238E27FC236}">
                <a16:creationId xmlns:a16="http://schemas.microsoft.com/office/drawing/2014/main" id="{ECF35CCD-3F74-4F5B-9417-7F17346F1A1F}"/>
              </a:ext>
            </a:extLst>
          </p:cNvPr>
          <p:cNvSpPr/>
          <p:nvPr/>
        </p:nvSpPr>
        <p:spPr>
          <a:xfrm>
            <a:off x="1258839" y="4175932"/>
            <a:ext cx="9064602" cy="830997"/>
          </a:xfrm>
          <a:prstGeom prst="rect">
            <a:avLst/>
          </a:prstGeom>
        </p:spPr>
        <p:txBody>
          <a:bodyPr wrap="square">
            <a:spAutoFit/>
          </a:bodyPr>
          <a:lstStyle/>
          <a:p>
            <a:pPr algn="just" fontAlgn="base"/>
            <a:r>
              <a:rPr lang="en-US" sz="1600" b="1" dirty="0">
                <a:latin typeface="Palatino"/>
              </a:rPr>
              <a:t>5 </a:t>
            </a:r>
            <a:r>
              <a:rPr lang="en-US" sz="1600" dirty="0">
                <a:latin typeface="Palatino"/>
              </a:rPr>
              <a:t>That you may be equal in the bonds of heavenly things, yea, and earthly things also, for the obtaining of heavenly things.</a:t>
            </a:r>
          </a:p>
          <a:p>
            <a:pPr algn="just" fontAlgn="base"/>
            <a:r>
              <a:rPr lang="en-US" sz="1600" b="1" dirty="0">
                <a:latin typeface="Palatino"/>
              </a:rPr>
              <a:t>6 </a:t>
            </a:r>
            <a:r>
              <a:rPr lang="en-US" sz="1600" dirty="0">
                <a:latin typeface="Palatino"/>
              </a:rPr>
              <a:t>For if ye are not equal in earthly things ye cannot be equal in obtaining heavenly things;</a:t>
            </a:r>
            <a:endParaRPr lang="en-US" sz="1600"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3900">
        <p14:glitter dir="d"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Left)">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heckerboard(across)">
                                      <p:cBhvr>
                                        <p:cTn id="32" dur="1000"/>
                                        <p:tgtEl>
                                          <p:spTgt spid="16"/>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heckerboard(across)">
                                      <p:cBhvr>
                                        <p:cTn id="35" dur="1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randombar(horizontal)">
                                      <p:cBhvr>
                                        <p:cTn id="40"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6" grpId="0"/>
      <p:bldP spid="10" grpId="0"/>
      <p:bldP spid="11" grpId="0"/>
      <p:bldP spid="13" grpId="0"/>
      <p:bldP spid="12"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3" name="Rectangle 2">
            <a:extLst>
              <a:ext uri="{FF2B5EF4-FFF2-40B4-BE49-F238E27FC236}">
                <a16:creationId xmlns:a16="http://schemas.microsoft.com/office/drawing/2014/main" id="{DE19C98C-02E5-4772-B4DB-3586CDA66A39}"/>
              </a:ext>
            </a:extLst>
          </p:cNvPr>
          <p:cNvSpPr/>
          <p:nvPr/>
        </p:nvSpPr>
        <p:spPr>
          <a:xfrm>
            <a:off x="1338469" y="1104759"/>
            <a:ext cx="6997147" cy="369332"/>
          </a:xfrm>
          <a:prstGeom prst="rect">
            <a:avLst/>
          </a:prstGeom>
        </p:spPr>
        <p:txBody>
          <a:bodyPr wrap="square">
            <a:spAutoFit/>
          </a:bodyPr>
          <a:lstStyle/>
          <a:p>
            <a:pPr algn="just"/>
            <a:r>
              <a:rPr lang="en-US" b="1" dirty="0"/>
              <a:t>What “heavenly things” do you think the Lord desires us to be equal in?</a:t>
            </a:r>
          </a:p>
        </p:txBody>
      </p:sp>
      <p:sp>
        <p:nvSpPr>
          <p:cNvPr id="4" name="Rectangle 3">
            <a:extLst>
              <a:ext uri="{FF2B5EF4-FFF2-40B4-BE49-F238E27FC236}">
                <a16:creationId xmlns:a16="http://schemas.microsoft.com/office/drawing/2014/main" id="{22D343FB-2EE6-43AB-8F1C-226E566F59DB}"/>
              </a:ext>
            </a:extLst>
          </p:cNvPr>
          <p:cNvSpPr/>
          <p:nvPr/>
        </p:nvSpPr>
        <p:spPr>
          <a:xfrm>
            <a:off x="1338468" y="1474091"/>
            <a:ext cx="8547653" cy="369332"/>
          </a:xfrm>
          <a:prstGeom prst="rect">
            <a:avLst/>
          </a:prstGeom>
        </p:spPr>
        <p:txBody>
          <a:bodyPr wrap="square">
            <a:spAutoFit/>
          </a:bodyPr>
          <a:lstStyle/>
          <a:p>
            <a:r>
              <a:rPr lang="en-US" b="1" dirty="0"/>
              <a:t>How can being equal in earthly things allow us to be equal in obtaining heavenly things?</a:t>
            </a:r>
          </a:p>
        </p:txBody>
      </p:sp>
      <p:sp>
        <p:nvSpPr>
          <p:cNvPr id="14" name="Rectangle 13">
            <a:extLst>
              <a:ext uri="{FF2B5EF4-FFF2-40B4-BE49-F238E27FC236}">
                <a16:creationId xmlns:a16="http://schemas.microsoft.com/office/drawing/2014/main" id="{21DDE7CC-049F-430C-9410-AF7917B31787}"/>
              </a:ext>
            </a:extLst>
          </p:cNvPr>
          <p:cNvSpPr/>
          <p:nvPr/>
        </p:nvSpPr>
        <p:spPr>
          <a:xfrm>
            <a:off x="1338468" y="1912784"/>
            <a:ext cx="3393878" cy="400110"/>
          </a:xfrm>
          <a:prstGeom prst="rect">
            <a:avLst/>
          </a:prstGeom>
        </p:spPr>
        <p:txBody>
          <a:bodyPr wrap="none">
            <a:spAutoFit/>
          </a:bodyPr>
          <a:lstStyle/>
          <a:p>
            <a:r>
              <a:rPr lang="en-US" sz="2000" b="1" dirty="0">
                <a:latin typeface="Ink Free" panose="03080402000500000000" pitchFamily="66" charset="0"/>
              </a:rPr>
              <a:t>Doctrine and Covenants 78:7.</a:t>
            </a:r>
          </a:p>
        </p:txBody>
      </p:sp>
      <p:sp>
        <p:nvSpPr>
          <p:cNvPr id="5" name="Rectangle 4">
            <a:extLst>
              <a:ext uri="{FF2B5EF4-FFF2-40B4-BE49-F238E27FC236}">
                <a16:creationId xmlns:a16="http://schemas.microsoft.com/office/drawing/2014/main" id="{FFCFADDC-0737-4AC0-B33A-C524FED0197A}"/>
              </a:ext>
            </a:extLst>
          </p:cNvPr>
          <p:cNvSpPr/>
          <p:nvPr/>
        </p:nvSpPr>
        <p:spPr>
          <a:xfrm>
            <a:off x="1363655" y="2212755"/>
            <a:ext cx="8906779" cy="584775"/>
          </a:xfrm>
          <a:prstGeom prst="rect">
            <a:avLst/>
          </a:prstGeom>
        </p:spPr>
        <p:txBody>
          <a:bodyPr wrap="square">
            <a:spAutoFit/>
          </a:bodyPr>
          <a:lstStyle/>
          <a:p>
            <a:pPr algn="just"/>
            <a:r>
              <a:rPr lang="en-US" sz="1600" dirty="0">
                <a:latin typeface="Palatino"/>
              </a:rPr>
              <a:t>For if you will that I give unto you a place in the celestial world, you must prepare yourselves by doing the things which I have commanded you and required of you.</a:t>
            </a:r>
            <a:endParaRPr lang="en-US" sz="1600" dirty="0"/>
          </a:p>
        </p:txBody>
      </p:sp>
      <p:sp>
        <p:nvSpPr>
          <p:cNvPr id="6" name="Rectangle 5">
            <a:extLst>
              <a:ext uri="{FF2B5EF4-FFF2-40B4-BE49-F238E27FC236}">
                <a16:creationId xmlns:a16="http://schemas.microsoft.com/office/drawing/2014/main" id="{18BF823C-7882-4FC4-83A2-7C4645F0A427}"/>
              </a:ext>
            </a:extLst>
          </p:cNvPr>
          <p:cNvSpPr/>
          <p:nvPr/>
        </p:nvSpPr>
        <p:spPr>
          <a:xfrm>
            <a:off x="1363655" y="2802815"/>
            <a:ext cx="8906778" cy="646331"/>
          </a:xfrm>
          <a:prstGeom prst="rect">
            <a:avLst/>
          </a:prstGeom>
        </p:spPr>
        <p:txBody>
          <a:bodyPr wrap="square">
            <a:spAutoFit/>
          </a:bodyPr>
          <a:lstStyle/>
          <a:p>
            <a:pPr algn="just"/>
            <a:r>
              <a:rPr lang="en-US" b="1" dirty="0"/>
              <a:t>In what ways do you think caring for the poor would prepare the Saints to inherit the celestial kingdom?</a:t>
            </a:r>
          </a:p>
        </p:txBody>
      </p:sp>
      <p:sp>
        <p:nvSpPr>
          <p:cNvPr id="7" name="Rectangle 6">
            <a:extLst>
              <a:ext uri="{FF2B5EF4-FFF2-40B4-BE49-F238E27FC236}">
                <a16:creationId xmlns:a16="http://schemas.microsoft.com/office/drawing/2014/main" id="{D56A8896-54B6-40D7-86BB-C4B9E2D0F85A}"/>
              </a:ext>
            </a:extLst>
          </p:cNvPr>
          <p:cNvSpPr/>
          <p:nvPr/>
        </p:nvSpPr>
        <p:spPr>
          <a:xfrm>
            <a:off x="1363654" y="3404296"/>
            <a:ext cx="6971962" cy="369332"/>
          </a:xfrm>
          <a:prstGeom prst="rect">
            <a:avLst/>
          </a:prstGeom>
        </p:spPr>
        <p:txBody>
          <a:bodyPr wrap="square">
            <a:spAutoFit/>
          </a:bodyPr>
          <a:lstStyle/>
          <a:p>
            <a:r>
              <a:rPr lang="en-US" b="1" dirty="0"/>
              <a:t>What principle can we learn from this verse that applies to us today?</a:t>
            </a:r>
          </a:p>
        </p:txBody>
      </p:sp>
      <p:sp>
        <p:nvSpPr>
          <p:cNvPr id="8" name="Rectangle 7">
            <a:extLst>
              <a:ext uri="{FF2B5EF4-FFF2-40B4-BE49-F238E27FC236}">
                <a16:creationId xmlns:a16="http://schemas.microsoft.com/office/drawing/2014/main" id="{18C00589-EEF5-426A-ABA0-68FC78735793}"/>
              </a:ext>
            </a:extLst>
          </p:cNvPr>
          <p:cNvSpPr/>
          <p:nvPr/>
        </p:nvSpPr>
        <p:spPr>
          <a:xfrm>
            <a:off x="1363653" y="3636476"/>
            <a:ext cx="8522468"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Obedience to the Lord’s commandments prepares us for a place in the celestial kingdom.</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6" fill="hold">
                                          <p:stCondLst>
                                            <p:cond delay="0"/>
                                          </p:stCondLst>
                                        </p:cTn>
                                        <p:tgtEl>
                                          <p:spTgt spid="3"/>
                                        </p:tgtEl>
                                        <p:attrNameLst>
                                          <p:attrName>style.rotation</p:attrName>
                                        </p:attrNameLst>
                                      </p:cBhvr>
                                      <p:to>
                                        <p:strVal val="-45.0"/>
                                      </p:to>
                                    </p:set>
                                    <p:anim calcmode="lin" valueType="num">
                                      <p:cBhvr>
                                        <p:cTn id="8" dur="46" fill="hold">
                                          <p:stCondLst>
                                            <p:cond delay="46"/>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6"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6" decel="50000" autoRev="1" fill="hold">
                                          <p:stCondLst>
                                            <p:cond delay="46"/>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4" fill="hold">
                                          <p:stCondLst>
                                            <p:cond delay="86"/>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heckerboard(across)">
                                      <p:cBhvr>
                                        <p:cTn id="23" dur="500"/>
                                        <p:tgtEl>
                                          <p:spTgt spid="14"/>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1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4" name="Rectangle 3">
            <a:extLst>
              <a:ext uri="{FF2B5EF4-FFF2-40B4-BE49-F238E27FC236}">
                <a16:creationId xmlns:a16="http://schemas.microsoft.com/office/drawing/2014/main" id="{370F4286-47FF-462F-959D-E03D3DA49248}"/>
              </a:ext>
            </a:extLst>
          </p:cNvPr>
          <p:cNvSpPr/>
          <p:nvPr/>
        </p:nvSpPr>
        <p:spPr>
          <a:xfrm>
            <a:off x="2584175" y="890974"/>
            <a:ext cx="6056244" cy="2057368"/>
          </a:xfrm>
          <a:prstGeom prst="rect">
            <a:avLst/>
          </a:prstGeom>
          <a:solidFill>
            <a:srgbClr val="FFD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6A78B41-2AAA-4BE0-83BE-F5F7D20D7A9F}"/>
              </a:ext>
            </a:extLst>
          </p:cNvPr>
          <p:cNvSpPr txBox="1"/>
          <p:nvPr/>
        </p:nvSpPr>
        <p:spPr>
          <a:xfrm>
            <a:off x="3968457" y="890974"/>
            <a:ext cx="4671962" cy="2062103"/>
          </a:xfrm>
          <a:prstGeom prst="rect">
            <a:avLst/>
          </a:prstGeom>
          <a:noFill/>
        </p:spPr>
        <p:txBody>
          <a:bodyPr wrap="square" rtlCol="0">
            <a:spAutoFit/>
          </a:bodyPr>
          <a:lstStyle/>
          <a:p>
            <a:pPr algn="just"/>
            <a:r>
              <a:rPr lang="en-US" sz="1600" dirty="0"/>
              <a:t>“It is not enough for anyone just to go through the motions. The commandments, ordinances, and covenants of the gospel are not a list of deposits required to be made in some heavenly account. The gospel of Jesus Christ is a plan that shows us how to become what our Heavenly Father desires us to become” (“The Challenge to Become,” Ensign, Nov. 2000,32).</a:t>
            </a:r>
          </a:p>
        </p:txBody>
      </p:sp>
      <p:pic>
        <p:nvPicPr>
          <p:cNvPr id="14" name="Picture 13">
            <a:extLst>
              <a:ext uri="{FF2B5EF4-FFF2-40B4-BE49-F238E27FC236}">
                <a16:creationId xmlns:a16="http://schemas.microsoft.com/office/drawing/2014/main" id="{EA0C073A-0D44-4FFC-BA6F-967F0ABF6E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990" y="996323"/>
            <a:ext cx="1231468" cy="1537803"/>
          </a:xfrm>
          <a:prstGeom prst="rect">
            <a:avLst/>
          </a:prstGeom>
        </p:spPr>
      </p:pic>
      <p:sp>
        <p:nvSpPr>
          <p:cNvPr id="16" name="TextBox 15">
            <a:extLst>
              <a:ext uri="{FF2B5EF4-FFF2-40B4-BE49-F238E27FC236}">
                <a16:creationId xmlns:a16="http://schemas.microsoft.com/office/drawing/2014/main" id="{C4D846FF-A3BD-4F02-A438-202E335F4E5E}"/>
              </a:ext>
            </a:extLst>
          </p:cNvPr>
          <p:cNvSpPr txBox="1"/>
          <p:nvPr/>
        </p:nvSpPr>
        <p:spPr>
          <a:xfrm>
            <a:off x="2835987" y="2486677"/>
            <a:ext cx="1079462" cy="461665"/>
          </a:xfrm>
          <a:prstGeom prst="rect">
            <a:avLst/>
          </a:prstGeom>
          <a:noFill/>
        </p:spPr>
        <p:txBody>
          <a:bodyPr wrap="none" rtlCol="0">
            <a:spAutoFit/>
          </a:bodyPr>
          <a:lstStyle/>
          <a:p>
            <a:pPr algn="ctr"/>
            <a:r>
              <a:rPr lang="en-US" sz="1200" b="1" dirty="0"/>
              <a:t>President </a:t>
            </a:r>
          </a:p>
          <a:p>
            <a:pPr algn="ctr"/>
            <a:r>
              <a:rPr lang="en-US" sz="1200" b="1" dirty="0"/>
              <a:t>Dallin H. Oaks</a:t>
            </a:r>
          </a:p>
        </p:txBody>
      </p:sp>
      <p:sp>
        <p:nvSpPr>
          <p:cNvPr id="17" name="Rectangle 16">
            <a:extLst>
              <a:ext uri="{FF2B5EF4-FFF2-40B4-BE49-F238E27FC236}">
                <a16:creationId xmlns:a16="http://schemas.microsoft.com/office/drawing/2014/main" id="{A8818856-DE6E-45FB-AE88-C650641D9DBD}"/>
              </a:ext>
            </a:extLst>
          </p:cNvPr>
          <p:cNvSpPr/>
          <p:nvPr/>
        </p:nvSpPr>
        <p:spPr>
          <a:xfrm>
            <a:off x="1444487" y="3105834"/>
            <a:ext cx="8971722" cy="646331"/>
          </a:xfrm>
          <a:prstGeom prst="rect">
            <a:avLst/>
          </a:prstGeom>
        </p:spPr>
        <p:txBody>
          <a:bodyPr wrap="square">
            <a:spAutoFit/>
          </a:bodyPr>
          <a:lstStyle/>
          <a:p>
            <a:pPr algn="just"/>
            <a:r>
              <a:rPr lang="en-US" b="1" dirty="0"/>
              <a:t>How can understanding the Lord’s purpose for giving us commandments help us obey Him with greater faithfulness?</a:t>
            </a:r>
          </a:p>
        </p:txBody>
      </p:sp>
      <p:sp>
        <p:nvSpPr>
          <p:cNvPr id="18" name="Rectangle 17">
            <a:extLst>
              <a:ext uri="{FF2B5EF4-FFF2-40B4-BE49-F238E27FC236}">
                <a16:creationId xmlns:a16="http://schemas.microsoft.com/office/drawing/2014/main" id="{DE403683-07A8-4EB0-B3D4-808FBFE16D4D}"/>
              </a:ext>
            </a:extLst>
          </p:cNvPr>
          <p:cNvSpPr/>
          <p:nvPr/>
        </p:nvSpPr>
        <p:spPr>
          <a:xfrm>
            <a:off x="1444487" y="3704867"/>
            <a:ext cx="3669594" cy="400110"/>
          </a:xfrm>
          <a:prstGeom prst="rect">
            <a:avLst/>
          </a:prstGeom>
        </p:spPr>
        <p:txBody>
          <a:bodyPr wrap="none">
            <a:spAutoFit/>
          </a:bodyPr>
          <a:lstStyle/>
          <a:p>
            <a:r>
              <a:rPr lang="en-US" sz="2000" b="1" dirty="0">
                <a:latin typeface="Ink Free" panose="03080402000500000000" pitchFamily="66" charset="0"/>
              </a:rPr>
              <a:t>Doctrine and Covenants 78:8-9.</a:t>
            </a:r>
          </a:p>
        </p:txBody>
      </p:sp>
      <p:sp>
        <p:nvSpPr>
          <p:cNvPr id="20" name="Rectangle 19">
            <a:extLst>
              <a:ext uri="{FF2B5EF4-FFF2-40B4-BE49-F238E27FC236}">
                <a16:creationId xmlns:a16="http://schemas.microsoft.com/office/drawing/2014/main" id="{0C19F8E8-0DF1-4503-A211-B8CF2C584F3E}"/>
              </a:ext>
            </a:extLst>
          </p:cNvPr>
          <p:cNvSpPr/>
          <p:nvPr/>
        </p:nvSpPr>
        <p:spPr>
          <a:xfrm>
            <a:off x="1444487" y="4012213"/>
            <a:ext cx="8971722" cy="1077218"/>
          </a:xfrm>
          <a:prstGeom prst="rect">
            <a:avLst/>
          </a:prstGeom>
        </p:spPr>
        <p:txBody>
          <a:bodyPr wrap="square">
            <a:spAutoFit/>
          </a:bodyPr>
          <a:lstStyle/>
          <a:p>
            <a:pPr algn="just" fontAlgn="base"/>
            <a:r>
              <a:rPr lang="en-US" sz="1600" b="1">
                <a:latin typeface="Palatino"/>
              </a:rPr>
              <a:t>8 </a:t>
            </a:r>
            <a:r>
              <a:rPr lang="en-US" sz="1600">
                <a:latin typeface="Palatino"/>
              </a:rPr>
              <a:t>And now, verily thus saith the Lord, it is expedient that all things be done unto my glory, by you who are joined together in this order;</a:t>
            </a:r>
          </a:p>
          <a:p>
            <a:pPr algn="just" fontAlgn="base"/>
            <a:r>
              <a:rPr lang="en-US" sz="1600" b="1">
                <a:latin typeface="Palatino"/>
              </a:rPr>
              <a:t>9 </a:t>
            </a:r>
            <a:r>
              <a:rPr lang="en-US" sz="1600">
                <a:latin typeface="Palatino"/>
              </a:rPr>
              <a:t>Or, in other words, let my servant Newel K. Whitney and my servant Joseph Smith, Jun., and my servant Sidney Rigdon sit in council with the saints which are in Zion;</a:t>
            </a:r>
            <a:endParaRPr lang="en-US" sz="1600" b="0" i="0" dirty="0">
              <a:effectLst/>
              <a:latin typeface="Palatino"/>
            </a:endParaRPr>
          </a:p>
        </p:txBody>
      </p:sp>
      <p:sp>
        <p:nvSpPr>
          <p:cNvPr id="21" name="Rectangle 20">
            <a:extLst>
              <a:ext uri="{FF2B5EF4-FFF2-40B4-BE49-F238E27FC236}">
                <a16:creationId xmlns:a16="http://schemas.microsoft.com/office/drawing/2014/main" id="{C9B67BE2-B3AA-4E78-B67F-1F0B08E32D26}"/>
              </a:ext>
            </a:extLst>
          </p:cNvPr>
          <p:cNvSpPr/>
          <p:nvPr/>
        </p:nvSpPr>
        <p:spPr>
          <a:xfrm>
            <a:off x="1444486" y="5089431"/>
            <a:ext cx="6321287" cy="369332"/>
          </a:xfrm>
          <a:prstGeom prst="rect">
            <a:avLst/>
          </a:prstGeom>
        </p:spPr>
        <p:txBody>
          <a:bodyPr wrap="square">
            <a:spAutoFit/>
          </a:bodyPr>
          <a:lstStyle/>
          <a:p>
            <a:pPr algn="just"/>
            <a:r>
              <a:rPr lang="en-US" b="1" dirty="0"/>
              <a:t>With whom were these three men commanded to sit in council?</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1250"/>
                                        <p:tgtEl>
                                          <p:spTgt spid="1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125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p:cTn id="20" dur="1000" fill="hold"/>
                                        <p:tgtEl>
                                          <p:spTgt spid="21"/>
                                        </p:tgtEl>
                                        <p:attrNameLst>
                                          <p:attrName>ppt_w</p:attrName>
                                        </p:attrNameLst>
                                      </p:cBhvr>
                                      <p:tavLst>
                                        <p:tav tm="0">
                                          <p:val>
                                            <p:fltVal val="0"/>
                                          </p:val>
                                        </p:tav>
                                        <p:tav tm="100000">
                                          <p:val>
                                            <p:strVal val="#ppt_w"/>
                                          </p:val>
                                        </p:tav>
                                      </p:tavLst>
                                    </p:anim>
                                    <p:anim calcmode="lin" valueType="num">
                                      <p:cBhvr>
                                        <p:cTn id="21" dur="1000" fill="hold"/>
                                        <p:tgtEl>
                                          <p:spTgt spid="21"/>
                                        </p:tgtEl>
                                        <p:attrNameLst>
                                          <p:attrName>ppt_h</p:attrName>
                                        </p:attrNameLst>
                                      </p:cBhvr>
                                      <p:tavLst>
                                        <p:tav tm="0">
                                          <p:val>
                                            <p:fltVal val="0"/>
                                          </p:val>
                                        </p:tav>
                                        <p:tav tm="100000">
                                          <p:val>
                                            <p:strVal val="#ppt_h"/>
                                          </p:val>
                                        </p:tav>
                                      </p:tavLst>
                                    </p:anim>
                                    <p:anim calcmode="lin" valueType="num">
                                      <p:cBhvr>
                                        <p:cTn id="22"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2" name="Rectangle 1">
            <a:extLst>
              <a:ext uri="{FF2B5EF4-FFF2-40B4-BE49-F238E27FC236}">
                <a16:creationId xmlns:a16="http://schemas.microsoft.com/office/drawing/2014/main" id="{A6CBEB17-8D02-46C0-89C2-9274F5C0F938}"/>
              </a:ext>
            </a:extLst>
          </p:cNvPr>
          <p:cNvSpPr/>
          <p:nvPr/>
        </p:nvSpPr>
        <p:spPr>
          <a:xfrm>
            <a:off x="3048000" y="2551837"/>
            <a:ext cx="6096000" cy="1754326"/>
          </a:xfrm>
          <a:prstGeom prst="rect">
            <a:avLst/>
          </a:prstGeom>
        </p:spPr>
        <p:txBody>
          <a:bodyPr>
            <a:spAutoFit/>
          </a:bodyPr>
          <a:lstStyle/>
          <a:p>
            <a:pPr algn="ctr"/>
            <a:r>
              <a:rPr lang="en-US" sz="3600" b="1" dirty="0">
                <a:latin typeface="Ink Free" panose="03080402000500000000" pitchFamily="66" charset="0"/>
              </a:rPr>
              <a:t>“The Lord describes the blessings available to those who keep His commandments”</a:t>
            </a:r>
          </a:p>
        </p:txBody>
      </p:sp>
      <p:sp>
        <p:nvSpPr>
          <p:cNvPr id="4" name="Rectangle 3">
            <a:extLst>
              <a:ext uri="{FF2B5EF4-FFF2-40B4-BE49-F238E27FC236}">
                <a16:creationId xmlns:a16="http://schemas.microsoft.com/office/drawing/2014/main" id="{BF906774-FF68-41B3-A5A6-4649A46B0538}"/>
              </a:ext>
            </a:extLst>
          </p:cNvPr>
          <p:cNvSpPr/>
          <p:nvPr/>
        </p:nvSpPr>
        <p:spPr>
          <a:xfrm>
            <a:off x="1258841" y="994432"/>
            <a:ext cx="3948517" cy="400110"/>
          </a:xfrm>
          <a:prstGeom prst="rect">
            <a:avLst/>
          </a:prstGeom>
        </p:spPr>
        <p:txBody>
          <a:bodyPr wrap="none">
            <a:spAutoFit/>
          </a:bodyPr>
          <a:lstStyle/>
          <a:p>
            <a:r>
              <a:rPr lang="en-US" sz="2000" b="1" dirty="0">
                <a:latin typeface="Ink Free" panose="03080402000500000000" pitchFamily="66" charset="0"/>
              </a:rPr>
              <a:t>Doctrine and Covenants 78:17-22.</a:t>
            </a:r>
          </a:p>
        </p:txBody>
      </p:sp>
    </p:spTree>
    <p:extLst>
      <p:ext uri="{BB962C8B-B14F-4D97-AF65-F5344CB8AC3E}">
        <p14:creationId xmlns:p14="http://schemas.microsoft.com/office/powerpoint/2010/main" val="303215601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83</a:t>
            </a:r>
          </a:p>
        </p:txBody>
      </p:sp>
      <p:sp>
        <p:nvSpPr>
          <p:cNvPr id="2" name="Rectangle 1">
            <a:extLst>
              <a:ext uri="{FF2B5EF4-FFF2-40B4-BE49-F238E27FC236}">
                <a16:creationId xmlns:a16="http://schemas.microsoft.com/office/drawing/2014/main" id="{4C50AA67-CD84-4DF4-9A54-B0CCAD891BB7}"/>
              </a:ext>
            </a:extLst>
          </p:cNvPr>
          <p:cNvSpPr/>
          <p:nvPr/>
        </p:nvSpPr>
        <p:spPr>
          <a:xfrm>
            <a:off x="1317101" y="1057726"/>
            <a:ext cx="6165662" cy="369332"/>
          </a:xfrm>
          <a:prstGeom prst="rect">
            <a:avLst/>
          </a:prstGeom>
        </p:spPr>
        <p:txBody>
          <a:bodyPr wrap="none">
            <a:spAutoFit/>
          </a:bodyPr>
          <a:lstStyle/>
          <a:p>
            <a:r>
              <a:rPr lang="en-US" b="1" dirty="0"/>
              <a:t>Why are you more appreciative of these gifts or blessings now?</a:t>
            </a:r>
          </a:p>
        </p:txBody>
      </p:sp>
      <p:sp>
        <p:nvSpPr>
          <p:cNvPr id="3" name="Rectangle 2">
            <a:extLst>
              <a:ext uri="{FF2B5EF4-FFF2-40B4-BE49-F238E27FC236}">
                <a16:creationId xmlns:a16="http://schemas.microsoft.com/office/drawing/2014/main" id="{9F4171AB-5C8D-42FB-B68F-F05BFE986370}"/>
              </a:ext>
            </a:extLst>
          </p:cNvPr>
          <p:cNvSpPr/>
          <p:nvPr/>
        </p:nvSpPr>
        <p:spPr>
          <a:xfrm>
            <a:off x="1317101" y="1427058"/>
            <a:ext cx="9284638" cy="353943"/>
          </a:xfrm>
          <a:prstGeom prst="rect">
            <a:avLst/>
          </a:prstGeom>
        </p:spPr>
        <p:txBody>
          <a:bodyPr wrap="square">
            <a:spAutoFit/>
          </a:bodyPr>
          <a:lstStyle/>
          <a:p>
            <a:pPr algn="just"/>
            <a:r>
              <a:rPr lang="en-US" sz="1700" b="1" dirty="0"/>
              <a:t>How do you think this can relate to the blessings that our Heavenly Father has prepared for us?</a:t>
            </a:r>
          </a:p>
        </p:txBody>
      </p:sp>
      <p:sp>
        <p:nvSpPr>
          <p:cNvPr id="5" name="Rectangle 4">
            <a:extLst>
              <a:ext uri="{FF2B5EF4-FFF2-40B4-BE49-F238E27FC236}">
                <a16:creationId xmlns:a16="http://schemas.microsoft.com/office/drawing/2014/main" id="{8E4B0F14-9843-4150-A871-4798B975814F}"/>
              </a:ext>
            </a:extLst>
          </p:cNvPr>
          <p:cNvSpPr/>
          <p:nvPr/>
        </p:nvSpPr>
        <p:spPr>
          <a:xfrm>
            <a:off x="1317101" y="1795094"/>
            <a:ext cx="3887603" cy="400110"/>
          </a:xfrm>
          <a:prstGeom prst="rect">
            <a:avLst/>
          </a:prstGeom>
        </p:spPr>
        <p:txBody>
          <a:bodyPr wrap="none">
            <a:spAutoFit/>
          </a:bodyPr>
          <a:lstStyle/>
          <a:p>
            <a:r>
              <a:rPr lang="en-US" sz="2000" b="1" dirty="0">
                <a:latin typeface="Ink Free" panose="03080402000500000000" pitchFamily="66" charset="0"/>
              </a:rPr>
              <a:t>Doctrine and Covenants 78:17-18.</a:t>
            </a:r>
          </a:p>
        </p:txBody>
      </p:sp>
      <p:sp>
        <p:nvSpPr>
          <p:cNvPr id="4" name="Rectangle 3">
            <a:extLst>
              <a:ext uri="{FF2B5EF4-FFF2-40B4-BE49-F238E27FC236}">
                <a16:creationId xmlns:a16="http://schemas.microsoft.com/office/drawing/2014/main" id="{A3407353-8E5F-4E1D-BD4F-6EC06D7AB95D}"/>
              </a:ext>
            </a:extLst>
          </p:cNvPr>
          <p:cNvSpPr/>
          <p:nvPr/>
        </p:nvSpPr>
        <p:spPr>
          <a:xfrm>
            <a:off x="1317101" y="2078383"/>
            <a:ext cx="8635282" cy="1077218"/>
          </a:xfrm>
          <a:prstGeom prst="rect">
            <a:avLst/>
          </a:prstGeom>
        </p:spPr>
        <p:txBody>
          <a:bodyPr wrap="square">
            <a:spAutoFit/>
          </a:bodyPr>
          <a:lstStyle/>
          <a:p>
            <a:pPr algn="just" fontAlgn="base"/>
            <a:r>
              <a:rPr lang="en-US" sz="1600" b="1" dirty="0">
                <a:latin typeface="Palatino"/>
              </a:rPr>
              <a:t>17 </a:t>
            </a:r>
            <a:r>
              <a:rPr lang="en-US" sz="1600" dirty="0">
                <a:latin typeface="Palatino"/>
              </a:rPr>
              <a:t>Verily, verily, I say unto you, ye are little children, and ye have not as yet understood how great blessings the Father hath in his own hands and prepared for you;</a:t>
            </a:r>
          </a:p>
          <a:p>
            <a:pPr algn="just" fontAlgn="base"/>
            <a:r>
              <a:rPr lang="en-US" sz="1600" b="1" dirty="0">
                <a:latin typeface="Palatino"/>
              </a:rPr>
              <a:t>18 </a:t>
            </a:r>
            <a:r>
              <a:rPr lang="en-US" sz="1600" dirty="0">
                <a:latin typeface="Palatino"/>
              </a:rPr>
              <a:t>And ye cannot bear all things now; nevertheless, be of good cheer, for I will lead you along. The kingdom is yours and the blessings thereof are yours, and the riches of eternity are yours.</a:t>
            </a:r>
            <a:endParaRPr lang="en-US" sz="1600" b="0" i="0" dirty="0">
              <a:effectLst/>
              <a:latin typeface="Palatino"/>
            </a:endParaRPr>
          </a:p>
        </p:txBody>
      </p:sp>
      <p:sp>
        <p:nvSpPr>
          <p:cNvPr id="7" name="Rectangle 6">
            <a:extLst>
              <a:ext uri="{FF2B5EF4-FFF2-40B4-BE49-F238E27FC236}">
                <a16:creationId xmlns:a16="http://schemas.microsoft.com/office/drawing/2014/main" id="{E68A24C1-4C04-4C79-8BCC-A613B5A789B2}"/>
              </a:ext>
            </a:extLst>
          </p:cNvPr>
          <p:cNvSpPr/>
          <p:nvPr/>
        </p:nvSpPr>
        <p:spPr>
          <a:xfrm>
            <a:off x="1317101" y="3077253"/>
            <a:ext cx="8587198" cy="361637"/>
          </a:xfrm>
          <a:prstGeom prst="rect">
            <a:avLst/>
          </a:prstGeom>
        </p:spPr>
        <p:txBody>
          <a:bodyPr wrap="square">
            <a:spAutoFit/>
          </a:bodyPr>
          <a:lstStyle/>
          <a:p>
            <a:pPr algn="just"/>
            <a:r>
              <a:rPr lang="en-US" sz="1750" b="1" dirty="0"/>
              <a:t>Why is it sometimes difficult for us to understand the blessings the Lord has in store for us?</a:t>
            </a:r>
          </a:p>
        </p:txBody>
      </p:sp>
      <p:sp>
        <p:nvSpPr>
          <p:cNvPr id="8" name="Rectangle 7">
            <a:extLst>
              <a:ext uri="{FF2B5EF4-FFF2-40B4-BE49-F238E27FC236}">
                <a16:creationId xmlns:a16="http://schemas.microsoft.com/office/drawing/2014/main" id="{D38926E1-645B-4FB6-B373-19C93C92B4B1}"/>
              </a:ext>
            </a:extLst>
          </p:cNvPr>
          <p:cNvSpPr/>
          <p:nvPr/>
        </p:nvSpPr>
        <p:spPr>
          <a:xfrm>
            <a:off x="1317101" y="3442075"/>
            <a:ext cx="4154407" cy="369332"/>
          </a:xfrm>
          <a:prstGeom prst="rect">
            <a:avLst/>
          </a:prstGeom>
        </p:spPr>
        <p:txBody>
          <a:bodyPr wrap="none">
            <a:spAutoFit/>
          </a:bodyPr>
          <a:lstStyle/>
          <a:p>
            <a:r>
              <a:rPr lang="en-US" b="1" dirty="0"/>
              <a:t>What invitation does the Lord give to us?</a:t>
            </a:r>
          </a:p>
        </p:txBody>
      </p:sp>
      <p:sp>
        <p:nvSpPr>
          <p:cNvPr id="9" name="Rectangle 8">
            <a:extLst>
              <a:ext uri="{FF2B5EF4-FFF2-40B4-BE49-F238E27FC236}">
                <a16:creationId xmlns:a16="http://schemas.microsoft.com/office/drawing/2014/main" id="{F5065BC3-5A34-4E68-816D-EEBDC96DD8E0}"/>
              </a:ext>
            </a:extLst>
          </p:cNvPr>
          <p:cNvSpPr/>
          <p:nvPr/>
        </p:nvSpPr>
        <p:spPr>
          <a:xfrm>
            <a:off x="1317101" y="3793704"/>
            <a:ext cx="2053832" cy="369332"/>
          </a:xfrm>
          <a:prstGeom prst="rect">
            <a:avLst/>
          </a:prstGeom>
        </p:spPr>
        <p:txBody>
          <a:bodyPr wrap="none">
            <a:spAutoFit/>
          </a:bodyPr>
          <a:lstStyle/>
          <a:p>
            <a:r>
              <a:rPr lang="en-US" i="1" dirty="0">
                <a:effectLst>
                  <a:outerShdw blurRad="38100" dist="38100" dir="2700000" algn="tl">
                    <a:srgbClr val="000000">
                      <a:alpha val="43137"/>
                    </a:srgbClr>
                  </a:outerShdw>
                </a:effectLst>
              </a:rPr>
              <a:t>To be of good cheer.</a:t>
            </a:r>
          </a:p>
        </p:txBody>
      </p:sp>
      <p:sp>
        <p:nvSpPr>
          <p:cNvPr id="10" name="Rectangle 9">
            <a:extLst>
              <a:ext uri="{FF2B5EF4-FFF2-40B4-BE49-F238E27FC236}">
                <a16:creationId xmlns:a16="http://schemas.microsoft.com/office/drawing/2014/main" id="{2FCA7A3A-C0AC-4D2D-837E-0820E694BEAC}"/>
              </a:ext>
            </a:extLst>
          </p:cNvPr>
          <p:cNvSpPr/>
          <p:nvPr/>
        </p:nvSpPr>
        <p:spPr>
          <a:xfrm>
            <a:off x="1317101" y="4154471"/>
            <a:ext cx="8587198" cy="646331"/>
          </a:xfrm>
          <a:prstGeom prst="rect">
            <a:avLst/>
          </a:prstGeom>
        </p:spPr>
        <p:txBody>
          <a:bodyPr wrap="square">
            <a:spAutoFit/>
          </a:bodyPr>
          <a:lstStyle/>
          <a:p>
            <a:pPr algn="just"/>
            <a:r>
              <a:rPr lang="en-US" b="1" dirty="0"/>
              <a:t>How can knowing that the Lord “will lead [us] along” (D&amp;C 78:18) through the things we cannot understand or bear help us be of good cheer?</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randombar(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1000"/>
                                        <p:tgtEl>
                                          <p:spTgt spid="4"/>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randombar(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p:bldP spid="7"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722</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PMingLiU-ExtB</vt:lpstr>
      <vt:lpstr>Yu Gothic UI Semibold</vt:lpstr>
      <vt:lpstr>Arial</vt:lpstr>
      <vt:lpstr>Calibri</vt:lpstr>
      <vt:lpstr>Calibri Light</vt:lpstr>
      <vt:lpstr>Ink Free</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2366</cp:revision>
  <dcterms:created xsi:type="dcterms:W3CDTF">2018-08-29T04:26:39Z</dcterms:created>
  <dcterms:modified xsi:type="dcterms:W3CDTF">2018-10-04T02:55:11Z</dcterms:modified>
</cp:coreProperties>
</file>