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9"/>
  </p:notesMasterIdLst>
  <p:sldIdLst>
    <p:sldId id="296" r:id="rId2"/>
    <p:sldId id="304" r:id="rId3"/>
    <p:sldId id="299" r:id="rId4"/>
    <p:sldId id="308" r:id="rId5"/>
    <p:sldId id="305" r:id="rId6"/>
    <p:sldId id="306" r:id="rId7"/>
    <p:sldId id="3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D757"/>
    <a:srgbClr val="CC0000"/>
    <a:srgbClr val="B9B93A"/>
    <a:srgbClr val="D88028"/>
    <a:srgbClr val="FF6600"/>
    <a:srgbClr val="E6E6E6"/>
    <a:srgbClr val="D6E513"/>
    <a:srgbClr val="13BD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2">
                <a:lumMod val="25000"/>
              </a:schemeClr>
            </a:gs>
            <a:gs pos="39000">
              <a:schemeClr val="bg2">
                <a:lumMod val="50000"/>
              </a:schemeClr>
            </a:gs>
            <a:gs pos="15000">
              <a:srgbClr val="FFFF00"/>
            </a:gs>
            <a:gs pos="63000">
              <a:srgbClr val="FFFF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82</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2921168"/>
            <a:ext cx="7316766" cy="938719"/>
          </a:xfrm>
          <a:prstGeom prst="rect">
            <a:avLst/>
          </a:prstGeom>
        </p:spPr>
        <p:txBody>
          <a:bodyPr wrap="square">
            <a:spAutoFit/>
          </a:bodyPr>
          <a:lstStyle/>
          <a:p>
            <a:pPr algn="ctr"/>
            <a:r>
              <a:rPr lang="en-US" sz="54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77.</a:t>
            </a:r>
          </a:p>
        </p:txBody>
      </p:sp>
    </p:spTree>
    <p:extLst>
      <p:ext uri="{BB962C8B-B14F-4D97-AF65-F5344CB8AC3E}">
        <p14:creationId xmlns:p14="http://schemas.microsoft.com/office/powerpoint/2010/main" val="2094167501"/>
      </p:ext>
    </p:extLst>
  </p:cSld>
  <p:clrMapOvr>
    <a:masterClrMapping/>
  </p:clrMapOvr>
  <p:transition spd="slow">
    <p:cover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82</a:t>
            </a:r>
          </a:p>
        </p:txBody>
      </p:sp>
      <p:sp>
        <p:nvSpPr>
          <p:cNvPr id="3" name="Rectangle 2">
            <a:extLst>
              <a:ext uri="{FF2B5EF4-FFF2-40B4-BE49-F238E27FC236}">
                <a16:creationId xmlns:a16="http://schemas.microsoft.com/office/drawing/2014/main" id="{4BD0C73A-8B63-4855-A9DC-99BB2F53AB79}"/>
              </a:ext>
            </a:extLst>
          </p:cNvPr>
          <p:cNvSpPr/>
          <p:nvPr/>
        </p:nvSpPr>
        <p:spPr>
          <a:xfrm>
            <a:off x="1528645" y="1004717"/>
            <a:ext cx="3287951" cy="369332"/>
          </a:xfrm>
          <a:prstGeom prst="rect">
            <a:avLst/>
          </a:prstGeom>
        </p:spPr>
        <p:txBody>
          <a:bodyPr wrap="none">
            <a:spAutoFit/>
          </a:bodyPr>
          <a:lstStyle/>
          <a:p>
            <a:r>
              <a:rPr lang="en-US" b="1" dirty="0"/>
              <a:t>Doctrine and Covenants 77:1–15</a:t>
            </a:r>
          </a:p>
        </p:txBody>
      </p:sp>
      <p:sp>
        <p:nvSpPr>
          <p:cNvPr id="6" name="Rectangle 5">
            <a:extLst>
              <a:ext uri="{FF2B5EF4-FFF2-40B4-BE49-F238E27FC236}">
                <a16:creationId xmlns:a16="http://schemas.microsoft.com/office/drawing/2014/main" id="{3DCE704D-5390-42D6-943F-2FDAD6CC731F}"/>
              </a:ext>
            </a:extLst>
          </p:cNvPr>
          <p:cNvSpPr/>
          <p:nvPr/>
        </p:nvSpPr>
        <p:spPr>
          <a:xfrm>
            <a:off x="3048000" y="2551837"/>
            <a:ext cx="6096000" cy="1754326"/>
          </a:xfrm>
          <a:prstGeom prst="rect">
            <a:avLst/>
          </a:prstGeom>
        </p:spPr>
        <p:txBody>
          <a:bodyPr>
            <a:spAutoFit/>
          </a:bodyPr>
          <a:lstStyle/>
          <a:p>
            <a:pPr algn="ctr"/>
            <a:r>
              <a:rPr lang="en-US" sz="3600" b="1" dirty="0">
                <a:latin typeface="Bahnschrift SemiLight" panose="020B0502040204020203" pitchFamily="34" charset="0"/>
              </a:rPr>
              <a:t>“The Lord answers Joseph Smith’s questions about the book of Revelation”</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82</a:t>
            </a:r>
          </a:p>
        </p:txBody>
      </p:sp>
      <p:sp>
        <p:nvSpPr>
          <p:cNvPr id="2" name="Rectangle 1">
            <a:extLst>
              <a:ext uri="{FF2B5EF4-FFF2-40B4-BE49-F238E27FC236}">
                <a16:creationId xmlns:a16="http://schemas.microsoft.com/office/drawing/2014/main" id="{5F5B37F6-54B2-4C13-89A0-24F91E31170B}"/>
              </a:ext>
            </a:extLst>
          </p:cNvPr>
          <p:cNvSpPr/>
          <p:nvPr/>
        </p:nvSpPr>
        <p:spPr>
          <a:xfrm>
            <a:off x="954156" y="890974"/>
            <a:ext cx="8945217" cy="369332"/>
          </a:xfrm>
          <a:prstGeom prst="rect">
            <a:avLst/>
          </a:prstGeom>
        </p:spPr>
        <p:txBody>
          <a:bodyPr wrap="square">
            <a:spAutoFit/>
          </a:bodyPr>
          <a:lstStyle/>
          <a:p>
            <a:pPr algn="just"/>
            <a:r>
              <a:rPr lang="en-US" b="1" dirty="0"/>
              <a:t>What has helped you find answers to your questions and understand the scriptures better?</a:t>
            </a:r>
          </a:p>
        </p:txBody>
      </p:sp>
      <p:sp>
        <p:nvSpPr>
          <p:cNvPr id="4" name="Rectangle 3">
            <a:extLst>
              <a:ext uri="{FF2B5EF4-FFF2-40B4-BE49-F238E27FC236}">
                <a16:creationId xmlns:a16="http://schemas.microsoft.com/office/drawing/2014/main" id="{34CA8329-F999-4F59-BB4B-E26DA8D32141}"/>
              </a:ext>
            </a:extLst>
          </p:cNvPr>
          <p:cNvSpPr/>
          <p:nvPr/>
        </p:nvSpPr>
        <p:spPr>
          <a:xfrm>
            <a:off x="3944257" y="1321699"/>
            <a:ext cx="4303486" cy="369332"/>
          </a:xfrm>
          <a:prstGeom prst="rect">
            <a:avLst/>
          </a:prstGeom>
        </p:spPr>
        <p:txBody>
          <a:bodyPr wrap="none">
            <a:spAutoFit/>
          </a:bodyPr>
          <a:lstStyle/>
          <a:p>
            <a:r>
              <a:rPr lang="en-US" b="1" dirty="0"/>
              <a:t> Introduction to Doctrine and Covenants 77</a:t>
            </a:r>
          </a:p>
        </p:txBody>
      </p:sp>
      <p:sp>
        <p:nvSpPr>
          <p:cNvPr id="5" name="Rectangle 4">
            <a:extLst>
              <a:ext uri="{FF2B5EF4-FFF2-40B4-BE49-F238E27FC236}">
                <a16:creationId xmlns:a16="http://schemas.microsoft.com/office/drawing/2014/main" id="{08E7CCA3-91E8-49B1-9298-E193234241C9}"/>
              </a:ext>
            </a:extLst>
          </p:cNvPr>
          <p:cNvSpPr/>
          <p:nvPr/>
        </p:nvSpPr>
        <p:spPr>
          <a:xfrm>
            <a:off x="2133600" y="1552397"/>
            <a:ext cx="7924800" cy="923330"/>
          </a:xfrm>
          <a:prstGeom prst="rect">
            <a:avLst/>
          </a:prstGeom>
        </p:spPr>
        <p:txBody>
          <a:bodyPr wrap="square">
            <a:spAutoFit/>
          </a:bodyPr>
          <a:lstStyle/>
          <a:p>
            <a:pPr algn="just"/>
            <a:r>
              <a:rPr lang="en-US" dirty="0">
                <a:latin typeface="Open Sans"/>
              </a:rPr>
              <a:t>Revelation given to Joseph Smith the Prophet, at Hiram, Ohio, about March 1832. Joseph Smith’s history states, “In connection with the translation of the Scriptures, I received the following explanation of the Revelation of St. John.”</a:t>
            </a:r>
            <a:endParaRPr lang="en-US" dirty="0"/>
          </a:p>
        </p:txBody>
      </p:sp>
      <p:sp>
        <p:nvSpPr>
          <p:cNvPr id="9" name="Rectangle 8">
            <a:extLst>
              <a:ext uri="{FF2B5EF4-FFF2-40B4-BE49-F238E27FC236}">
                <a16:creationId xmlns:a16="http://schemas.microsoft.com/office/drawing/2014/main" id="{4D03F56F-1C02-44C0-998B-ECD77735A362}"/>
              </a:ext>
            </a:extLst>
          </p:cNvPr>
          <p:cNvSpPr/>
          <p:nvPr/>
        </p:nvSpPr>
        <p:spPr>
          <a:xfrm>
            <a:off x="954156" y="2514459"/>
            <a:ext cx="6294928" cy="369332"/>
          </a:xfrm>
          <a:prstGeom prst="rect">
            <a:avLst/>
          </a:prstGeom>
        </p:spPr>
        <p:txBody>
          <a:bodyPr wrap="none">
            <a:spAutoFit/>
          </a:bodyPr>
          <a:lstStyle/>
          <a:p>
            <a:r>
              <a:rPr lang="en-US" b="1" dirty="0"/>
              <a:t>What can be challenging about reading the book of Revelation? </a:t>
            </a:r>
          </a:p>
        </p:txBody>
      </p:sp>
      <p:sp>
        <p:nvSpPr>
          <p:cNvPr id="10" name="Rectangle 9">
            <a:extLst>
              <a:ext uri="{FF2B5EF4-FFF2-40B4-BE49-F238E27FC236}">
                <a16:creationId xmlns:a16="http://schemas.microsoft.com/office/drawing/2014/main" id="{40D5E3A4-1AB6-4074-9E43-D78CE8527755}"/>
              </a:ext>
            </a:extLst>
          </p:cNvPr>
          <p:cNvSpPr/>
          <p:nvPr/>
        </p:nvSpPr>
        <p:spPr>
          <a:xfrm>
            <a:off x="954156" y="3306112"/>
            <a:ext cx="9634331" cy="3093154"/>
          </a:xfrm>
          <a:prstGeom prst="rect">
            <a:avLst/>
          </a:prstGeom>
        </p:spPr>
        <p:txBody>
          <a:bodyPr wrap="square">
            <a:spAutoFit/>
          </a:bodyPr>
          <a:lstStyle/>
          <a:p>
            <a:pPr algn="just" fontAlgn="base"/>
            <a:r>
              <a:rPr lang="en-US" sz="1500" b="1" dirty="0">
                <a:latin typeface="Palatino"/>
              </a:rPr>
              <a:t>2 </a:t>
            </a:r>
            <a:r>
              <a:rPr lang="en-US" sz="1500" dirty="0">
                <a:latin typeface="Palatino"/>
              </a:rPr>
              <a:t>And immediately I was in the spirit: and, behold, a throne was set in heaven, and one sat on the throne.</a:t>
            </a:r>
          </a:p>
          <a:p>
            <a:pPr algn="just" fontAlgn="base"/>
            <a:r>
              <a:rPr lang="en-US" sz="1500" b="1" dirty="0">
                <a:latin typeface="Palatino"/>
              </a:rPr>
              <a:t>3 </a:t>
            </a:r>
            <a:r>
              <a:rPr lang="en-US" sz="1500" dirty="0">
                <a:latin typeface="Palatino"/>
              </a:rPr>
              <a:t>And he that sat was to look upon like a jasper and a sardine stone: and there was a rainbow round about the throne, in sight like unto an emerald.</a:t>
            </a:r>
          </a:p>
          <a:p>
            <a:pPr algn="just" fontAlgn="base"/>
            <a:r>
              <a:rPr lang="en-US" sz="1500" b="1" dirty="0">
                <a:latin typeface="Palatino"/>
              </a:rPr>
              <a:t>4 </a:t>
            </a:r>
            <a:r>
              <a:rPr lang="en-US" sz="1500" dirty="0">
                <a:latin typeface="Palatino"/>
              </a:rPr>
              <a:t>And round about the throne were four and twenty seats: and upon the seats I saw four and twenty elders sitting, clothed in white raiment; and they had on their heads crowns of gold.</a:t>
            </a:r>
          </a:p>
          <a:p>
            <a:pPr algn="just" fontAlgn="base"/>
            <a:r>
              <a:rPr lang="en-US" sz="1500" b="1" dirty="0">
                <a:latin typeface="Palatino"/>
              </a:rPr>
              <a:t>5 </a:t>
            </a:r>
            <a:r>
              <a:rPr lang="en-US" sz="1500" dirty="0">
                <a:latin typeface="Palatino"/>
              </a:rPr>
              <a:t>And out of the throne proceeded lightnings and thunderings and voices: and there were seven lamps of fire burning before the throne, which are the seven Spirits of God.</a:t>
            </a:r>
          </a:p>
          <a:p>
            <a:pPr algn="just" fontAlgn="base"/>
            <a:r>
              <a:rPr lang="en-US" sz="1500" b="1" dirty="0">
                <a:latin typeface="Palatino"/>
              </a:rPr>
              <a:t>6 </a:t>
            </a:r>
            <a:r>
              <a:rPr lang="en-US" sz="1500" dirty="0">
                <a:latin typeface="Palatino"/>
              </a:rPr>
              <a:t>And before the throne there was a sea of glass like unto crystal: and in the midst of the throne, and round about the throne, were four beasts full of eyes before and behind.</a:t>
            </a:r>
          </a:p>
          <a:p>
            <a:pPr algn="just" fontAlgn="base"/>
            <a:r>
              <a:rPr lang="en-US" sz="1500" b="1" dirty="0">
                <a:latin typeface="Palatino"/>
              </a:rPr>
              <a:t>7 </a:t>
            </a:r>
            <a:r>
              <a:rPr lang="en-US" sz="1500" dirty="0">
                <a:latin typeface="Palatino"/>
              </a:rPr>
              <a:t>And the first beast was like a lion, and the second beast like a calf, and the third beast had a face as a man, and the fourth beast was like a flying eagle.</a:t>
            </a:r>
          </a:p>
          <a:p>
            <a:pPr algn="just" fontAlgn="base"/>
            <a:r>
              <a:rPr lang="en-US" sz="1500" b="1" dirty="0">
                <a:latin typeface="Palatino"/>
              </a:rPr>
              <a:t>8 </a:t>
            </a:r>
            <a:r>
              <a:rPr lang="en-US" sz="1500" dirty="0">
                <a:latin typeface="Palatino"/>
              </a:rPr>
              <a:t>And the four beasts had each of them six wings about him; and they were full of eyes within: and they rest not day and night, saying, Holy, holy, holy, Lord God Almighty, which was, and is, and is to come.</a:t>
            </a:r>
            <a:endParaRPr lang="en-US" sz="1500" b="0" i="0" dirty="0">
              <a:effectLst/>
              <a:latin typeface="Palatino"/>
            </a:endParaRPr>
          </a:p>
        </p:txBody>
      </p:sp>
      <p:sp>
        <p:nvSpPr>
          <p:cNvPr id="12" name="Rectangle 11">
            <a:extLst>
              <a:ext uri="{FF2B5EF4-FFF2-40B4-BE49-F238E27FC236}">
                <a16:creationId xmlns:a16="http://schemas.microsoft.com/office/drawing/2014/main" id="{8B1BB36A-6456-48DA-B0F5-3EC52C0B435E}"/>
              </a:ext>
            </a:extLst>
          </p:cNvPr>
          <p:cNvSpPr/>
          <p:nvPr/>
        </p:nvSpPr>
        <p:spPr>
          <a:xfrm>
            <a:off x="954156" y="3029645"/>
            <a:ext cx="1798121" cy="369332"/>
          </a:xfrm>
          <a:prstGeom prst="rect">
            <a:avLst/>
          </a:prstGeom>
        </p:spPr>
        <p:txBody>
          <a:bodyPr wrap="none">
            <a:spAutoFit/>
          </a:bodyPr>
          <a:lstStyle/>
          <a:p>
            <a:r>
              <a:rPr lang="en-US" b="1" dirty="0"/>
              <a:t>Revelation 4:2-8.</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1250"/>
                                        <p:tgtEl>
                                          <p:spTgt spid="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Left)">
                                      <p:cBhvr>
                                        <p:cTn id="10" dur="125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Vertical)">
                                      <p:cBhvr>
                                        <p:cTn id="15" dur="125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dissolve">
                                      <p:cBhvr>
                                        <p:cTn id="20" dur="1500"/>
                                        <p:tgtEl>
                                          <p:spTgt spid="12"/>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82</a:t>
            </a:r>
          </a:p>
        </p:txBody>
      </p:sp>
      <p:sp>
        <p:nvSpPr>
          <p:cNvPr id="9" name="Rectangle 8">
            <a:extLst>
              <a:ext uri="{FF2B5EF4-FFF2-40B4-BE49-F238E27FC236}">
                <a16:creationId xmlns:a16="http://schemas.microsoft.com/office/drawing/2014/main" id="{D8E37AD2-1D5E-4DC6-AB5F-ED653148BD7C}"/>
              </a:ext>
            </a:extLst>
          </p:cNvPr>
          <p:cNvSpPr/>
          <p:nvPr/>
        </p:nvSpPr>
        <p:spPr>
          <a:xfrm>
            <a:off x="1528645" y="1004717"/>
            <a:ext cx="3055516" cy="369332"/>
          </a:xfrm>
          <a:prstGeom prst="rect">
            <a:avLst/>
          </a:prstGeom>
        </p:spPr>
        <p:txBody>
          <a:bodyPr wrap="none">
            <a:spAutoFit/>
          </a:bodyPr>
          <a:lstStyle/>
          <a:p>
            <a:r>
              <a:rPr lang="en-US" b="1" dirty="0"/>
              <a:t>Doctrine and Covenants 77:1.</a:t>
            </a:r>
          </a:p>
        </p:txBody>
      </p:sp>
      <p:sp>
        <p:nvSpPr>
          <p:cNvPr id="2" name="Rectangle 1">
            <a:extLst>
              <a:ext uri="{FF2B5EF4-FFF2-40B4-BE49-F238E27FC236}">
                <a16:creationId xmlns:a16="http://schemas.microsoft.com/office/drawing/2014/main" id="{190C9F09-D062-4D75-AEEB-7573E3A82FB5}"/>
              </a:ext>
            </a:extLst>
          </p:cNvPr>
          <p:cNvSpPr/>
          <p:nvPr/>
        </p:nvSpPr>
        <p:spPr>
          <a:xfrm>
            <a:off x="1511841" y="1307789"/>
            <a:ext cx="8626072" cy="584775"/>
          </a:xfrm>
          <a:prstGeom prst="rect">
            <a:avLst/>
          </a:prstGeom>
        </p:spPr>
        <p:txBody>
          <a:bodyPr wrap="square">
            <a:spAutoFit/>
          </a:bodyPr>
          <a:lstStyle/>
          <a:p>
            <a:pPr algn="just"/>
            <a:r>
              <a:rPr lang="en-US" sz="1600" b="1" dirty="0">
                <a:latin typeface="Palatino"/>
              </a:rPr>
              <a:t>Q. </a:t>
            </a:r>
            <a:r>
              <a:rPr lang="en-US" sz="1600" dirty="0">
                <a:latin typeface="Palatino"/>
              </a:rPr>
              <a:t>What is the sea of glass spoken of by John, </a:t>
            </a:r>
            <a:r>
              <a:rPr lang="en-US" sz="1600" i="1" dirty="0">
                <a:latin typeface="Palatino"/>
              </a:rPr>
              <a:t>4th chapter, and 6th verse of the Revelation?</a:t>
            </a:r>
          </a:p>
          <a:p>
            <a:pPr algn="just"/>
            <a:r>
              <a:rPr lang="en-US" sz="1600" b="1" dirty="0">
                <a:latin typeface="Palatino"/>
              </a:rPr>
              <a:t>A. </a:t>
            </a:r>
            <a:r>
              <a:rPr lang="en-US" sz="1600" dirty="0">
                <a:latin typeface="Palatino"/>
              </a:rPr>
              <a:t>It is the earth, in its sanctified, immortal, and eternal state.</a:t>
            </a:r>
            <a:endParaRPr lang="en-US" sz="1600" dirty="0"/>
          </a:p>
        </p:txBody>
      </p:sp>
      <p:sp>
        <p:nvSpPr>
          <p:cNvPr id="3" name="Rectangle 2">
            <a:extLst>
              <a:ext uri="{FF2B5EF4-FFF2-40B4-BE49-F238E27FC236}">
                <a16:creationId xmlns:a16="http://schemas.microsoft.com/office/drawing/2014/main" id="{0852ACDB-F0AC-4D62-9B0E-25D03B58ECDA}"/>
              </a:ext>
            </a:extLst>
          </p:cNvPr>
          <p:cNvSpPr/>
          <p:nvPr/>
        </p:nvSpPr>
        <p:spPr>
          <a:xfrm>
            <a:off x="1511841" y="1952897"/>
            <a:ext cx="6359950" cy="369332"/>
          </a:xfrm>
          <a:prstGeom prst="rect">
            <a:avLst/>
          </a:prstGeom>
        </p:spPr>
        <p:txBody>
          <a:bodyPr wrap="square">
            <a:spAutoFit/>
          </a:bodyPr>
          <a:lstStyle/>
          <a:p>
            <a:pPr algn="just"/>
            <a:r>
              <a:rPr lang="en-US" b="1" dirty="0"/>
              <a:t>How does this answer help us better understand Revelation 4:6?</a:t>
            </a:r>
          </a:p>
        </p:txBody>
      </p:sp>
      <p:sp>
        <p:nvSpPr>
          <p:cNvPr id="15" name="Rectangle 14">
            <a:extLst>
              <a:ext uri="{FF2B5EF4-FFF2-40B4-BE49-F238E27FC236}">
                <a16:creationId xmlns:a16="http://schemas.microsoft.com/office/drawing/2014/main" id="{F2C0618F-3E5E-4ABE-AC72-B5688BF77C1B}"/>
              </a:ext>
            </a:extLst>
          </p:cNvPr>
          <p:cNvSpPr/>
          <p:nvPr/>
        </p:nvSpPr>
        <p:spPr>
          <a:xfrm>
            <a:off x="1511841" y="2396676"/>
            <a:ext cx="3186963" cy="369332"/>
          </a:xfrm>
          <a:prstGeom prst="rect">
            <a:avLst/>
          </a:prstGeom>
        </p:spPr>
        <p:txBody>
          <a:bodyPr wrap="none">
            <a:spAutoFit/>
          </a:bodyPr>
          <a:lstStyle/>
          <a:p>
            <a:r>
              <a:rPr lang="en-US" b="1" dirty="0"/>
              <a:t>Doctrine and Covenants 77:2-5.</a:t>
            </a:r>
          </a:p>
        </p:txBody>
      </p:sp>
      <p:sp>
        <p:nvSpPr>
          <p:cNvPr id="5" name="Rectangle 4">
            <a:extLst>
              <a:ext uri="{FF2B5EF4-FFF2-40B4-BE49-F238E27FC236}">
                <a16:creationId xmlns:a16="http://schemas.microsoft.com/office/drawing/2014/main" id="{F56F80B2-6566-4691-9277-32B79738C0B6}"/>
              </a:ext>
            </a:extLst>
          </p:cNvPr>
          <p:cNvSpPr/>
          <p:nvPr/>
        </p:nvSpPr>
        <p:spPr>
          <a:xfrm>
            <a:off x="1528645" y="2705354"/>
            <a:ext cx="9382539" cy="3554819"/>
          </a:xfrm>
          <a:prstGeom prst="rect">
            <a:avLst/>
          </a:prstGeom>
        </p:spPr>
        <p:txBody>
          <a:bodyPr wrap="square">
            <a:spAutoFit/>
          </a:bodyPr>
          <a:lstStyle/>
          <a:p>
            <a:pPr algn="just" fontAlgn="base"/>
            <a:r>
              <a:rPr lang="en-US" sz="1500" b="1" dirty="0">
                <a:latin typeface="Palatino"/>
              </a:rPr>
              <a:t>2 Q. </a:t>
            </a:r>
            <a:r>
              <a:rPr lang="en-US" sz="1500" dirty="0">
                <a:latin typeface="Palatino"/>
              </a:rPr>
              <a:t>What are we to understand by the four beasts, spoken of in the same verse?</a:t>
            </a:r>
          </a:p>
          <a:p>
            <a:pPr algn="just" fontAlgn="base"/>
            <a:r>
              <a:rPr lang="en-US" sz="1500" b="1" dirty="0">
                <a:latin typeface="Palatino"/>
              </a:rPr>
              <a:t>A. </a:t>
            </a:r>
            <a:r>
              <a:rPr lang="en-US" sz="1500" dirty="0">
                <a:latin typeface="Palatino"/>
              </a:rPr>
              <a:t>They are figurative expressions, used by the Revelator, John, in describing heaven, the paradise of God, the happiness of man, and of beasts, and of creeping things, and of the fowls of the air; that which is spiritual being in the likeness of that which is temporal; and that which is temporal in the likeness of that which is spiritual; the spirit of man in the likeness of his person, as also the spirit of the beast, and every other creature which God has created.</a:t>
            </a:r>
          </a:p>
          <a:p>
            <a:pPr algn="just" fontAlgn="base"/>
            <a:r>
              <a:rPr lang="en-US" sz="1500" b="1" dirty="0">
                <a:latin typeface="Palatino"/>
              </a:rPr>
              <a:t>3 Q. </a:t>
            </a:r>
            <a:r>
              <a:rPr lang="en-US" sz="1500" dirty="0">
                <a:latin typeface="Palatino"/>
              </a:rPr>
              <a:t>Are the four beasts limited to individual beasts, or do they represent classes or orders? </a:t>
            </a:r>
          </a:p>
          <a:p>
            <a:pPr algn="just" fontAlgn="base"/>
            <a:r>
              <a:rPr lang="en-US" sz="1500" b="1" dirty="0">
                <a:latin typeface="Palatino"/>
              </a:rPr>
              <a:t>A. </a:t>
            </a:r>
            <a:r>
              <a:rPr lang="en-US" sz="1500" dirty="0">
                <a:latin typeface="Palatino"/>
              </a:rPr>
              <a:t>They are limited to four individual beasts, which were shown to John, to represent the glory of the classes of beings in their destined order or sphere of creation, in the enjoyment of their eternal felicity.</a:t>
            </a:r>
          </a:p>
          <a:p>
            <a:pPr algn="just" fontAlgn="base"/>
            <a:r>
              <a:rPr lang="en-US" sz="1500" b="1" dirty="0">
                <a:latin typeface="Palatino"/>
              </a:rPr>
              <a:t>4 Q. </a:t>
            </a:r>
            <a:r>
              <a:rPr lang="en-US" sz="1500" dirty="0">
                <a:latin typeface="Palatino"/>
              </a:rPr>
              <a:t>What are we to understand by the eyes and wings, which the beasts had? </a:t>
            </a:r>
          </a:p>
          <a:p>
            <a:pPr algn="just" fontAlgn="base"/>
            <a:r>
              <a:rPr lang="en-US" sz="1500" b="1" dirty="0">
                <a:latin typeface="Palatino"/>
              </a:rPr>
              <a:t>A. </a:t>
            </a:r>
            <a:r>
              <a:rPr lang="en-US" sz="1500" dirty="0">
                <a:latin typeface="Palatino"/>
              </a:rPr>
              <a:t>Their eyes are a representation of light and knowledge, that is, they are full of knowledge; and their wings are a representation of power, to move, to act, etc.</a:t>
            </a:r>
          </a:p>
          <a:p>
            <a:pPr algn="just" fontAlgn="base"/>
            <a:r>
              <a:rPr lang="en-US" sz="1500" b="1" dirty="0">
                <a:latin typeface="Palatino"/>
              </a:rPr>
              <a:t>5 Q. </a:t>
            </a:r>
            <a:r>
              <a:rPr lang="en-US" sz="1500" dirty="0">
                <a:latin typeface="Palatino"/>
              </a:rPr>
              <a:t>What are we to understand by the four and twenty elders, spoken of by John? </a:t>
            </a:r>
          </a:p>
          <a:p>
            <a:pPr algn="just" fontAlgn="base"/>
            <a:r>
              <a:rPr lang="en-US" sz="1500" b="1" dirty="0">
                <a:latin typeface="Palatino"/>
              </a:rPr>
              <a:t>A. </a:t>
            </a:r>
            <a:r>
              <a:rPr lang="en-US" sz="1500" dirty="0">
                <a:latin typeface="Palatino"/>
              </a:rPr>
              <a:t>We are to understand that these elders whom John saw, were elders who had been faithful in the work of the ministry and were dead; who belonged to the seven churches, and were then in the paradise of God.</a:t>
            </a:r>
            <a:endParaRPr lang="en-US" sz="1500" b="0" i="0" dirty="0">
              <a:effectLst/>
              <a:latin typeface="Palatino"/>
            </a:endParaRP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250" fill="hold"/>
                                        <p:tgtEl>
                                          <p:spTgt spid="15"/>
                                        </p:tgtEl>
                                        <p:attrNameLst>
                                          <p:attrName>ppt_w</p:attrName>
                                        </p:attrNameLst>
                                      </p:cBhvr>
                                      <p:tavLst>
                                        <p:tav tm="0">
                                          <p:val>
                                            <p:strVal val="#ppt_w+.3"/>
                                          </p:val>
                                        </p:tav>
                                        <p:tav tm="100000">
                                          <p:val>
                                            <p:strVal val="#ppt_w"/>
                                          </p:val>
                                        </p:tav>
                                      </p:tavLst>
                                    </p:anim>
                                    <p:anim calcmode="lin" valueType="num">
                                      <p:cBhvr>
                                        <p:cTn id="15" dur="1250" fill="hold"/>
                                        <p:tgtEl>
                                          <p:spTgt spid="15"/>
                                        </p:tgtEl>
                                        <p:attrNameLst>
                                          <p:attrName>ppt_h</p:attrName>
                                        </p:attrNameLst>
                                      </p:cBhvr>
                                      <p:tavLst>
                                        <p:tav tm="0">
                                          <p:val>
                                            <p:strVal val="#ppt_h"/>
                                          </p:val>
                                        </p:tav>
                                        <p:tav tm="100000">
                                          <p:val>
                                            <p:strVal val="#ppt_h"/>
                                          </p:val>
                                        </p:tav>
                                      </p:tavLst>
                                    </p:anim>
                                    <p:animEffect transition="in" filter="fade">
                                      <p:cBhvr>
                                        <p:cTn id="16" dur="1250"/>
                                        <p:tgtEl>
                                          <p:spTgt spid="15"/>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250" fill="hold"/>
                                        <p:tgtEl>
                                          <p:spTgt spid="5"/>
                                        </p:tgtEl>
                                        <p:attrNameLst>
                                          <p:attrName>ppt_w</p:attrName>
                                        </p:attrNameLst>
                                      </p:cBhvr>
                                      <p:tavLst>
                                        <p:tav tm="0">
                                          <p:val>
                                            <p:strVal val="#ppt_w+.3"/>
                                          </p:val>
                                        </p:tav>
                                        <p:tav tm="100000">
                                          <p:val>
                                            <p:strVal val="#ppt_w"/>
                                          </p:val>
                                        </p:tav>
                                      </p:tavLst>
                                    </p:anim>
                                    <p:anim calcmode="lin" valueType="num">
                                      <p:cBhvr>
                                        <p:cTn id="20" dur="1250" fill="hold"/>
                                        <p:tgtEl>
                                          <p:spTgt spid="5"/>
                                        </p:tgtEl>
                                        <p:attrNameLst>
                                          <p:attrName>ppt_h</p:attrName>
                                        </p:attrNameLst>
                                      </p:cBhvr>
                                      <p:tavLst>
                                        <p:tav tm="0">
                                          <p:val>
                                            <p:strVal val="#ppt_h"/>
                                          </p:val>
                                        </p:tav>
                                        <p:tav tm="100000">
                                          <p:val>
                                            <p:strVal val="#ppt_h"/>
                                          </p:val>
                                        </p:tav>
                                      </p:tavLst>
                                    </p:anim>
                                    <p:animEffect transition="in" filter="fade">
                                      <p:cBhvr>
                                        <p:cTn id="21"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82</a:t>
            </a:r>
          </a:p>
        </p:txBody>
      </p:sp>
      <p:sp>
        <p:nvSpPr>
          <p:cNvPr id="2" name="Rectangle 1">
            <a:extLst>
              <a:ext uri="{FF2B5EF4-FFF2-40B4-BE49-F238E27FC236}">
                <a16:creationId xmlns:a16="http://schemas.microsoft.com/office/drawing/2014/main" id="{03F548C5-CF90-40F2-947F-C8D3400C553E}"/>
              </a:ext>
            </a:extLst>
          </p:cNvPr>
          <p:cNvSpPr/>
          <p:nvPr/>
        </p:nvSpPr>
        <p:spPr>
          <a:xfrm>
            <a:off x="1470990" y="890974"/>
            <a:ext cx="8600661" cy="646331"/>
          </a:xfrm>
          <a:prstGeom prst="rect">
            <a:avLst/>
          </a:prstGeom>
        </p:spPr>
        <p:txBody>
          <a:bodyPr wrap="square">
            <a:spAutoFit/>
          </a:bodyPr>
          <a:lstStyle/>
          <a:p>
            <a:pPr algn="just"/>
            <a:r>
              <a:rPr lang="en-US" b="1" dirty="0"/>
              <a:t>What can we learn from Doctrine and Covenants 77 about a prophet’s role in helping us understand the meaning of scripture? </a:t>
            </a:r>
          </a:p>
        </p:txBody>
      </p:sp>
      <p:sp>
        <p:nvSpPr>
          <p:cNvPr id="10" name="Rectangle 9">
            <a:extLst>
              <a:ext uri="{FF2B5EF4-FFF2-40B4-BE49-F238E27FC236}">
                <a16:creationId xmlns:a16="http://schemas.microsoft.com/office/drawing/2014/main" id="{D2669E6A-4011-4908-BB12-9334A44CE664}"/>
              </a:ext>
            </a:extLst>
          </p:cNvPr>
          <p:cNvSpPr/>
          <p:nvPr/>
        </p:nvSpPr>
        <p:spPr>
          <a:xfrm>
            <a:off x="1470990" y="1499091"/>
            <a:ext cx="7354958"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The Lord reveals the correct interpretation of scripture through His prophets.</a:t>
            </a:r>
          </a:p>
        </p:txBody>
      </p:sp>
      <p:sp>
        <p:nvSpPr>
          <p:cNvPr id="11" name="Rectangle 10">
            <a:extLst>
              <a:ext uri="{FF2B5EF4-FFF2-40B4-BE49-F238E27FC236}">
                <a16:creationId xmlns:a16="http://schemas.microsoft.com/office/drawing/2014/main" id="{6235BE06-99C5-43AB-A9F5-E428359112C7}"/>
              </a:ext>
            </a:extLst>
          </p:cNvPr>
          <p:cNvSpPr/>
          <p:nvPr/>
        </p:nvSpPr>
        <p:spPr>
          <a:xfrm>
            <a:off x="1470989" y="1883476"/>
            <a:ext cx="8600661" cy="646331"/>
          </a:xfrm>
          <a:prstGeom prst="rect">
            <a:avLst/>
          </a:prstGeom>
        </p:spPr>
        <p:txBody>
          <a:bodyPr wrap="square">
            <a:spAutoFit/>
          </a:bodyPr>
          <a:lstStyle/>
          <a:p>
            <a:pPr algn="just"/>
            <a:r>
              <a:rPr lang="en-US" b="1" dirty="0"/>
              <a:t>Why do you think it is important to learn what prophets have taught concerning what we study in the scriptures?</a:t>
            </a:r>
          </a:p>
        </p:txBody>
      </p:sp>
      <p:sp>
        <p:nvSpPr>
          <p:cNvPr id="12" name="Rectangle 11">
            <a:extLst>
              <a:ext uri="{FF2B5EF4-FFF2-40B4-BE49-F238E27FC236}">
                <a16:creationId xmlns:a16="http://schemas.microsoft.com/office/drawing/2014/main" id="{D06E4378-382A-4FC2-82D0-CBDBA74A2FC7}"/>
              </a:ext>
            </a:extLst>
          </p:cNvPr>
          <p:cNvSpPr/>
          <p:nvPr/>
        </p:nvSpPr>
        <p:spPr>
          <a:xfrm>
            <a:off x="2888974" y="2716701"/>
            <a:ext cx="6460637" cy="2027581"/>
          </a:xfrm>
          <a:prstGeom prst="rect">
            <a:avLst/>
          </a:prstGeom>
          <a:solidFill>
            <a:srgbClr val="33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77F9E20-2E6C-4C99-81A4-4EC4F8A23113}"/>
              </a:ext>
            </a:extLst>
          </p:cNvPr>
          <p:cNvSpPr txBox="1"/>
          <p:nvPr/>
        </p:nvSpPr>
        <p:spPr>
          <a:xfrm>
            <a:off x="4253947" y="2716701"/>
            <a:ext cx="5141844" cy="2062103"/>
          </a:xfrm>
          <a:prstGeom prst="rect">
            <a:avLst/>
          </a:prstGeom>
          <a:noFill/>
        </p:spPr>
        <p:txBody>
          <a:bodyPr wrap="square" rtlCol="0">
            <a:spAutoFit/>
          </a:bodyPr>
          <a:lstStyle/>
          <a:p>
            <a:pPr algn="just"/>
            <a:r>
              <a:rPr lang="en-US" sz="1600" dirty="0">
                <a:effectLst>
                  <a:outerShdw blurRad="38100" dist="38100" dir="2700000" algn="tl">
                    <a:srgbClr val="000000">
                      <a:alpha val="43137"/>
                    </a:srgbClr>
                  </a:outerShdw>
                </a:effectLst>
              </a:rPr>
              <a:t>“Prophets gave the scripture, and prophets must interpret it. Holy men of old received revelation from the Holy Ghost, which they recorded as scripture; now men must have the same Holy Spirit to reveal what is meant by the scripture—otherwise there will be a host of private interpretations and consequently many different and disagreeing churches, which is precisely the condition in the religious world today” (in Conference Report, Oct. 1964,38).</a:t>
            </a:r>
          </a:p>
        </p:txBody>
      </p:sp>
      <p:pic>
        <p:nvPicPr>
          <p:cNvPr id="15" name="Picture 14">
            <a:extLst>
              <a:ext uri="{FF2B5EF4-FFF2-40B4-BE49-F238E27FC236}">
                <a16:creationId xmlns:a16="http://schemas.microsoft.com/office/drawing/2014/main" id="{740BFC96-930D-4480-A21F-F6ED8034D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1168" y="2834346"/>
            <a:ext cx="1212779" cy="1512372"/>
          </a:xfrm>
          <a:prstGeom prst="rect">
            <a:avLst/>
          </a:prstGeom>
        </p:spPr>
      </p:pic>
      <p:sp>
        <p:nvSpPr>
          <p:cNvPr id="16" name="TextBox 15">
            <a:extLst>
              <a:ext uri="{FF2B5EF4-FFF2-40B4-BE49-F238E27FC236}">
                <a16:creationId xmlns:a16="http://schemas.microsoft.com/office/drawing/2014/main" id="{857AB09D-0DA0-463B-A823-6E139ED933F4}"/>
              </a:ext>
            </a:extLst>
          </p:cNvPr>
          <p:cNvSpPr txBox="1"/>
          <p:nvPr/>
        </p:nvSpPr>
        <p:spPr>
          <a:xfrm>
            <a:off x="2988160" y="4282617"/>
            <a:ext cx="1386085" cy="461665"/>
          </a:xfrm>
          <a:prstGeom prst="rect">
            <a:avLst/>
          </a:prstGeom>
          <a:noFill/>
        </p:spPr>
        <p:txBody>
          <a:bodyPr wrap="none" rtlCol="0">
            <a:spAutoFit/>
          </a:bodyPr>
          <a:lstStyle/>
          <a:p>
            <a:pPr algn="ctr"/>
            <a:r>
              <a:rPr lang="en-US" sz="1200" b="1" dirty="0"/>
              <a:t>Elder</a:t>
            </a:r>
          </a:p>
          <a:p>
            <a:pPr algn="ctr"/>
            <a:r>
              <a:rPr lang="en-US" sz="1200" b="1" dirty="0"/>
              <a:t>Bruce R. McConkie</a:t>
            </a:r>
          </a:p>
        </p:txBody>
      </p:sp>
      <p:sp>
        <p:nvSpPr>
          <p:cNvPr id="17" name="Rectangle 16">
            <a:extLst>
              <a:ext uri="{FF2B5EF4-FFF2-40B4-BE49-F238E27FC236}">
                <a16:creationId xmlns:a16="http://schemas.microsoft.com/office/drawing/2014/main" id="{8ECE016D-8DBA-4F8F-8C3E-29463D6F5DE4}"/>
              </a:ext>
            </a:extLst>
          </p:cNvPr>
          <p:cNvSpPr/>
          <p:nvPr/>
        </p:nvSpPr>
        <p:spPr>
          <a:xfrm>
            <a:off x="1470989" y="4989577"/>
            <a:ext cx="7235689" cy="369332"/>
          </a:xfrm>
          <a:prstGeom prst="rect">
            <a:avLst/>
          </a:prstGeom>
        </p:spPr>
        <p:txBody>
          <a:bodyPr wrap="square">
            <a:spAutoFit/>
          </a:bodyPr>
          <a:lstStyle/>
          <a:p>
            <a:r>
              <a:rPr lang="en-US" b="1" dirty="0"/>
              <a:t>Why do we need a prophet to interpret the correct meaning of scripture?</a:t>
            </a:r>
          </a:p>
        </p:txBody>
      </p:sp>
      <p:sp>
        <p:nvSpPr>
          <p:cNvPr id="18" name="Rectangle 17">
            <a:extLst>
              <a:ext uri="{FF2B5EF4-FFF2-40B4-BE49-F238E27FC236}">
                <a16:creationId xmlns:a16="http://schemas.microsoft.com/office/drawing/2014/main" id="{EC727AF4-8C0B-4C94-BDEB-ABACBC61FCF8}"/>
              </a:ext>
            </a:extLst>
          </p:cNvPr>
          <p:cNvSpPr/>
          <p:nvPr/>
        </p:nvSpPr>
        <p:spPr>
          <a:xfrm>
            <a:off x="1470989" y="5379059"/>
            <a:ext cx="8600660" cy="353943"/>
          </a:xfrm>
          <a:prstGeom prst="rect">
            <a:avLst/>
          </a:prstGeom>
        </p:spPr>
        <p:txBody>
          <a:bodyPr wrap="square">
            <a:spAutoFit/>
          </a:bodyPr>
          <a:lstStyle/>
          <a:p>
            <a:pPr algn="just"/>
            <a:r>
              <a:rPr lang="en-US" sz="1700" b="1" dirty="0"/>
              <a:t>Where can we find prophets’ teachings about the meaning of what we read in the scriptures?</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2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10"/>
                                        </p:tgtEl>
                                        <p:attrNameLst>
                                          <p:attrName>ppt_y</p:attrName>
                                        </p:attrNameLst>
                                      </p:cBhvr>
                                      <p:tavLst>
                                        <p:tav tm="0">
                                          <p:val>
                                            <p:strVal val="#ppt_y"/>
                                          </p:val>
                                        </p:tav>
                                        <p:tav tm="100000">
                                          <p:val>
                                            <p:strVal val="#ppt_y"/>
                                          </p:val>
                                        </p:tav>
                                      </p:tavLst>
                                    </p:anim>
                                    <p:anim calcmode="lin" valueType="num">
                                      <p:cBhvr>
                                        <p:cTn id="9" dur="2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anim calcmode="lin" valueType="num">
                                      <p:cBhvr>
                                        <p:cTn id="17" dur="1000" fill="hold"/>
                                        <p:tgtEl>
                                          <p:spTgt spid="11"/>
                                        </p:tgtEl>
                                        <p:attrNameLst>
                                          <p:attrName>ppt_x</p:attrName>
                                        </p:attrNameLst>
                                      </p:cBhvr>
                                      <p:tavLst>
                                        <p:tav tm="0">
                                          <p:val>
                                            <p:strVal val="#ppt_x"/>
                                          </p:val>
                                        </p:tav>
                                        <p:tav tm="100000">
                                          <p:val>
                                            <p:strVal val="#ppt_x"/>
                                          </p:val>
                                        </p:tav>
                                      </p:tavLst>
                                    </p:anim>
                                    <p:anim calcmode="lin" valueType="num">
                                      <p:cBhvr>
                                        <p:cTn id="1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randombar(horizontal)">
                                      <p:cBhvr>
                                        <p:cTn id="23" dur="1250"/>
                                        <p:tgtEl>
                                          <p:spTgt spid="15"/>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randombar(horizontal)">
                                      <p:cBhvr>
                                        <p:cTn id="26" dur="1250"/>
                                        <p:tgtEl>
                                          <p:spTgt spid="12"/>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randombar(horizontal)">
                                      <p:cBhvr>
                                        <p:cTn id="29" dur="1250"/>
                                        <p:tgtEl>
                                          <p:spTgt spid="16"/>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randombar(horizontal)">
                                      <p:cBhvr>
                                        <p:cTn id="32" dur="125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arn(outVertic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arn(outVertical)">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82</a:t>
            </a:r>
          </a:p>
        </p:txBody>
      </p:sp>
      <p:sp>
        <p:nvSpPr>
          <p:cNvPr id="7" name="Rectangle 6">
            <a:extLst>
              <a:ext uri="{FF2B5EF4-FFF2-40B4-BE49-F238E27FC236}">
                <a16:creationId xmlns:a16="http://schemas.microsoft.com/office/drawing/2014/main" id="{7B3C2584-36A2-4090-87DC-AE5727B3269E}"/>
              </a:ext>
            </a:extLst>
          </p:cNvPr>
          <p:cNvSpPr/>
          <p:nvPr/>
        </p:nvSpPr>
        <p:spPr>
          <a:xfrm>
            <a:off x="1258956" y="988811"/>
            <a:ext cx="1610569" cy="369332"/>
          </a:xfrm>
          <a:prstGeom prst="rect">
            <a:avLst/>
          </a:prstGeom>
        </p:spPr>
        <p:txBody>
          <a:bodyPr wrap="none">
            <a:spAutoFit/>
          </a:bodyPr>
          <a:lstStyle/>
          <a:p>
            <a:r>
              <a:rPr lang="en-US" b="1" dirty="0"/>
              <a:t>Revelation 5:1.</a:t>
            </a:r>
          </a:p>
        </p:txBody>
      </p:sp>
      <p:sp>
        <p:nvSpPr>
          <p:cNvPr id="3" name="Rectangle 2">
            <a:extLst>
              <a:ext uri="{FF2B5EF4-FFF2-40B4-BE49-F238E27FC236}">
                <a16:creationId xmlns:a16="http://schemas.microsoft.com/office/drawing/2014/main" id="{B0E34F00-6FF9-4EA3-8D00-35A15141A3AA}"/>
              </a:ext>
            </a:extLst>
          </p:cNvPr>
          <p:cNvSpPr/>
          <p:nvPr/>
        </p:nvSpPr>
        <p:spPr>
          <a:xfrm>
            <a:off x="1258956" y="1291883"/>
            <a:ext cx="8971722" cy="584775"/>
          </a:xfrm>
          <a:prstGeom prst="rect">
            <a:avLst/>
          </a:prstGeom>
        </p:spPr>
        <p:txBody>
          <a:bodyPr wrap="square">
            <a:spAutoFit/>
          </a:bodyPr>
          <a:lstStyle/>
          <a:p>
            <a:pPr algn="just"/>
            <a:r>
              <a:rPr lang="en-US" sz="1600" dirty="0">
                <a:latin typeface="Palatino"/>
              </a:rPr>
              <a:t>And I saw in the right hand of him that sat on the throne a book written within and on the backside, sealed with seven seals.</a:t>
            </a:r>
            <a:endParaRPr lang="en-US" sz="1600" dirty="0"/>
          </a:p>
        </p:txBody>
      </p:sp>
      <p:sp>
        <p:nvSpPr>
          <p:cNvPr id="10" name="Rectangle 9">
            <a:extLst>
              <a:ext uri="{FF2B5EF4-FFF2-40B4-BE49-F238E27FC236}">
                <a16:creationId xmlns:a16="http://schemas.microsoft.com/office/drawing/2014/main" id="{91E99E7D-D5FE-4F11-85FE-B727C221E48D}"/>
              </a:ext>
            </a:extLst>
          </p:cNvPr>
          <p:cNvSpPr/>
          <p:nvPr/>
        </p:nvSpPr>
        <p:spPr>
          <a:xfrm>
            <a:off x="1258956" y="1291883"/>
            <a:ext cx="8971722" cy="584775"/>
          </a:xfrm>
          <a:prstGeom prst="rect">
            <a:avLst/>
          </a:prstGeom>
        </p:spPr>
        <p:txBody>
          <a:bodyPr wrap="square">
            <a:spAutoFit/>
          </a:bodyPr>
          <a:lstStyle/>
          <a:p>
            <a:pPr algn="just"/>
            <a:r>
              <a:rPr lang="en-US" sz="1600" dirty="0">
                <a:latin typeface="Palatino"/>
              </a:rPr>
              <a:t>And I saw in the right hand of him that sat on the throne a book written within and on the backside, </a:t>
            </a:r>
            <a:r>
              <a:rPr lang="en-US" sz="1600" u="sng" dirty="0">
                <a:solidFill>
                  <a:srgbClr val="333399"/>
                </a:solidFill>
                <a:latin typeface="Palatino"/>
              </a:rPr>
              <a:t>sealed</a:t>
            </a:r>
            <a:r>
              <a:rPr lang="en-US" sz="1600" dirty="0">
                <a:solidFill>
                  <a:srgbClr val="00B0F0"/>
                </a:solidFill>
                <a:latin typeface="Palatino"/>
              </a:rPr>
              <a:t> </a:t>
            </a:r>
            <a:r>
              <a:rPr lang="en-US" sz="1600" dirty="0">
                <a:latin typeface="Palatino"/>
              </a:rPr>
              <a:t>with seven seals.</a:t>
            </a:r>
            <a:endParaRPr lang="en-US" sz="1600" dirty="0"/>
          </a:p>
        </p:txBody>
      </p:sp>
      <p:sp>
        <p:nvSpPr>
          <p:cNvPr id="8" name="Rectangle 7">
            <a:extLst>
              <a:ext uri="{FF2B5EF4-FFF2-40B4-BE49-F238E27FC236}">
                <a16:creationId xmlns:a16="http://schemas.microsoft.com/office/drawing/2014/main" id="{6EF83557-5AF2-45BA-9547-1A2FEB817CC7}"/>
              </a:ext>
            </a:extLst>
          </p:cNvPr>
          <p:cNvSpPr/>
          <p:nvPr/>
        </p:nvSpPr>
        <p:spPr>
          <a:xfrm>
            <a:off x="1258956" y="1986885"/>
            <a:ext cx="3186963" cy="369332"/>
          </a:xfrm>
          <a:prstGeom prst="rect">
            <a:avLst/>
          </a:prstGeom>
        </p:spPr>
        <p:txBody>
          <a:bodyPr wrap="none">
            <a:spAutoFit/>
          </a:bodyPr>
          <a:lstStyle/>
          <a:p>
            <a:r>
              <a:rPr lang="en-US" b="1" dirty="0"/>
              <a:t>Doctrine and Covenants 77:6-7.</a:t>
            </a:r>
            <a:endParaRPr lang="en-US" dirty="0"/>
          </a:p>
        </p:txBody>
      </p:sp>
      <p:sp>
        <p:nvSpPr>
          <p:cNvPr id="9" name="Rectangle 8">
            <a:extLst>
              <a:ext uri="{FF2B5EF4-FFF2-40B4-BE49-F238E27FC236}">
                <a16:creationId xmlns:a16="http://schemas.microsoft.com/office/drawing/2014/main" id="{4B88B5D2-0928-40E0-86F9-5DCB8C806491}"/>
              </a:ext>
            </a:extLst>
          </p:cNvPr>
          <p:cNvSpPr/>
          <p:nvPr/>
        </p:nvSpPr>
        <p:spPr>
          <a:xfrm>
            <a:off x="1258955" y="2270713"/>
            <a:ext cx="8971721" cy="2062103"/>
          </a:xfrm>
          <a:prstGeom prst="rect">
            <a:avLst/>
          </a:prstGeom>
        </p:spPr>
        <p:txBody>
          <a:bodyPr wrap="square">
            <a:spAutoFit/>
          </a:bodyPr>
          <a:lstStyle/>
          <a:p>
            <a:pPr algn="just" fontAlgn="base"/>
            <a:r>
              <a:rPr lang="en-US" sz="1600" b="1" dirty="0">
                <a:latin typeface="Palatino"/>
              </a:rPr>
              <a:t>6 Q. </a:t>
            </a:r>
            <a:r>
              <a:rPr lang="en-US" sz="1600" dirty="0">
                <a:latin typeface="Palatino"/>
              </a:rPr>
              <a:t>What are we to understand by the book which John saw, which was sealed on the back with seven seals? </a:t>
            </a:r>
          </a:p>
          <a:p>
            <a:pPr algn="just" fontAlgn="base"/>
            <a:r>
              <a:rPr lang="en-US" sz="1600" b="1" dirty="0">
                <a:latin typeface="Palatino"/>
              </a:rPr>
              <a:t>A. </a:t>
            </a:r>
            <a:r>
              <a:rPr lang="en-US" sz="1600" dirty="0">
                <a:latin typeface="Palatino"/>
              </a:rPr>
              <a:t>We are to understand that it contains the revealed will, mysteries, and the works of God; the hidden things of his economy concerning this earth during the seven thousand years of its continuance, or its temporal existence.</a:t>
            </a:r>
          </a:p>
          <a:p>
            <a:pPr algn="just" fontAlgn="base"/>
            <a:r>
              <a:rPr lang="en-US" sz="1600" b="1" dirty="0">
                <a:latin typeface="Palatino"/>
              </a:rPr>
              <a:t>7 Q. </a:t>
            </a:r>
            <a:r>
              <a:rPr lang="en-US" sz="1600" dirty="0">
                <a:latin typeface="Palatino"/>
              </a:rPr>
              <a:t>What are we to understand by the seven seals with which it was sealed? </a:t>
            </a:r>
          </a:p>
          <a:p>
            <a:pPr algn="just" fontAlgn="base"/>
            <a:r>
              <a:rPr lang="en-US" sz="1600" b="1" dirty="0">
                <a:latin typeface="Palatino"/>
              </a:rPr>
              <a:t>A. </a:t>
            </a:r>
            <a:r>
              <a:rPr lang="en-US" sz="1600" dirty="0">
                <a:latin typeface="Palatino"/>
              </a:rPr>
              <a:t>We are to understand that the first seal contains the things of the first thousand years, and the second also of the second thousand years, and so on until the seventh.</a:t>
            </a:r>
            <a:endParaRPr lang="en-US" sz="1600" b="0" i="0" dirty="0">
              <a:effectLst/>
              <a:latin typeface="Palatino"/>
            </a:endParaRPr>
          </a:p>
        </p:txBody>
      </p:sp>
      <p:sp>
        <p:nvSpPr>
          <p:cNvPr id="11" name="Rectangle 10">
            <a:extLst>
              <a:ext uri="{FF2B5EF4-FFF2-40B4-BE49-F238E27FC236}">
                <a16:creationId xmlns:a16="http://schemas.microsoft.com/office/drawing/2014/main" id="{260327DC-6E57-453A-99E9-D3C5F62D8122}"/>
              </a:ext>
            </a:extLst>
          </p:cNvPr>
          <p:cNvSpPr/>
          <p:nvPr/>
        </p:nvSpPr>
        <p:spPr>
          <a:xfrm>
            <a:off x="1258954" y="4265206"/>
            <a:ext cx="8971720" cy="646331"/>
          </a:xfrm>
          <a:prstGeom prst="rect">
            <a:avLst/>
          </a:prstGeom>
        </p:spPr>
        <p:txBody>
          <a:bodyPr wrap="square">
            <a:spAutoFit/>
          </a:bodyPr>
          <a:lstStyle/>
          <a:p>
            <a:pPr algn="just"/>
            <a:r>
              <a:rPr lang="en-US" b="1" dirty="0"/>
              <a:t>How can we liken what Joseph Smith did as he studied and pondered the book of Revelation to our personal scripture study?</a:t>
            </a:r>
          </a:p>
        </p:txBody>
      </p:sp>
      <p:sp>
        <p:nvSpPr>
          <p:cNvPr id="12" name="Rectangle 11">
            <a:extLst>
              <a:ext uri="{FF2B5EF4-FFF2-40B4-BE49-F238E27FC236}">
                <a16:creationId xmlns:a16="http://schemas.microsoft.com/office/drawing/2014/main" id="{71727600-AB36-42BB-8C20-CC947712A864}"/>
              </a:ext>
            </a:extLst>
          </p:cNvPr>
          <p:cNvSpPr/>
          <p:nvPr/>
        </p:nvSpPr>
        <p:spPr>
          <a:xfrm>
            <a:off x="1258951" y="4812026"/>
            <a:ext cx="5897223" cy="338554"/>
          </a:xfrm>
          <a:prstGeom prst="rect">
            <a:avLst/>
          </a:prstGeom>
        </p:spPr>
        <p:txBody>
          <a:bodyPr wrap="square">
            <a:spAutoFit/>
          </a:bodyPr>
          <a:lstStyle/>
          <a:p>
            <a:r>
              <a:rPr lang="en-US" sz="1600" dirty="0"/>
              <a:t>If we inquire of the Lord, He can help us understand the scriptures.</a:t>
            </a:r>
          </a:p>
        </p:txBody>
      </p:sp>
      <p:sp>
        <p:nvSpPr>
          <p:cNvPr id="15" name="Rectangle 14">
            <a:extLst>
              <a:ext uri="{FF2B5EF4-FFF2-40B4-BE49-F238E27FC236}">
                <a16:creationId xmlns:a16="http://schemas.microsoft.com/office/drawing/2014/main" id="{8B7DF81B-FD9D-4D33-A3D3-9CF0538EE50D}"/>
              </a:ext>
            </a:extLst>
          </p:cNvPr>
          <p:cNvSpPr/>
          <p:nvPr/>
        </p:nvSpPr>
        <p:spPr>
          <a:xfrm>
            <a:off x="1258951" y="5139318"/>
            <a:ext cx="8971720" cy="646331"/>
          </a:xfrm>
          <a:prstGeom prst="rect">
            <a:avLst/>
          </a:prstGeom>
        </p:spPr>
        <p:txBody>
          <a:bodyPr wrap="square">
            <a:spAutoFit/>
          </a:bodyPr>
          <a:lstStyle/>
          <a:p>
            <a:pPr algn="just"/>
            <a:r>
              <a:rPr lang="en-US" b="1" dirty="0"/>
              <a:t>Why is it important to search for correct meaning of the scriptures and then seek for personal application?</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10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1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edge">
                                      <p:cBhvr>
                                        <p:cTn id="25" dur="20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1000"/>
                                        <p:tgtEl>
                                          <p:spTgt spid="15"/>
                                        </p:tgtEl>
                                      </p:cBhvr>
                                    </p:animEffect>
                                    <p:anim calcmode="lin" valueType="num">
                                      <p:cBhvr>
                                        <p:cTn id="31" dur="1000" fill="hold"/>
                                        <p:tgtEl>
                                          <p:spTgt spid="15"/>
                                        </p:tgtEl>
                                        <p:attrNameLst>
                                          <p:attrName>ppt_x</p:attrName>
                                        </p:attrNameLst>
                                      </p:cBhvr>
                                      <p:tavLst>
                                        <p:tav tm="0">
                                          <p:val>
                                            <p:strVal val="#ppt_x"/>
                                          </p:val>
                                        </p:tav>
                                        <p:tav tm="100000">
                                          <p:val>
                                            <p:strVal val="#ppt_x"/>
                                          </p:val>
                                        </p:tav>
                                      </p:tavLst>
                                    </p:anim>
                                    <p:anim calcmode="lin" valueType="num">
                                      <p:cBhvr>
                                        <p:cTn id="3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P spid="9" grpId="0"/>
      <p:bldP spid="11" grpId="0"/>
      <p:bldP spid="12"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419</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7</vt:i4>
      </vt:variant>
    </vt:vector>
  </HeadingPairs>
  <TitlesOfParts>
    <vt:vector size="20" baseType="lpstr">
      <vt:lpstr>PMingLiU-ExtB</vt:lpstr>
      <vt:lpstr>Yu Gothic UI Semibold</vt:lpstr>
      <vt:lpstr>Arial</vt:lpstr>
      <vt:lpstr>Bahnschrift SemiLight</vt:lpstr>
      <vt:lpstr>Calibri</vt:lpstr>
      <vt:lpstr>Calibri Light</vt:lpstr>
      <vt:lpstr>Microsoft Himalaya</vt:lpstr>
      <vt:lpstr>Mongolian Baiti</vt:lpstr>
      <vt:lpstr>MV Boli</vt:lpstr>
      <vt:lpstr>Open Sans</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2351</cp:revision>
  <dcterms:created xsi:type="dcterms:W3CDTF">2018-08-29T04:26:39Z</dcterms:created>
  <dcterms:modified xsi:type="dcterms:W3CDTF">2018-10-04T02:04:01Z</dcterms:modified>
</cp:coreProperties>
</file>