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5"/>
  </p:notesMasterIdLst>
  <p:sldIdLst>
    <p:sldId id="296" r:id="rId2"/>
    <p:sldId id="304" r:id="rId3"/>
    <p:sldId id="299" r:id="rId4"/>
    <p:sldId id="308" r:id="rId5"/>
    <p:sldId id="305" r:id="rId6"/>
    <p:sldId id="306" r:id="rId7"/>
    <p:sldId id="307" r:id="rId8"/>
    <p:sldId id="310" r:id="rId9"/>
    <p:sldId id="309" r:id="rId10"/>
    <p:sldId id="316" r:id="rId11"/>
    <p:sldId id="315" r:id="rId12"/>
    <p:sldId id="312" r:id="rId13"/>
    <p:sldId id="3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333399"/>
    <a:srgbClr val="CC0000"/>
    <a:srgbClr val="B9B93A"/>
    <a:srgbClr val="D88028"/>
    <a:srgbClr val="FF6600"/>
    <a:srgbClr val="E6E6E6"/>
    <a:srgbClr val="D6E513"/>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lumMod val="25000"/>
              </a:schemeClr>
            </a:gs>
            <a:gs pos="39000">
              <a:schemeClr val="bg2">
                <a:lumMod val="50000"/>
              </a:schemeClr>
            </a:gs>
            <a:gs pos="15000">
              <a:srgbClr val="FFFF00"/>
            </a:gs>
            <a:gs pos="63000">
              <a:srgbClr val="FFF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59D291B-730E-4D70-9356-A6EBBA219217}"/>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3" name="Rectangle 2">
            <a:extLst>
              <a:ext uri="{FF2B5EF4-FFF2-40B4-BE49-F238E27FC236}">
                <a16:creationId xmlns:a16="http://schemas.microsoft.com/office/drawing/2014/main" id="{64E292C0-B0E5-4173-AEC0-043F74890A5E}"/>
              </a:ext>
            </a:extLst>
          </p:cNvPr>
          <p:cNvSpPr/>
          <p:nvPr/>
        </p:nvSpPr>
        <p:spPr>
          <a:xfrm>
            <a:off x="949263" y="890974"/>
            <a:ext cx="3421001" cy="369332"/>
          </a:xfrm>
          <a:prstGeom prst="rect">
            <a:avLst/>
          </a:prstGeom>
        </p:spPr>
        <p:txBody>
          <a:bodyPr wrap="none">
            <a:spAutoFit/>
          </a:bodyPr>
          <a:lstStyle/>
          <a:p>
            <a:r>
              <a:rPr lang="en-US" b="1" dirty="0"/>
              <a:t>Doctrine and Covenants 76:91-98.</a:t>
            </a:r>
          </a:p>
        </p:txBody>
      </p:sp>
      <p:sp>
        <p:nvSpPr>
          <p:cNvPr id="4" name="Rectangle 3">
            <a:extLst>
              <a:ext uri="{FF2B5EF4-FFF2-40B4-BE49-F238E27FC236}">
                <a16:creationId xmlns:a16="http://schemas.microsoft.com/office/drawing/2014/main" id="{FA5639AE-3697-4BB6-BC2E-39D2AE0D35EA}"/>
              </a:ext>
            </a:extLst>
          </p:cNvPr>
          <p:cNvSpPr/>
          <p:nvPr/>
        </p:nvSpPr>
        <p:spPr>
          <a:xfrm>
            <a:off x="949263" y="1180794"/>
            <a:ext cx="9374180" cy="3046988"/>
          </a:xfrm>
          <a:prstGeom prst="rect">
            <a:avLst/>
          </a:prstGeom>
        </p:spPr>
        <p:txBody>
          <a:bodyPr wrap="square">
            <a:spAutoFit/>
          </a:bodyPr>
          <a:lstStyle/>
          <a:p>
            <a:pPr algn="just" fontAlgn="base"/>
            <a:r>
              <a:rPr lang="en-US" sz="1600" b="1" dirty="0">
                <a:latin typeface="Palatino"/>
              </a:rPr>
              <a:t>91 </a:t>
            </a:r>
            <a:r>
              <a:rPr lang="en-US" sz="1600" dirty="0">
                <a:latin typeface="Palatino"/>
              </a:rPr>
              <a:t>And thus we saw the glory of the terrestrial which excels in all things the glory of the telestial, even in glory, and in power, and in might, and in dominion.</a:t>
            </a:r>
          </a:p>
          <a:p>
            <a:pPr algn="just" fontAlgn="base"/>
            <a:r>
              <a:rPr lang="en-US" sz="1600" b="1" dirty="0">
                <a:latin typeface="Palatino"/>
              </a:rPr>
              <a:t>92 </a:t>
            </a:r>
            <a:r>
              <a:rPr lang="en-US" sz="1600" dirty="0">
                <a:latin typeface="Palatino"/>
              </a:rPr>
              <a:t>And thus we saw the glory of the celestial, which excels in all things—where God, even the Father, reigns upon his throne forever and ever;</a:t>
            </a:r>
          </a:p>
          <a:p>
            <a:pPr algn="just" fontAlgn="base"/>
            <a:r>
              <a:rPr lang="en-US" sz="1600" b="1" dirty="0">
                <a:latin typeface="Palatino"/>
              </a:rPr>
              <a:t>93 </a:t>
            </a:r>
            <a:r>
              <a:rPr lang="en-US" sz="1600" dirty="0">
                <a:latin typeface="Palatino"/>
              </a:rPr>
              <a:t>Before whose throne all things bow in humble reverence, and give him glory forever and ever.</a:t>
            </a:r>
          </a:p>
          <a:p>
            <a:pPr algn="just" fontAlgn="base"/>
            <a:r>
              <a:rPr lang="en-US" sz="1600" b="1" dirty="0">
                <a:latin typeface="Palatino"/>
              </a:rPr>
              <a:t>94 </a:t>
            </a:r>
            <a:r>
              <a:rPr lang="en-US" sz="1600" dirty="0">
                <a:latin typeface="Palatino"/>
              </a:rPr>
              <a:t>They who dwell in his presence are the church of the Firstborn; and they see as they are seen, and know as they are known, having received of his fulness and of his grace;</a:t>
            </a:r>
          </a:p>
          <a:p>
            <a:pPr algn="just" fontAlgn="base"/>
            <a:r>
              <a:rPr lang="en-US" sz="1600" b="1" dirty="0">
                <a:latin typeface="Palatino"/>
              </a:rPr>
              <a:t>95 </a:t>
            </a:r>
            <a:r>
              <a:rPr lang="en-US" sz="1600" dirty="0">
                <a:latin typeface="Palatino"/>
              </a:rPr>
              <a:t>And he makes them equal in power, and in might, and in dominion.</a:t>
            </a:r>
          </a:p>
          <a:p>
            <a:pPr algn="just" fontAlgn="base"/>
            <a:r>
              <a:rPr lang="en-US" sz="1600" b="1" dirty="0">
                <a:latin typeface="Palatino"/>
              </a:rPr>
              <a:t>96 </a:t>
            </a:r>
            <a:r>
              <a:rPr lang="en-US" sz="1600" dirty="0">
                <a:latin typeface="Palatino"/>
              </a:rPr>
              <a:t>And the glory of the celestial is one, even as the glory of the sun is one.</a:t>
            </a:r>
          </a:p>
          <a:p>
            <a:pPr algn="just" fontAlgn="base"/>
            <a:r>
              <a:rPr lang="en-US" sz="1600" b="1" dirty="0">
                <a:latin typeface="Palatino"/>
              </a:rPr>
              <a:t>97 </a:t>
            </a:r>
            <a:r>
              <a:rPr lang="en-US" sz="1600" dirty="0">
                <a:latin typeface="Palatino"/>
              </a:rPr>
              <a:t>And the glory of the terrestrial is one, even as the glory of the moon is one.</a:t>
            </a:r>
          </a:p>
          <a:p>
            <a:pPr algn="just" fontAlgn="base"/>
            <a:r>
              <a:rPr lang="en-US" sz="1600" b="1" dirty="0">
                <a:latin typeface="Palatino"/>
              </a:rPr>
              <a:t>98 </a:t>
            </a:r>
            <a:r>
              <a:rPr lang="en-US" sz="1600" dirty="0">
                <a:latin typeface="Palatino"/>
              </a:rPr>
              <a:t>And the glory of the telestial is one, even as the glory of the stars is one; for as one star differs from another star in glory, even so differs one from another in glory in the telestial world;</a:t>
            </a:r>
            <a:endParaRPr lang="en-US" sz="1600" b="0" i="0" dirty="0">
              <a:effectLst/>
              <a:latin typeface="Palatino"/>
            </a:endParaRPr>
          </a:p>
        </p:txBody>
      </p:sp>
      <p:sp>
        <p:nvSpPr>
          <p:cNvPr id="6" name="Rectangle 5">
            <a:extLst>
              <a:ext uri="{FF2B5EF4-FFF2-40B4-BE49-F238E27FC236}">
                <a16:creationId xmlns:a16="http://schemas.microsoft.com/office/drawing/2014/main" id="{376E9A98-5921-47AF-97CE-822E7188E7BF}"/>
              </a:ext>
            </a:extLst>
          </p:cNvPr>
          <p:cNvSpPr/>
          <p:nvPr/>
        </p:nvSpPr>
        <p:spPr>
          <a:xfrm>
            <a:off x="949262" y="4194436"/>
            <a:ext cx="9374179" cy="646331"/>
          </a:xfrm>
          <a:prstGeom prst="rect">
            <a:avLst/>
          </a:prstGeom>
        </p:spPr>
        <p:txBody>
          <a:bodyPr wrap="square">
            <a:spAutoFit/>
          </a:bodyPr>
          <a:lstStyle/>
          <a:p>
            <a:pPr algn="just"/>
            <a:r>
              <a:rPr lang="en-US" b="1" dirty="0"/>
              <a:t>How does the glory of the celestial kingdom differ from the glory of the terrestrial and telestial kingdoms?</a:t>
            </a:r>
          </a:p>
        </p:txBody>
      </p:sp>
      <p:sp>
        <p:nvSpPr>
          <p:cNvPr id="7" name="Rectangle 6">
            <a:extLst>
              <a:ext uri="{FF2B5EF4-FFF2-40B4-BE49-F238E27FC236}">
                <a16:creationId xmlns:a16="http://schemas.microsoft.com/office/drawing/2014/main" id="{066E1C49-D1EB-4BE5-8359-26464E37FAC2}"/>
              </a:ext>
            </a:extLst>
          </p:cNvPr>
          <p:cNvSpPr/>
          <p:nvPr/>
        </p:nvSpPr>
        <p:spPr>
          <a:xfrm>
            <a:off x="949260" y="4840767"/>
            <a:ext cx="9095888"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 glory of the celestial kingdom surpasses the glory of the terrestrial and telestial kingdoms.</a:t>
            </a:r>
          </a:p>
        </p:txBody>
      </p:sp>
      <p:sp>
        <p:nvSpPr>
          <p:cNvPr id="8" name="Rectangle 7">
            <a:extLst>
              <a:ext uri="{FF2B5EF4-FFF2-40B4-BE49-F238E27FC236}">
                <a16:creationId xmlns:a16="http://schemas.microsoft.com/office/drawing/2014/main" id="{12D1297D-C82F-48CA-A14D-1EB72D591E9D}"/>
              </a:ext>
            </a:extLst>
          </p:cNvPr>
          <p:cNvSpPr/>
          <p:nvPr/>
        </p:nvSpPr>
        <p:spPr>
          <a:xfrm>
            <a:off x="949259" y="5191806"/>
            <a:ext cx="8115227" cy="369332"/>
          </a:xfrm>
          <a:prstGeom prst="rect">
            <a:avLst/>
          </a:prstGeom>
        </p:spPr>
        <p:txBody>
          <a:bodyPr wrap="square">
            <a:spAutoFit/>
          </a:bodyPr>
          <a:lstStyle/>
          <a:p>
            <a:r>
              <a:rPr lang="en-US" b="1" dirty="0"/>
              <a:t>What blessings will come to those who receive exaltation in the celestial kingdom? </a:t>
            </a:r>
          </a:p>
        </p:txBody>
      </p:sp>
    </p:spTree>
    <p:extLst>
      <p:ext uri="{BB962C8B-B14F-4D97-AF65-F5344CB8AC3E}">
        <p14:creationId xmlns:p14="http://schemas.microsoft.com/office/powerpoint/2010/main" val="30259013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25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16" dur="25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ubtitle 4">
            <a:extLst>
              <a:ext uri="{FF2B5EF4-FFF2-40B4-BE49-F238E27FC236}">
                <a16:creationId xmlns:a16="http://schemas.microsoft.com/office/drawing/2014/main" id="{157357FD-4A5E-4412-92BA-2AB3D76AAAD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10" name="Rectangle 9">
            <a:extLst>
              <a:ext uri="{FF2B5EF4-FFF2-40B4-BE49-F238E27FC236}">
                <a16:creationId xmlns:a16="http://schemas.microsoft.com/office/drawing/2014/main" id="{C810970D-9128-4667-87D7-8E5A8E1348C4}"/>
              </a:ext>
            </a:extLst>
          </p:cNvPr>
          <p:cNvSpPr/>
          <p:nvPr/>
        </p:nvSpPr>
        <p:spPr>
          <a:xfrm>
            <a:off x="2915478" y="2644170"/>
            <a:ext cx="6361043" cy="1569660"/>
          </a:xfrm>
          <a:prstGeom prst="rect">
            <a:avLst/>
          </a:prstGeom>
        </p:spPr>
        <p:txBody>
          <a:bodyPr wrap="square">
            <a:spAutoFit/>
          </a:bodyPr>
          <a:lstStyle/>
          <a:p>
            <a:pPr algn="ctr"/>
            <a:r>
              <a:rPr lang="en-US" sz="3200" dirty="0">
                <a:latin typeface="Trebuchet MS" panose="020B0603020202020204" pitchFamily="34" charset="0"/>
              </a:rPr>
              <a:t>“Joseph Smith and Sidney Rigdon explain how others can receive the knowledge they received”</a:t>
            </a:r>
          </a:p>
        </p:txBody>
      </p:sp>
      <p:sp>
        <p:nvSpPr>
          <p:cNvPr id="13" name="Rectangle 12">
            <a:extLst>
              <a:ext uri="{FF2B5EF4-FFF2-40B4-BE49-F238E27FC236}">
                <a16:creationId xmlns:a16="http://schemas.microsoft.com/office/drawing/2014/main" id="{6CE29B34-9AFA-454F-831D-A1B4E4A71215}"/>
              </a:ext>
            </a:extLst>
          </p:cNvPr>
          <p:cNvSpPr/>
          <p:nvPr/>
        </p:nvSpPr>
        <p:spPr>
          <a:xfrm>
            <a:off x="1134793" y="890974"/>
            <a:ext cx="3756028" cy="369332"/>
          </a:xfrm>
          <a:prstGeom prst="rect">
            <a:avLst/>
          </a:prstGeom>
        </p:spPr>
        <p:txBody>
          <a:bodyPr wrap="none">
            <a:spAutoFit/>
          </a:bodyPr>
          <a:lstStyle/>
          <a:p>
            <a:r>
              <a:rPr lang="en-US" b="1" dirty="0"/>
              <a:t>Doctrine and Covenants 76:113–119.</a:t>
            </a:r>
          </a:p>
        </p:txBody>
      </p:sp>
    </p:spTree>
    <p:extLst>
      <p:ext uri="{BB962C8B-B14F-4D97-AF65-F5344CB8AC3E}">
        <p14:creationId xmlns:p14="http://schemas.microsoft.com/office/powerpoint/2010/main" val="39387646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CE91914A-9053-4018-AE91-D7C85B7FC36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17" name="Rectangle 16">
            <a:extLst>
              <a:ext uri="{FF2B5EF4-FFF2-40B4-BE49-F238E27FC236}">
                <a16:creationId xmlns:a16="http://schemas.microsoft.com/office/drawing/2014/main" id="{36B40E86-C77D-4FC1-BEA0-909374619C91}"/>
              </a:ext>
            </a:extLst>
          </p:cNvPr>
          <p:cNvSpPr/>
          <p:nvPr/>
        </p:nvSpPr>
        <p:spPr>
          <a:xfrm>
            <a:off x="1134793" y="890974"/>
            <a:ext cx="3699924" cy="369332"/>
          </a:xfrm>
          <a:prstGeom prst="rect">
            <a:avLst/>
          </a:prstGeom>
        </p:spPr>
        <p:txBody>
          <a:bodyPr wrap="none">
            <a:spAutoFit/>
          </a:bodyPr>
          <a:lstStyle/>
          <a:p>
            <a:r>
              <a:rPr lang="en-US" b="1" dirty="0"/>
              <a:t>Doctrine and Covenants 76:116–118.</a:t>
            </a:r>
          </a:p>
        </p:txBody>
      </p:sp>
      <p:sp>
        <p:nvSpPr>
          <p:cNvPr id="2" name="Rectangle 1">
            <a:extLst>
              <a:ext uri="{FF2B5EF4-FFF2-40B4-BE49-F238E27FC236}">
                <a16:creationId xmlns:a16="http://schemas.microsoft.com/office/drawing/2014/main" id="{9C9CB5F6-77F2-4D0B-8DE1-4912AE4BE0F0}"/>
              </a:ext>
            </a:extLst>
          </p:cNvPr>
          <p:cNvSpPr/>
          <p:nvPr/>
        </p:nvSpPr>
        <p:spPr>
          <a:xfrm>
            <a:off x="1134792" y="1147180"/>
            <a:ext cx="9109137" cy="1569660"/>
          </a:xfrm>
          <a:prstGeom prst="rect">
            <a:avLst/>
          </a:prstGeom>
        </p:spPr>
        <p:txBody>
          <a:bodyPr wrap="square">
            <a:spAutoFit/>
          </a:bodyPr>
          <a:lstStyle/>
          <a:p>
            <a:pPr algn="just" fontAlgn="base"/>
            <a:r>
              <a:rPr lang="en-US" sz="1600" b="1" dirty="0">
                <a:latin typeface="Palatino"/>
              </a:rPr>
              <a:t>116 </a:t>
            </a:r>
            <a:r>
              <a:rPr lang="en-US" sz="1600" dirty="0">
                <a:latin typeface="Palatino"/>
              </a:rPr>
              <a:t>Neither is man capable to make them known, for they are only to be seen and understood by the power of the Holy Spirit, which God bestows on those who love him, and purify themselves before him;</a:t>
            </a:r>
          </a:p>
          <a:p>
            <a:pPr algn="just" fontAlgn="base"/>
            <a:r>
              <a:rPr lang="en-US" sz="1600" b="1" dirty="0">
                <a:latin typeface="Palatino"/>
              </a:rPr>
              <a:t>117 </a:t>
            </a:r>
            <a:r>
              <a:rPr lang="en-US" sz="1600" dirty="0">
                <a:latin typeface="Palatino"/>
              </a:rPr>
              <a:t>To whom he grants this privilege of seeing and knowing for themselves;</a:t>
            </a:r>
          </a:p>
          <a:p>
            <a:pPr algn="just" fontAlgn="base"/>
            <a:r>
              <a:rPr lang="en-US" sz="1600" b="1" dirty="0">
                <a:latin typeface="Palatino"/>
              </a:rPr>
              <a:t>118 </a:t>
            </a:r>
            <a:r>
              <a:rPr lang="en-US" sz="1600" dirty="0">
                <a:latin typeface="Palatino"/>
              </a:rPr>
              <a:t>That through the power and manifestation of the Spirit, while in the flesh, they may be able to bear his presence in the world of glory.</a:t>
            </a:r>
            <a:endParaRPr lang="en-US" sz="1600" b="0" i="0" dirty="0">
              <a:effectLst/>
              <a:latin typeface="Palatino"/>
            </a:endParaRPr>
          </a:p>
        </p:txBody>
      </p:sp>
      <p:sp>
        <p:nvSpPr>
          <p:cNvPr id="8" name="Rectangle 7">
            <a:extLst>
              <a:ext uri="{FF2B5EF4-FFF2-40B4-BE49-F238E27FC236}">
                <a16:creationId xmlns:a16="http://schemas.microsoft.com/office/drawing/2014/main" id="{150FAF68-1F21-40F7-813F-C4EE2ECE365C}"/>
              </a:ext>
            </a:extLst>
          </p:cNvPr>
          <p:cNvSpPr/>
          <p:nvPr/>
        </p:nvSpPr>
        <p:spPr>
          <a:xfrm>
            <a:off x="1134790" y="2716840"/>
            <a:ext cx="8923610" cy="369332"/>
          </a:xfrm>
          <a:prstGeom prst="rect">
            <a:avLst/>
          </a:prstGeom>
        </p:spPr>
        <p:txBody>
          <a:bodyPr wrap="square">
            <a:spAutoFit/>
          </a:bodyPr>
          <a:lstStyle/>
          <a:p>
            <a:pPr algn="just"/>
            <a:r>
              <a:rPr lang="en-US" b="1" dirty="0"/>
              <a:t>What must we do to be able to see and understand the mysteries of the kingdom of God? </a:t>
            </a:r>
          </a:p>
        </p:txBody>
      </p:sp>
      <p:sp>
        <p:nvSpPr>
          <p:cNvPr id="9" name="Rectangle 8">
            <a:extLst>
              <a:ext uri="{FF2B5EF4-FFF2-40B4-BE49-F238E27FC236}">
                <a16:creationId xmlns:a16="http://schemas.microsoft.com/office/drawing/2014/main" id="{690C6988-607F-45A1-B91A-FF6C6E9D761A}"/>
              </a:ext>
            </a:extLst>
          </p:cNvPr>
          <p:cNvSpPr/>
          <p:nvPr/>
        </p:nvSpPr>
        <p:spPr>
          <a:xfrm>
            <a:off x="2151032" y="3198167"/>
            <a:ext cx="7492372" cy="461665"/>
          </a:xfrm>
          <a:prstGeom prst="rect">
            <a:avLst/>
          </a:prstGeom>
        </p:spPr>
        <p:txBody>
          <a:bodyPr wrap="none">
            <a:spAutoFit/>
          </a:bodyPr>
          <a:lstStyle/>
          <a:p>
            <a:pPr algn="ctr"/>
            <a:r>
              <a:rPr lang="en-US" sz="2400" b="1" dirty="0">
                <a:effectLst>
                  <a:outerShdw blurRad="38100" dist="38100" dir="2700000" algn="tl">
                    <a:srgbClr val="000000">
                      <a:alpha val="43137"/>
                    </a:srgbClr>
                  </a:outerShdw>
                </a:effectLst>
              </a:rPr>
              <a:t> “What does your religion teach about heaven and hell?” </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CE91914A-9053-4018-AE91-D7C85B7FC36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4" name="Rectangle: Rounded Corners 3">
            <a:extLst>
              <a:ext uri="{FF2B5EF4-FFF2-40B4-BE49-F238E27FC236}">
                <a16:creationId xmlns:a16="http://schemas.microsoft.com/office/drawing/2014/main" id="{2F5AC7B9-7702-43FF-9BEF-815CAEF09028}"/>
              </a:ext>
            </a:extLst>
          </p:cNvPr>
          <p:cNvSpPr/>
          <p:nvPr/>
        </p:nvSpPr>
        <p:spPr>
          <a:xfrm>
            <a:off x="2146853" y="3737114"/>
            <a:ext cx="7078491" cy="161676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effectLst>
                  <a:outerShdw blurRad="38100" dist="38100" dir="2700000" algn="tl">
                    <a:srgbClr val="000000">
                      <a:alpha val="43137"/>
                    </a:srgbClr>
                  </a:outerShdw>
                </a:effectLst>
              </a:rPr>
              <a:t>As a result of what I have learned from studying about the kingdoms of glory in Doctrine </a:t>
            </a:r>
            <a:r>
              <a:rPr lang="en-US">
                <a:solidFill>
                  <a:schemeClr val="tx1"/>
                </a:solidFill>
                <a:effectLst>
                  <a:outerShdw blurRad="38100" dist="38100" dir="2700000" algn="tl">
                    <a:srgbClr val="000000">
                      <a:alpha val="43137"/>
                    </a:srgbClr>
                  </a:outerShdw>
                </a:effectLst>
              </a:rPr>
              <a:t>and Covenants 76</a:t>
            </a:r>
            <a:r>
              <a:rPr lang="en-US" dirty="0">
                <a:solidFill>
                  <a:schemeClr val="tx1"/>
                </a:solidFill>
                <a:effectLst>
                  <a:outerShdw blurRad="38100" dist="38100" dir="2700000" algn="tl">
                    <a:srgbClr val="000000">
                      <a:alpha val="43137"/>
                    </a:srgbClr>
                  </a:outerShdw>
                </a:effectLst>
              </a:rPr>
              <a:t>: </a:t>
            </a:r>
          </a:p>
          <a:p>
            <a:pPr algn="just"/>
            <a:r>
              <a:rPr lang="en-US" dirty="0">
                <a:solidFill>
                  <a:schemeClr val="tx1"/>
                </a:solidFill>
                <a:effectLst>
                  <a:outerShdw blurRad="38100" dist="38100" dir="2700000" algn="tl">
                    <a:srgbClr val="000000">
                      <a:alpha val="43137"/>
                    </a:srgbClr>
                  </a:outerShdw>
                </a:effectLst>
              </a:rPr>
              <a:t>I know… </a:t>
            </a:r>
          </a:p>
          <a:p>
            <a:pPr algn="just"/>
            <a:r>
              <a:rPr lang="en-US" dirty="0">
                <a:solidFill>
                  <a:schemeClr val="tx1"/>
                </a:solidFill>
                <a:effectLst>
                  <a:outerShdw blurRad="38100" dist="38100" dir="2700000" algn="tl">
                    <a:srgbClr val="000000">
                      <a:alpha val="43137"/>
                    </a:srgbClr>
                  </a:outerShdw>
                </a:effectLst>
              </a:rPr>
              <a:t>I want to… </a:t>
            </a:r>
          </a:p>
          <a:p>
            <a:pPr algn="just"/>
            <a:r>
              <a:rPr lang="en-US" dirty="0">
                <a:solidFill>
                  <a:schemeClr val="tx1"/>
                </a:solidFill>
                <a:effectLst>
                  <a:outerShdw blurRad="38100" dist="38100" dir="2700000" algn="tl">
                    <a:srgbClr val="000000">
                      <a:alpha val="43137"/>
                    </a:srgbClr>
                  </a:outerShdw>
                </a:effectLst>
              </a:rPr>
              <a:t>I will…</a:t>
            </a:r>
          </a:p>
        </p:txBody>
      </p:sp>
      <p:sp>
        <p:nvSpPr>
          <p:cNvPr id="11" name="Rectangle: Rounded Corners 10">
            <a:extLst>
              <a:ext uri="{FF2B5EF4-FFF2-40B4-BE49-F238E27FC236}">
                <a16:creationId xmlns:a16="http://schemas.microsoft.com/office/drawing/2014/main" id="{2E52C838-2F58-4B54-AEEA-6696A8F13657}"/>
              </a:ext>
            </a:extLst>
          </p:cNvPr>
          <p:cNvSpPr/>
          <p:nvPr/>
        </p:nvSpPr>
        <p:spPr>
          <a:xfrm>
            <a:off x="1273124" y="1179443"/>
            <a:ext cx="8825948" cy="161676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What has the Lord revealed about heaven and hell in Doctrine and Covenants76? </a:t>
            </a:r>
          </a:p>
          <a:p>
            <a:pPr algn="ctr"/>
            <a:r>
              <a:rPr lang="en-US" b="1" dirty="0">
                <a:solidFill>
                  <a:schemeClr val="tx1"/>
                </a:solidFill>
              </a:rPr>
              <a:t>What are the differences between each kingdom of glory? </a:t>
            </a:r>
          </a:p>
          <a:p>
            <a:pPr algn="ctr"/>
            <a:r>
              <a:rPr lang="en-US" b="1" dirty="0">
                <a:solidFill>
                  <a:schemeClr val="tx1"/>
                </a:solidFill>
              </a:rPr>
              <a:t>What are the differences in the choices made by those who inherit these kingdoms and those who do not inherit a kingdom of glory? </a:t>
            </a:r>
          </a:p>
          <a:p>
            <a:pPr algn="ctr"/>
            <a:r>
              <a:rPr lang="en-US" b="1" dirty="0">
                <a:solidFill>
                  <a:schemeClr val="tx1"/>
                </a:solidFill>
              </a:rPr>
              <a:t>What do you know to be true about the Savior and His role in our salvation?</a:t>
            </a:r>
          </a:p>
        </p:txBody>
      </p:sp>
    </p:spTree>
    <p:extLst>
      <p:ext uri="{BB962C8B-B14F-4D97-AF65-F5344CB8AC3E}">
        <p14:creationId xmlns:p14="http://schemas.microsoft.com/office/powerpoint/2010/main" val="286633937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
                                        </p:tgtEl>
                                        <p:attrNameLst>
                                          <p:attrName>ppt_y</p:attrName>
                                        </p:attrNameLst>
                                      </p:cBhvr>
                                      <p:tavLst>
                                        <p:tav tm="0">
                                          <p:val>
                                            <p:strVal val="#ppt_y"/>
                                          </p:val>
                                        </p:tav>
                                        <p:tav tm="100000">
                                          <p:val>
                                            <p:strVal val="#ppt_y"/>
                                          </p:val>
                                        </p:tav>
                                      </p:tavLst>
                                    </p:anim>
                                    <p:anim calcmode="lin" valueType="num">
                                      <p:cBhvr>
                                        <p:cTn id="1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921168"/>
            <a:ext cx="7316766" cy="938719"/>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76:81-119.</a:t>
            </a:r>
          </a:p>
        </p:txBody>
      </p:sp>
    </p:spTree>
    <p:extLst>
      <p:ext uri="{BB962C8B-B14F-4D97-AF65-F5344CB8AC3E}">
        <p14:creationId xmlns:p14="http://schemas.microsoft.com/office/powerpoint/2010/main" val="209416750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2" name="Rectangle 1">
            <a:extLst>
              <a:ext uri="{FF2B5EF4-FFF2-40B4-BE49-F238E27FC236}">
                <a16:creationId xmlns:a16="http://schemas.microsoft.com/office/drawing/2014/main" id="{5E7A3C02-3805-4688-B8FA-2B5B5468E735}"/>
              </a:ext>
            </a:extLst>
          </p:cNvPr>
          <p:cNvSpPr/>
          <p:nvPr/>
        </p:nvSpPr>
        <p:spPr>
          <a:xfrm>
            <a:off x="2445026" y="2151727"/>
            <a:ext cx="7301948" cy="2554545"/>
          </a:xfrm>
          <a:prstGeom prst="rect">
            <a:avLst/>
          </a:prstGeom>
        </p:spPr>
        <p:txBody>
          <a:bodyPr wrap="square">
            <a:spAutoFit/>
          </a:bodyPr>
          <a:lstStyle/>
          <a:p>
            <a:pPr algn="ctr"/>
            <a:r>
              <a:rPr lang="en-US" sz="4000" b="1" dirty="0">
                <a:latin typeface="Trebuchet MS" panose="020B0603020202020204" pitchFamily="34" charset="0"/>
              </a:rPr>
              <a:t>“The Lord shows Joseph Smith and Sidney Rigdon </a:t>
            </a:r>
          </a:p>
          <a:p>
            <a:pPr algn="ctr"/>
            <a:r>
              <a:rPr lang="en-US" sz="4000" b="1" dirty="0">
                <a:latin typeface="Trebuchet MS" panose="020B0603020202020204" pitchFamily="34" charset="0"/>
              </a:rPr>
              <a:t>a vision of the telestial kingdom”</a:t>
            </a:r>
          </a:p>
        </p:txBody>
      </p:sp>
      <p:sp>
        <p:nvSpPr>
          <p:cNvPr id="4" name="Rectangle 3">
            <a:extLst>
              <a:ext uri="{FF2B5EF4-FFF2-40B4-BE49-F238E27FC236}">
                <a16:creationId xmlns:a16="http://schemas.microsoft.com/office/drawing/2014/main" id="{843967CC-ED55-4765-847D-ACAD969295A5}"/>
              </a:ext>
            </a:extLst>
          </p:cNvPr>
          <p:cNvSpPr/>
          <p:nvPr/>
        </p:nvSpPr>
        <p:spPr>
          <a:xfrm>
            <a:off x="1134793" y="890974"/>
            <a:ext cx="3521990" cy="369332"/>
          </a:xfrm>
          <a:prstGeom prst="rect">
            <a:avLst/>
          </a:prstGeom>
        </p:spPr>
        <p:txBody>
          <a:bodyPr wrap="none">
            <a:spAutoFit/>
          </a:bodyPr>
          <a:lstStyle/>
          <a:p>
            <a:r>
              <a:rPr lang="en-US" b="1" dirty="0"/>
              <a:t>Doctrine and Covenants 76:81–112</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3" name="Rectangle 2">
            <a:extLst>
              <a:ext uri="{FF2B5EF4-FFF2-40B4-BE49-F238E27FC236}">
                <a16:creationId xmlns:a16="http://schemas.microsoft.com/office/drawing/2014/main" id="{B5DBF199-79FC-44F1-863C-5D9A1DFB83C9}"/>
              </a:ext>
            </a:extLst>
          </p:cNvPr>
          <p:cNvSpPr/>
          <p:nvPr/>
        </p:nvSpPr>
        <p:spPr>
          <a:xfrm>
            <a:off x="2375095" y="1070375"/>
            <a:ext cx="7441809" cy="923330"/>
          </a:xfrm>
          <a:prstGeom prst="rect">
            <a:avLst/>
          </a:prstGeom>
        </p:spPr>
        <p:txBody>
          <a:bodyPr wrap="square">
            <a:spAutoFit/>
          </a:bodyPr>
          <a:lstStyle/>
          <a:p>
            <a:pPr algn="ctr"/>
            <a:r>
              <a:rPr lang="en-US" i="1" dirty="0">
                <a:effectLst>
                  <a:outerShdw blurRad="38100" dist="38100" dir="2700000" algn="tl">
                    <a:srgbClr val="000000">
                      <a:alpha val="43137"/>
                    </a:srgbClr>
                  </a:outerShdw>
                </a:effectLst>
              </a:rPr>
              <a:t>“My minister told us that after we die, we are going to either heaven or hell. I do not feel like I am good enough to go to heaven right now, but I also do not feel like I am so bad that I should go to hell. </a:t>
            </a:r>
          </a:p>
        </p:txBody>
      </p:sp>
      <p:sp>
        <p:nvSpPr>
          <p:cNvPr id="6" name="Rectangle 5">
            <a:extLst>
              <a:ext uri="{FF2B5EF4-FFF2-40B4-BE49-F238E27FC236}">
                <a16:creationId xmlns:a16="http://schemas.microsoft.com/office/drawing/2014/main" id="{B9BE75B6-477D-492F-900B-DBB6777354CB}"/>
              </a:ext>
            </a:extLst>
          </p:cNvPr>
          <p:cNvSpPr/>
          <p:nvPr/>
        </p:nvSpPr>
        <p:spPr>
          <a:xfrm>
            <a:off x="3389777" y="1988440"/>
            <a:ext cx="5465342" cy="369332"/>
          </a:xfrm>
          <a:prstGeom prst="rect">
            <a:avLst/>
          </a:prstGeom>
        </p:spPr>
        <p:txBody>
          <a:bodyPr wrap="none">
            <a:spAutoFit/>
          </a:bodyPr>
          <a:lstStyle/>
          <a:p>
            <a:r>
              <a:rPr lang="en-US" i="1" dirty="0">
                <a:effectLst>
                  <a:outerShdw blurRad="38100" dist="38100" dir="2700000" algn="tl">
                    <a:srgbClr val="000000">
                      <a:alpha val="43137"/>
                    </a:srgbClr>
                  </a:outerShdw>
                </a:effectLst>
              </a:rPr>
              <a:t> What does your religion teach about heaven and hell?” </a:t>
            </a:r>
          </a:p>
        </p:txBody>
      </p:sp>
      <p:sp>
        <p:nvSpPr>
          <p:cNvPr id="7" name="Rectangle 6">
            <a:extLst>
              <a:ext uri="{FF2B5EF4-FFF2-40B4-BE49-F238E27FC236}">
                <a16:creationId xmlns:a16="http://schemas.microsoft.com/office/drawing/2014/main" id="{59A5A3EC-B1B7-43DA-848F-08C5DF02FBE7}"/>
              </a:ext>
            </a:extLst>
          </p:cNvPr>
          <p:cNvSpPr/>
          <p:nvPr/>
        </p:nvSpPr>
        <p:spPr>
          <a:xfrm>
            <a:off x="1531575" y="2480220"/>
            <a:ext cx="3989234" cy="369332"/>
          </a:xfrm>
          <a:prstGeom prst="rect">
            <a:avLst/>
          </a:prstGeom>
        </p:spPr>
        <p:txBody>
          <a:bodyPr wrap="none">
            <a:spAutoFit/>
          </a:bodyPr>
          <a:lstStyle/>
          <a:p>
            <a:r>
              <a:rPr lang="en-US" b="1" dirty="0"/>
              <a:t>How would you respond to your friend?</a:t>
            </a:r>
          </a:p>
        </p:txBody>
      </p:sp>
      <p:pic>
        <p:nvPicPr>
          <p:cNvPr id="15" name="Picture 14">
            <a:extLst>
              <a:ext uri="{FF2B5EF4-FFF2-40B4-BE49-F238E27FC236}">
                <a16:creationId xmlns:a16="http://schemas.microsoft.com/office/drawing/2014/main" id="{114FDABB-56C8-4D13-82D3-BC87AB7170C6}"/>
              </a:ext>
            </a:extLst>
          </p:cNvPr>
          <p:cNvPicPr/>
          <p:nvPr/>
        </p:nvPicPr>
        <p:blipFill rotWithShape="1">
          <a:blip r:embed="rId2"/>
          <a:srcRect l="8956" t="35739" r="13089" b="8092"/>
          <a:stretch/>
        </p:blipFill>
        <p:spPr bwMode="auto">
          <a:xfrm>
            <a:off x="1855132" y="2895221"/>
            <a:ext cx="8681569" cy="36005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plus(in)">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12" name="Rectangle 11">
            <a:extLst>
              <a:ext uri="{FF2B5EF4-FFF2-40B4-BE49-F238E27FC236}">
                <a16:creationId xmlns:a16="http://schemas.microsoft.com/office/drawing/2014/main" id="{1AB8C230-E28B-41FC-B036-BAC670396F72}"/>
              </a:ext>
            </a:extLst>
          </p:cNvPr>
          <p:cNvSpPr/>
          <p:nvPr/>
        </p:nvSpPr>
        <p:spPr>
          <a:xfrm>
            <a:off x="1134793" y="890974"/>
            <a:ext cx="4403641" cy="369332"/>
          </a:xfrm>
          <a:prstGeom prst="rect">
            <a:avLst/>
          </a:prstGeom>
        </p:spPr>
        <p:txBody>
          <a:bodyPr wrap="none">
            <a:spAutoFit/>
          </a:bodyPr>
          <a:lstStyle/>
          <a:p>
            <a:r>
              <a:rPr lang="en-US" b="1" dirty="0"/>
              <a:t>Doctrine and Covenants 76:81-83, 101, 103.</a:t>
            </a:r>
          </a:p>
        </p:txBody>
      </p:sp>
      <p:sp>
        <p:nvSpPr>
          <p:cNvPr id="4" name="Rectangle 3">
            <a:extLst>
              <a:ext uri="{FF2B5EF4-FFF2-40B4-BE49-F238E27FC236}">
                <a16:creationId xmlns:a16="http://schemas.microsoft.com/office/drawing/2014/main" id="{260DE45F-6CDC-44E5-B703-D79415D737F6}"/>
              </a:ext>
            </a:extLst>
          </p:cNvPr>
          <p:cNvSpPr/>
          <p:nvPr/>
        </p:nvSpPr>
        <p:spPr>
          <a:xfrm>
            <a:off x="1134792" y="1175898"/>
            <a:ext cx="9486316" cy="2308324"/>
          </a:xfrm>
          <a:prstGeom prst="rect">
            <a:avLst/>
          </a:prstGeom>
        </p:spPr>
        <p:txBody>
          <a:bodyPr wrap="square">
            <a:spAutoFit/>
          </a:bodyPr>
          <a:lstStyle/>
          <a:p>
            <a:pPr algn="just" fontAlgn="base"/>
            <a:r>
              <a:rPr lang="en-US" b="1" dirty="0">
                <a:latin typeface="Palatino"/>
              </a:rPr>
              <a:t>81 </a:t>
            </a:r>
            <a:r>
              <a:rPr lang="en-US" dirty="0">
                <a:latin typeface="Palatino"/>
              </a:rPr>
              <a:t>And again, we saw the glory of the telestial, which glory is that of the lesser, even as the glory of the stars differs from that of the glory of the moon in the firmament.</a:t>
            </a:r>
          </a:p>
          <a:p>
            <a:pPr algn="just" fontAlgn="base"/>
            <a:r>
              <a:rPr lang="en-US" b="1" dirty="0">
                <a:latin typeface="Palatino"/>
              </a:rPr>
              <a:t>82 </a:t>
            </a:r>
            <a:r>
              <a:rPr lang="en-US" dirty="0">
                <a:latin typeface="Palatino"/>
              </a:rPr>
              <a:t>These are they who received not the gospel of Christ, neither the testimony of Jesus.</a:t>
            </a:r>
          </a:p>
          <a:p>
            <a:pPr algn="just" fontAlgn="base"/>
            <a:r>
              <a:rPr lang="en-US" b="1" dirty="0">
                <a:latin typeface="Palatino"/>
              </a:rPr>
              <a:t>83 </a:t>
            </a:r>
            <a:r>
              <a:rPr lang="en-US" dirty="0">
                <a:latin typeface="Palatino"/>
              </a:rPr>
              <a:t>These are they who deny not the Holy Spirit.</a:t>
            </a:r>
          </a:p>
          <a:p>
            <a:pPr algn="just" fontAlgn="base"/>
            <a:r>
              <a:rPr lang="en-US" b="1" dirty="0">
                <a:latin typeface="Palatino"/>
              </a:rPr>
              <a:t>101 </a:t>
            </a:r>
            <a:r>
              <a:rPr lang="en-US" dirty="0">
                <a:latin typeface="Palatino"/>
              </a:rPr>
              <a:t>But received not the gospel, neither the testimony of Jesus, neither the prophets, neither the everlasting covenant.</a:t>
            </a:r>
          </a:p>
          <a:p>
            <a:pPr algn="just" fontAlgn="base"/>
            <a:r>
              <a:rPr lang="en-US" b="1" dirty="0">
                <a:latin typeface="Palatino"/>
              </a:rPr>
              <a:t>103 </a:t>
            </a:r>
            <a:r>
              <a:rPr lang="en-US" dirty="0">
                <a:latin typeface="Palatino"/>
              </a:rPr>
              <a:t>These are they who are liars, and sorcerers, and adulterers, and whoremongers, and whosoever loves and makes a lie.</a:t>
            </a:r>
            <a:endParaRPr lang="en-US" b="0" i="0" dirty="0">
              <a:effectLst/>
              <a:latin typeface="Palatino"/>
            </a:endParaRPr>
          </a:p>
        </p:txBody>
      </p:sp>
      <p:sp>
        <p:nvSpPr>
          <p:cNvPr id="10" name="Rectangle 9">
            <a:extLst>
              <a:ext uri="{FF2B5EF4-FFF2-40B4-BE49-F238E27FC236}">
                <a16:creationId xmlns:a16="http://schemas.microsoft.com/office/drawing/2014/main" id="{A48F34DB-87EC-4AC1-97FF-DF5002D2A353}"/>
              </a:ext>
            </a:extLst>
          </p:cNvPr>
          <p:cNvSpPr/>
          <p:nvPr/>
        </p:nvSpPr>
        <p:spPr>
          <a:xfrm>
            <a:off x="1134792" y="3484222"/>
            <a:ext cx="9655127" cy="369332"/>
          </a:xfrm>
          <a:prstGeom prst="rect">
            <a:avLst/>
          </a:prstGeom>
        </p:spPr>
        <p:txBody>
          <a:bodyPr wrap="square">
            <a:spAutoFit/>
          </a:bodyPr>
          <a:lstStyle/>
          <a:p>
            <a:r>
              <a:rPr lang="en-US" sz="1750" b="1" dirty="0"/>
              <a:t>What words and phrases in these verses describe the people who will inherit the telestial kingdom? </a:t>
            </a:r>
          </a:p>
        </p:txBody>
      </p:sp>
      <p:sp>
        <p:nvSpPr>
          <p:cNvPr id="13" name="Rectangle 12">
            <a:extLst>
              <a:ext uri="{FF2B5EF4-FFF2-40B4-BE49-F238E27FC236}">
                <a16:creationId xmlns:a16="http://schemas.microsoft.com/office/drawing/2014/main" id="{BDBFF7A9-A3D9-4C6E-85E6-2F9868B83509}"/>
              </a:ext>
            </a:extLst>
          </p:cNvPr>
          <p:cNvSpPr/>
          <p:nvPr/>
        </p:nvSpPr>
        <p:spPr>
          <a:xfrm>
            <a:off x="1134792" y="3961786"/>
            <a:ext cx="7248010" cy="369332"/>
          </a:xfrm>
          <a:prstGeom prst="rect">
            <a:avLst/>
          </a:prstGeom>
        </p:spPr>
        <p:txBody>
          <a:bodyPr wrap="none">
            <a:spAutoFit/>
          </a:bodyPr>
          <a:lstStyle/>
          <a:p>
            <a:r>
              <a:rPr lang="en-US" dirty="0"/>
              <a:t>According to verses 82 and 101 </a:t>
            </a:r>
            <a:r>
              <a:rPr lang="en-US" b="1" dirty="0"/>
              <a:t>What are the blessings they have refused?</a:t>
            </a:r>
          </a:p>
        </p:txBody>
      </p:sp>
      <p:sp>
        <p:nvSpPr>
          <p:cNvPr id="14" name="Rectangle 13">
            <a:extLst>
              <a:ext uri="{FF2B5EF4-FFF2-40B4-BE49-F238E27FC236}">
                <a16:creationId xmlns:a16="http://schemas.microsoft.com/office/drawing/2014/main" id="{F94C7243-B8DC-4709-87D6-5ED6AA805D14}"/>
              </a:ext>
            </a:extLst>
          </p:cNvPr>
          <p:cNvSpPr/>
          <p:nvPr/>
        </p:nvSpPr>
        <p:spPr>
          <a:xfrm>
            <a:off x="1134792" y="4333842"/>
            <a:ext cx="9550227" cy="353943"/>
          </a:xfrm>
          <a:prstGeom prst="rect">
            <a:avLst/>
          </a:prstGeom>
        </p:spPr>
        <p:txBody>
          <a:bodyPr wrap="square">
            <a:spAutoFit/>
          </a:bodyPr>
          <a:lstStyle/>
          <a:p>
            <a:r>
              <a:rPr lang="en-US" sz="1700" dirty="0"/>
              <a:t>According to verse 83 </a:t>
            </a:r>
            <a:r>
              <a:rPr lang="en-US" sz="1700" b="1" dirty="0"/>
              <a:t>how do those who will inhabit the telestial kingdom differ from sons of perdition?</a:t>
            </a:r>
          </a:p>
        </p:txBody>
      </p:sp>
      <p:sp>
        <p:nvSpPr>
          <p:cNvPr id="17" name="Rectangle 16">
            <a:extLst>
              <a:ext uri="{FF2B5EF4-FFF2-40B4-BE49-F238E27FC236}">
                <a16:creationId xmlns:a16="http://schemas.microsoft.com/office/drawing/2014/main" id="{C5A34495-1236-4129-9585-5C707BBA9135}"/>
              </a:ext>
            </a:extLst>
          </p:cNvPr>
          <p:cNvSpPr/>
          <p:nvPr/>
        </p:nvSpPr>
        <p:spPr>
          <a:xfrm>
            <a:off x="1134792" y="4631513"/>
            <a:ext cx="6616506"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They do not commit the unpardonable sin of denying the Holy Spirit.</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up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5" name="Rectangle 4">
            <a:extLst>
              <a:ext uri="{FF2B5EF4-FFF2-40B4-BE49-F238E27FC236}">
                <a16:creationId xmlns:a16="http://schemas.microsoft.com/office/drawing/2014/main" id="{DC34642F-C788-4226-B520-DD95B79737D2}"/>
              </a:ext>
            </a:extLst>
          </p:cNvPr>
          <p:cNvSpPr/>
          <p:nvPr/>
        </p:nvSpPr>
        <p:spPr>
          <a:xfrm>
            <a:off x="1134793" y="890974"/>
            <a:ext cx="4347537" cy="369332"/>
          </a:xfrm>
          <a:prstGeom prst="rect">
            <a:avLst/>
          </a:prstGeom>
        </p:spPr>
        <p:txBody>
          <a:bodyPr wrap="none">
            <a:spAutoFit/>
          </a:bodyPr>
          <a:lstStyle/>
          <a:p>
            <a:r>
              <a:rPr lang="en-US" b="1" dirty="0"/>
              <a:t>Doctrine and Covenants 76:84-85, 104-106.</a:t>
            </a:r>
          </a:p>
        </p:txBody>
      </p:sp>
      <p:sp>
        <p:nvSpPr>
          <p:cNvPr id="3" name="Rectangle 2">
            <a:extLst>
              <a:ext uri="{FF2B5EF4-FFF2-40B4-BE49-F238E27FC236}">
                <a16:creationId xmlns:a16="http://schemas.microsoft.com/office/drawing/2014/main" id="{D441EE24-BA33-4DE1-A819-BBC959E907FB}"/>
              </a:ext>
            </a:extLst>
          </p:cNvPr>
          <p:cNvSpPr/>
          <p:nvPr/>
        </p:nvSpPr>
        <p:spPr>
          <a:xfrm>
            <a:off x="1134792" y="1161830"/>
            <a:ext cx="9036149" cy="2062103"/>
          </a:xfrm>
          <a:prstGeom prst="rect">
            <a:avLst/>
          </a:prstGeom>
        </p:spPr>
        <p:txBody>
          <a:bodyPr wrap="square">
            <a:spAutoFit/>
          </a:bodyPr>
          <a:lstStyle/>
          <a:p>
            <a:pPr algn="just" fontAlgn="base"/>
            <a:r>
              <a:rPr lang="en-US" sz="1600" b="1" dirty="0">
                <a:latin typeface="Palatino"/>
              </a:rPr>
              <a:t>84 </a:t>
            </a:r>
            <a:r>
              <a:rPr lang="en-US" sz="1600" dirty="0">
                <a:latin typeface="Palatino"/>
              </a:rPr>
              <a:t>These are they who are thrust down to hell.</a:t>
            </a:r>
          </a:p>
          <a:p>
            <a:pPr algn="just" fontAlgn="base"/>
            <a:r>
              <a:rPr lang="en-US" sz="1600" b="1" dirty="0">
                <a:latin typeface="Palatino"/>
              </a:rPr>
              <a:t>85 </a:t>
            </a:r>
            <a:r>
              <a:rPr lang="en-US" sz="1600" dirty="0">
                <a:latin typeface="Palatino"/>
              </a:rPr>
              <a:t>These are they who shall not be redeemed from the devil until the last resurrection, until the Lord, even Christ the Lamb, shall have finished his work.</a:t>
            </a:r>
          </a:p>
          <a:p>
            <a:pPr algn="just" fontAlgn="base"/>
            <a:r>
              <a:rPr lang="en-US" sz="1600" b="1" dirty="0">
                <a:latin typeface="Palatino"/>
              </a:rPr>
              <a:t>104 </a:t>
            </a:r>
            <a:r>
              <a:rPr lang="en-US" sz="1600" dirty="0">
                <a:latin typeface="Palatino"/>
              </a:rPr>
              <a:t>These are they who suffer the wrath of God on earth.</a:t>
            </a:r>
          </a:p>
          <a:p>
            <a:pPr algn="just" fontAlgn="base"/>
            <a:r>
              <a:rPr lang="en-US" sz="1600" b="1" dirty="0">
                <a:latin typeface="Palatino"/>
              </a:rPr>
              <a:t>105 </a:t>
            </a:r>
            <a:r>
              <a:rPr lang="en-US" sz="1600" dirty="0">
                <a:latin typeface="Palatino"/>
              </a:rPr>
              <a:t>These are they who suffer the vengeance of eternal fire.</a:t>
            </a:r>
          </a:p>
          <a:p>
            <a:pPr algn="just" fontAlgn="base"/>
            <a:r>
              <a:rPr lang="en-US" sz="1600" b="1" dirty="0">
                <a:latin typeface="Palatino"/>
              </a:rPr>
              <a:t>106 </a:t>
            </a:r>
            <a:r>
              <a:rPr lang="en-US" sz="1600" dirty="0">
                <a:latin typeface="Palatino"/>
              </a:rPr>
              <a:t>These are they who are cast down to hell and suffer the wrath of Almighty God, until the fulness of times, when Christ shall have subdued all enemies under his feet, and shall have perfected his work;</a:t>
            </a:r>
          </a:p>
        </p:txBody>
      </p:sp>
      <p:sp>
        <p:nvSpPr>
          <p:cNvPr id="4" name="Rectangle 3">
            <a:extLst>
              <a:ext uri="{FF2B5EF4-FFF2-40B4-BE49-F238E27FC236}">
                <a16:creationId xmlns:a16="http://schemas.microsoft.com/office/drawing/2014/main" id="{06DBE555-45CF-493D-9B8A-94DDBC134638}"/>
              </a:ext>
            </a:extLst>
          </p:cNvPr>
          <p:cNvSpPr/>
          <p:nvPr/>
        </p:nvSpPr>
        <p:spPr>
          <a:xfrm>
            <a:off x="1134791" y="3223933"/>
            <a:ext cx="9036148" cy="646331"/>
          </a:xfrm>
          <a:prstGeom prst="rect">
            <a:avLst/>
          </a:prstGeom>
        </p:spPr>
        <p:txBody>
          <a:bodyPr wrap="square">
            <a:spAutoFit/>
          </a:bodyPr>
          <a:lstStyle/>
          <a:p>
            <a:pPr algn="just"/>
            <a:r>
              <a:rPr lang="en-US" b="1" dirty="0"/>
              <a:t>What will happen to the wicked before they will be redeemed and allowed to inherit the telestial kingdom? </a:t>
            </a:r>
          </a:p>
        </p:txBody>
      </p:sp>
      <p:sp>
        <p:nvSpPr>
          <p:cNvPr id="6" name="Rectangle 5">
            <a:extLst>
              <a:ext uri="{FF2B5EF4-FFF2-40B4-BE49-F238E27FC236}">
                <a16:creationId xmlns:a16="http://schemas.microsoft.com/office/drawing/2014/main" id="{884E58B4-D4BF-453D-91AA-65677BD362F7}"/>
              </a:ext>
            </a:extLst>
          </p:cNvPr>
          <p:cNvSpPr/>
          <p:nvPr/>
        </p:nvSpPr>
        <p:spPr>
          <a:xfrm>
            <a:off x="1134789" y="3752949"/>
            <a:ext cx="9331574"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Those who inherit the telestial kingdom must suffer in hell before they are redeemed by the Savior.</a:t>
            </a:r>
          </a:p>
        </p:txBody>
      </p:sp>
      <p:sp>
        <p:nvSpPr>
          <p:cNvPr id="7" name="Rectangle 6">
            <a:extLst>
              <a:ext uri="{FF2B5EF4-FFF2-40B4-BE49-F238E27FC236}">
                <a16:creationId xmlns:a16="http://schemas.microsoft.com/office/drawing/2014/main" id="{F7E1D965-F968-4641-AF7D-8D0FCC76206D}"/>
              </a:ext>
            </a:extLst>
          </p:cNvPr>
          <p:cNvSpPr/>
          <p:nvPr/>
        </p:nvSpPr>
        <p:spPr>
          <a:xfrm>
            <a:off x="1134788" y="4132441"/>
            <a:ext cx="9036147" cy="646331"/>
          </a:xfrm>
          <a:prstGeom prst="rect">
            <a:avLst/>
          </a:prstGeom>
        </p:spPr>
        <p:txBody>
          <a:bodyPr wrap="square">
            <a:spAutoFit/>
          </a:bodyPr>
          <a:lstStyle/>
          <a:p>
            <a:pPr algn="just"/>
            <a:r>
              <a:rPr lang="en-US" b="1" dirty="0"/>
              <a:t>What words in verses 84–85 and 104–106 describe the suffering the wicked will experience after they die? </a:t>
            </a:r>
          </a:p>
        </p:txBody>
      </p:sp>
      <p:sp>
        <p:nvSpPr>
          <p:cNvPr id="8" name="Rectangle 7">
            <a:extLst>
              <a:ext uri="{FF2B5EF4-FFF2-40B4-BE49-F238E27FC236}">
                <a16:creationId xmlns:a16="http://schemas.microsoft.com/office/drawing/2014/main" id="{527DEC48-3341-41B8-9ABC-76908819D134}"/>
              </a:ext>
            </a:extLst>
          </p:cNvPr>
          <p:cNvSpPr/>
          <p:nvPr/>
        </p:nvSpPr>
        <p:spPr>
          <a:xfrm>
            <a:off x="1134788" y="4824371"/>
            <a:ext cx="9036146" cy="646331"/>
          </a:xfrm>
          <a:prstGeom prst="rect">
            <a:avLst/>
          </a:prstGeom>
        </p:spPr>
        <p:txBody>
          <a:bodyPr wrap="square">
            <a:spAutoFit/>
          </a:bodyPr>
          <a:lstStyle/>
          <a:p>
            <a:pPr algn="just"/>
            <a:r>
              <a:rPr lang="en-US" b="1" dirty="0"/>
              <a:t>What phrases from verses 85 and 106teach that hell will be a temporary condition for those who will inherit the telestial kingdom?</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 calcmode="lin" valueType="num">
                                      <p:cBhvr>
                                        <p:cTn id="19" dur="2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0" dur="200" fill="hold"/>
                                        <p:tgtEl>
                                          <p:spTgt spid="7"/>
                                        </p:tgtEl>
                                        <p:attrNameLst>
                                          <p:attrName>ppt_y</p:attrName>
                                        </p:attrNameLst>
                                      </p:cBhvr>
                                      <p:tavLst>
                                        <p:tav tm="0">
                                          <p:val>
                                            <p:strVal val="#ppt_y"/>
                                          </p:val>
                                        </p:tav>
                                        <p:tav tm="100000">
                                          <p:val>
                                            <p:strVal val="#ppt_y"/>
                                          </p:val>
                                        </p:tav>
                                      </p:tavLst>
                                    </p:anim>
                                    <p:anim calcmode="lin" valueType="num">
                                      <p:cBhvr>
                                        <p:cTn id="21" dur="2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2" dur="2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00" tmFilter="0,0; .5, 1; 1, 1"/>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8"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wheel(8)">
                                      <p:cBhvr>
                                        <p:cTn id="28"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2" name="Rectangle 1">
            <a:extLst>
              <a:ext uri="{FF2B5EF4-FFF2-40B4-BE49-F238E27FC236}">
                <a16:creationId xmlns:a16="http://schemas.microsoft.com/office/drawing/2014/main" id="{02613DC8-E68E-4EE2-862C-95F8FD1A521E}"/>
              </a:ext>
            </a:extLst>
          </p:cNvPr>
          <p:cNvSpPr/>
          <p:nvPr/>
        </p:nvSpPr>
        <p:spPr>
          <a:xfrm>
            <a:off x="3458817" y="1725861"/>
            <a:ext cx="5605670" cy="255454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97E740E-57CF-422E-A44C-05F06B0BF377}"/>
              </a:ext>
            </a:extLst>
          </p:cNvPr>
          <p:cNvSpPr txBox="1"/>
          <p:nvPr/>
        </p:nvSpPr>
        <p:spPr>
          <a:xfrm>
            <a:off x="4982817" y="1725862"/>
            <a:ext cx="4081670" cy="2554545"/>
          </a:xfrm>
          <a:prstGeom prst="rect">
            <a:avLst/>
          </a:prstGeom>
          <a:noFill/>
        </p:spPr>
        <p:txBody>
          <a:bodyPr wrap="square" rtlCol="0">
            <a:spAutoFit/>
          </a:bodyPr>
          <a:lstStyle/>
          <a:p>
            <a:pPr algn="just"/>
            <a:r>
              <a:rPr lang="en-US" sz="1600" dirty="0"/>
              <a:t>“This suffering will be a means of cleansing, or purifying, and through it the wicked shall be brought to a condition whereby they may, through the redemption of Jesus Christ, obtain immortality. Their spirits and bodies shall be again united, and they shall dwell in the telestial kingdom. But this resurrection will not come until the end of the world” (Doctrines of Salvation, comp. Bruce R. McConkie, 3vols. [1954–56],2:298).</a:t>
            </a:r>
          </a:p>
        </p:txBody>
      </p:sp>
      <p:pic>
        <p:nvPicPr>
          <p:cNvPr id="13" name="Picture 12">
            <a:extLst>
              <a:ext uri="{FF2B5EF4-FFF2-40B4-BE49-F238E27FC236}">
                <a16:creationId xmlns:a16="http://schemas.microsoft.com/office/drawing/2014/main" id="{5D7EB51B-E4C9-4102-BF75-0E19F7372E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4067" y="1769139"/>
            <a:ext cx="1428750" cy="1914525"/>
          </a:xfrm>
          <a:prstGeom prst="rect">
            <a:avLst/>
          </a:prstGeom>
        </p:spPr>
      </p:pic>
      <p:sp>
        <p:nvSpPr>
          <p:cNvPr id="14" name="TextBox 13">
            <a:extLst>
              <a:ext uri="{FF2B5EF4-FFF2-40B4-BE49-F238E27FC236}">
                <a16:creationId xmlns:a16="http://schemas.microsoft.com/office/drawing/2014/main" id="{7D8FD84F-4CE1-404C-A26E-A1CDD8CEC4D9}"/>
              </a:ext>
            </a:extLst>
          </p:cNvPr>
          <p:cNvSpPr txBox="1"/>
          <p:nvPr/>
        </p:nvSpPr>
        <p:spPr>
          <a:xfrm>
            <a:off x="3435987" y="3683664"/>
            <a:ext cx="1569660" cy="461665"/>
          </a:xfrm>
          <a:prstGeom prst="rect">
            <a:avLst/>
          </a:prstGeom>
          <a:noFill/>
        </p:spPr>
        <p:txBody>
          <a:bodyPr wrap="none" rtlCol="0">
            <a:spAutoFit/>
          </a:bodyPr>
          <a:lstStyle/>
          <a:p>
            <a:pPr algn="ctr"/>
            <a:r>
              <a:rPr lang="en-US" sz="1200" b="1" dirty="0"/>
              <a:t>President</a:t>
            </a:r>
          </a:p>
          <a:p>
            <a:pPr algn="ctr"/>
            <a:r>
              <a:rPr lang="en-US" sz="1200" b="1" dirty="0"/>
              <a:t>Joseph Fielding Smith</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ubtitle 4">
            <a:extLst>
              <a:ext uri="{FF2B5EF4-FFF2-40B4-BE49-F238E27FC236}">
                <a16:creationId xmlns:a16="http://schemas.microsoft.com/office/drawing/2014/main" id="{1F7FB32D-F973-40F6-9A35-85200D20D4F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5" name="Rectangle 4">
            <a:extLst>
              <a:ext uri="{FF2B5EF4-FFF2-40B4-BE49-F238E27FC236}">
                <a16:creationId xmlns:a16="http://schemas.microsoft.com/office/drawing/2014/main" id="{664F664D-4DF2-48E1-8AE1-0F0C3E6D2361}"/>
              </a:ext>
            </a:extLst>
          </p:cNvPr>
          <p:cNvSpPr/>
          <p:nvPr/>
        </p:nvSpPr>
        <p:spPr>
          <a:xfrm>
            <a:off x="1134793" y="2797414"/>
            <a:ext cx="3116431" cy="369332"/>
          </a:xfrm>
          <a:prstGeom prst="rect">
            <a:avLst/>
          </a:prstGeom>
        </p:spPr>
        <p:txBody>
          <a:bodyPr wrap="none">
            <a:spAutoFit/>
          </a:bodyPr>
          <a:lstStyle/>
          <a:p>
            <a:r>
              <a:rPr lang="en-US" b="1" dirty="0"/>
              <a:t>Doctrine and Covenants 137:9.</a:t>
            </a:r>
          </a:p>
        </p:txBody>
      </p:sp>
      <p:sp>
        <p:nvSpPr>
          <p:cNvPr id="6" name="Rectangle 5">
            <a:extLst>
              <a:ext uri="{FF2B5EF4-FFF2-40B4-BE49-F238E27FC236}">
                <a16:creationId xmlns:a16="http://schemas.microsoft.com/office/drawing/2014/main" id="{04390170-EFA2-4D4F-B990-1E49AFD35F5C}"/>
              </a:ext>
            </a:extLst>
          </p:cNvPr>
          <p:cNvSpPr/>
          <p:nvPr/>
        </p:nvSpPr>
        <p:spPr>
          <a:xfrm>
            <a:off x="1134793" y="890974"/>
            <a:ext cx="3655040" cy="369332"/>
          </a:xfrm>
          <a:prstGeom prst="rect">
            <a:avLst/>
          </a:prstGeom>
        </p:spPr>
        <p:txBody>
          <a:bodyPr wrap="none">
            <a:spAutoFit/>
          </a:bodyPr>
          <a:lstStyle/>
          <a:p>
            <a:r>
              <a:rPr lang="en-US" b="1" dirty="0"/>
              <a:t>Doctrine and Covenants 76:109-111.</a:t>
            </a:r>
          </a:p>
        </p:txBody>
      </p:sp>
      <p:sp>
        <p:nvSpPr>
          <p:cNvPr id="7" name="Rectangle 6">
            <a:extLst>
              <a:ext uri="{FF2B5EF4-FFF2-40B4-BE49-F238E27FC236}">
                <a16:creationId xmlns:a16="http://schemas.microsoft.com/office/drawing/2014/main" id="{DB14E546-7F32-4F9E-9F29-9B2A0F2B18B1}"/>
              </a:ext>
            </a:extLst>
          </p:cNvPr>
          <p:cNvSpPr/>
          <p:nvPr/>
        </p:nvSpPr>
        <p:spPr>
          <a:xfrm>
            <a:off x="1134793" y="1180498"/>
            <a:ext cx="9572964" cy="1569660"/>
          </a:xfrm>
          <a:prstGeom prst="rect">
            <a:avLst/>
          </a:prstGeom>
        </p:spPr>
        <p:txBody>
          <a:bodyPr wrap="square">
            <a:spAutoFit/>
          </a:bodyPr>
          <a:lstStyle/>
          <a:p>
            <a:pPr algn="just" fontAlgn="base"/>
            <a:r>
              <a:rPr lang="en-US" sz="1600" b="1" dirty="0">
                <a:latin typeface="Palatino"/>
              </a:rPr>
              <a:t>109 </a:t>
            </a:r>
            <a:r>
              <a:rPr lang="en-US" sz="1600" dirty="0">
                <a:latin typeface="Palatino"/>
              </a:rPr>
              <a:t>But behold, and lo, we saw the glory and the inhabitants of the telestial world, that they were as innumerable as the stars in the firmament of heaven, or as the sand upon the seashore;</a:t>
            </a:r>
          </a:p>
          <a:p>
            <a:pPr algn="just" fontAlgn="base"/>
            <a:r>
              <a:rPr lang="en-US" sz="1600" b="1" dirty="0">
                <a:latin typeface="Palatino"/>
              </a:rPr>
              <a:t>110 </a:t>
            </a:r>
            <a:r>
              <a:rPr lang="en-US" sz="1600" dirty="0">
                <a:latin typeface="Palatino"/>
              </a:rPr>
              <a:t>And heard the voice of the Lord saying: These all shall bow the knee, and every tongue shall confess to him who sits upon the throne forever and ever;</a:t>
            </a:r>
          </a:p>
          <a:p>
            <a:pPr algn="just" fontAlgn="base"/>
            <a:r>
              <a:rPr lang="en-US" sz="1600" b="1" dirty="0">
                <a:latin typeface="Palatino"/>
              </a:rPr>
              <a:t>111 </a:t>
            </a:r>
            <a:r>
              <a:rPr lang="en-US" sz="1600" dirty="0">
                <a:latin typeface="Palatino"/>
              </a:rPr>
              <a:t>For they shall be judged according to their works, and every man shall receive according to his own works, his own dominion, in the mansions which are prepared;</a:t>
            </a:r>
            <a:endParaRPr lang="en-US" sz="1600" b="0" i="0" dirty="0">
              <a:effectLst/>
              <a:latin typeface="Palatino"/>
            </a:endParaRPr>
          </a:p>
        </p:txBody>
      </p:sp>
      <p:sp>
        <p:nvSpPr>
          <p:cNvPr id="3" name="Rectangle 2">
            <a:extLst>
              <a:ext uri="{FF2B5EF4-FFF2-40B4-BE49-F238E27FC236}">
                <a16:creationId xmlns:a16="http://schemas.microsoft.com/office/drawing/2014/main" id="{ED153E1A-F73A-4DFF-A0A4-1A62BC87D2DF}"/>
              </a:ext>
            </a:extLst>
          </p:cNvPr>
          <p:cNvSpPr/>
          <p:nvPr/>
        </p:nvSpPr>
        <p:spPr>
          <a:xfrm>
            <a:off x="1134793" y="3087126"/>
            <a:ext cx="9135642" cy="338554"/>
          </a:xfrm>
          <a:prstGeom prst="rect">
            <a:avLst/>
          </a:prstGeom>
        </p:spPr>
        <p:txBody>
          <a:bodyPr wrap="square">
            <a:spAutoFit/>
          </a:bodyPr>
          <a:lstStyle/>
          <a:p>
            <a:pPr algn="just"/>
            <a:r>
              <a:rPr lang="en-US" sz="1600" dirty="0">
                <a:latin typeface="Palatino"/>
              </a:rPr>
              <a:t>For I, the Lord, will judge all men according to their works, according to the desire of their hearts.</a:t>
            </a:r>
            <a:endParaRPr lang="en-US" sz="1600" dirty="0"/>
          </a:p>
        </p:txBody>
      </p:sp>
      <p:sp>
        <p:nvSpPr>
          <p:cNvPr id="4" name="Rectangle 3">
            <a:extLst>
              <a:ext uri="{FF2B5EF4-FFF2-40B4-BE49-F238E27FC236}">
                <a16:creationId xmlns:a16="http://schemas.microsoft.com/office/drawing/2014/main" id="{7204E6A8-6D98-41A1-803A-F4F90FBF727F}"/>
              </a:ext>
            </a:extLst>
          </p:cNvPr>
          <p:cNvSpPr/>
          <p:nvPr/>
        </p:nvSpPr>
        <p:spPr>
          <a:xfrm>
            <a:off x="1134793" y="3421097"/>
            <a:ext cx="8355594" cy="369332"/>
          </a:xfrm>
          <a:prstGeom prst="rect">
            <a:avLst/>
          </a:prstGeom>
        </p:spPr>
        <p:txBody>
          <a:bodyPr wrap="square">
            <a:spAutoFit/>
          </a:bodyPr>
          <a:lstStyle/>
          <a:p>
            <a:pPr algn="just"/>
            <a:r>
              <a:rPr lang="en-US" b="1" dirty="0"/>
              <a:t>What will happen as these people are brought before the throne of God to be judged? </a:t>
            </a:r>
          </a:p>
        </p:txBody>
      </p:sp>
      <p:sp>
        <p:nvSpPr>
          <p:cNvPr id="8" name="Rectangle 7">
            <a:extLst>
              <a:ext uri="{FF2B5EF4-FFF2-40B4-BE49-F238E27FC236}">
                <a16:creationId xmlns:a16="http://schemas.microsoft.com/office/drawing/2014/main" id="{7BD2304A-B5A3-4D79-B0F2-20B90B287E52}"/>
              </a:ext>
            </a:extLst>
          </p:cNvPr>
          <p:cNvSpPr/>
          <p:nvPr/>
        </p:nvSpPr>
        <p:spPr>
          <a:xfrm>
            <a:off x="1134793" y="3671161"/>
            <a:ext cx="5940344"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They will kneel and acknowledge Jesus Christ as their Savior.</a:t>
            </a:r>
          </a:p>
        </p:txBody>
      </p:sp>
      <p:sp>
        <p:nvSpPr>
          <p:cNvPr id="9" name="Rectangle 8">
            <a:extLst>
              <a:ext uri="{FF2B5EF4-FFF2-40B4-BE49-F238E27FC236}">
                <a16:creationId xmlns:a16="http://schemas.microsoft.com/office/drawing/2014/main" id="{FF6DEB2E-3419-4377-8E3C-3FBCE5A01946}"/>
              </a:ext>
            </a:extLst>
          </p:cNvPr>
          <p:cNvSpPr/>
          <p:nvPr/>
        </p:nvSpPr>
        <p:spPr>
          <a:xfrm>
            <a:off x="1134793" y="4114560"/>
            <a:ext cx="4188326" cy="369332"/>
          </a:xfrm>
          <a:prstGeom prst="rect">
            <a:avLst/>
          </a:prstGeom>
        </p:spPr>
        <p:txBody>
          <a:bodyPr wrap="none">
            <a:spAutoFit/>
          </a:bodyPr>
          <a:lstStyle/>
          <a:p>
            <a:r>
              <a:rPr lang="en-US" b="1" dirty="0"/>
              <a:t>On what will the Lord base His judgment? </a:t>
            </a:r>
          </a:p>
        </p:txBody>
      </p:sp>
      <p:sp>
        <p:nvSpPr>
          <p:cNvPr id="10" name="Rectangle 9">
            <a:extLst>
              <a:ext uri="{FF2B5EF4-FFF2-40B4-BE49-F238E27FC236}">
                <a16:creationId xmlns:a16="http://schemas.microsoft.com/office/drawing/2014/main" id="{F3A3991F-2304-45FA-9DA7-46F3978CE573}"/>
              </a:ext>
            </a:extLst>
          </p:cNvPr>
          <p:cNvSpPr/>
          <p:nvPr/>
        </p:nvSpPr>
        <p:spPr>
          <a:xfrm>
            <a:off x="1134793" y="4544707"/>
            <a:ext cx="5338064" cy="369332"/>
          </a:xfrm>
          <a:prstGeom prst="rect">
            <a:avLst/>
          </a:prstGeom>
        </p:spPr>
        <p:txBody>
          <a:bodyPr wrap="none">
            <a:spAutoFit/>
          </a:bodyPr>
          <a:lstStyle/>
          <a:p>
            <a:r>
              <a:rPr lang="en-US" b="1" dirty="0"/>
              <a:t>What will determine the kingdom of glory we inherit? </a:t>
            </a:r>
          </a:p>
        </p:txBody>
      </p:sp>
      <p:sp>
        <p:nvSpPr>
          <p:cNvPr id="11" name="Rectangle 10">
            <a:extLst>
              <a:ext uri="{FF2B5EF4-FFF2-40B4-BE49-F238E27FC236}">
                <a16:creationId xmlns:a16="http://schemas.microsoft.com/office/drawing/2014/main" id="{92851CB9-6F9E-49EB-907E-52CE299DE40F}"/>
              </a:ext>
            </a:extLst>
          </p:cNvPr>
          <p:cNvSpPr/>
          <p:nvPr/>
        </p:nvSpPr>
        <p:spPr>
          <a:xfrm>
            <a:off x="1134793" y="4794614"/>
            <a:ext cx="9504533" cy="353943"/>
          </a:xfrm>
          <a:prstGeom prst="rect">
            <a:avLst/>
          </a:prstGeom>
        </p:spPr>
        <p:txBody>
          <a:bodyPr wrap="square">
            <a:spAutoFit/>
          </a:bodyPr>
          <a:lstStyle/>
          <a:p>
            <a:pPr algn="just"/>
            <a:r>
              <a:rPr lang="en-US" sz="1700" i="1" dirty="0">
                <a:effectLst>
                  <a:outerShdw blurRad="38100" dist="38100" dir="2700000" algn="tl">
                    <a:srgbClr val="000000">
                      <a:alpha val="43137"/>
                    </a:srgbClr>
                  </a:outerShdw>
                </a:effectLst>
              </a:rPr>
              <a:t>The kingdom of glory we inherit will be determined by our actions in this life and the desires of our hearts.</a:t>
            </a:r>
          </a:p>
        </p:txBody>
      </p:sp>
      <p:sp>
        <p:nvSpPr>
          <p:cNvPr id="12" name="Rectangle 11">
            <a:extLst>
              <a:ext uri="{FF2B5EF4-FFF2-40B4-BE49-F238E27FC236}">
                <a16:creationId xmlns:a16="http://schemas.microsoft.com/office/drawing/2014/main" id="{929CA5AE-A967-4493-805E-8095D7029C59}"/>
              </a:ext>
            </a:extLst>
          </p:cNvPr>
          <p:cNvSpPr/>
          <p:nvPr/>
        </p:nvSpPr>
        <p:spPr>
          <a:xfrm>
            <a:off x="1134793" y="5285470"/>
            <a:ext cx="4552144" cy="369332"/>
          </a:xfrm>
          <a:prstGeom prst="rect">
            <a:avLst/>
          </a:prstGeom>
        </p:spPr>
        <p:txBody>
          <a:bodyPr wrap="none">
            <a:spAutoFit/>
          </a:bodyPr>
          <a:lstStyle/>
          <a:p>
            <a:r>
              <a:rPr lang="en-US" b="1" dirty="0"/>
              <a:t>How can this doctrine influence your choices?</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25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125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Left)">
                                      <p:cBhvr>
                                        <p:cTn id="15" dur="500"/>
                                        <p:tgtEl>
                                          <p:spTgt spid="3"/>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8"/>
                                        </p:tgtEl>
                                        <p:attrNameLst>
                                          <p:attrName>style.visibility</p:attrName>
                                        </p:attrNameLst>
                                      </p:cBhvr>
                                      <p:to>
                                        <p:strVal val="visible"/>
                                      </p:to>
                                    </p:set>
                                    <p:anim calcmode="lin" valueType="num">
                                      <p:cBhvr>
                                        <p:cTn id="30" dur="2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1" dur="250" fill="hold"/>
                                        <p:tgtEl>
                                          <p:spTgt spid="8"/>
                                        </p:tgtEl>
                                        <p:attrNameLst>
                                          <p:attrName>ppt_y</p:attrName>
                                        </p:attrNameLst>
                                      </p:cBhvr>
                                      <p:tavLst>
                                        <p:tav tm="0">
                                          <p:val>
                                            <p:strVal val="#ppt_y"/>
                                          </p:val>
                                        </p:tav>
                                        <p:tav tm="100000">
                                          <p:val>
                                            <p:strVal val="#ppt_y"/>
                                          </p:val>
                                        </p:tav>
                                      </p:tavLst>
                                    </p:anim>
                                    <p:anim calcmode="lin" valueType="num">
                                      <p:cBhvr>
                                        <p:cTn id="32" dur="2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3" dur="2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4" dur="250" tmFilter="0,0; .5, 1; 1, 1"/>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outVertical)">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p:tgtEl>
                                          <p:spTgt spid="11"/>
                                        </p:tgtEl>
                                        <p:attrNameLst>
                                          <p:attrName>ppt_y</p:attrName>
                                        </p:attrNameLst>
                                      </p:cBhvr>
                                      <p:tavLst>
                                        <p:tav tm="0">
                                          <p:val>
                                            <p:strVal val="#ppt_y+#ppt_h*1.125000"/>
                                          </p:val>
                                        </p:tav>
                                        <p:tav tm="100000">
                                          <p:val>
                                            <p:strVal val="#ppt_y"/>
                                          </p:val>
                                        </p:tav>
                                      </p:tavLst>
                                    </p:anim>
                                    <p:animEffect transition="in" filter="wipe(up)">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3" grpId="0"/>
      <p:bldP spid="4"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59D291B-730E-4D70-9356-A6EBBA219217}"/>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81</a:t>
            </a:r>
          </a:p>
        </p:txBody>
      </p:sp>
      <p:sp>
        <p:nvSpPr>
          <p:cNvPr id="11" name="Rectangle 10">
            <a:extLst>
              <a:ext uri="{FF2B5EF4-FFF2-40B4-BE49-F238E27FC236}">
                <a16:creationId xmlns:a16="http://schemas.microsoft.com/office/drawing/2014/main" id="{26586808-D91F-4D2D-9C41-5D987D33E794}"/>
              </a:ext>
            </a:extLst>
          </p:cNvPr>
          <p:cNvSpPr/>
          <p:nvPr/>
        </p:nvSpPr>
        <p:spPr>
          <a:xfrm>
            <a:off x="1134793" y="890974"/>
            <a:ext cx="4230517" cy="369332"/>
          </a:xfrm>
          <a:prstGeom prst="rect">
            <a:avLst/>
          </a:prstGeom>
        </p:spPr>
        <p:txBody>
          <a:bodyPr wrap="none">
            <a:spAutoFit/>
          </a:bodyPr>
          <a:lstStyle/>
          <a:p>
            <a:r>
              <a:rPr lang="en-US" b="1" dirty="0"/>
              <a:t>Doctrine and Covenants 76:86-89, 98, 112.</a:t>
            </a:r>
          </a:p>
        </p:txBody>
      </p:sp>
      <p:sp>
        <p:nvSpPr>
          <p:cNvPr id="4" name="Rectangle 3">
            <a:extLst>
              <a:ext uri="{FF2B5EF4-FFF2-40B4-BE49-F238E27FC236}">
                <a16:creationId xmlns:a16="http://schemas.microsoft.com/office/drawing/2014/main" id="{EB890E57-597E-42C2-AEF6-2F9AB26FCAAA}"/>
              </a:ext>
            </a:extLst>
          </p:cNvPr>
          <p:cNvSpPr/>
          <p:nvPr/>
        </p:nvSpPr>
        <p:spPr>
          <a:xfrm>
            <a:off x="1134793" y="1141038"/>
            <a:ext cx="9122390" cy="2800767"/>
          </a:xfrm>
          <a:prstGeom prst="rect">
            <a:avLst/>
          </a:prstGeom>
        </p:spPr>
        <p:txBody>
          <a:bodyPr wrap="square">
            <a:spAutoFit/>
          </a:bodyPr>
          <a:lstStyle/>
          <a:p>
            <a:pPr algn="just" fontAlgn="base"/>
            <a:r>
              <a:rPr lang="en-US" sz="1600" b="1" dirty="0">
                <a:latin typeface="Palatino"/>
              </a:rPr>
              <a:t>86 </a:t>
            </a:r>
            <a:r>
              <a:rPr lang="en-US" sz="1600" dirty="0">
                <a:latin typeface="Palatino"/>
              </a:rPr>
              <a:t>These are they who receive not of his fulness in the eternal world, but of the Holy Spirit through the ministration of the terrestrial;</a:t>
            </a:r>
          </a:p>
          <a:p>
            <a:pPr algn="just" fontAlgn="base"/>
            <a:r>
              <a:rPr lang="en-US" sz="1600" b="1" dirty="0">
                <a:latin typeface="Palatino"/>
              </a:rPr>
              <a:t>87 </a:t>
            </a:r>
            <a:r>
              <a:rPr lang="en-US" sz="1600" dirty="0">
                <a:latin typeface="Palatino"/>
              </a:rPr>
              <a:t>And the terrestrial through the ministration of the celestial.</a:t>
            </a:r>
          </a:p>
          <a:p>
            <a:pPr algn="just" fontAlgn="base"/>
            <a:r>
              <a:rPr lang="en-US" sz="1600" b="1" dirty="0">
                <a:latin typeface="Palatino"/>
              </a:rPr>
              <a:t>88 </a:t>
            </a:r>
            <a:r>
              <a:rPr lang="en-US" sz="1600" dirty="0">
                <a:latin typeface="Palatino"/>
              </a:rPr>
              <a:t>And also the telestial receive it of the administering of angels who are appointed to minister for them, or who are appointed to be ministering spirits for them; for they shall be heirs of salvation.</a:t>
            </a:r>
          </a:p>
          <a:p>
            <a:pPr algn="just" fontAlgn="base"/>
            <a:r>
              <a:rPr lang="en-US" sz="1600" b="1" dirty="0">
                <a:latin typeface="Palatino"/>
              </a:rPr>
              <a:t>89 </a:t>
            </a:r>
            <a:r>
              <a:rPr lang="en-US" sz="1600" dirty="0">
                <a:latin typeface="Palatino"/>
              </a:rPr>
              <a:t>And thus we saw, in the heavenly vision, the glory of the telestial, which surpasses all understanding;</a:t>
            </a:r>
          </a:p>
          <a:p>
            <a:pPr algn="just" fontAlgn="base"/>
            <a:r>
              <a:rPr lang="en-US" sz="1600" b="1" dirty="0"/>
              <a:t>98 </a:t>
            </a:r>
            <a:r>
              <a:rPr lang="en-US" sz="1600" dirty="0"/>
              <a:t>And the glory of the telestial is one, even as the glory of the stars is one; for as one star differs from another star in glory, even so differs one from another in glory in the telestial world;</a:t>
            </a:r>
          </a:p>
          <a:p>
            <a:pPr algn="just" fontAlgn="base"/>
            <a:r>
              <a:rPr lang="en-US" sz="1600" b="1" dirty="0"/>
              <a:t>112 </a:t>
            </a:r>
            <a:r>
              <a:rPr lang="en-US" sz="1600" dirty="0"/>
              <a:t>And they shall be servants of the Most High; but where God and Christ dwell they cannot come, worlds without end.</a:t>
            </a:r>
            <a:endParaRPr lang="en-US" sz="1600" b="0" i="0" dirty="0">
              <a:effectLst/>
              <a:latin typeface="Palatino"/>
            </a:endParaRPr>
          </a:p>
        </p:txBody>
      </p:sp>
      <p:sp>
        <p:nvSpPr>
          <p:cNvPr id="5" name="Rectangle 4">
            <a:extLst>
              <a:ext uri="{FF2B5EF4-FFF2-40B4-BE49-F238E27FC236}">
                <a16:creationId xmlns:a16="http://schemas.microsoft.com/office/drawing/2014/main" id="{E578BB20-9427-4325-99BA-9F88FAD849C1}"/>
              </a:ext>
            </a:extLst>
          </p:cNvPr>
          <p:cNvSpPr/>
          <p:nvPr/>
        </p:nvSpPr>
        <p:spPr>
          <a:xfrm>
            <a:off x="1134793" y="3941805"/>
            <a:ext cx="7598390" cy="369332"/>
          </a:xfrm>
          <a:prstGeom prst="rect">
            <a:avLst/>
          </a:prstGeom>
        </p:spPr>
        <p:txBody>
          <a:bodyPr wrap="square">
            <a:spAutoFit/>
          </a:bodyPr>
          <a:lstStyle/>
          <a:p>
            <a:r>
              <a:rPr lang="en-US" b="1" dirty="0"/>
              <a:t>How do these words and phrases show the love and mercy of Jesus Christ?</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711</Words>
  <Application>Microsoft Office PowerPoint</Application>
  <PresentationFormat>Widescreen</PresentationFormat>
  <Paragraphs>94</Paragraphs>
  <Slides>13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PMingLiU-ExtB</vt:lpstr>
      <vt:lpstr>Yu Gothic UI Semibold</vt:lpstr>
      <vt:lpstr>Arial</vt:lpstr>
      <vt:lpstr>Calibri</vt:lpstr>
      <vt:lpstr>Calibri Light</vt:lpstr>
      <vt:lpstr>Microsoft Himalaya</vt:lpstr>
      <vt:lpstr>Mongolian Baiti</vt:lpstr>
      <vt:lpstr>MV Boli</vt:lpstr>
      <vt:lpstr>Palatino</vt:lpstr>
      <vt:lpstr>Trebuchet MS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2340</cp:revision>
  <dcterms:created xsi:type="dcterms:W3CDTF">2018-08-29T04:26:39Z</dcterms:created>
  <dcterms:modified xsi:type="dcterms:W3CDTF">2018-10-04T00:13:04Z</dcterms:modified>
</cp:coreProperties>
</file>