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3"/>
  </p:notesMasterIdLst>
  <p:sldIdLst>
    <p:sldId id="296" r:id="rId2"/>
    <p:sldId id="304" r:id="rId3"/>
    <p:sldId id="299" r:id="rId4"/>
    <p:sldId id="308" r:id="rId5"/>
    <p:sldId id="305" r:id="rId6"/>
    <p:sldId id="306" r:id="rId7"/>
    <p:sldId id="307" r:id="rId8"/>
    <p:sldId id="310" r:id="rId9"/>
    <p:sldId id="309" r:id="rId10"/>
    <p:sldId id="315" r:id="rId11"/>
    <p:sldId id="31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333399"/>
    <a:srgbClr val="CC0000"/>
    <a:srgbClr val="B9B93A"/>
    <a:srgbClr val="D88028"/>
    <a:srgbClr val="FF6600"/>
    <a:srgbClr val="E6E6E6"/>
    <a:srgbClr val="D6E513"/>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10/3/2018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78000">
              <a:schemeClr val="accent2">
                <a:lumMod val="75000"/>
              </a:schemeClr>
            </a:gs>
            <a:gs pos="28000">
              <a:srgbClr val="FFFF00"/>
            </a:gs>
            <a:gs pos="62000">
              <a:schemeClr val="accent1">
                <a:lumMod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10/3/2018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ubtitle 4">
            <a:extLst>
              <a:ext uri="{FF2B5EF4-FFF2-40B4-BE49-F238E27FC236}">
                <a16:creationId xmlns:a16="http://schemas.microsoft.com/office/drawing/2014/main" id="{157357FD-4A5E-4412-92BA-2AB3D76AAAD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2" name="Rectangle 1">
            <a:extLst>
              <a:ext uri="{FF2B5EF4-FFF2-40B4-BE49-F238E27FC236}">
                <a16:creationId xmlns:a16="http://schemas.microsoft.com/office/drawing/2014/main" id="{60889596-C916-4018-A730-17E2018706BE}"/>
              </a:ext>
            </a:extLst>
          </p:cNvPr>
          <p:cNvSpPr/>
          <p:nvPr/>
        </p:nvSpPr>
        <p:spPr>
          <a:xfrm>
            <a:off x="1134793" y="890974"/>
            <a:ext cx="8355594" cy="369332"/>
          </a:xfrm>
          <a:prstGeom prst="rect">
            <a:avLst/>
          </a:prstGeom>
        </p:spPr>
        <p:txBody>
          <a:bodyPr wrap="square">
            <a:spAutoFit/>
          </a:bodyPr>
          <a:lstStyle/>
          <a:p>
            <a:r>
              <a:rPr lang="en-US" b="1" dirty="0"/>
              <a:t>What are some general descriptions of those who will inherit the terrestrial kingdom? </a:t>
            </a:r>
          </a:p>
        </p:txBody>
      </p:sp>
      <p:sp>
        <p:nvSpPr>
          <p:cNvPr id="3" name="Rectangle 2">
            <a:extLst>
              <a:ext uri="{FF2B5EF4-FFF2-40B4-BE49-F238E27FC236}">
                <a16:creationId xmlns:a16="http://schemas.microsoft.com/office/drawing/2014/main" id="{319E4A8D-BF6C-4A62-8327-9E7B04A1181A}"/>
              </a:ext>
            </a:extLst>
          </p:cNvPr>
          <p:cNvSpPr/>
          <p:nvPr/>
        </p:nvSpPr>
        <p:spPr>
          <a:xfrm>
            <a:off x="1134793" y="1269381"/>
            <a:ext cx="3048463"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Those “who died without law”.</a:t>
            </a:r>
          </a:p>
        </p:txBody>
      </p:sp>
      <p:sp>
        <p:nvSpPr>
          <p:cNvPr id="4" name="Rectangle 3">
            <a:extLst>
              <a:ext uri="{FF2B5EF4-FFF2-40B4-BE49-F238E27FC236}">
                <a16:creationId xmlns:a16="http://schemas.microsoft.com/office/drawing/2014/main" id="{210C1BAD-FFF2-4BE6-9ADC-F6864074F195}"/>
              </a:ext>
            </a:extLst>
          </p:cNvPr>
          <p:cNvSpPr/>
          <p:nvPr/>
        </p:nvSpPr>
        <p:spPr>
          <a:xfrm>
            <a:off x="1135255" y="1647788"/>
            <a:ext cx="8355131"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Those “who received not the testimony of Jesus in the flesh, but afterwards received it.</a:t>
            </a:r>
          </a:p>
        </p:txBody>
      </p:sp>
      <p:sp>
        <p:nvSpPr>
          <p:cNvPr id="5" name="Rectangle 4">
            <a:extLst>
              <a:ext uri="{FF2B5EF4-FFF2-40B4-BE49-F238E27FC236}">
                <a16:creationId xmlns:a16="http://schemas.microsoft.com/office/drawing/2014/main" id="{B004F676-E757-4958-9740-D741F129B750}"/>
              </a:ext>
            </a:extLst>
          </p:cNvPr>
          <p:cNvSpPr/>
          <p:nvPr/>
        </p:nvSpPr>
        <p:spPr>
          <a:xfrm>
            <a:off x="1135255" y="2081436"/>
            <a:ext cx="7028083"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Honorable men of the earth, who were blinded by the craftiness of men.</a:t>
            </a:r>
          </a:p>
        </p:txBody>
      </p:sp>
      <p:sp>
        <p:nvSpPr>
          <p:cNvPr id="6" name="Rectangle 5">
            <a:extLst>
              <a:ext uri="{FF2B5EF4-FFF2-40B4-BE49-F238E27FC236}">
                <a16:creationId xmlns:a16="http://schemas.microsoft.com/office/drawing/2014/main" id="{E47FD27A-A220-4BEF-8E32-ECB21FEE0B7F}"/>
              </a:ext>
            </a:extLst>
          </p:cNvPr>
          <p:cNvSpPr/>
          <p:nvPr/>
        </p:nvSpPr>
        <p:spPr>
          <a:xfrm>
            <a:off x="1134793" y="2515084"/>
            <a:ext cx="4894160"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They who are not valiant in the testimony of Jesus.</a:t>
            </a:r>
          </a:p>
        </p:txBody>
      </p:sp>
      <p:sp>
        <p:nvSpPr>
          <p:cNvPr id="7" name="Rectangle 6">
            <a:extLst>
              <a:ext uri="{FF2B5EF4-FFF2-40B4-BE49-F238E27FC236}">
                <a16:creationId xmlns:a16="http://schemas.microsoft.com/office/drawing/2014/main" id="{CD43526D-047E-4517-B876-BF3C5B88915B}"/>
              </a:ext>
            </a:extLst>
          </p:cNvPr>
          <p:cNvSpPr/>
          <p:nvPr/>
        </p:nvSpPr>
        <p:spPr>
          <a:xfrm>
            <a:off x="1134793" y="3195225"/>
            <a:ext cx="9161683" cy="1569660"/>
          </a:xfrm>
          <a:prstGeom prst="rect">
            <a:avLst/>
          </a:prstGeom>
        </p:spPr>
        <p:txBody>
          <a:bodyPr wrap="square">
            <a:spAutoFit/>
          </a:bodyPr>
          <a:lstStyle/>
          <a:p>
            <a:pPr algn="just" fontAlgn="base"/>
            <a:r>
              <a:rPr lang="en-US" sz="1600" b="1" dirty="0">
                <a:latin typeface="Palatino"/>
              </a:rPr>
              <a:t>7 </a:t>
            </a:r>
            <a:r>
              <a:rPr lang="en-US" sz="1600" dirty="0">
                <a:latin typeface="Palatino"/>
              </a:rPr>
              <a:t>Thus came the voice of the Lord unto me, saying: All who have died without a knowledge of this gospel, who would have received it if they had been permitted to tarry, shall be heirs of the celestial kingdom of God;</a:t>
            </a:r>
          </a:p>
          <a:p>
            <a:pPr algn="just" fontAlgn="base"/>
            <a:r>
              <a:rPr lang="en-US" sz="1600" b="1" dirty="0">
                <a:latin typeface="Palatino"/>
              </a:rPr>
              <a:t>8 </a:t>
            </a:r>
            <a:r>
              <a:rPr lang="en-US" sz="1600" dirty="0">
                <a:latin typeface="Palatino"/>
              </a:rPr>
              <a:t>Also all that shall die henceforth without a knowledge of it, who would have received it with all their hearts, shall be heirs of that kingdom;</a:t>
            </a:r>
          </a:p>
          <a:p>
            <a:pPr algn="just" fontAlgn="base"/>
            <a:r>
              <a:rPr lang="en-US" sz="1600" b="1" dirty="0">
                <a:latin typeface="Palatino"/>
              </a:rPr>
              <a:t>9 </a:t>
            </a:r>
            <a:r>
              <a:rPr lang="en-US" sz="1600" dirty="0">
                <a:latin typeface="Palatino"/>
              </a:rPr>
              <a:t>For I, the Lord, will judge all men according to their works, according to the desire of their hearts.</a:t>
            </a:r>
            <a:endParaRPr lang="en-US" sz="1600" b="0" i="0" dirty="0">
              <a:effectLst/>
              <a:latin typeface="Palatino"/>
            </a:endParaRPr>
          </a:p>
        </p:txBody>
      </p:sp>
      <p:sp>
        <p:nvSpPr>
          <p:cNvPr id="26" name="Rectangle 25">
            <a:extLst>
              <a:ext uri="{FF2B5EF4-FFF2-40B4-BE49-F238E27FC236}">
                <a16:creationId xmlns:a16="http://schemas.microsoft.com/office/drawing/2014/main" id="{098FEC07-7BD4-4694-925A-B923E9941EA2}"/>
              </a:ext>
            </a:extLst>
          </p:cNvPr>
          <p:cNvSpPr/>
          <p:nvPr/>
        </p:nvSpPr>
        <p:spPr>
          <a:xfrm>
            <a:off x="1134793" y="2905405"/>
            <a:ext cx="4274503" cy="369332"/>
          </a:xfrm>
          <a:prstGeom prst="rect">
            <a:avLst/>
          </a:prstGeom>
        </p:spPr>
        <p:txBody>
          <a:bodyPr wrap="none">
            <a:spAutoFit/>
          </a:bodyPr>
          <a:lstStyle/>
          <a:p>
            <a:r>
              <a:rPr lang="en-US" b="1" dirty="0">
                <a:latin typeface="Arial Black" panose="020B0A04020102020204" pitchFamily="34" charset="0"/>
              </a:rPr>
              <a:t>Doctrine and Covenants 137:7-9.</a:t>
            </a:r>
          </a:p>
        </p:txBody>
      </p:sp>
      <p:sp>
        <p:nvSpPr>
          <p:cNvPr id="8" name="Rectangle 7">
            <a:extLst>
              <a:ext uri="{FF2B5EF4-FFF2-40B4-BE49-F238E27FC236}">
                <a16:creationId xmlns:a16="http://schemas.microsoft.com/office/drawing/2014/main" id="{166E94FE-1C0B-4DC4-89E1-8A83A6103051}"/>
              </a:ext>
            </a:extLst>
          </p:cNvPr>
          <p:cNvSpPr/>
          <p:nvPr/>
        </p:nvSpPr>
        <p:spPr>
          <a:xfrm>
            <a:off x="1112577" y="5227685"/>
            <a:ext cx="9161220" cy="646331"/>
          </a:xfrm>
          <a:prstGeom prst="rect">
            <a:avLst/>
          </a:prstGeom>
        </p:spPr>
        <p:txBody>
          <a:bodyPr wrap="square">
            <a:spAutoFit/>
          </a:bodyPr>
          <a:lstStyle/>
          <a:p>
            <a:pPr algn="just"/>
            <a:r>
              <a:rPr lang="en-US" b="1" dirty="0"/>
              <a:t>What additional clarification did the Lord give concerning those who would have accepted the gospel if they had been permitted to live?</a:t>
            </a:r>
          </a:p>
        </p:txBody>
      </p:sp>
      <p:sp>
        <p:nvSpPr>
          <p:cNvPr id="9" name="Rectangle 8">
            <a:extLst>
              <a:ext uri="{FF2B5EF4-FFF2-40B4-BE49-F238E27FC236}">
                <a16:creationId xmlns:a16="http://schemas.microsoft.com/office/drawing/2014/main" id="{1BBB8819-358C-4E5B-B41F-93195A2E8972}"/>
              </a:ext>
            </a:extLst>
          </p:cNvPr>
          <p:cNvSpPr/>
          <p:nvPr/>
        </p:nvSpPr>
        <p:spPr>
          <a:xfrm>
            <a:off x="1112577" y="4801523"/>
            <a:ext cx="7200361" cy="369332"/>
          </a:xfrm>
          <a:prstGeom prst="rect">
            <a:avLst/>
          </a:prstGeom>
        </p:spPr>
        <p:txBody>
          <a:bodyPr wrap="square">
            <a:spAutoFit/>
          </a:bodyPr>
          <a:lstStyle/>
          <a:p>
            <a:r>
              <a:rPr lang="en-US" b="1" dirty="0"/>
              <a:t>Who will judge us according to our works and the desires of our hearts? </a:t>
            </a:r>
          </a:p>
        </p:txBody>
      </p:sp>
    </p:spTree>
    <p:extLst>
      <p:ext uri="{BB962C8B-B14F-4D97-AF65-F5344CB8AC3E}">
        <p14:creationId xmlns:p14="http://schemas.microsoft.com/office/powerpoint/2010/main" val="3938764642"/>
      </p:ext>
    </p:extLst>
  </p:cSld>
  <p:clrMapOvr>
    <a:masterClrMapping/>
  </p:clrMapOvr>
  <mc:AlternateContent xmlns:mc="http://schemas.openxmlformats.org/markup-compatibility/2006" xmlns:p14="http://schemas.microsoft.com/office/powerpoint/2010/main">
    <mc:Choice Requires="p14">
      <p:transition spd="slow" p14:dur="225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250" fill="hold"/>
                                        <p:tgtEl>
                                          <p:spTgt spid="3"/>
                                        </p:tgtEl>
                                        <p:attrNameLst>
                                          <p:attrName>ppt_x</p:attrName>
                                        </p:attrNameLst>
                                      </p:cBhvr>
                                      <p:tavLst>
                                        <p:tav tm="0">
                                          <p:val>
                                            <p:strVal val="0-#ppt_w/2"/>
                                          </p:val>
                                        </p:tav>
                                        <p:tav tm="100000">
                                          <p:val>
                                            <p:strVal val="#ppt_x"/>
                                          </p:val>
                                        </p:tav>
                                      </p:tavLst>
                                    </p:anim>
                                    <p:anim calcmode="lin" valueType="num">
                                      <p:cBhvr additive="base">
                                        <p:cTn id="8" dur="12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1250" fill="hold"/>
                                        <p:tgtEl>
                                          <p:spTgt spid="4"/>
                                        </p:tgtEl>
                                        <p:attrNameLst>
                                          <p:attrName>ppt_x</p:attrName>
                                        </p:attrNameLst>
                                      </p:cBhvr>
                                      <p:tavLst>
                                        <p:tav tm="0">
                                          <p:val>
                                            <p:strVal val="0-#ppt_w/2"/>
                                          </p:val>
                                        </p:tav>
                                        <p:tav tm="100000">
                                          <p:val>
                                            <p:strVal val="#ppt_x"/>
                                          </p:val>
                                        </p:tav>
                                      </p:tavLst>
                                    </p:anim>
                                    <p:anim calcmode="lin" valueType="num">
                                      <p:cBhvr additive="base">
                                        <p:cTn id="14" dur="125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250" fill="hold"/>
                                        <p:tgtEl>
                                          <p:spTgt spid="5"/>
                                        </p:tgtEl>
                                        <p:attrNameLst>
                                          <p:attrName>ppt_x</p:attrName>
                                        </p:attrNameLst>
                                      </p:cBhvr>
                                      <p:tavLst>
                                        <p:tav tm="0">
                                          <p:val>
                                            <p:strVal val="0-#ppt_w/2"/>
                                          </p:val>
                                        </p:tav>
                                        <p:tav tm="100000">
                                          <p:val>
                                            <p:strVal val="#ppt_x"/>
                                          </p:val>
                                        </p:tav>
                                      </p:tavLst>
                                    </p:anim>
                                    <p:anim calcmode="lin" valueType="num">
                                      <p:cBhvr additive="base">
                                        <p:cTn id="20" dur="125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125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6" dur="125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strips(upRight)">
                                      <p:cBhvr>
                                        <p:cTn id="31" dur="1250"/>
                                        <p:tgtEl>
                                          <p:spTgt spid="26"/>
                                        </p:tgtEl>
                                      </p:cBhvr>
                                    </p:animEffect>
                                  </p:childTnLst>
                                </p:cTn>
                              </p:par>
                              <p:par>
                                <p:cTn id="32" presetID="18" presetClass="entr" presetSubtype="3"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strips(upRight)">
                                      <p:cBhvr>
                                        <p:cTn id="34" dur="125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125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up)">
                                      <p:cBhvr>
                                        <p:cTn id="44"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26"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CE91914A-9053-4018-AE91-D7C85B7FC36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3" name="Rectangle 2">
            <a:extLst>
              <a:ext uri="{FF2B5EF4-FFF2-40B4-BE49-F238E27FC236}">
                <a16:creationId xmlns:a16="http://schemas.microsoft.com/office/drawing/2014/main" id="{471636F0-C699-4D23-97B5-E3323410E41F}"/>
              </a:ext>
            </a:extLst>
          </p:cNvPr>
          <p:cNvSpPr/>
          <p:nvPr/>
        </p:nvSpPr>
        <p:spPr>
          <a:xfrm>
            <a:off x="980660" y="826465"/>
            <a:ext cx="6771861" cy="369332"/>
          </a:xfrm>
          <a:prstGeom prst="rect">
            <a:avLst/>
          </a:prstGeom>
        </p:spPr>
        <p:txBody>
          <a:bodyPr wrap="square">
            <a:spAutoFit/>
          </a:bodyPr>
          <a:lstStyle/>
          <a:p>
            <a:r>
              <a:rPr lang="en-US" b="1" dirty="0"/>
              <a:t>What do you think it means to be “blinded by the craftiness of men”?</a:t>
            </a:r>
          </a:p>
        </p:txBody>
      </p:sp>
      <p:sp>
        <p:nvSpPr>
          <p:cNvPr id="4" name="Rectangle 3">
            <a:extLst>
              <a:ext uri="{FF2B5EF4-FFF2-40B4-BE49-F238E27FC236}">
                <a16:creationId xmlns:a16="http://schemas.microsoft.com/office/drawing/2014/main" id="{34264266-BDDA-493F-9477-C363D5FDCBE7}"/>
              </a:ext>
            </a:extLst>
          </p:cNvPr>
          <p:cNvSpPr/>
          <p:nvPr/>
        </p:nvSpPr>
        <p:spPr>
          <a:xfrm>
            <a:off x="980660" y="1171023"/>
            <a:ext cx="9528314"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Some people are blind to the importance of the gospel of Jesus Christ because of worldly influences.</a:t>
            </a:r>
          </a:p>
        </p:txBody>
      </p:sp>
      <p:sp>
        <p:nvSpPr>
          <p:cNvPr id="6" name="Rectangle 5">
            <a:extLst>
              <a:ext uri="{FF2B5EF4-FFF2-40B4-BE49-F238E27FC236}">
                <a16:creationId xmlns:a16="http://schemas.microsoft.com/office/drawing/2014/main" id="{91DE250E-D537-448B-BB46-530191FCC7FA}"/>
              </a:ext>
            </a:extLst>
          </p:cNvPr>
          <p:cNvSpPr/>
          <p:nvPr/>
        </p:nvSpPr>
        <p:spPr>
          <a:xfrm>
            <a:off x="1881810" y="1656531"/>
            <a:ext cx="8136832" cy="2704166"/>
          </a:xfrm>
          <a:prstGeom prst="rect">
            <a:avLst/>
          </a:prstGeom>
          <a:solidFill>
            <a:srgbClr val="FFD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1FC1D22-EAE2-4792-8BD8-18C0E71482CD}"/>
              </a:ext>
            </a:extLst>
          </p:cNvPr>
          <p:cNvSpPr txBox="1"/>
          <p:nvPr/>
        </p:nvSpPr>
        <p:spPr>
          <a:xfrm>
            <a:off x="3326297" y="1669786"/>
            <a:ext cx="6692345" cy="2893100"/>
          </a:xfrm>
          <a:prstGeom prst="rect">
            <a:avLst/>
          </a:prstGeom>
          <a:noFill/>
        </p:spPr>
        <p:txBody>
          <a:bodyPr wrap="square" rtlCol="0">
            <a:spAutoFit/>
          </a:bodyPr>
          <a:lstStyle/>
          <a:p>
            <a:pPr algn="just"/>
            <a:r>
              <a:rPr lang="en-US" sz="1400" dirty="0"/>
              <a:t>“What does it mean to be valiant in the testimony of Jesus?… </a:t>
            </a:r>
          </a:p>
          <a:p>
            <a:pPr algn="just"/>
            <a:r>
              <a:rPr lang="en-US" sz="1400" dirty="0"/>
              <a:t>“The great cornerstone of valiance in the cause of righteousness is obedience to the whole law of the whole gospel.… </a:t>
            </a:r>
          </a:p>
          <a:p>
            <a:pPr algn="just"/>
            <a:r>
              <a:rPr lang="en-US" sz="1400" dirty="0"/>
              <a:t>“To be valiant in the testimony of Jesus is to believe in Christ and his gospel with unshakable conviction.… </a:t>
            </a:r>
          </a:p>
          <a:p>
            <a:pPr algn="just"/>
            <a:r>
              <a:rPr lang="en-US" sz="1400" dirty="0"/>
              <a:t>“But this is not all. It is more than believing and knowing. We must be doers of the word and not hearers only. It is more than lip service; it is not simply confessing with the mouth the divine Sonship of the Savior. It is obedience and conformity and personal righteousness.… </a:t>
            </a:r>
          </a:p>
          <a:p>
            <a:pPr algn="just"/>
            <a:r>
              <a:rPr lang="en-US" sz="1400" dirty="0"/>
              <a:t>“To be valiant in the testimony of Jesus is to … ‘endure to the end.’ (2Ne. 31:20.) It is to live our religion, to practice what we preach, to keep the commandments” (“Be Valiant in the Fight of Faith, ”Ensign, Nov. 1974,35).</a:t>
            </a:r>
          </a:p>
          <a:p>
            <a:pPr algn="just"/>
            <a:endParaRPr lang="en-US" sz="1400" dirty="0"/>
          </a:p>
        </p:txBody>
      </p:sp>
      <p:pic>
        <p:nvPicPr>
          <p:cNvPr id="11" name="Picture 10">
            <a:extLst>
              <a:ext uri="{FF2B5EF4-FFF2-40B4-BE49-F238E27FC236}">
                <a16:creationId xmlns:a16="http://schemas.microsoft.com/office/drawing/2014/main" id="{4D141B6B-9360-4247-B6BD-7DB4345C25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4805" y="1740892"/>
            <a:ext cx="1308238" cy="1753309"/>
          </a:xfrm>
          <a:prstGeom prst="rect">
            <a:avLst/>
          </a:prstGeom>
        </p:spPr>
      </p:pic>
      <p:sp>
        <p:nvSpPr>
          <p:cNvPr id="12" name="Rectangle 11">
            <a:extLst>
              <a:ext uri="{FF2B5EF4-FFF2-40B4-BE49-F238E27FC236}">
                <a16:creationId xmlns:a16="http://schemas.microsoft.com/office/drawing/2014/main" id="{F9F8D8A8-8C2E-4B28-A622-86EAB4A26388}"/>
              </a:ext>
            </a:extLst>
          </p:cNvPr>
          <p:cNvSpPr/>
          <p:nvPr/>
        </p:nvSpPr>
        <p:spPr>
          <a:xfrm>
            <a:off x="1906866" y="3533664"/>
            <a:ext cx="1487138" cy="492443"/>
          </a:xfrm>
          <a:prstGeom prst="rect">
            <a:avLst/>
          </a:prstGeom>
        </p:spPr>
        <p:txBody>
          <a:bodyPr wrap="none">
            <a:spAutoFit/>
          </a:bodyPr>
          <a:lstStyle/>
          <a:p>
            <a:pPr algn="ctr"/>
            <a:r>
              <a:rPr lang="en-US" sz="1300" b="1" dirty="0"/>
              <a:t>Elder</a:t>
            </a:r>
          </a:p>
          <a:p>
            <a:pPr algn="ctr"/>
            <a:r>
              <a:rPr lang="en-US" sz="1300" b="1" dirty="0"/>
              <a:t>Bruce R. McConkie</a:t>
            </a:r>
          </a:p>
        </p:txBody>
      </p:sp>
      <p:sp>
        <p:nvSpPr>
          <p:cNvPr id="13" name="Rectangle 12">
            <a:extLst>
              <a:ext uri="{FF2B5EF4-FFF2-40B4-BE49-F238E27FC236}">
                <a16:creationId xmlns:a16="http://schemas.microsoft.com/office/drawing/2014/main" id="{F4264B11-2B0E-4583-A814-06A92116791C}"/>
              </a:ext>
            </a:extLst>
          </p:cNvPr>
          <p:cNvSpPr/>
          <p:nvPr/>
        </p:nvSpPr>
        <p:spPr>
          <a:xfrm>
            <a:off x="980660" y="4506469"/>
            <a:ext cx="6056786" cy="369332"/>
          </a:xfrm>
          <a:prstGeom prst="rect">
            <a:avLst/>
          </a:prstGeom>
        </p:spPr>
        <p:txBody>
          <a:bodyPr wrap="none">
            <a:spAutoFit/>
          </a:bodyPr>
          <a:lstStyle/>
          <a:p>
            <a:r>
              <a:rPr lang="en-US" b="1" dirty="0"/>
              <a:t>What characteristics and actions demonstrate their valiance? </a:t>
            </a:r>
          </a:p>
        </p:txBody>
      </p:sp>
      <p:sp>
        <p:nvSpPr>
          <p:cNvPr id="14" name="Rectangle 13">
            <a:extLst>
              <a:ext uri="{FF2B5EF4-FFF2-40B4-BE49-F238E27FC236}">
                <a16:creationId xmlns:a16="http://schemas.microsoft.com/office/drawing/2014/main" id="{69A35697-B190-4405-A2A8-257ED5B97EC6}"/>
              </a:ext>
            </a:extLst>
          </p:cNvPr>
          <p:cNvSpPr/>
          <p:nvPr/>
        </p:nvSpPr>
        <p:spPr>
          <a:xfrm>
            <a:off x="980660" y="4937668"/>
            <a:ext cx="6771860" cy="369332"/>
          </a:xfrm>
          <a:prstGeom prst="rect">
            <a:avLst/>
          </a:prstGeom>
        </p:spPr>
        <p:txBody>
          <a:bodyPr wrap="square">
            <a:spAutoFit/>
          </a:bodyPr>
          <a:lstStyle/>
          <a:p>
            <a:r>
              <a:rPr lang="en-US" b="1" dirty="0"/>
              <a:t>What has helped you be valiant in your testimony of Jesus Christ?</a:t>
            </a:r>
          </a:p>
        </p:txBody>
      </p:sp>
      <p:sp>
        <p:nvSpPr>
          <p:cNvPr id="15" name="Rectangle 14">
            <a:extLst>
              <a:ext uri="{FF2B5EF4-FFF2-40B4-BE49-F238E27FC236}">
                <a16:creationId xmlns:a16="http://schemas.microsoft.com/office/drawing/2014/main" id="{457F19A7-95AB-4CD5-9664-A26163C1E349}"/>
              </a:ext>
            </a:extLst>
          </p:cNvPr>
          <p:cNvSpPr/>
          <p:nvPr/>
        </p:nvSpPr>
        <p:spPr>
          <a:xfrm>
            <a:off x="980660" y="5412996"/>
            <a:ext cx="6864627" cy="369332"/>
          </a:xfrm>
          <a:prstGeom prst="rect">
            <a:avLst/>
          </a:prstGeom>
        </p:spPr>
        <p:txBody>
          <a:bodyPr wrap="square">
            <a:spAutoFit/>
          </a:bodyPr>
          <a:lstStyle/>
          <a:p>
            <a:r>
              <a:rPr lang="en-US" b="1" dirty="0"/>
              <a:t>If we are valiant in the testimony of Jesus Christ, what will we obtain?</a:t>
            </a:r>
          </a:p>
        </p:txBody>
      </p:sp>
      <p:sp>
        <p:nvSpPr>
          <p:cNvPr id="16" name="Rectangle 15">
            <a:extLst>
              <a:ext uri="{FF2B5EF4-FFF2-40B4-BE49-F238E27FC236}">
                <a16:creationId xmlns:a16="http://schemas.microsoft.com/office/drawing/2014/main" id="{8FF661A7-66CF-4DD1-AF91-2FDD772C9D50}"/>
              </a:ext>
            </a:extLst>
          </p:cNvPr>
          <p:cNvSpPr/>
          <p:nvPr/>
        </p:nvSpPr>
        <p:spPr>
          <a:xfrm>
            <a:off x="980660" y="5793688"/>
            <a:ext cx="903798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If we are valiant in the testimony of Jesus Christ, we can obtain the celestial kingdom of God.</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1250"/>
                                        <p:tgtEl>
                                          <p:spTgt spid="11"/>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250"/>
                                        <p:tgtEl>
                                          <p:spTgt spid="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1250"/>
                                        <p:tgtEl>
                                          <p:spTgt spid="6"/>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125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2000"/>
                                        <p:tgtEl>
                                          <p:spTgt spid="16"/>
                                        </p:tgtEl>
                                      </p:cBhvr>
                                    </p:animEffect>
                                    <p:anim calcmode="lin" valueType="num">
                                      <p:cBhvr>
                                        <p:cTn id="46" dur="2000" fill="hold"/>
                                        <p:tgtEl>
                                          <p:spTgt spid="16"/>
                                        </p:tgtEl>
                                        <p:attrNameLst>
                                          <p:attrName>ppt_w</p:attrName>
                                        </p:attrNameLst>
                                      </p:cBhvr>
                                      <p:tavLst>
                                        <p:tav tm="0" fmla="#ppt_w*sin(2.5*pi*$)">
                                          <p:val>
                                            <p:fltVal val="0"/>
                                          </p:val>
                                        </p:tav>
                                        <p:tav tm="100000">
                                          <p:val>
                                            <p:fltVal val="1"/>
                                          </p:val>
                                        </p:tav>
                                      </p:tavLst>
                                    </p:anim>
                                    <p:anim calcmode="lin" valueType="num">
                                      <p:cBhvr>
                                        <p:cTn id="47"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p:bldP spid="12" grpId="0"/>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921168"/>
            <a:ext cx="7316766" cy="938719"/>
          </a:xfrm>
          <a:prstGeom prst="rect">
            <a:avLst/>
          </a:prstGeom>
        </p:spPr>
        <p:txBody>
          <a:bodyPr wrap="square">
            <a:spAutoFit/>
          </a:bodyPr>
          <a:lstStyle/>
          <a:p>
            <a:pPr algn="ctr"/>
            <a:r>
              <a:rPr lang="en-US" sz="55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76:50-80.</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3" name="Rectangle 2">
            <a:extLst>
              <a:ext uri="{FF2B5EF4-FFF2-40B4-BE49-F238E27FC236}">
                <a16:creationId xmlns:a16="http://schemas.microsoft.com/office/drawing/2014/main" id="{61F2883E-32C9-4079-A909-6966F7E93C34}"/>
              </a:ext>
            </a:extLst>
          </p:cNvPr>
          <p:cNvSpPr/>
          <p:nvPr/>
        </p:nvSpPr>
        <p:spPr>
          <a:xfrm>
            <a:off x="1706080" y="890974"/>
            <a:ext cx="4466864" cy="369332"/>
          </a:xfrm>
          <a:prstGeom prst="rect">
            <a:avLst/>
          </a:prstGeom>
        </p:spPr>
        <p:txBody>
          <a:bodyPr wrap="none">
            <a:spAutoFit/>
          </a:bodyPr>
          <a:lstStyle/>
          <a:p>
            <a:r>
              <a:rPr lang="en-US" b="1" dirty="0">
                <a:latin typeface="Arial Black" panose="020B0A04020102020204" pitchFamily="34" charset="0"/>
              </a:rPr>
              <a:t>Doctrine and Covenants 76:50–70.</a:t>
            </a:r>
          </a:p>
        </p:txBody>
      </p:sp>
      <p:sp>
        <p:nvSpPr>
          <p:cNvPr id="6" name="Rectangle 5">
            <a:extLst>
              <a:ext uri="{FF2B5EF4-FFF2-40B4-BE49-F238E27FC236}">
                <a16:creationId xmlns:a16="http://schemas.microsoft.com/office/drawing/2014/main" id="{0DCCD6F6-C936-472E-AC78-7E2D4CFC0F13}"/>
              </a:ext>
            </a:extLst>
          </p:cNvPr>
          <p:cNvSpPr/>
          <p:nvPr/>
        </p:nvSpPr>
        <p:spPr>
          <a:xfrm>
            <a:off x="3048000" y="2459504"/>
            <a:ext cx="6096000" cy="1938992"/>
          </a:xfrm>
          <a:prstGeom prst="rect">
            <a:avLst/>
          </a:prstGeom>
        </p:spPr>
        <p:txBody>
          <a:bodyPr>
            <a:spAutoFit/>
          </a:bodyPr>
          <a:lstStyle/>
          <a:p>
            <a:pPr algn="ctr"/>
            <a:r>
              <a:rPr lang="en-US" sz="3000" b="1" dirty="0">
                <a:effectLst>
                  <a:outerShdw blurRad="38100" dist="38100" dir="2700000" algn="tl">
                    <a:srgbClr val="000000">
                      <a:alpha val="43137"/>
                    </a:srgbClr>
                  </a:outerShdw>
                </a:effectLst>
                <a:latin typeface="MV Boli" panose="02000500030200090000" pitchFamily="2" charset="0"/>
                <a:cs typeface="MV Boli" panose="02000500030200090000" pitchFamily="2" charset="0"/>
              </a:rPr>
              <a:t>“The Lord reveals the requirements for and blessings of receiving exaltation in the celestial kingdom”</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2" name="Rectangle 1">
            <a:extLst>
              <a:ext uri="{FF2B5EF4-FFF2-40B4-BE49-F238E27FC236}">
                <a16:creationId xmlns:a16="http://schemas.microsoft.com/office/drawing/2014/main" id="{B35249DB-CC26-4ABA-BE15-C3B91667DA2B}"/>
              </a:ext>
            </a:extLst>
          </p:cNvPr>
          <p:cNvSpPr/>
          <p:nvPr/>
        </p:nvSpPr>
        <p:spPr>
          <a:xfrm>
            <a:off x="1219200" y="998739"/>
            <a:ext cx="9170504" cy="646331"/>
          </a:xfrm>
          <a:prstGeom prst="rect">
            <a:avLst/>
          </a:prstGeom>
        </p:spPr>
        <p:txBody>
          <a:bodyPr wrap="square">
            <a:spAutoFit/>
          </a:bodyPr>
          <a:lstStyle/>
          <a:p>
            <a:pPr algn="just"/>
            <a:r>
              <a:rPr lang="en-US" b="1" dirty="0"/>
              <a:t>What were Joseph Smith and Sidney Rigdon doing prior to receiving the vision recorded in Doctrine and Covenants 76? </a:t>
            </a:r>
          </a:p>
        </p:txBody>
      </p:sp>
      <p:sp>
        <p:nvSpPr>
          <p:cNvPr id="4" name="Rectangle 3">
            <a:extLst>
              <a:ext uri="{FF2B5EF4-FFF2-40B4-BE49-F238E27FC236}">
                <a16:creationId xmlns:a16="http://schemas.microsoft.com/office/drawing/2014/main" id="{7AF54AB2-26D3-40E4-AC5E-F7E2E7416E8C}"/>
              </a:ext>
            </a:extLst>
          </p:cNvPr>
          <p:cNvSpPr/>
          <p:nvPr/>
        </p:nvSpPr>
        <p:spPr>
          <a:xfrm>
            <a:off x="1219200" y="1752835"/>
            <a:ext cx="365215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Translating and pondering John 5:29.</a:t>
            </a:r>
          </a:p>
        </p:txBody>
      </p:sp>
      <p:sp>
        <p:nvSpPr>
          <p:cNvPr id="5" name="Rectangle 4">
            <a:extLst>
              <a:ext uri="{FF2B5EF4-FFF2-40B4-BE49-F238E27FC236}">
                <a16:creationId xmlns:a16="http://schemas.microsoft.com/office/drawing/2014/main" id="{14B50C93-3FF3-4301-825D-E0266DDAEFCF}"/>
              </a:ext>
            </a:extLst>
          </p:cNvPr>
          <p:cNvSpPr/>
          <p:nvPr/>
        </p:nvSpPr>
        <p:spPr>
          <a:xfrm>
            <a:off x="1219199" y="2057656"/>
            <a:ext cx="9170503" cy="646331"/>
          </a:xfrm>
          <a:prstGeom prst="rect">
            <a:avLst/>
          </a:prstGeom>
        </p:spPr>
        <p:txBody>
          <a:bodyPr wrap="square">
            <a:spAutoFit/>
          </a:bodyPr>
          <a:lstStyle/>
          <a:p>
            <a:pPr algn="just"/>
            <a:r>
              <a:rPr lang="en-US" dirty="0">
                <a:latin typeface="Palatino"/>
              </a:rPr>
              <a:t>And shall come forth; they that have done good, unto the resurrection of life; and they that have done evil, unto the resurrection of damnation.</a:t>
            </a:r>
            <a:endParaRPr lang="en-US" dirty="0"/>
          </a:p>
        </p:txBody>
      </p:sp>
      <p:sp>
        <p:nvSpPr>
          <p:cNvPr id="9" name="Rectangle 8">
            <a:extLst>
              <a:ext uri="{FF2B5EF4-FFF2-40B4-BE49-F238E27FC236}">
                <a16:creationId xmlns:a16="http://schemas.microsoft.com/office/drawing/2014/main" id="{FFE4FCC3-4CB3-46AC-A752-C4755A5C9177}"/>
              </a:ext>
            </a:extLst>
          </p:cNvPr>
          <p:cNvSpPr/>
          <p:nvPr/>
        </p:nvSpPr>
        <p:spPr>
          <a:xfrm>
            <a:off x="3711225" y="1752835"/>
            <a:ext cx="1156086" cy="369332"/>
          </a:xfrm>
          <a:prstGeom prst="rect">
            <a:avLst/>
          </a:prstGeom>
        </p:spPr>
        <p:txBody>
          <a:bodyPr wrap="none">
            <a:spAutoFit/>
          </a:bodyPr>
          <a:lstStyle/>
          <a:p>
            <a:r>
              <a:rPr lang="en-US" b="1" i="1" dirty="0">
                <a:effectLst>
                  <a:outerShdw blurRad="38100" dist="38100" dir="2700000" algn="tl">
                    <a:srgbClr val="000000">
                      <a:alpha val="43137"/>
                    </a:srgbClr>
                  </a:outerShdw>
                </a:effectLst>
              </a:rPr>
              <a:t>John 5:29.</a:t>
            </a:r>
            <a:endParaRPr lang="en-US" b="1" dirty="0"/>
          </a:p>
        </p:txBody>
      </p:sp>
      <p:sp>
        <p:nvSpPr>
          <p:cNvPr id="11" name="Rectangle 10">
            <a:extLst>
              <a:ext uri="{FF2B5EF4-FFF2-40B4-BE49-F238E27FC236}">
                <a16:creationId xmlns:a16="http://schemas.microsoft.com/office/drawing/2014/main" id="{C99206FE-06F5-48F0-8D18-EA549B80B5EF}"/>
              </a:ext>
            </a:extLst>
          </p:cNvPr>
          <p:cNvSpPr/>
          <p:nvPr/>
        </p:nvSpPr>
        <p:spPr>
          <a:xfrm>
            <a:off x="1219199" y="2824142"/>
            <a:ext cx="4120615" cy="369332"/>
          </a:xfrm>
          <a:prstGeom prst="rect">
            <a:avLst/>
          </a:prstGeom>
        </p:spPr>
        <p:txBody>
          <a:bodyPr wrap="none">
            <a:spAutoFit/>
          </a:bodyPr>
          <a:lstStyle/>
          <a:p>
            <a:r>
              <a:rPr lang="en-US" b="1" dirty="0">
                <a:latin typeface="Arial Black" panose="020B0A04020102020204" pitchFamily="34" charset="0"/>
              </a:rPr>
              <a:t>Doctrine and Covenants 76:50.</a:t>
            </a:r>
          </a:p>
        </p:txBody>
      </p:sp>
      <p:sp>
        <p:nvSpPr>
          <p:cNvPr id="10" name="Rectangle 9">
            <a:extLst>
              <a:ext uri="{FF2B5EF4-FFF2-40B4-BE49-F238E27FC236}">
                <a16:creationId xmlns:a16="http://schemas.microsoft.com/office/drawing/2014/main" id="{D6D168E2-4C56-4A15-A901-E946C9EC8610}"/>
              </a:ext>
            </a:extLst>
          </p:cNvPr>
          <p:cNvSpPr/>
          <p:nvPr/>
        </p:nvSpPr>
        <p:spPr>
          <a:xfrm>
            <a:off x="1219199" y="3100710"/>
            <a:ext cx="9170502" cy="584775"/>
          </a:xfrm>
          <a:prstGeom prst="rect">
            <a:avLst/>
          </a:prstGeom>
        </p:spPr>
        <p:txBody>
          <a:bodyPr wrap="square">
            <a:spAutoFit/>
          </a:bodyPr>
          <a:lstStyle/>
          <a:p>
            <a:pPr algn="just"/>
            <a:r>
              <a:rPr lang="en-US" sz="1600" dirty="0">
                <a:latin typeface="Palatino"/>
              </a:rPr>
              <a:t>And again we bear record—for we saw and heard, and this is the testimony of the gospel of Christ concerning them who shall come forth in the resurrection of the just—`</a:t>
            </a:r>
            <a:endParaRPr lang="en-US" sz="1600" dirty="0"/>
          </a:p>
        </p:txBody>
      </p:sp>
      <p:sp>
        <p:nvSpPr>
          <p:cNvPr id="13" name="Rectangle 12">
            <a:extLst>
              <a:ext uri="{FF2B5EF4-FFF2-40B4-BE49-F238E27FC236}">
                <a16:creationId xmlns:a16="http://schemas.microsoft.com/office/drawing/2014/main" id="{0AADFF1F-E68A-443A-A041-E1952A6143DC}"/>
              </a:ext>
            </a:extLst>
          </p:cNvPr>
          <p:cNvSpPr/>
          <p:nvPr/>
        </p:nvSpPr>
        <p:spPr>
          <a:xfrm>
            <a:off x="1219198" y="3685485"/>
            <a:ext cx="9011479" cy="369332"/>
          </a:xfrm>
          <a:prstGeom prst="rect">
            <a:avLst/>
          </a:prstGeom>
        </p:spPr>
        <p:txBody>
          <a:bodyPr wrap="square">
            <a:spAutoFit/>
          </a:bodyPr>
          <a:lstStyle/>
          <a:p>
            <a:pPr algn="just"/>
            <a:r>
              <a:rPr lang="en-US" b="1" dirty="0"/>
              <a:t>Whom did the Prophet and Sidney Rigdon see following the vision of the sons of perdition? </a:t>
            </a:r>
          </a:p>
        </p:txBody>
      </p:sp>
      <p:sp>
        <p:nvSpPr>
          <p:cNvPr id="14" name="Rectangle 13">
            <a:extLst>
              <a:ext uri="{FF2B5EF4-FFF2-40B4-BE49-F238E27FC236}">
                <a16:creationId xmlns:a16="http://schemas.microsoft.com/office/drawing/2014/main" id="{2250B13B-80F3-4953-9564-EA6C8967109F}"/>
              </a:ext>
            </a:extLst>
          </p:cNvPr>
          <p:cNvSpPr/>
          <p:nvPr/>
        </p:nvSpPr>
        <p:spPr>
          <a:xfrm>
            <a:off x="1219197" y="3957876"/>
            <a:ext cx="5492850"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Those who will come forth in the resurrection of the just.</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horizontal)">
                                      <p:cBhvr>
                                        <p:cTn id="20" dur="1250"/>
                                        <p:tgtEl>
                                          <p:spTgt spid="1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125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Effect transition="in" filter="checkerboard(across)">
                                      <p:cBhvr>
                                        <p:cTn id="3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1"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8" name="Rectangle 7">
            <a:extLst>
              <a:ext uri="{FF2B5EF4-FFF2-40B4-BE49-F238E27FC236}">
                <a16:creationId xmlns:a16="http://schemas.microsoft.com/office/drawing/2014/main" id="{4E218B01-81F2-4BB0-9A3E-336CDC663628}"/>
              </a:ext>
            </a:extLst>
          </p:cNvPr>
          <p:cNvSpPr/>
          <p:nvPr/>
        </p:nvSpPr>
        <p:spPr>
          <a:xfrm>
            <a:off x="1134793" y="929906"/>
            <a:ext cx="4043671" cy="369332"/>
          </a:xfrm>
          <a:prstGeom prst="rect">
            <a:avLst/>
          </a:prstGeom>
        </p:spPr>
        <p:txBody>
          <a:bodyPr wrap="none">
            <a:spAutoFit/>
          </a:bodyPr>
          <a:lstStyle/>
          <a:p>
            <a:r>
              <a:rPr lang="en-US" b="1" dirty="0">
                <a:latin typeface="Arial Black" panose="020B0A04020102020204" pitchFamily="34" charset="0"/>
              </a:rPr>
              <a:t>Doctrine and Covenants 76:70.</a:t>
            </a:r>
          </a:p>
        </p:txBody>
      </p:sp>
      <p:sp>
        <p:nvSpPr>
          <p:cNvPr id="2" name="Rectangle 1">
            <a:extLst>
              <a:ext uri="{FF2B5EF4-FFF2-40B4-BE49-F238E27FC236}">
                <a16:creationId xmlns:a16="http://schemas.microsoft.com/office/drawing/2014/main" id="{8F9CF3E6-1935-411C-9B64-63AF4C2869F0}"/>
              </a:ext>
            </a:extLst>
          </p:cNvPr>
          <p:cNvSpPr/>
          <p:nvPr/>
        </p:nvSpPr>
        <p:spPr>
          <a:xfrm>
            <a:off x="1139686" y="1232154"/>
            <a:ext cx="9223514" cy="584775"/>
          </a:xfrm>
          <a:prstGeom prst="rect">
            <a:avLst/>
          </a:prstGeom>
        </p:spPr>
        <p:txBody>
          <a:bodyPr wrap="square">
            <a:spAutoFit/>
          </a:bodyPr>
          <a:lstStyle/>
          <a:p>
            <a:pPr algn="just"/>
            <a:r>
              <a:rPr lang="en-US" sz="1600" dirty="0">
                <a:latin typeface="Palatino"/>
              </a:rPr>
              <a:t>These are they whose bodies are celestial, whose glory is that of the sun, even the glory of God, the highest of all, whose glory the sun of the firmament is written of as being typical.</a:t>
            </a:r>
            <a:endParaRPr lang="en-US" sz="1600" dirty="0"/>
          </a:p>
        </p:txBody>
      </p:sp>
      <p:sp>
        <p:nvSpPr>
          <p:cNvPr id="3" name="Rectangle 2">
            <a:extLst>
              <a:ext uri="{FF2B5EF4-FFF2-40B4-BE49-F238E27FC236}">
                <a16:creationId xmlns:a16="http://schemas.microsoft.com/office/drawing/2014/main" id="{977F9881-6C6E-42BD-A812-0B0D87E59B36}"/>
              </a:ext>
            </a:extLst>
          </p:cNvPr>
          <p:cNvSpPr/>
          <p:nvPr/>
        </p:nvSpPr>
        <p:spPr>
          <a:xfrm>
            <a:off x="4193652" y="1816929"/>
            <a:ext cx="3834768" cy="369332"/>
          </a:xfrm>
          <a:prstGeom prst="rect">
            <a:avLst/>
          </a:prstGeom>
        </p:spPr>
        <p:txBody>
          <a:bodyPr wrap="none">
            <a:spAutoFit/>
          </a:bodyPr>
          <a:lstStyle/>
          <a:p>
            <a:r>
              <a:rPr lang="en-US" i="1" dirty="0">
                <a:effectLst>
                  <a:outerShdw blurRad="38100" dist="38100" dir="2700000" algn="tl">
                    <a:srgbClr val="000000">
                      <a:alpha val="43137"/>
                    </a:srgbClr>
                  </a:outerShdw>
                </a:effectLst>
              </a:rPr>
              <a:t>Recipe for Becoming a Celestial Person.</a:t>
            </a:r>
          </a:p>
        </p:txBody>
      </p:sp>
      <p:sp>
        <p:nvSpPr>
          <p:cNvPr id="11" name="Rectangle 10">
            <a:extLst>
              <a:ext uri="{FF2B5EF4-FFF2-40B4-BE49-F238E27FC236}">
                <a16:creationId xmlns:a16="http://schemas.microsoft.com/office/drawing/2014/main" id="{2A48F1A3-3F13-40FF-92A7-3490F1A11277}"/>
              </a:ext>
            </a:extLst>
          </p:cNvPr>
          <p:cNvSpPr/>
          <p:nvPr/>
        </p:nvSpPr>
        <p:spPr>
          <a:xfrm>
            <a:off x="1134793" y="2186261"/>
            <a:ext cx="4428392" cy="369332"/>
          </a:xfrm>
          <a:prstGeom prst="rect">
            <a:avLst/>
          </a:prstGeom>
        </p:spPr>
        <p:txBody>
          <a:bodyPr wrap="none">
            <a:spAutoFit/>
          </a:bodyPr>
          <a:lstStyle/>
          <a:p>
            <a:r>
              <a:rPr lang="en-US" b="1" dirty="0">
                <a:latin typeface="Arial Black" panose="020B0A04020102020204" pitchFamily="34" charset="0"/>
              </a:rPr>
              <a:t>Doctrine and Covenants 76:51-53.</a:t>
            </a:r>
          </a:p>
        </p:txBody>
      </p:sp>
      <p:sp>
        <p:nvSpPr>
          <p:cNvPr id="5" name="Rectangle 4">
            <a:extLst>
              <a:ext uri="{FF2B5EF4-FFF2-40B4-BE49-F238E27FC236}">
                <a16:creationId xmlns:a16="http://schemas.microsoft.com/office/drawing/2014/main" id="{6351CEE9-59D9-4EBF-95CD-4D95E0AC0346}"/>
              </a:ext>
            </a:extLst>
          </p:cNvPr>
          <p:cNvSpPr/>
          <p:nvPr/>
        </p:nvSpPr>
        <p:spPr>
          <a:xfrm>
            <a:off x="1134793" y="2489333"/>
            <a:ext cx="9321172" cy="1762021"/>
          </a:xfrm>
          <a:prstGeom prst="rect">
            <a:avLst/>
          </a:prstGeom>
        </p:spPr>
        <p:txBody>
          <a:bodyPr wrap="square">
            <a:spAutoFit/>
          </a:bodyPr>
          <a:lstStyle/>
          <a:p>
            <a:pPr algn="just" fontAlgn="base"/>
            <a:r>
              <a:rPr lang="en-US" sz="1550" b="1" dirty="0">
                <a:latin typeface="Palatino"/>
              </a:rPr>
              <a:t>51 </a:t>
            </a:r>
            <a:r>
              <a:rPr lang="en-US" sz="1550" dirty="0">
                <a:latin typeface="Palatino"/>
              </a:rPr>
              <a:t>They are they who received the testimony of Jesus, and believed on his name and were baptized after the manner of his burial, being buried in the water in his name, and this according to the commandment which he has given—</a:t>
            </a:r>
          </a:p>
          <a:p>
            <a:pPr algn="just" fontAlgn="base"/>
            <a:r>
              <a:rPr lang="en-US" sz="1550" b="1" dirty="0">
                <a:latin typeface="Palatino"/>
              </a:rPr>
              <a:t>52 </a:t>
            </a:r>
            <a:r>
              <a:rPr lang="en-US" sz="1550" dirty="0">
                <a:latin typeface="Palatino"/>
              </a:rPr>
              <a:t>That by keeping the commandments they might be washed and cleansed from all their sins, and receive the Holy Spirit by the laying on of the hands of him who is ordained and sealed unto this power;</a:t>
            </a:r>
          </a:p>
          <a:p>
            <a:pPr algn="just" fontAlgn="base"/>
            <a:r>
              <a:rPr lang="en-US" sz="1550" b="1" dirty="0">
                <a:latin typeface="Palatino"/>
              </a:rPr>
              <a:t>53 </a:t>
            </a:r>
            <a:r>
              <a:rPr lang="en-US" sz="1550" dirty="0">
                <a:latin typeface="Palatino"/>
              </a:rPr>
              <a:t>And who overcome by faith, and are sealed by the Holy Spirit of promise, which the Father sheds forth upon all those who are just and true.</a:t>
            </a:r>
            <a:endParaRPr lang="en-US" sz="1550" b="0" i="0" dirty="0">
              <a:effectLst/>
              <a:latin typeface="Palatino"/>
            </a:endParaRPr>
          </a:p>
        </p:txBody>
      </p:sp>
      <p:sp>
        <p:nvSpPr>
          <p:cNvPr id="6" name="Rectangle 5">
            <a:extLst>
              <a:ext uri="{FF2B5EF4-FFF2-40B4-BE49-F238E27FC236}">
                <a16:creationId xmlns:a16="http://schemas.microsoft.com/office/drawing/2014/main" id="{E6BD99B1-9874-450B-8ECB-BD21DBE32A9A}"/>
              </a:ext>
            </a:extLst>
          </p:cNvPr>
          <p:cNvSpPr/>
          <p:nvPr/>
        </p:nvSpPr>
        <p:spPr>
          <a:xfrm>
            <a:off x="1145651" y="4290650"/>
            <a:ext cx="6580365" cy="369332"/>
          </a:xfrm>
          <a:prstGeom prst="rect">
            <a:avLst/>
          </a:prstGeom>
        </p:spPr>
        <p:txBody>
          <a:bodyPr wrap="square">
            <a:spAutoFit/>
          </a:bodyPr>
          <a:lstStyle/>
          <a:p>
            <a:r>
              <a:rPr lang="en-US" b="1" dirty="0"/>
              <a:t>What do you think it means to “[receive] the testimony of Jesus”? </a:t>
            </a:r>
          </a:p>
        </p:txBody>
      </p:sp>
      <p:sp>
        <p:nvSpPr>
          <p:cNvPr id="9" name="Rectangle 8">
            <a:extLst>
              <a:ext uri="{FF2B5EF4-FFF2-40B4-BE49-F238E27FC236}">
                <a16:creationId xmlns:a16="http://schemas.microsoft.com/office/drawing/2014/main" id="{10DDCFDB-D904-4688-9B56-43CA666C405F}"/>
              </a:ext>
            </a:extLst>
          </p:cNvPr>
          <p:cNvSpPr/>
          <p:nvPr/>
        </p:nvSpPr>
        <p:spPr>
          <a:xfrm>
            <a:off x="1134792" y="4667183"/>
            <a:ext cx="6580364"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Having faith in the Savior’s divine mission and following His gospel.</a:t>
            </a:r>
          </a:p>
        </p:txBody>
      </p:sp>
      <p:sp>
        <p:nvSpPr>
          <p:cNvPr id="15" name="Rectangle 14">
            <a:extLst>
              <a:ext uri="{FF2B5EF4-FFF2-40B4-BE49-F238E27FC236}">
                <a16:creationId xmlns:a16="http://schemas.microsoft.com/office/drawing/2014/main" id="{EE5D1E5E-F307-4320-B399-28B095A8E3D5}"/>
              </a:ext>
            </a:extLst>
          </p:cNvPr>
          <p:cNvSpPr/>
          <p:nvPr/>
        </p:nvSpPr>
        <p:spPr>
          <a:xfrm>
            <a:off x="1145651" y="5083012"/>
            <a:ext cx="4144404" cy="369332"/>
          </a:xfrm>
          <a:prstGeom prst="rect">
            <a:avLst/>
          </a:prstGeom>
        </p:spPr>
        <p:txBody>
          <a:bodyPr wrap="none">
            <a:spAutoFit/>
          </a:bodyPr>
          <a:lstStyle/>
          <a:p>
            <a:r>
              <a:rPr lang="en-US" b="1" dirty="0"/>
              <a:t>How does someone “overcome by faith”?</a:t>
            </a:r>
          </a:p>
        </p:txBody>
      </p:sp>
      <p:sp>
        <p:nvSpPr>
          <p:cNvPr id="16" name="Rectangle 15">
            <a:extLst>
              <a:ext uri="{FF2B5EF4-FFF2-40B4-BE49-F238E27FC236}">
                <a16:creationId xmlns:a16="http://schemas.microsoft.com/office/drawing/2014/main" id="{5A3A1BF0-FEC3-48A1-B157-FB18972BED92}"/>
              </a:ext>
            </a:extLst>
          </p:cNvPr>
          <p:cNvSpPr/>
          <p:nvPr/>
        </p:nvSpPr>
        <p:spPr>
          <a:xfrm>
            <a:off x="1134792" y="5492513"/>
            <a:ext cx="6471955" cy="369332"/>
          </a:xfrm>
          <a:prstGeom prst="rect">
            <a:avLst/>
          </a:prstGeom>
        </p:spPr>
        <p:txBody>
          <a:bodyPr wrap="square">
            <a:spAutoFit/>
          </a:bodyPr>
          <a:lstStyle/>
          <a:p>
            <a:r>
              <a:rPr lang="en-US" b="1" dirty="0"/>
              <a:t>What does it mean to be “sealed by the Holy Spirit of promise”?</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1750"/>
                                        <p:tgtEl>
                                          <p:spTgt spid="5"/>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1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52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fltVal val="0.5"/>
                                          </p:val>
                                        </p:tav>
                                        <p:tav tm="100000">
                                          <p:val>
                                            <p:strVal val="#ppt_x"/>
                                          </p:val>
                                        </p:tav>
                                      </p:tavLst>
                                    </p:anim>
                                    <p:anim calcmode="lin" valueType="num">
                                      <p:cBhvr>
                                        <p:cTn id="26" dur="10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arn(inVertical)">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outVertical)">
                                      <p:cBhvr>
                                        <p:cTn id="4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5" grpId="0"/>
      <p:bldP spid="6" grpId="0"/>
      <p:bldP spid="9"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10" name="Rectangle 9">
            <a:extLst>
              <a:ext uri="{FF2B5EF4-FFF2-40B4-BE49-F238E27FC236}">
                <a16:creationId xmlns:a16="http://schemas.microsoft.com/office/drawing/2014/main" id="{98EF3145-AC1D-4761-BE26-7D4F3DB268BA}"/>
              </a:ext>
            </a:extLst>
          </p:cNvPr>
          <p:cNvSpPr/>
          <p:nvPr/>
        </p:nvSpPr>
        <p:spPr>
          <a:xfrm>
            <a:off x="1161298" y="1006819"/>
            <a:ext cx="4428392" cy="369332"/>
          </a:xfrm>
          <a:prstGeom prst="rect">
            <a:avLst/>
          </a:prstGeom>
        </p:spPr>
        <p:txBody>
          <a:bodyPr wrap="none">
            <a:spAutoFit/>
          </a:bodyPr>
          <a:lstStyle/>
          <a:p>
            <a:r>
              <a:rPr lang="en-US" b="1" dirty="0">
                <a:latin typeface="Arial Black" panose="020B0A04020102020204" pitchFamily="34" charset="0"/>
              </a:rPr>
              <a:t>Doctrine and Covenants 76:54-68.</a:t>
            </a:r>
          </a:p>
        </p:txBody>
      </p:sp>
      <p:sp>
        <p:nvSpPr>
          <p:cNvPr id="2" name="Rectangle 1">
            <a:extLst>
              <a:ext uri="{FF2B5EF4-FFF2-40B4-BE49-F238E27FC236}">
                <a16:creationId xmlns:a16="http://schemas.microsoft.com/office/drawing/2014/main" id="{61F46DAE-8449-4695-9A9E-AC97AA277143}"/>
              </a:ext>
            </a:extLst>
          </p:cNvPr>
          <p:cNvSpPr/>
          <p:nvPr/>
        </p:nvSpPr>
        <p:spPr>
          <a:xfrm>
            <a:off x="1161298" y="1326569"/>
            <a:ext cx="9506702" cy="4939814"/>
          </a:xfrm>
          <a:prstGeom prst="rect">
            <a:avLst/>
          </a:prstGeom>
        </p:spPr>
        <p:txBody>
          <a:bodyPr wrap="square">
            <a:spAutoFit/>
          </a:bodyPr>
          <a:lstStyle/>
          <a:p>
            <a:pPr algn="just" fontAlgn="base"/>
            <a:r>
              <a:rPr lang="en-US" sz="1500" b="1" dirty="0">
                <a:latin typeface="Palatino"/>
              </a:rPr>
              <a:t>54 </a:t>
            </a:r>
            <a:r>
              <a:rPr lang="en-US" sz="1500" dirty="0">
                <a:latin typeface="Palatino"/>
              </a:rPr>
              <a:t>They are they who are the church of the Firstborn.</a:t>
            </a:r>
          </a:p>
          <a:p>
            <a:pPr algn="just" fontAlgn="base"/>
            <a:r>
              <a:rPr lang="en-US" sz="1500" b="1" dirty="0">
                <a:latin typeface="Palatino"/>
              </a:rPr>
              <a:t>55 </a:t>
            </a:r>
            <a:r>
              <a:rPr lang="en-US" sz="1500" dirty="0">
                <a:latin typeface="Palatino"/>
              </a:rPr>
              <a:t>They are they into whose hands the Father has given all things—</a:t>
            </a:r>
          </a:p>
          <a:p>
            <a:pPr algn="just" fontAlgn="base"/>
            <a:r>
              <a:rPr lang="en-US" sz="1500" b="1" dirty="0">
                <a:latin typeface="Palatino"/>
              </a:rPr>
              <a:t>56 </a:t>
            </a:r>
            <a:r>
              <a:rPr lang="en-US" sz="1500" dirty="0">
                <a:latin typeface="Palatino"/>
              </a:rPr>
              <a:t>They are they who are priests and kings, who have received of his fulness, and of his glory;</a:t>
            </a:r>
          </a:p>
          <a:p>
            <a:pPr algn="just" fontAlgn="base"/>
            <a:r>
              <a:rPr lang="en-US" sz="1500" b="1" dirty="0">
                <a:latin typeface="Palatino"/>
              </a:rPr>
              <a:t>57 </a:t>
            </a:r>
            <a:r>
              <a:rPr lang="en-US" sz="1500" dirty="0">
                <a:latin typeface="Palatino"/>
              </a:rPr>
              <a:t>And are priests of the Most High, after the order of Melchizedek, which was after the order of Enoch, which was after the order of the Only Begotten Son.</a:t>
            </a:r>
          </a:p>
          <a:p>
            <a:pPr algn="just" fontAlgn="base"/>
            <a:r>
              <a:rPr lang="en-US" sz="1500" b="1" dirty="0">
                <a:latin typeface="Palatino"/>
              </a:rPr>
              <a:t>58 </a:t>
            </a:r>
            <a:r>
              <a:rPr lang="en-US" sz="1500" dirty="0">
                <a:latin typeface="Palatino"/>
              </a:rPr>
              <a:t>Wherefore, as it is written, they are gods, even the sons of God—</a:t>
            </a:r>
          </a:p>
          <a:p>
            <a:pPr algn="just" fontAlgn="base"/>
            <a:r>
              <a:rPr lang="en-US" sz="1500" b="1" dirty="0">
                <a:latin typeface="Palatino"/>
              </a:rPr>
              <a:t>59 </a:t>
            </a:r>
            <a:r>
              <a:rPr lang="en-US" sz="1500" dirty="0">
                <a:latin typeface="Palatino"/>
              </a:rPr>
              <a:t>Wherefore, all things are theirs, whether life or death, or things present, or things to come, all are theirs and they are Christ’s, and Christ is God’s.</a:t>
            </a:r>
          </a:p>
          <a:p>
            <a:pPr algn="just" fontAlgn="base"/>
            <a:r>
              <a:rPr lang="en-US" sz="1500" b="1" dirty="0">
                <a:latin typeface="Palatino"/>
              </a:rPr>
              <a:t>60 </a:t>
            </a:r>
            <a:r>
              <a:rPr lang="en-US" sz="1500" dirty="0">
                <a:latin typeface="Palatino"/>
              </a:rPr>
              <a:t>And they shall overcome all things.</a:t>
            </a:r>
          </a:p>
          <a:p>
            <a:pPr algn="just" fontAlgn="base"/>
            <a:r>
              <a:rPr lang="en-US" sz="1500" b="1" dirty="0">
                <a:latin typeface="Palatino"/>
              </a:rPr>
              <a:t>61 </a:t>
            </a:r>
            <a:r>
              <a:rPr lang="en-US" sz="1500" dirty="0">
                <a:latin typeface="Palatino"/>
              </a:rPr>
              <a:t>Wherefore, let no man glory in man, but rather let him glory in God, who shall subdue all enemies under his feet.</a:t>
            </a:r>
          </a:p>
          <a:p>
            <a:pPr algn="just" fontAlgn="base"/>
            <a:r>
              <a:rPr lang="en-US" sz="1500" b="1" dirty="0">
                <a:latin typeface="Palatino"/>
              </a:rPr>
              <a:t>62 </a:t>
            </a:r>
            <a:r>
              <a:rPr lang="en-US" sz="1500" dirty="0">
                <a:latin typeface="Palatino"/>
              </a:rPr>
              <a:t>These shall dwell in the presence of God and his Christ forever and ever.</a:t>
            </a:r>
          </a:p>
          <a:p>
            <a:pPr algn="just" fontAlgn="base"/>
            <a:r>
              <a:rPr lang="en-US" sz="1500" b="1" dirty="0">
                <a:latin typeface="Palatino"/>
              </a:rPr>
              <a:t>63 </a:t>
            </a:r>
            <a:r>
              <a:rPr lang="en-US" sz="1500" dirty="0">
                <a:latin typeface="Palatino"/>
              </a:rPr>
              <a:t>These are they whom he shall bring with him, when he shall come in the clouds of heaven to reign on the earth over his people.</a:t>
            </a:r>
          </a:p>
          <a:p>
            <a:pPr algn="just" fontAlgn="base"/>
            <a:r>
              <a:rPr lang="en-US" sz="1500" b="1" dirty="0">
                <a:latin typeface="Palatino"/>
              </a:rPr>
              <a:t>64 </a:t>
            </a:r>
            <a:r>
              <a:rPr lang="en-US" sz="1500" dirty="0">
                <a:latin typeface="Palatino"/>
              </a:rPr>
              <a:t>These are they who shall have part in the first resurrection.</a:t>
            </a:r>
          </a:p>
          <a:p>
            <a:pPr algn="just" fontAlgn="base"/>
            <a:r>
              <a:rPr lang="en-US" sz="1500" b="1" dirty="0">
                <a:latin typeface="Palatino"/>
              </a:rPr>
              <a:t>65 </a:t>
            </a:r>
            <a:r>
              <a:rPr lang="en-US" sz="1500" dirty="0">
                <a:latin typeface="Palatino"/>
              </a:rPr>
              <a:t>These are they who shall come forth in the resurrection of the just.</a:t>
            </a:r>
          </a:p>
          <a:p>
            <a:pPr algn="just" fontAlgn="base"/>
            <a:r>
              <a:rPr lang="en-US" sz="1500" b="1" dirty="0">
                <a:latin typeface="Palatino"/>
              </a:rPr>
              <a:t>66 </a:t>
            </a:r>
            <a:r>
              <a:rPr lang="en-US" sz="1500" dirty="0">
                <a:latin typeface="Palatino"/>
              </a:rPr>
              <a:t>These are they who are come unto Mount Zion, and unto the city of the living God, the heavenly place, the holiest of all.</a:t>
            </a:r>
          </a:p>
          <a:p>
            <a:pPr algn="just" fontAlgn="base"/>
            <a:r>
              <a:rPr lang="en-US" sz="1500" b="1" dirty="0">
                <a:latin typeface="Palatino"/>
              </a:rPr>
              <a:t>67 </a:t>
            </a:r>
            <a:r>
              <a:rPr lang="en-US" sz="1500" dirty="0">
                <a:latin typeface="Palatino"/>
              </a:rPr>
              <a:t>These are they who have come to an innumerable company of angels, to the general assembly and church of Enoch, and of the Firstborn.</a:t>
            </a:r>
          </a:p>
          <a:p>
            <a:pPr algn="just" fontAlgn="base"/>
            <a:r>
              <a:rPr lang="en-US" sz="1500" b="1" dirty="0">
                <a:latin typeface="Palatino"/>
              </a:rPr>
              <a:t>68 </a:t>
            </a:r>
            <a:r>
              <a:rPr lang="en-US" sz="1500" dirty="0">
                <a:latin typeface="Palatino"/>
              </a:rPr>
              <a:t>These are they whose names are written in heaven, where God and Christ are the judge of all.</a:t>
            </a:r>
            <a:endParaRPr lang="en-US" sz="1500" b="0" i="0" dirty="0">
              <a:effectLst/>
              <a:latin typeface="Palatino"/>
            </a:endParaRP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3" name="Rectangle 2">
            <a:extLst>
              <a:ext uri="{FF2B5EF4-FFF2-40B4-BE49-F238E27FC236}">
                <a16:creationId xmlns:a16="http://schemas.microsoft.com/office/drawing/2014/main" id="{92F1777B-6907-489D-AD82-AD1F9430672C}"/>
              </a:ext>
            </a:extLst>
          </p:cNvPr>
          <p:cNvSpPr/>
          <p:nvPr/>
        </p:nvSpPr>
        <p:spPr>
          <a:xfrm>
            <a:off x="1405062" y="890974"/>
            <a:ext cx="5007205" cy="369332"/>
          </a:xfrm>
          <a:prstGeom prst="rect">
            <a:avLst/>
          </a:prstGeom>
        </p:spPr>
        <p:txBody>
          <a:bodyPr wrap="none">
            <a:spAutoFit/>
          </a:bodyPr>
          <a:lstStyle/>
          <a:p>
            <a:r>
              <a:rPr lang="en-US" b="1" dirty="0"/>
              <a:t>Which blessings are especially meaningful to you? </a:t>
            </a:r>
          </a:p>
        </p:txBody>
      </p:sp>
      <p:sp>
        <p:nvSpPr>
          <p:cNvPr id="4" name="Rectangle 3">
            <a:extLst>
              <a:ext uri="{FF2B5EF4-FFF2-40B4-BE49-F238E27FC236}">
                <a16:creationId xmlns:a16="http://schemas.microsoft.com/office/drawing/2014/main" id="{AE2EBEC9-8C5A-4F85-9130-2B99BF4D28BE}"/>
              </a:ext>
            </a:extLst>
          </p:cNvPr>
          <p:cNvSpPr/>
          <p:nvPr/>
        </p:nvSpPr>
        <p:spPr>
          <a:xfrm>
            <a:off x="6154906" y="904226"/>
            <a:ext cx="730328" cy="369332"/>
          </a:xfrm>
          <a:prstGeom prst="rect">
            <a:avLst/>
          </a:prstGeom>
        </p:spPr>
        <p:txBody>
          <a:bodyPr wrap="none">
            <a:spAutoFit/>
          </a:bodyPr>
          <a:lstStyle/>
          <a:p>
            <a:r>
              <a:rPr lang="en-US" b="1"/>
              <a:t>Why?</a:t>
            </a:r>
            <a:endParaRPr lang="en-US" dirty="0"/>
          </a:p>
        </p:txBody>
      </p:sp>
      <p:sp>
        <p:nvSpPr>
          <p:cNvPr id="8" name="Rectangle 7">
            <a:extLst>
              <a:ext uri="{FF2B5EF4-FFF2-40B4-BE49-F238E27FC236}">
                <a16:creationId xmlns:a16="http://schemas.microsoft.com/office/drawing/2014/main" id="{45B8172F-1447-47CB-B206-C151202E21BC}"/>
              </a:ext>
            </a:extLst>
          </p:cNvPr>
          <p:cNvSpPr/>
          <p:nvPr/>
        </p:nvSpPr>
        <p:spPr>
          <a:xfrm>
            <a:off x="1405062" y="1273558"/>
            <a:ext cx="4428392" cy="369332"/>
          </a:xfrm>
          <a:prstGeom prst="rect">
            <a:avLst/>
          </a:prstGeom>
        </p:spPr>
        <p:txBody>
          <a:bodyPr wrap="none">
            <a:spAutoFit/>
          </a:bodyPr>
          <a:lstStyle/>
          <a:p>
            <a:r>
              <a:rPr lang="en-US" b="1" dirty="0">
                <a:latin typeface="Arial Black" panose="020B0A04020102020204" pitchFamily="34" charset="0"/>
              </a:rPr>
              <a:t>Doctrine and Covenants 76:69-70.</a:t>
            </a:r>
          </a:p>
        </p:txBody>
      </p:sp>
      <p:sp>
        <p:nvSpPr>
          <p:cNvPr id="7" name="Rectangle 6">
            <a:extLst>
              <a:ext uri="{FF2B5EF4-FFF2-40B4-BE49-F238E27FC236}">
                <a16:creationId xmlns:a16="http://schemas.microsoft.com/office/drawing/2014/main" id="{6F3ABE7E-F4AB-4959-866E-A9AECB950BAE}"/>
              </a:ext>
            </a:extLst>
          </p:cNvPr>
          <p:cNvSpPr/>
          <p:nvPr/>
        </p:nvSpPr>
        <p:spPr>
          <a:xfrm>
            <a:off x="1405061" y="1563378"/>
            <a:ext cx="8852121" cy="1077218"/>
          </a:xfrm>
          <a:prstGeom prst="rect">
            <a:avLst/>
          </a:prstGeom>
        </p:spPr>
        <p:txBody>
          <a:bodyPr wrap="square">
            <a:spAutoFit/>
          </a:bodyPr>
          <a:lstStyle/>
          <a:p>
            <a:pPr algn="just" fontAlgn="base"/>
            <a:r>
              <a:rPr lang="en-US" sz="1600" b="1" dirty="0">
                <a:latin typeface="Palatino"/>
              </a:rPr>
              <a:t>69 </a:t>
            </a:r>
            <a:r>
              <a:rPr lang="en-US" sz="1600" dirty="0">
                <a:latin typeface="Palatino"/>
              </a:rPr>
              <a:t>These are they who are just men made perfect through Jesus the mediator of the new covenant, who wrought out this perfect atonement through the shedding of his own blood.</a:t>
            </a:r>
          </a:p>
          <a:p>
            <a:pPr algn="just" fontAlgn="base"/>
            <a:r>
              <a:rPr lang="en-US" sz="1600" b="1" dirty="0">
                <a:latin typeface="Palatino"/>
              </a:rPr>
              <a:t>70 </a:t>
            </a:r>
            <a:r>
              <a:rPr lang="en-US" sz="1600" dirty="0">
                <a:latin typeface="Palatino"/>
              </a:rPr>
              <a:t>These are they whose bodies are celestial, whose glory is that of the sun, even the glory of God, the highest of all, whose glory the sun of the firmament is written of as being typical.</a:t>
            </a:r>
            <a:endParaRPr lang="en-US" sz="1600" b="0" i="0" dirty="0">
              <a:effectLst/>
              <a:latin typeface="Palatino"/>
            </a:endParaRPr>
          </a:p>
        </p:txBody>
      </p:sp>
      <p:sp>
        <p:nvSpPr>
          <p:cNvPr id="9" name="Rectangle 8">
            <a:extLst>
              <a:ext uri="{FF2B5EF4-FFF2-40B4-BE49-F238E27FC236}">
                <a16:creationId xmlns:a16="http://schemas.microsoft.com/office/drawing/2014/main" id="{0054B2ED-C739-4A8D-B4BB-030A8CBEB0B2}"/>
              </a:ext>
            </a:extLst>
          </p:cNvPr>
          <p:cNvSpPr/>
          <p:nvPr/>
        </p:nvSpPr>
        <p:spPr>
          <a:xfrm>
            <a:off x="1405061" y="2782669"/>
            <a:ext cx="9024400" cy="369332"/>
          </a:xfrm>
          <a:prstGeom prst="rect">
            <a:avLst/>
          </a:prstGeom>
        </p:spPr>
        <p:txBody>
          <a:bodyPr wrap="square">
            <a:spAutoFit/>
          </a:bodyPr>
          <a:lstStyle/>
          <a:p>
            <a:pPr algn="just"/>
            <a:r>
              <a:rPr lang="en-US" b="1" dirty="0"/>
              <a:t>What do these verses say we still need in order to be worthy to inherit the celestial kingdom?</a:t>
            </a:r>
          </a:p>
        </p:txBody>
      </p:sp>
      <p:sp>
        <p:nvSpPr>
          <p:cNvPr id="10" name="Rectangle 9">
            <a:extLst>
              <a:ext uri="{FF2B5EF4-FFF2-40B4-BE49-F238E27FC236}">
                <a16:creationId xmlns:a16="http://schemas.microsoft.com/office/drawing/2014/main" id="{6EC12437-1406-4E27-8304-BA0C373C1B8D}"/>
              </a:ext>
            </a:extLst>
          </p:cNvPr>
          <p:cNvSpPr/>
          <p:nvPr/>
        </p:nvSpPr>
        <p:spPr>
          <a:xfrm>
            <a:off x="1405061" y="3165253"/>
            <a:ext cx="6718853"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We can be made perfect only through the Atonement of Jesus Christ.</a:t>
            </a:r>
          </a:p>
        </p:txBody>
      </p:sp>
      <p:sp>
        <p:nvSpPr>
          <p:cNvPr id="11" name="Rectangle 10">
            <a:extLst>
              <a:ext uri="{FF2B5EF4-FFF2-40B4-BE49-F238E27FC236}">
                <a16:creationId xmlns:a16="http://schemas.microsoft.com/office/drawing/2014/main" id="{27E750D8-261F-4C5C-BA41-8F1333C36075}"/>
              </a:ext>
            </a:extLst>
          </p:cNvPr>
          <p:cNvSpPr/>
          <p:nvPr/>
        </p:nvSpPr>
        <p:spPr>
          <a:xfrm>
            <a:off x="1405060" y="3534585"/>
            <a:ext cx="9024399" cy="646331"/>
          </a:xfrm>
          <a:prstGeom prst="rect">
            <a:avLst/>
          </a:prstGeom>
        </p:spPr>
        <p:txBody>
          <a:bodyPr wrap="square">
            <a:spAutoFit/>
          </a:bodyPr>
          <a:lstStyle/>
          <a:p>
            <a:pPr algn="just"/>
            <a:r>
              <a:rPr lang="en-US" b="1" dirty="0"/>
              <a:t>How might the doctrine inverse 69help us overcome discouragement as we strive for exaltation in the celestial kingdom?</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7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1250"/>
                                        <p:tgtEl>
                                          <p:spTgt spid="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outVertical)">
                                      <p:cBhvr>
                                        <p:cTn id="15" dur="125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1)">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ubtitle 4">
            <a:extLst>
              <a:ext uri="{FF2B5EF4-FFF2-40B4-BE49-F238E27FC236}">
                <a16:creationId xmlns:a16="http://schemas.microsoft.com/office/drawing/2014/main" id="{1F7FB32D-F973-40F6-9A35-85200D20D4F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2" name="Rectangle 1">
            <a:extLst>
              <a:ext uri="{FF2B5EF4-FFF2-40B4-BE49-F238E27FC236}">
                <a16:creationId xmlns:a16="http://schemas.microsoft.com/office/drawing/2014/main" id="{4C4EC16F-3D52-4183-A8B5-E5B54A597DBB}"/>
              </a:ext>
            </a:extLst>
          </p:cNvPr>
          <p:cNvSpPr/>
          <p:nvPr/>
        </p:nvSpPr>
        <p:spPr>
          <a:xfrm>
            <a:off x="3048000" y="2644170"/>
            <a:ext cx="6096000" cy="1569660"/>
          </a:xfrm>
          <a:prstGeom prst="rect">
            <a:avLst/>
          </a:prstGeom>
        </p:spPr>
        <p:txBody>
          <a:bodyPr>
            <a:spAutoFit/>
          </a:bodyPr>
          <a:lstStyle/>
          <a:p>
            <a:pPr algn="ctr"/>
            <a:r>
              <a:rPr lang="en-US" sz="3200" b="1" dirty="0">
                <a:latin typeface="MV Boli" panose="02000500030200090000" pitchFamily="2" charset="0"/>
                <a:cs typeface="MV Boli" panose="02000500030200090000" pitchFamily="2" charset="0"/>
              </a:rPr>
              <a:t>“Joseph Smith and Sidney Rigdon are shown a vision of the terrestrial kingdom”</a:t>
            </a:r>
          </a:p>
        </p:txBody>
      </p:sp>
      <p:sp>
        <p:nvSpPr>
          <p:cNvPr id="20" name="Rectangle 19">
            <a:extLst>
              <a:ext uri="{FF2B5EF4-FFF2-40B4-BE49-F238E27FC236}">
                <a16:creationId xmlns:a16="http://schemas.microsoft.com/office/drawing/2014/main" id="{7C0B8235-D79C-4771-82E0-1B801DABA7AF}"/>
              </a:ext>
            </a:extLst>
          </p:cNvPr>
          <p:cNvSpPr/>
          <p:nvPr/>
        </p:nvSpPr>
        <p:spPr>
          <a:xfrm>
            <a:off x="1706080" y="890974"/>
            <a:ext cx="4466864" cy="369332"/>
          </a:xfrm>
          <a:prstGeom prst="rect">
            <a:avLst/>
          </a:prstGeom>
        </p:spPr>
        <p:txBody>
          <a:bodyPr wrap="none">
            <a:spAutoFit/>
          </a:bodyPr>
          <a:lstStyle/>
          <a:p>
            <a:r>
              <a:rPr lang="en-US" b="1" dirty="0">
                <a:latin typeface="Arial Black" panose="020B0A04020102020204" pitchFamily="34" charset="0"/>
              </a:rPr>
              <a:t>Doctrine and Covenants 76:71–80.</a:t>
            </a:r>
          </a:p>
        </p:txBody>
      </p:sp>
    </p:spTree>
    <p:extLst>
      <p:ext uri="{BB962C8B-B14F-4D97-AF65-F5344CB8AC3E}">
        <p14:creationId xmlns:p14="http://schemas.microsoft.com/office/powerpoint/2010/main" val="4190803760"/>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59D291B-730E-4D70-9356-A6EBBA219217}"/>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80</a:t>
            </a:r>
          </a:p>
        </p:txBody>
      </p:sp>
      <p:sp>
        <p:nvSpPr>
          <p:cNvPr id="12" name="Rectangle 11">
            <a:extLst>
              <a:ext uri="{FF2B5EF4-FFF2-40B4-BE49-F238E27FC236}">
                <a16:creationId xmlns:a16="http://schemas.microsoft.com/office/drawing/2014/main" id="{E45F36AE-D5B2-4579-8E83-EA6A757773A6}"/>
              </a:ext>
            </a:extLst>
          </p:cNvPr>
          <p:cNvSpPr/>
          <p:nvPr/>
        </p:nvSpPr>
        <p:spPr>
          <a:xfrm>
            <a:off x="1388027" y="890974"/>
            <a:ext cx="4197559" cy="369332"/>
          </a:xfrm>
          <a:prstGeom prst="rect">
            <a:avLst/>
          </a:prstGeom>
        </p:spPr>
        <p:txBody>
          <a:bodyPr wrap="none">
            <a:spAutoFit/>
          </a:bodyPr>
          <a:lstStyle/>
          <a:p>
            <a:r>
              <a:rPr lang="en-US" b="1" dirty="0">
                <a:latin typeface="Arial Black" panose="020B0A04020102020204" pitchFamily="34" charset="0"/>
              </a:rPr>
              <a:t>Doctrine and Covenants 76:71.</a:t>
            </a:r>
          </a:p>
        </p:txBody>
      </p:sp>
      <p:sp>
        <p:nvSpPr>
          <p:cNvPr id="7" name="Rectangle 6">
            <a:extLst>
              <a:ext uri="{FF2B5EF4-FFF2-40B4-BE49-F238E27FC236}">
                <a16:creationId xmlns:a16="http://schemas.microsoft.com/office/drawing/2014/main" id="{011CAA11-9B70-40AE-80EE-E6212FCB606C}"/>
              </a:ext>
            </a:extLst>
          </p:cNvPr>
          <p:cNvSpPr/>
          <p:nvPr/>
        </p:nvSpPr>
        <p:spPr>
          <a:xfrm>
            <a:off x="1388026" y="1194046"/>
            <a:ext cx="9014928" cy="830997"/>
          </a:xfrm>
          <a:prstGeom prst="rect">
            <a:avLst/>
          </a:prstGeom>
        </p:spPr>
        <p:txBody>
          <a:bodyPr wrap="square">
            <a:spAutoFit/>
          </a:bodyPr>
          <a:lstStyle/>
          <a:p>
            <a:pPr algn="just"/>
            <a:r>
              <a:rPr lang="en-US" sz="1600" dirty="0">
                <a:latin typeface="Palatino"/>
              </a:rPr>
              <a:t>And again, we saw the terrestrial world, and behold and lo, these are they who are of the terrestrial, whose glory differs from that of the church of the Firstborn who have received the fulness of the Father, even as that of the moon differs from the sun in the firmament.</a:t>
            </a:r>
            <a:endParaRPr lang="en-US" sz="1600" dirty="0"/>
          </a:p>
        </p:txBody>
      </p:sp>
      <p:sp>
        <p:nvSpPr>
          <p:cNvPr id="9" name="Rectangle 8">
            <a:extLst>
              <a:ext uri="{FF2B5EF4-FFF2-40B4-BE49-F238E27FC236}">
                <a16:creationId xmlns:a16="http://schemas.microsoft.com/office/drawing/2014/main" id="{C6E52DEB-BB93-46A0-8256-2E4F69A5EE0B}"/>
              </a:ext>
            </a:extLst>
          </p:cNvPr>
          <p:cNvSpPr/>
          <p:nvPr/>
        </p:nvSpPr>
        <p:spPr>
          <a:xfrm>
            <a:off x="1388027" y="2025043"/>
            <a:ext cx="9014930" cy="369332"/>
          </a:xfrm>
          <a:prstGeom prst="rect">
            <a:avLst/>
          </a:prstGeom>
        </p:spPr>
        <p:txBody>
          <a:bodyPr wrap="square">
            <a:spAutoFit/>
          </a:bodyPr>
          <a:lstStyle/>
          <a:p>
            <a:r>
              <a:rPr lang="en-US" b="1" dirty="0"/>
              <a:t>How does the glory of the terrestrial kingdom compare to the glory of the celestial kingdom? </a:t>
            </a:r>
          </a:p>
        </p:txBody>
      </p:sp>
      <p:sp>
        <p:nvSpPr>
          <p:cNvPr id="15" name="Rectangle 14">
            <a:extLst>
              <a:ext uri="{FF2B5EF4-FFF2-40B4-BE49-F238E27FC236}">
                <a16:creationId xmlns:a16="http://schemas.microsoft.com/office/drawing/2014/main" id="{C72EA8A0-2A3D-4896-99F3-EF9294808796}"/>
              </a:ext>
            </a:extLst>
          </p:cNvPr>
          <p:cNvSpPr/>
          <p:nvPr/>
        </p:nvSpPr>
        <p:spPr>
          <a:xfrm>
            <a:off x="1388026" y="2486708"/>
            <a:ext cx="4428392" cy="369332"/>
          </a:xfrm>
          <a:prstGeom prst="rect">
            <a:avLst/>
          </a:prstGeom>
        </p:spPr>
        <p:txBody>
          <a:bodyPr wrap="none">
            <a:spAutoFit/>
          </a:bodyPr>
          <a:lstStyle/>
          <a:p>
            <a:r>
              <a:rPr lang="en-US" b="1" dirty="0">
                <a:latin typeface="Arial Black" panose="020B0A04020102020204" pitchFamily="34" charset="0"/>
              </a:rPr>
              <a:t>Doctrine and Covenants 76:72-80.</a:t>
            </a:r>
          </a:p>
        </p:txBody>
      </p:sp>
      <p:sp>
        <p:nvSpPr>
          <p:cNvPr id="13" name="Rectangle 12">
            <a:extLst>
              <a:ext uri="{FF2B5EF4-FFF2-40B4-BE49-F238E27FC236}">
                <a16:creationId xmlns:a16="http://schemas.microsoft.com/office/drawing/2014/main" id="{4558F1DA-8D44-4B52-AA5B-BE66D6CA6DE6}"/>
              </a:ext>
            </a:extLst>
          </p:cNvPr>
          <p:cNvSpPr/>
          <p:nvPr/>
        </p:nvSpPr>
        <p:spPr>
          <a:xfrm>
            <a:off x="1388025" y="2789780"/>
            <a:ext cx="9014929" cy="3293209"/>
          </a:xfrm>
          <a:prstGeom prst="rect">
            <a:avLst/>
          </a:prstGeom>
        </p:spPr>
        <p:txBody>
          <a:bodyPr wrap="square">
            <a:spAutoFit/>
          </a:bodyPr>
          <a:lstStyle/>
          <a:p>
            <a:pPr algn="just" fontAlgn="base"/>
            <a:r>
              <a:rPr lang="en-US" sz="1600" b="1" dirty="0">
                <a:latin typeface="Palatino"/>
              </a:rPr>
              <a:t>72 </a:t>
            </a:r>
            <a:r>
              <a:rPr lang="en-US" sz="1600" dirty="0">
                <a:latin typeface="Palatino"/>
              </a:rPr>
              <a:t>Behold, these are they who died without law;</a:t>
            </a:r>
          </a:p>
          <a:p>
            <a:pPr algn="just" fontAlgn="base"/>
            <a:r>
              <a:rPr lang="en-US" sz="1600" b="1" dirty="0">
                <a:latin typeface="Palatino"/>
              </a:rPr>
              <a:t>73 </a:t>
            </a:r>
            <a:r>
              <a:rPr lang="en-US" sz="1600" dirty="0">
                <a:latin typeface="Palatino"/>
              </a:rPr>
              <a:t>And also they who are the spirits of men kept in prison, whom the Son visited, and preached the gospel unto them, that they might be judged according to men in the flesh;</a:t>
            </a:r>
          </a:p>
          <a:p>
            <a:pPr algn="just" fontAlgn="base"/>
            <a:r>
              <a:rPr lang="en-US" sz="1600" b="1" dirty="0">
                <a:latin typeface="Palatino"/>
              </a:rPr>
              <a:t>74 </a:t>
            </a:r>
            <a:r>
              <a:rPr lang="en-US" sz="1600" dirty="0">
                <a:latin typeface="Palatino"/>
              </a:rPr>
              <a:t>Who received not the testimony of Jesus in the flesh, but afterwards received it.</a:t>
            </a:r>
          </a:p>
          <a:p>
            <a:pPr algn="just" fontAlgn="base"/>
            <a:r>
              <a:rPr lang="en-US" sz="1600" b="1" dirty="0">
                <a:latin typeface="Palatino"/>
              </a:rPr>
              <a:t>75 </a:t>
            </a:r>
            <a:r>
              <a:rPr lang="en-US" sz="1600" dirty="0">
                <a:latin typeface="Palatino"/>
              </a:rPr>
              <a:t>These are they who are honorable men of the earth, who were blinded by the craftiness of men.</a:t>
            </a:r>
          </a:p>
          <a:p>
            <a:pPr algn="just" fontAlgn="base"/>
            <a:r>
              <a:rPr lang="en-US" sz="1600" b="1" dirty="0">
                <a:latin typeface="Palatino"/>
              </a:rPr>
              <a:t>76 </a:t>
            </a:r>
            <a:r>
              <a:rPr lang="en-US" sz="1600" dirty="0">
                <a:latin typeface="Palatino"/>
              </a:rPr>
              <a:t>These are they who receive of his glory, but not of his fulness.</a:t>
            </a:r>
          </a:p>
          <a:p>
            <a:pPr algn="just" fontAlgn="base"/>
            <a:r>
              <a:rPr lang="en-US" sz="1600" b="1" dirty="0">
                <a:latin typeface="Palatino"/>
              </a:rPr>
              <a:t>77 </a:t>
            </a:r>
            <a:r>
              <a:rPr lang="en-US" sz="1600" dirty="0">
                <a:latin typeface="Palatino"/>
              </a:rPr>
              <a:t>These are they who receive of the presence of the Son, but not of the fulness of the Father.</a:t>
            </a:r>
          </a:p>
          <a:p>
            <a:pPr algn="just" fontAlgn="base"/>
            <a:r>
              <a:rPr lang="en-US" sz="1600" b="1" dirty="0">
                <a:latin typeface="Palatino"/>
              </a:rPr>
              <a:t>78 </a:t>
            </a:r>
            <a:r>
              <a:rPr lang="en-US" sz="1600" dirty="0">
                <a:latin typeface="Palatino"/>
              </a:rPr>
              <a:t>Wherefore, they are bodies terrestrial, and not bodies celestial, and differ in glory as the moon differs from the sun.</a:t>
            </a:r>
          </a:p>
          <a:p>
            <a:pPr algn="just" fontAlgn="base"/>
            <a:r>
              <a:rPr lang="en-US" sz="1600" b="1" dirty="0">
                <a:latin typeface="Palatino"/>
              </a:rPr>
              <a:t>79 </a:t>
            </a:r>
            <a:r>
              <a:rPr lang="en-US" sz="1600" dirty="0">
                <a:latin typeface="Palatino"/>
              </a:rPr>
              <a:t>These are they who are not valiant in the testimony of Jesus; wherefore, they obtain not the crown over the kingdom of our God.</a:t>
            </a:r>
          </a:p>
          <a:p>
            <a:pPr algn="just" fontAlgn="base"/>
            <a:r>
              <a:rPr lang="en-US" sz="1600" b="1" dirty="0">
                <a:latin typeface="Palatino"/>
              </a:rPr>
              <a:t>80 </a:t>
            </a:r>
            <a:r>
              <a:rPr lang="en-US" sz="1600" dirty="0">
                <a:latin typeface="Palatino"/>
              </a:rPr>
              <a:t>And now this is the end of the vision which we saw of the terrestrial, that the Lord commanded us to write while we were yet in the Spirit.</a:t>
            </a:r>
            <a:endParaRPr lang="en-US" sz="1600" b="0" i="0" dirty="0">
              <a:effectLst/>
              <a:latin typeface="Palatino"/>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1250"/>
                                        <p:tgtEl>
                                          <p:spTgt spid="13"/>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heckerboard(across)">
                                      <p:cBhvr>
                                        <p:cTn id="15"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707</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11</vt:i4>
      </vt:variant>
    </vt:vector>
  </HeadingPairs>
  <TitlesOfParts>
    <vt:vector size="23" baseType="lpstr">
      <vt:lpstr>PMingLiU-ExtB</vt:lpstr>
      <vt:lpstr>Yu Gothic UI Semibold</vt:lpstr>
      <vt:lpstr>Arial</vt:lpstr>
      <vt:lpstr>Arial Black</vt:lpstr>
      <vt:lpstr>Calibri</vt:lpstr>
      <vt:lpstr>Calibri 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2314</cp:revision>
  <dcterms:created xsi:type="dcterms:W3CDTF">2018-08-29T04:26:39Z</dcterms:created>
  <dcterms:modified xsi:type="dcterms:W3CDTF">2018-10-03T23:18:44Z</dcterms:modified>
</cp:coreProperties>
</file>