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19" r:id="rId1"/>
  </p:sldMasterIdLst>
  <p:notesMasterIdLst>
    <p:notesMasterId r:id="rId17"/>
  </p:notesMasterIdLst>
  <p:sldIdLst>
    <p:sldId id="296" r:id="rId2"/>
    <p:sldId id="304" r:id="rId3"/>
    <p:sldId id="299" r:id="rId4"/>
    <p:sldId id="308" r:id="rId5"/>
    <p:sldId id="305" r:id="rId6"/>
    <p:sldId id="306" r:id="rId7"/>
    <p:sldId id="307" r:id="rId8"/>
    <p:sldId id="310" r:id="rId9"/>
    <p:sldId id="309" r:id="rId10"/>
    <p:sldId id="315" r:id="rId11"/>
    <p:sldId id="312" r:id="rId12"/>
    <p:sldId id="313" r:id="rId13"/>
    <p:sldId id="314" r:id="rId14"/>
    <p:sldId id="316" r:id="rId15"/>
    <p:sldId id="31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D757"/>
    <a:srgbClr val="333399"/>
    <a:srgbClr val="CC0000"/>
    <a:srgbClr val="B9B93A"/>
    <a:srgbClr val="D88028"/>
    <a:srgbClr val="FF6600"/>
    <a:srgbClr val="E6E6E6"/>
    <a:srgbClr val="D6E513"/>
    <a:srgbClr val="13BD2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p:scale>
          <a:sx n="66" d="100"/>
          <a:sy n="66" d="100"/>
        </p:scale>
        <p:origin x="348"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10/3/2018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0788-7DBB-4A74-8692-D74F1D9231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BD76C2-4A12-42D3-ACDC-3303B253CA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7886F4-DB9B-4E05-8DB3-4A3BF4F5EAD1}"/>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5" name="Footer Placeholder 4">
            <a:extLst>
              <a:ext uri="{FF2B5EF4-FFF2-40B4-BE49-F238E27FC236}">
                <a16:creationId xmlns:a16="http://schemas.microsoft.com/office/drawing/2014/main" id="{D040FD86-19B1-44CE-B93C-C2B000FF924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1C1CDA-3248-4517-99CD-08B3DC5B4C9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882439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71F87-14F3-4D84-BC4E-FD2DD441F5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97B02E-18E0-4C9E-BC60-5A7FBCFF4B8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1BCE62-D9FD-4BD4-8DC0-77A9BA442107}"/>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5" name="Footer Placeholder 4">
            <a:extLst>
              <a:ext uri="{FF2B5EF4-FFF2-40B4-BE49-F238E27FC236}">
                <a16:creationId xmlns:a16="http://schemas.microsoft.com/office/drawing/2014/main" id="{375E7B3A-B3FE-4835-A5DF-9D0E36189C9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074C966-D78F-4E79-937C-0FB8CBD5F1B5}"/>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60455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0BF33E-A692-4782-A30A-06E69F1C2E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3339D0-0CBE-4750-AC38-02120948EB1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6FEEC3-27DE-4036-B81F-0E3EE4D2A95A}"/>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5" name="Footer Placeholder 4">
            <a:extLst>
              <a:ext uri="{FF2B5EF4-FFF2-40B4-BE49-F238E27FC236}">
                <a16:creationId xmlns:a16="http://schemas.microsoft.com/office/drawing/2014/main" id="{D20F68D8-11C5-49DE-93C9-4B1AB2D28A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54B7A2B-0EF3-4149-A692-D832A394005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253353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2F55-0BDF-478A-A10C-67210DA974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8510F3-63EE-4ACF-84AA-C47775F63DE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944106-7A67-4E85-8F91-A20437C91F1F}"/>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5" name="Footer Placeholder 4">
            <a:extLst>
              <a:ext uri="{FF2B5EF4-FFF2-40B4-BE49-F238E27FC236}">
                <a16:creationId xmlns:a16="http://schemas.microsoft.com/office/drawing/2014/main" id="{FBD32F9A-7EF4-4E55-BCAB-69FAB536E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4472975-2D38-4E00-AB3C-801B503CA08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19785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C5F27-EA5C-4245-8D29-806A9FB576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250C4D-A603-4E77-826F-EE4D991534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16E9F3-B57B-46C7-876B-09710D2AC8B4}"/>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5" name="Footer Placeholder 4">
            <a:extLst>
              <a:ext uri="{FF2B5EF4-FFF2-40B4-BE49-F238E27FC236}">
                <a16:creationId xmlns:a16="http://schemas.microsoft.com/office/drawing/2014/main" id="{D55F1943-C640-474E-ACDD-E35807768E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39C4BA-2E7A-4026-8882-46771D869A03}"/>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20640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E9822-6A96-44EE-ABE7-6CDFDC83AF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B629A7-9314-497F-814F-67DA4C58CD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B068D5-C59F-436E-9CC2-24489F76521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AB226B-557A-4CD5-B7CA-38031B515E0A}"/>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6" name="Footer Placeholder 5">
            <a:extLst>
              <a:ext uri="{FF2B5EF4-FFF2-40B4-BE49-F238E27FC236}">
                <a16:creationId xmlns:a16="http://schemas.microsoft.com/office/drawing/2014/main" id="{B26681C6-0662-4973-911D-37FD3FC36D5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32517ED-0D41-4627-AB6F-86AD55083FF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97899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5CD04-E5FB-4CDC-9F21-4C1786D149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E0B6A6-2F3E-4392-8531-B2BBD142B3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6268181-6C06-43D8-9556-E31DEBCA24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E29E02-4A84-467E-97EA-37ED0847E0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E816EF1-EA0B-4DF2-8F6C-2A50DA11881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3DC9E8-A995-4377-90E3-E595DED79A1D}"/>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8" name="Footer Placeholder 7">
            <a:extLst>
              <a:ext uri="{FF2B5EF4-FFF2-40B4-BE49-F238E27FC236}">
                <a16:creationId xmlns:a16="http://schemas.microsoft.com/office/drawing/2014/main" id="{5D7CF3F5-F757-47A4-B315-4EC13FAA0FE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F9E7F81-A48B-4B1E-84DE-3BAA1C487FFE}"/>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751143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64217-0635-4A95-940B-9778BB7D07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E1D4BB-A51E-4CB2-9CAB-77354A12F5E8}"/>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4" name="Footer Placeholder 3">
            <a:extLst>
              <a:ext uri="{FF2B5EF4-FFF2-40B4-BE49-F238E27FC236}">
                <a16:creationId xmlns:a16="http://schemas.microsoft.com/office/drawing/2014/main" id="{9CB4ED51-2BF1-4AA0-8743-DD81E0FFBA2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DC04A6A-E4E3-42DA-9921-D093B29B3EC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141168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D2063F-FAD6-48D9-AEBB-26210FBB1BDA}"/>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3" name="Footer Placeholder 2">
            <a:extLst>
              <a:ext uri="{FF2B5EF4-FFF2-40B4-BE49-F238E27FC236}">
                <a16:creationId xmlns:a16="http://schemas.microsoft.com/office/drawing/2014/main" id="{4F7338B6-F9D1-4E93-BD6A-E2A7AB91B9B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6AA2F23-A63F-487E-B454-E4CE8347A5E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331809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D0641-248B-4A43-B367-E733A7D01B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36AAE8-298E-4BAE-90B4-790C23FAD9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3EE4E4-7F41-48D5-8E50-15E225F2C2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27491A-FC22-41CD-AE92-6EA5FBC2AB5A}"/>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6" name="Footer Placeholder 5">
            <a:extLst>
              <a:ext uri="{FF2B5EF4-FFF2-40B4-BE49-F238E27FC236}">
                <a16:creationId xmlns:a16="http://schemas.microsoft.com/office/drawing/2014/main" id="{2B6729B1-F63F-4879-8065-106C93A15C1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5F46BAC-197E-4770-84AE-D29893C1CB3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643932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EACCB-B170-42D4-AD6F-7B099A7505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191F2E-981B-402E-AF04-BF566BAE18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CC14F0-5459-41C5-B754-C9EC0BF4BB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E008CB4-29C8-417A-B11C-507F261A2418}"/>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6" name="Footer Placeholder 5">
            <a:extLst>
              <a:ext uri="{FF2B5EF4-FFF2-40B4-BE49-F238E27FC236}">
                <a16:creationId xmlns:a16="http://schemas.microsoft.com/office/drawing/2014/main" id="{86061D85-8EF0-4310-82A3-EB9A101FA6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BB9AB4C-5918-44A0-B1BD-5F82F3A4215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423365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3000">
              <a:schemeClr val="accent1">
                <a:lumMod val="89000"/>
              </a:schemeClr>
            </a:gs>
            <a:gs pos="78000">
              <a:srgbClr val="FFC000"/>
            </a:gs>
            <a:gs pos="27000">
              <a:srgbClr val="FFC000"/>
            </a:gs>
            <a:gs pos="42000">
              <a:schemeClr val="accent1">
                <a:lumMod val="70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1ACE68-B3DB-406F-84EE-53150ACB55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E2E306-58C0-4C2B-AFE2-751FBADBA9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355992-1DBB-4CFB-9400-67DF6E6706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40873-EF0B-4AC7-AF11-57FEBA4985EA}" type="datetimeFigureOut">
              <a:rPr lang="en-US" smtClean="0"/>
              <a:t>10/3/2018</a:t>
            </a:fld>
            <a:endParaRPr lang="en-US" dirty="0"/>
          </a:p>
        </p:txBody>
      </p:sp>
      <p:sp>
        <p:nvSpPr>
          <p:cNvPr id="5" name="Footer Placeholder 4">
            <a:extLst>
              <a:ext uri="{FF2B5EF4-FFF2-40B4-BE49-F238E27FC236}">
                <a16:creationId xmlns:a16="http://schemas.microsoft.com/office/drawing/2014/main" id="{606C2B0B-5876-4001-9E6D-FE7214D2C7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A7A3EC7-EDAA-437D-814D-B50613CEA7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3174249434"/>
      </p:ext>
    </p:extLst>
  </p:cSld>
  <p:clrMap bg1="lt1" tx1="dk1" bg2="lt2" tx2="dk2" accent1="accent1" accent2="accent2" accent3="accent3" accent4="accent4" accent5="accent5" accent6="accent6" hlink="hlink" folHlink="folHlink"/>
  <p:sldLayoutIdLst>
    <p:sldLayoutId id="2147484720" r:id="rId1"/>
    <p:sldLayoutId id="2147484721" r:id="rId2"/>
    <p:sldLayoutId id="2147484722" r:id="rId3"/>
    <p:sldLayoutId id="2147484723" r:id="rId4"/>
    <p:sldLayoutId id="2147484724" r:id="rId5"/>
    <p:sldLayoutId id="2147484725" r:id="rId6"/>
    <p:sldLayoutId id="2147484726" r:id="rId7"/>
    <p:sldLayoutId id="2147484727" r:id="rId8"/>
    <p:sldLayoutId id="2147484728" r:id="rId9"/>
    <p:sldLayoutId id="2147484729" r:id="rId10"/>
    <p:sldLayoutId id="214748473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effectLst>
                  <a:outerShdw blurRad="38100" dist="38100" dir="2700000" algn="tl">
                    <a:srgbClr val="000000">
                      <a:alpha val="43137"/>
                    </a:srgbClr>
                  </a:outerShdw>
                </a:effectLst>
                <a:latin typeface="Mongolian Baiti" panose="03000500000000000000" pitchFamily="66" charset="0"/>
                <a:ea typeface="PMingLiU-ExtB" panose="02020500000000000000" pitchFamily="18" charset="-120"/>
                <a:cs typeface="Mongolian Baiti" panose="03000500000000000000" pitchFamily="66"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mc:Choice xmlns:p14="http://schemas.microsoft.com/office/powerpoint/2010/main" Requires="p14">
      <p:transition spd="slow" p14:dur="1400">
        <p:blinds/>
      </p:transition>
    </mc:Choice>
    <mc:Fallback>
      <p:transition spd="slow">
        <p:blind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ubtitle 4">
            <a:extLst>
              <a:ext uri="{FF2B5EF4-FFF2-40B4-BE49-F238E27FC236}">
                <a16:creationId xmlns:a16="http://schemas.microsoft.com/office/drawing/2014/main" id="{3C847A2C-60AD-4910-B345-7D849FAE92C7}"/>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79</a:t>
            </a:r>
          </a:p>
        </p:txBody>
      </p:sp>
      <p:pic>
        <p:nvPicPr>
          <p:cNvPr id="11" name="Picture 10" descr="Resultado de imagen para VERDADERO O FALSO simbolos">
            <a:extLst>
              <a:ext uri="{FF2B5EF4-FFF2-40B4-BE49-F238E27FC236}">
                <a16:creationId xmlns:a16="http://schemas.microsoft.com/office/drawing/2014/main" id="{BA3FEA7C-FFFE-48CE-93E4-45C61FE41F96}"/>
              </a:ext>
            </a:extLst>
          </p:cNvPr>
          <p:cNvPicPr/>
          <p:nvPr/>
        </p:nvPicPr>
        <p:blipFill rotWithShape="1">
          <a:blip r:embed="rId2">
            <a:extLst>
              <a:ext uri="{28A0092B-C50C-407E-A947-70E740481C1C}">
                <a14:useLocalDpi xmlns:a14="http://schemas.microsoft.com/office/drawing/2010/main" val="0"/>
              </a:ext>
            </a:extLst>
          </a:blip>
          <a:srcRect t="50525" r="-579"/>
          <a:stretch/>
        </p:blipFill>
        <p:spPr bwMode="auto">
          <a:xfrm>
            <a:off x="747321" y="6348018"/>
            <a:ext cx="614045" cy="437515"/>
          </a:xfrm>
          <a:prstGeom prst="rect">
            <a:avLst/>
          </a:prstGeom>
          <a:noFill/>
          <a:ln>
            <a:noFill/>
          </a:ln>
          <a:extLst>
            <a:ext uri="{53640926-AAD7-44D8-BBD7-CCE9431645EC}">
              <a14:shadowObscured xmlns:a14="http://schemas.microsoft.com/office/drawing/2010/main"/>
            </a:ext>
          </a:extLst>
        </p:spPr>
      </p:pic>
      <p:pic>
        <p:nvPicPr>
          <p:cNvPr id="12" name="Picture 11" descr="Resultado de imagen para VERDADERO O FALSO simbolos">
            <a:extLst>
              <a:ext uri="{FF2B5EF4-FFF2-40B4-BE49-F238E27FC236}">
                <a16:creationId xmlns:a16="http://schemas.microsoft.com/office/drawing/2014/main" id="{808AD388-5501-4229-B125-54EB65304D58}"/>
              </a:ext>
            </a:extLst>
          </p:cNvPr>
          <p:cNvPicPr/>
          <p:nvPr/>
        </p:nvPicPr>
        <p:blipFill rotWithShape="1">
          <a:blip r:embed="rId2">
            <a:extLst>
              <a:ext uri="{28A0092B-C50C-407E-A947-70E740481C1C}">
                <a14:useLocalDpi xmlns:a14="http://schemas.microsoft.com/office/drawing/2010/main" val="0"/>
              </a:ext>
            </a:extLst>
          </a:blip>
          <a:srcRect l="-1" r="-1703" b="50623"/>
          <a:stretch/>
        </p:blipFill>
        <p:spPr bwMode="auto">
          <a:xfrm>
            <a:off x="0" y="6348018"/>
            <a:ext cx="614045" cy="437515"/>
          </a:xfrm>
          <a:prstGeom prst="rect">
            <a:avLst/>
          </a:prstGeom>
          <a:noFill/>
          <a:ln>
            <a:noFill/>
          </a:ln>
          <a:extLst>
            <a:ext uri="{53640926-AAD7-44D8-BBD7-CCE9431645EC}">
              <a14:shadowObscured xmlns:a14="http://schemas.microsoft.com/office/drawing/2010/main"/>
            </a:ext>
          </a:extLst>
        </p:spPr>
      </p:pic>
      <p:sp>
        <p:nvSpPr>
          <p:cNvPr id="13" name="Rectangle 12">
            <a:extLst>
              <a:ext uri="{FF2B5EF4-FFF2-40B4-BE49-F238E27FC236}">
                <a16:creationId xmlns:a16="http://schemas.microsoft.com/office/drawing/2014/main" id="{0119E11B-2817-4B38-9C04-C4B07E296CD3}"/>
              </a:ext>
            </a:extLst>
          </p:cNvPr>
          <p:cNvSpPr/>
          <p:nvPr/>
        </p:nvSpPr>
        <p:spPr>
          <a:xfrm>
            <a:off x="1383886" y="1584349"/>
            <a:ext cx="3853427" cy="369332"/>
          </a:xfrm>
          <a:prstGeom prst="rect">
            <a:avLst/>
          </a:prstGeom>
        </p:spPr>
        <p:txBody>
          <a:bodyPr wrap="none">
            <a:spAutoFit/>
          </a:bodyPr>
          <a:lstStyle/>
          <a:p>
            <a:pPr algn="just"/>
            <a:r>
              <a:rPr lang="en-US" dirty="0">
                <a:effectLst>
                  <a:outerShdw blurRad="38100" dist="38100" dir="2700000" algn="tl">
                    <a:srgbClr val="000000">
                      <a:alpha val="43137"/>
                    </a:srgbClr>
                  </a:outerShdw>
                </a:effectLst>
              </a:rPr>
              <a:t>              1. Satan was known as Lucifer. </a:t>
            </a:r>
          </a:p>
        </p:txBody>
      </p:sp>
      <p:sp>
        <p:nvSpPr>
          <p:cNvPr id="15" name="Rectangle 14">
            <a:extLst>
              <a:ext uri="{FF2B5EF4-FFF2-40B4-BE49-F238E27FC236}">
                <a16:creationId xmlns:a16="http://schemas.microsoft.com/office/drawing/2014/main" id="{0C6E00DA-6C4C-4AFD-BC63-F407F898B2BD}"/>
              </a:ext>
            </a:extLst>
          </p:cNvPr>
          <p:cNvSpPr/>
          <p:nvPr/>
        </p:nvSpPr>
        <p:spPr>
          <a:xfrm>
            <a:off x="1383884" y="2236906"/>
            <a:ext cx="6228693" cy="369332"/>
          </a:xfrm>
          <a:prstGeom prst="rect">
            <a:avLst/>
          </a:prstGeom>
        </p:spPr>
        <p:txBody>
          <a:bodyPr wrap="none">
            <a:spAutoFit/>
          </a:bodyPr>
          <a:lstStyle/>
          <a:p>
            <a:pPr algn="just"/>
            <a:r>
              <a:rPr lang="en-US" dirty="0">
                <a:effectLst>
                  <a:outerShdw blurRad="38100" dist="38100" dir="2700000" algn="tl">
                    <a:srgbClr val="000000">
                      <a:alpha val="43137"/>
                    </a:srgbClr>
                  </a:outerShdw>
                </a:effectLst>
              </a:rPr>
              <a:t>              2. Satan was a spirit in authority in the presence of God.</a:t>
            </a:r>
          </a:p>
        </p:txBody>
      </p:sp>
      <p:sp>
        <p:nvSpPr>
          <p:cNvPr id="16" name="Rectangle 15">
            <a:extLst>
              <a:ext uri="{FF2B5EF4-FFF2-40B4-BE49-F238E27FC236}">
                <a16:creationId xmlns:a16="http://schemas.microsoft.com/office/drawing/2014/main" id="{6AECC879-7C1A-4BC4-9553-F5F2EDA69086}"/>
              </a:ext>
            </a:extLst>
          </p:cNvPr>
          <p:cNvSpPr/>
          <p:nvPr/>
        </p:nvSpPr>
        <p:spPr>
          <a:xfrm>
            <a:off x="1549793" y="2818971"/>
            <a:ext cx="7537935" cy="369332"/>
          </a:xfrm>
          <a:prstGeom prst="rect">
            <a:avLst/>
          </a:prstGeom>
        </p:spPr>
        <p:txBody>
          <a:bodyPr wrap="square">
            <a:spAutoFit/>
          </a:bodyPr>
          <a:lstStyle/>
          <a:p>
            <a:pPr algn="just"/>
            <a:r>
              <a:rPr lang="en-US" dirty="0">
                <a:effectLst>
                  <a:outerShdw blurRad="38100" dist="38100" dir="2700000" algn="tl">
                    <a:srgbClr val="000000">
                      <a:alpha val="43137"/>
                    </a:srgbClr>
                  </a:outerShdw>
                </a:effectLst>
              </a:rPr>
              <a:t>          3. Satan did not mean to disobey Heavenly Father and Jesus Christ. </a:t>
            </a:r>
          </a:p>
        </p:txBody>
      </p:sp>
      <p:sp>
        <p:nvSpPr>
          <p:cNvPr id="17" name="Rectangle 16">
            <a:extLst>
              <a:ext uri="{FF2B5EF4-FFF2-40B4-BE49-F238E27FC236}">
                <a16:creationId xmlns:a16="http://schemas.microsoft.com/office/drawing/2014/main" id="{BD58AA2C-6473-4102-BF9E-672D2B2D86B1}"/>
              </a:ext>
            </a:extLst>
          </p:cNvPr>
          <p:cNvSpPr/>
          <p:nvPr/>
        </p:nvSpPr>
        <p:spPr>
          <a:xfrm>
            <a:off x="1489681" y="3598073"/>
            <a:ext cx="6246197" cy="369332"/>
          </a:xfrm>
          <a:prstGeom prst="rect">
            <a:avLst/>
          </a:prstGeom>
        </p:spPr>
        <p:txBody>
          <a:bodyPr wrap="none">
            <a:spAutoFit/>
          </a:bodyPr>
          <a:lstStyle/>
          <a:p>
            <a:pPr algn="just"/>
            <a:r>
              <a:rPr lang="en-US" dirty="0">
                <a:effectLst>
                  <a:outerShdw blurRad="38100" dist="38100" dir="2700000" algn="tl">
                    <a:srgbClr val="000000">
                      <a:alpha val="43137"/>
                    </a:srgbClr>
                  </a:outerShdw>
                </a:effectLst>
              </a:rPr>
              <a:t>            4. There was rejoicing in heaven when Satan was cast out. </a:t>
            </a:r>
          </a:p>
        </p:txBody>
      </p:sp>
      <p:sp>
        <p:nvSpPr>
          <p:cNvPr id="18" name="Rectangle 17">
            <a:extLst>
              <a:ext uri="{FF2B5EF4-FFF2-40B4-BE49-F238E27FC236}">
                <a16:creationId xmlns:a16="http://schemas.microsoft.com/office/drawing/2014/main" id="{3CBAAB76-24D4-4139-BF21-25367BB9A368}"/>
              </a:ext>
            </a:extLst>
          </p:cNvPr>
          <p:cNvSpPr/>
          <p:nvPr/>
        </p:nvSpPr>
        <p:spPr>
          <a:xfrm>
            <a:off x="1463233" y="4349254"/>
            <a:ext cx="4814716" cy="369332"/>
          </a:xfrm>
          <a:prstGeom prst="rect">
            <a:avLst/>
          </a:prstGeom>
        </p:spPr>
        <p:txBody>
          <a:bodyPr wrap="none">
            <a:spAutoFit/>
          </a:bodyPr>
          <a:lstStyle/>
          <a:p>
            <a:pPr algn="just"/>
            <a:r>
              <a:rPr lang="en-US" dirty="0">
                <a:effectLst>
                  <a:outerShdw blurRad="38100" dist="38100" dir="2700000" algn="tl">
                    <a:srgbClr val="000000">
                      <a:alpha val="43137"/>
                    </a:srgbClr>
                  </a:outerShdw>
                </a:effectLst>
              </a:rPr>
              <a:t>            5. Satan makes war with the Saints of God.</a:t>
            </a:r>
          </a:p>
        </p:txBody>
      </p:sp>
      <p:pic>
        <p:nvPicPr>
          <p:cNvPr id="19" name="Picture 18" descr="Resultado de imagen para VERDADERO O FALSO simbolos">
            <a:extLst>
              <a:ext uri="{FF2B5EF4-FFF2-40B4-BE49-F238E27FC236}">
                <a16:creationId xmlns:a16="http://schemas.microsoft.com/office/drawing/2014/main" id="{673B33DE-FE0D-47B8-8097-E717FE98A70C}"/>
              </a:ext>
            </a:extLst>
          </p:cNvPr>
          <p:cNvPicPr/>
          <p:nvPr/>
        </p:nvPicPr>
        <p:blipFill rotWithShape="1">
          <a:blip r:embed="rId2">
            <a:extLst>
              <a:ext uri="{28A0092B-C50C-407E-A947-70E740481C1C}">
                <a14:useLocalDpi xmlns:a14="http://schemas.microsoft.com/office/drawing/2010/main" val="0"/>
              </a:ext>
            </a:extLst>
          </a:blip>
          <a:srcRect l="-1" r="-1703" b="50623"/>
          <a:stretch/>
        </p:blipFill>
        <p:spPr bwMode="auto">
          <a:xfrm>
            <a:off x="1549793" y="2208811"/>
            <a:ext cx="614045" cy="437515"/>
          </a:xfrm>
          <a:prstGeom prst="rect">
            <a:avLst/>
          </a:prstGeom>
          <a:noFill/>
          <a:ln>
            <a:noFill/>
          </a:ln>
          <a:extLst>
            <a:ext uri="{53640926-AAD7-44D8-BBD7-CCE9431645EC}">
              <a14:shadowObscured xmlns:a14="http://schemas.microsoft.com/office/drawing/2010/main"/>
            </a:ext>
          </a:extLst>
        </p:spPr>
      </p:pic>
      <p:pic>
        <p:nvPicPr>
          <p:cNvPr id="20" name="Picture 19" descr="Resultado de imagen para VERDADERO O FALSO simbolos">
            <a:extLst>
              <a:ext uri="{FF2B5EF4-FFF2-40B4-BE49-F238E27FC236}">
                <a16:creationId xmlns:a16="http://schemas.microsoft.com/office/drawing/2014/main" id="{7E3FA154-921A-494C-AB89-3735EF552451}"/>
              </a:ext>
            </a:extLst>
          </p:cNvPr>
          <p:cNvPicPr/>
          <p:nvPr/>
        </p:nvPicPr>
        <p:blipFill rotWithShape="1">
          <a:blip r:embed="rId2">
            <a:extLst>
              <a:ext uri="{28A0092B-C50C-407E-A947-70E740481C1C}">
                <a14:useLocalDpi xmlns:a14="http://schemas.microsoft.com/office/drawing/2010/main" val="0"/>
              </a:ext>
            </a:extLst>
          </a:blip>
          <a:srcRect l="-1" r="-1703" b="50623"/>
          <a:stretch/>
        </p:blipFill>
        <p:spPr bwMode="auto">
          <a:xfrm>
            <a:off x="1549793" y="1510423"/>
            <a:ext cx="614045" cy="437515"/>
          </a:xfrm>
          <a:prstGeom prst="rect">
            <a:avLst/>
          </a:prstGeom>
          <a:noFill/>
          <a:ln>
            <a:noFill/>
          </a:ln>
          <a:extLst>
            <a:ext uri="{53640926-AAD7-44D8-BBD7-CCE9431645EC}">
              <a14:shadowObscured xmlns:a14="http://schemas.microsoft.com/office/drawing/2010/main"/>
            </a:ext>
          </a:extLst>
        </p:spPr>
      </p:pic>
      <p:pic>
        <p:nvPicPr>
          <p:cNvPr id="21" name="Picture 20" descr="Resultado de imagen para VERDADERO O FALSO simbolos">
            <a:extLst>
              <a:ext uri="{FF2B5EF4-FFF2-40B4-BE49-F238E27FC236}">
                <a16:creationId xmlns:a16="http://schemas.microsoft.com/office/drawing/2014/main" id="{BD0EA3D8-7E55-4F19-B6B6-9E7244FB7E8C}"/>
              </a:ext>
            </a:extLst>
          </p:cNvPr>
          <p:cNvPicPr/>
          <p:nvPr/>
        </p:nvPicPr>
        <p:blipFill rotWithShape="1">
          <a:blip r:embed="rId2">
            <a:extLst>
              <a:ext uri="{28A0092B-C50C-407E-A947-70E740481C1C}">
                <a14:useLocalDpi xmlns:a14="http://schemas.microsoft.com/office/drawing/2010/main" val="0"/>
              </a:ext>
            </a:extLst>
          </a:blip>
          <a:srcRect t="50525" r="-579"/>
          <a:stretch/>
        </p:blipFill>
        <p:spPr bwMode="auto">
          <a:xfrm>
            <a:off x="1554725" y="3555784"/>
            <a:ext cx="614045" cy="437515"/>
          </a:xfrm>
          <a:prstGeom prst="rect">
            <a:avLst/>
          </a:prstGeom>
          <a:noFill/>
          <a:ln>
            <a:noFill/>
          </a:ln>
          <a:extLst>
            <a:ext uri="{53640926-AAD7-44D8-BBD7-CCE9431645EC}">
              <a14:shadowObscured xmlns:a14="http://schemas.microsoft.com/office/drawing/2010/main"/>
            </a:ext>
          </a:extLst>
        </p:spPr>
      </p:pic>
      <p:pic>
        <p:nvPicPr>
          <p:cNvPr id="22" name="Picture 21" descr="Resultado de imagen para VERDADERO O FALSO simbolos">
            <a:extLst>
              <a:ext uri="{FF2B5EF4-FFF2-40B4-BE49-F238E27FC236}">
                <a16:creationId xmlns:a16="http://schemas.microsoft.com/office/drawing/2014/main" id="{EABF0820-24F7-44A9-B8A2-0CD6A6DF3BB2}"/>
              </a:ext>
            </a:extLst>
          </p:cNvPr>
          <p:cNvPicPr/>
          <p:nvPr/>
        </p:nvPicPr>
        <p:blipFill rotWithShape="1">
          <a:blip r:embed="rId2">
            <a:extLst>
              <a:ext uri="{28A0092B-C50C-407E-A947-70E740481C1C}">
                <a14:useLocalDpi xmlns:a14="http://schemas.microsoft.com/office/drawing/2010/main" val="0"/>
              </a:ext>
            </a:extLst>
          </a:blip>
          <a:srcRect t="50525" r="-579"/>
          <a:stretch/>
        </p:blipFill>
        <p:spPr bwMode="auto">
          <a:xfrm>
            <a:off x="1549792" y="2818971"/>
            <a:ext cx="614045" cy="437515"/>
          </a:xfrm>
          <a:prstGeom prst="rect">
            <a:avLst/>
          </a:prstGeom>
          <a:noFill/>
          <a:ln>
            <a:noFill/>
          </a:ln>
          <a:extLst>
            <a:ext uri="{53640926-AAD7-44D8-BBD7-CCE9431645EC}">
              <a14:shadowObscured xmlns:a14="http://schemas.microsoft.com/office/drawing/2010/main"/>
            </a:ext>
          </a:extLst>
        </p:spPr>
      </p:pic>
      <p:pic>
        <p:nvPicPr>
          <p:cNvPr id="23" name="Picture 22" descr="Resultado de imagen para VERDADERO O FALSO simbolos">
            <a:extLst>
              <a:ext uri="{FF2B5EF4-FFF2-40B4-BE49-F238E27FC236}">
                <a16:creationId xmlns:a16="http://schemas.microsoft.com/office/drawing/2014/main" id="{315776CC-F267-40F0-B5B3-F12CE73FEFC8}"/>
              </a:ext>
            </a:extLst>
          </p:cNvPr>
          <p:cNvPicPr/>
          <p:nvPr/>
        </p:nvPicPr>
        <p:blipFill rotWithShape="1">
          <a:blip r:embed="rId2">
            <a:extLst>
              <a:ext uri="{28A0092B-C50C-407E-A947-70E740481C1C}">
                <a14:useLocalDpi xmlns:a14="http://schemas.microsoft.com/office/drawing/2010/main" val="0"/>
              </a:ext>
            </a:extLst>
          </a:blip>
          <a:srcRect l="-1" r="-1703" b="50623"/>
          <a:stretch/>
        </p:blipFill>
        <p:spPr bwMode="auto">
          <a:xfrm>
            <a:off x="1549792" y="4269409"/>
            <a:ext cx="614045" cy="437515"/>
          </a:xfrm>
          <a:prstGeom prst="rect">
            <a:avLst/>
          </a:prstGeom>
          <a:noFill/>
          <a:ln>
            <a:noFill/>
          </a:ln>
          <a:extLst>
            <a:ext uri="{53640926-AAD7-44D8-BBD7-CCE9431645EC}">
              <a14:shadowObscured xmlns:a14="http://schemas.microsoft.com/office/drawing/2010/main"/>
            </a:ext>
          </a:extLst>
        </p:spPr>
      </p:pic>
      <p:sp>
        <p:nvSpPr>
          <p:cNvPr id="24" name="Rectangle 23">
            <a:extLst>
              <a:ext uri="{FF2B5EF4-FFF2-40B4-BE49-F238E27FC236}">
                <a16:creationId xmlns:a16="http://schemas.microsoft.com/office/drawing/2014/main" id="{9FC6C626-0CBF-4543-B300-AAB927E80ED0}"/>
              </a:ext>
            </a:extLst>
          </p:cNvPr>
          <p:cNvSpPr/>
          <p:nvPr/>
        </p:nvSpPr>
        <p:spPr>
          <a:xfrm>
            <a:off x="5550818" y="797210"/>
            <a:ext cx="1322798" cy="400110"/>
          </a:xfrm>
          <a:prstGeom prst="rect">
            <a:avLst/>
          </a:prstGeom>
        </p:spPr>
        <p:txBody>
          <a:bodyPr wrap="none">
            <a:spAutoFit/>
          </a:bodyPr>
          <a:lstStyle/>
          <a:p>
            <a:r>
              <a:rPr lang="en-US" sz="2000" b="1" u="sng" dirty="0">
                <a:effectLst>
                  <a:outerShdw blurRad="38100" dist="38100" dir="2700000" algn="tl">
                    <a:srgbClr val="000000">
                      <a:alpha val="43137"/>
                    </a:srgbClr>
                  </a:outerShdw>
                </a:effectLst>
                <a:latin typeface="Century Gothic" panose="020B0502020202020204" pitchFamily="34" charset="0"/>
              </a:rPr>
              <a:t>THE QUIZ.</a:t>
            </a:r>
          </a:p>
        </p:txBody>
      </p:sp>
    </p:spTree>
    <p:extLst>
      <p:ext uri="{BB962C8B-B14F-4D97-AF65-F5344CB8AC3E}">
        <p14:creationId xmlns:p14="http://schemas.microsoft.com/office/powerpoint/2010/main" val="39387646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80">
                                          <p:stCondLst>
                                            <p:cond delay="0"/>
                                          </p:stCondLst>
                                        </p:cTn>
                                        <p:tgtEl>
                                          <p:spTgt spid="20"/>
                                        </p:tgtEl>
                                      </p:cBhvr>
                                    </p:animEffect>
                                    <p:anim calcmode="lin" valueType="num">
                                      <p:cBhvr>
                                        <p:cTn id="8"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13" dur="26">
                                          <p:stCondLst>
                                            <p:cond delay="650"/>
                                          </p:stCondLst>
                                        </p:cTn>
                                        <p:tgtEl>
                                          <p:spTgt spid="20"/>
                                        </p:tgtEl>
                                      </p:cBhvr>
                                      <p:to x="100000" y="60000"/>
                                    </p:animScale>
                                    <p:animScale>
                                      <p:cBhvr>
                                        <p:cTn id="14" dur="166" decel="50000">
                                          <p:stCondLst>
                                            <p:cond delay="676"/>
                                          </p:stCondLst>
                                        </p:cTn>
                                        <p:tgtEl>
                                          <p:spTgt spid="20"/>
                                        </p:tgtEl>
                                      </p:cBhvr>
                                      <p:to x="100000" y="100000"/>
                                    </p:animScale>
                                    <p:animScale>
                                      <p:cBhvr>
                                        <p:cTn id="15" dur="26">
                                          <p:stCondLst>
                                            <p:cond delay="1312"/>
                                          </p:stCondLst>
                                        </p:cTn>
                                        <p:tgtEl>
                                          <p:spTgt spid="20"/>
                                        </p:tgtEl>
                                      </p:cBhvr>
                                      <p:to x="100000" y="80000"/>
                                    </p:animScale>
                                    <p:animScale>
                                      <p:cBhvr>
                                        <p:cTn id="16" dur="166" decel="50000">
                                          <p:stCondLst>
                                            <p:cond delay="1338"/>
                                          </p:stCondLst>
                                        </p:cTn>
                                        <p:tgtEl>
                                          <p:spTgt spid="20"/>
                                        </p:tgtEl>
                                      </p:cBhvr>
                                      <p:to x="100000" y="100000"/>
                                    </p:animScale>
                                    <p:animScale>
                                      <p:cBhvr>
                                        <p:cTn id="17" dur="26">
                                          <p:stCondLst>
                                            <p:cond delay="1642"/>
                                          </p:stCondLst>
                                        </p:cTn>
                                        <p:tgtEl>
                                          <p:spTgt spid="20"/>
                                        </p:tgtEl>
                                      </p:cBhvr>
                                      <p:to x="100000" y="90000"/>
                                    </p:animScale>
                                    <p:animScale>
                                      <p:cBhvr>
                                        <p:cTn id="18" dur="166" decel="50000">
                                          <p:stCondLst>
                                            <p:cond delay="1668"/>
                                          </p:stCondLst>
                                        </p:cTn>
                                        <p:tgtEl>
                                          <p:spTgt spid="20"/>
                                        </p:tgtEl>
                                      </p:cBhvr>
                                      <p:to x="100000" y="100000"/>
                                    </p:animScale>
                                    <p:animScale>
                                      <p:cBhvr>
                                        <p:cTn id="19" dur="26">
                                          <p:stCondLst>
                                            <p:cond delay="1808"/>
                                          </p:stCondLst>
                                        </p:cTn>
                                        <p:tgtEl>
                                          <p:spTgt spid="20"/>
                                        </p:tgtEl>
                                      </p:cBhvr>
                                      <p:to x="100000" y="95000"/>
                                    </p:animScale>
                                    <p:animScale>
                                      <p:cBhvr>
                                        <p:cTn id="20" dur="166" decel="50000">
                                          <p:stCondLst>
                                            <p:cond delay="1834"/>
                                          </p:stCondLst>
                                        </p:cTn>
                                        <p:tgtEl>
                                          <p:spTgt spid="20"/>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p:cTn id="25" dur="1000" fill="hold"/>
                                        <p:tgtEl>
                                          <p:spTgt spid="19"/>
                                        </p:tgtEl>
                                        <p:attrNameLst>
                                          <p:attrName>ppt_w</p:attrName>
                                        </p:attrNameLst>
                                      </p:cBhvr>
                                      <p:tavLst>
                                        <p:tav tm="0">
                                          <p:val>
                                            <p:fltVal val="0"/>
                                          </p:val>
                                        </p:tav>
                                        <p:tav tm="100000">
                                          <p:val>
                                            <p:strVal val="#ppt_w"/>
                                          </p:val>
                                        </p:tav>
                                      </p:tavLst>
                                    </p:anim>
                                    <p:anim calcmode="lin" valueType="num">
                                      <p:cBhvr>
                                        <p:cTn id="26" dur="1000" fill="hold"/>
                                        <p:tgtEl>
                                          <p:spTgt spid="19"/>
                                        </p:tgtEl>
                                        <p:attrNameLst>
                                          <p:attrName>ppt_h</p:attrName>
                                        </p:attrNameLst>
                                      </p:cBhvr>
                                      <p:tavLst>
                                        <p:tav tm="0">
                                          <p:val>
                                            <p:fltVal val="0"/>
                                          </p:val>
                                        </p:tav>
                                        <p:tav tm="100000">
                                          <p:val>
                                            <p:strVal val="#ppt_h"/>
                                          </p:val>
                                        </p:tav>
                                      </p:tavLst>
                                    </p:anim>
                                    <p:anim calcmode="lin" valueType="num">
                                      <p:cBhvr>
                                        <p:cTn id="27" dur="1000" fill="hold"/>
                                        <p:tgtEl>
                                          <p:spTgt spid="19"/>
                                        </p:tgtEl>
                                        <p:attrNameLst>
                                          <p:attrName>style.rotation</p:attrName>
                                        </p:attrNameLst>
                                      </p:cBhvr>
                                      <p:tavLst>
                                        <p:tav tm="0">
                                          <p:val>
                                            <p:fltVal val="90"/>
                                          </p:val>
                                        </p:tav>
                                        <p:tav tm="100000">
                                          <p:val>
                                            <p:fltVal val="0"/>
                                          </p:val>
                                        </p:tav>
                                      </p:tavLst>
                                    </p:anim>
                                    <p:animEffect transition="in" filter="fade">
                                      <p:cBhvr>
                                        <p:cTn id="28" dur="1000"/>
                                        <p:tgtEl>
                                          <p:spTgt spid="19"/>
                                        </p:tgtEl>
                                      </p:cBhvr>
                                    </p:animEffect>
                                  </p:childTnLst>
                                </p:cTn>
                              </p:par>
                            </p:childTnLst>
                          </p:cTn>
                        </p:par>
                      </p:childTnLst>
                    </p:cTn>
                  </p:par>
                  <p:par>
                    <p:cTn id="29" fill="hold">
                      <p:stCondLst>
                        <p:cond delay="indefinite"/>
                      </p:stCondLst>
                      <p:childTnLst>
                        <p:par>
                          <p:cTn id="30" fill="hold">
                            <p:stCondLst>
                              <p:cond delay="0"/>
                            </p:stCondLst>
                            <p:childTnLst>
                              <p:par>
                                <p:cTn id="31" presetID="45" presetClass="entr" presetSubtype="0" fill="hold" nodeType="click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fade">
                                      <p:cBhvr>
                                        <p:cTn id="33" dur="2000"/>
                                        <p:tgtEl>
                                          <p:spTgt spid="22"/>
                                        </p:tgtEl>
                                      </p:cBhvr>
                                    </p:animEffect>
                                    <p:anim calcmode="lin" valueType="num">
                                      <p:cBhvr>
                                        <p:cTn id="34" dur="2000" fill="hold"/>
                                        <p:tgtEl>
                                          <p:spTgt spid="22"/>
                                        </p:tgtEl>
                                        <p:attrNameLst>
                                          <p:attrName>ppt_w</p:attrName>
                                        </p:attrNameLst>
                                      </p:cBhvr>
                                      <p:tavLst>
                                        <p:tav tm="0" fmla="#ppt_w*sin(2.5*pi*$)">
                                          <p:val>
                                            <p:fltVal val="0"/>
                                          </p:val>
                                        </p:tav>
                                        <p:tav tm="100000">
                                          <p:val>
                                            <p:fltVal val="1"/>
                                          </p:val>
                                        </p:tav>
                                      </p:tavLst>
                                    </p:anim>
                                    <p:anim calcmode="lin" valueType="num">
                                      <p:cBhvr>
                                        <p:cTn id="35" dur="2000" fill="hold"/>
                                        <p:tgtEl>
                                          <p:spTgt spid="22"/>
                                        </p:tgtEl>
                                        <p:attrNameLst>
                                          <p:attrName>ppt_h</p:attrName>
                                        </p:attrNameLst>
                                      </p:cBhvr>
                                      <p:tavLst>
                                        <p:tav tm="0">
                                          <p:val>
                                            <p:strVal val="#ppt_h"/>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45" presetClass="entr" presetSubtype="0" fill="hold" nodeType="click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fade">
                                      <p:cBhvr>
                                        <p:cTn id="40" dur="2000"/>
                                        <p:tgtEl>
                                          <p:spTgt spid="21"/>
                                        </p:tgtEl>
                                      </p:cBhvr>
                                    </p:animEffect>
                                    <p:anim calcmode="lin" valueType="num">
                                      <p:cBhvr>
                                        <p:cTn id="41" dur="2000" fill="hold"/>
                                        <p:tgtEl>
                                          <p:spTgt spid="21"/>
                                        </p:tgtEl>
                                        <p:attrNameLst>
                                          <p:attrName>ppt_w</p:attrName>
                                        </p:attrNameLst>
                                      </p:cBhvr>
                                      <p:tavLst>
                                        <p:tav tm="0" fmla="#ppt_w*sin(2.5*pi*$)">
                                          <p:val>
                                            <p:fltVal val="0"/>
                                          </p:val>
                                        </p:tav>
                                        <p:tav tm="100000">
                                          <p:val>
                                            <p:fltVal val="1"/>
                                          </p:val>
                                        </p:tav>
                                      </p:tavLst>
                                    </p:anim>
                                    <p:anim calcmode="lin" valueType="num">
                                      <p:cBhvr>
                                        <p:cTn id="42" dur="2000" fill="hold"/>
                                        <p:tgtEl>
                                          <p:spTgt spid="21"/>
                                        </p:tgtEl>
                                        <p:attrNameLst>
                                          <p:attrName>ppt_h</p:attrName>
                                        </p:attrNameLst>
                                      </p:cBhvr>
                                      <p:tavLst>
                                        <p:tav tm="0">
                                          <p:val>
                                            <p:strVal val="#ppt_h"/>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nodeType="click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wheel(1)">
                                      <p:cBhvr>
                                        <p:cTn id="47" dur="125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C7BA3BEE-A1E1-4F60-B5B7-82073629A1DD}"/>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79</a:t>
            </a:r>
          </a:p>
        </p:txBody>
      </p:sp>
      <p:sp>
        <p:nvSpPr>
          <p:cNvPr id="2" name="Rectangle 1">
            <a:extLst>
              <a:ext uri="{FF2B5EF4-FFF2-40B4-BE49-F238E27FC236}">
                <a16:creationId xmlns:a16="http://schemas.microsoft.com/office/drawing/2014/main" id="{0A782B15-ED1A-433D-BBD4-1640AFC1C52D}"/>
              </a:ext>
            </a:extLst>
          </p:cNvPr>
          <p:cNvSpPr/>
          <p:nvPr/>
        </p:nvSpPr>
        <p:spPr>
          <a:xfrm>
            <a:off x="1842051" y="2551837"/>
            <a:ext cx="8189843" cy="1754326"/>
          </a:xfrm>
          <a:prstGeom prst="rect">
            <a:avLst/>
          </a:prstGeom>
        </p:spPr>
        <p:txBody>
          <a:bodyPr wrap="square">
            <a:spAutoFit/>
          </a:bodyPr>
          <a:lstStyle/>
          <a:p>
            <a:pPr algn="ctr"/>
            <a:r>
              <a:rPr lang="en-US" sz="3600" dirty="0">
                <a:latin typeface="Segoe Print" panose="02000600000000000000" pitchFamily="2" charset="0"/>
              </a:rPr>
              <a:t>“Joseph Smith and Sidney Rigdon see a vision of the sufferings of the sons of perdition”</a:t>
            </a:r>
          </a:p>
        </p:txBody>
      </p:sp>
      <p:sp>
        <p:nvSpPr>
          <p:cNvPr id="8" name="Rectangle 7">
            <a:extLst>
              <a:ext uri="{FF2B5EF4-FFF2-40B4-BE49-F238E27FC236}">
                <a16:creationId xmlns:a16="http://schemas.microsoft.com/office/drawing/2014/main" id="{C9EF4922-79E4-4DBB-8F85-75453EA6D2D8}"/>
              </a:ext>
            </a:extLst>
          </p:cNvPr>
          <p:cNvSpPr/>
          <p:nvPr/>
        </p:nvSpPr>
        <p:spPr>
          <a:xfrm>
            <a:off x="1317281" y="890974"/>
            <a:ext cx="3837204" cy="400110"/>
          </a:xfrm>
          <a:prstGeom prst="rect">
            <a:avLst/>
          </a:prstGeom>
        </p:spPr>
        <p:txBody>
          <a:bodyPr wrap="none">
            <a:spAutoFit/>
          </a:bodyPr>
          <a:lstStyle/>
          <a:p>
            <a:r>
              <a:rPr lang="en-US" sz="2000" b="1" dirty="0">
                <a:effectLst>
                  <a:outerShdw blurRad="38100" dist="38100" dir="2700000" algn="tl">
                    <a:srgbClr val="000000">
                      <a:alpha val="43137"/>
                    </a:srgbClr>
                  </a:outerShdw>
                </a:effectLst>
              </a:rPr>
              <a:t>Doctrine and Covenants 76:30–49.</a:t>
            </a:r>
          </a:p>
        </p:txBody>
      </p:sp>
    </p:spTree>
    <p:extLst>
      <p:ext uri="{BB962C8B-B14F-4D97-AF65-F5344CB8AC3E}">
        <p14:creationId xmlns:p14="http://schemas.microsoft.com/office/powerpoint/2010/main" val="771479741"/>
      </p:ext>
    </p:extLst>
  </p:cSld>
  <p:clrMapOvr>
    <a:masterClrMapping/>
  </p:clrMapOvr>
  <mc:AlternateContent xmlns:mc="http://schemas.openxmlformats.org/markup-compatibility/2006">
    <mc:Choice xmlns:p14="http://schemas.microsoft.com/office/powerpoint/2010/main" Requires="p14">
      <p:transition spd="slow" p14:dur="3900">
        <p14:glitter dir="d"/>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C7BA3BEE-A1E1-4F60-B5B7-82073629A1DD}"/>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79</a:t>
            </a:r>
          </a:p>
        </p:txBody>
      </p:sp>
      <p:sp>
        <p:nvSpPr>
          <p:cNvPr id="6" name="Rectangle 5">
            <a:extLst>
              <a:ext uri="{FF2B5EF4-FFF2-40B4-BE49-F238E27FC236}">
                <a16:creationId xmlns:a16="http://schemas.microsoft.com/office/drawing/2014/main" id="{E907E454-E1BD-4C79-9F02-A899E3E85684}"/>
              </a:ext>
            </a:extLst>
          </p:cNvPr>
          <p:cNvSpPr/>
          <p:nvPr/>
        </p:nvSpPr>
        <p:spPr>
          <a:xfrm>
            <a:off x="1260356" y="890974"/>
            <a:ext cx="3414717" cy="369332"/>
          </a:xfrm>
          <a:prstGeom prst="rect">
            <a:avLst/>
          </a:prstGeom>
        </p:spPr>
        <p:txBody>
          <a:bodyPr wrap="none">
            <a:spAutoFit/>
          </a:bodyPr>
          <a:lstStyle/>
          <a:p>
            <a:r>
              <a:rPr lang="en-US" b="1" dirty="0"/>
              <a:t>In a time of war, </a:t>
            </a:r>
            <a:r>
              <a:rPr lang="en-US" b="1" i="1" dirty="0">
                <a:effectLst>
                  <a:outerShdw blurRad="38100" dist="38100" dir="2700000" algn="tl">
                    <a:srgbClr val="000000">
                      <a:alpha val="43137"/>
                    </a:srgbClr>
                  </a:outerShdw>
                </a:effectLst>
              </a:rPr>
              <a:t>what is a traitor?</a:t>
            </a:r>
          </a:p>
        </p:txBody>
      </p:sp>
      <p:sp>
        <p:nvSpPr>
          <p:cNvPr id="9" name="Rectangle 8">
            <a:extLst>
              <a:ext uri="{FF2B5EF4-FFF2-40B4-BE49-F238E27FC236}">
                <a16:creationId xmlns:a16="http://schemas.microsoft.com/office/drawing/2014/main" id="{25310A8E-399B-4DB2-98A9-616E3667B78E}"/>
              </a:ext>
            </a:extLst>
          </p:cNvPr>
          <p:cNvSpPr/>
          <p:nvPr/>
        </p:nvSpPr>
        <p:spPr>
          <a:xfrm>
            <a:off x="1260356" y="1421061"/>
            <a:ext cx="3837204" cy="400110"/>
          </a:xfrm>
          <a:prstGeom prst="rect">
            <a:avLst/>
          </a:prstGeom>
        </p:spPr>
        <p:txBody>
          <a:bodyPr wrap="none">
            <a:spAutoFit/>
          </a:bodyPr>
          <a:lstStyle/>
          <a:p>
            <a:r>
              <a:rPr lang="en-US" sz="2000" b="1" dirty="0">
                <a:effectLst>
                  <a:outerShdw blurRad="38100" dist="38100" dir="2700000" algn="tl">
                    <a:srgbClr val="000000">
                      <a:alpha val="43137"/>
                    </a:srgbClr>
                  </a:outerShdw>
                </a:effectLst>
              </a:rPr>
              <a:t>Doctrine and Covenants 76:30–32</a:t>
            </a:r>
          </a:p>
        </p:txBody>
      </p:sp>
      <p:sp>
        <p:nvSpPr>
          <p:cNvPr id="8" name="Rectangle 7">
            <a:extLst>
              <a:ext uri="{FF2B5EF4-FFF2-40B4-BE49-F238E27FC236}">
                <a16:creationId xmlns:a16="http://schemas.microsoft.com/office/drawing/2014/main" id="{1F37742E-9388-4D70-8404-35E6F3420338}"/>
              </a:ext>
            </a:extLst>
          </p:cNvPr>
          <p:cNvSpPr/>
          <p:nvPr/>
        </p:nvSpPr>
        <p:spPr>
          <a:xfrm>
            <a:off x="1260355" y="1754911"/>
            <a:ext cx="9023331" cy="1815882"/>
          </a:xfrm>
          <a:prstGeom prst="rect">
            <a:avLst/>
          </a:prstGeom>
        </p:spPr>
        <p:txBody>
          <a:bodyPr wrap="square">
            <a:spAutoFit/>
          </a:bodyPr>
          <a:lstStyle/>
          <a:p>
            <a:pPr algn="just" fontAlgn="base"/>
            <a:r>
              <a:rPr lang="en-US" sz="1600" b="1" dirty="0">
                <a:latin typeface="Palatino"/>
              </a:rPr>
              <a:t>30 </a:t>
            </a:r>
            <a:r>
              <a:rPr lang="en-US" sz="1600" dirty="0">
                <a:latin typeface="Palatino"/>
              </a:rPr>
              <a:t>And we saw a vision of the sufferings of those with whom he made war and overcame, for thus came the voice of the Lord unto us:</a:t>
            </a:r>
          </a:p>
          <a:p>
            <a:pPr algn="just" fontAlgn="base"/>
            <a:r>
              <a:rPr lang="en-US" sz="1600" b="1" dirty="0">
                <a:latin typeface="Palatino"/>
              </a:rPr>
              <a:t>31 </a:t>
            </a:r>
            <a:r>
              <a:rPr lang="en-US" sz="1600" dirty="0">
                <a:latin typeface="Palatino"/>
              </a:rPr>
              <a:t>Thus saith the Lord concerning all those who know my power, and have been made partakers thereof, and suffered themselves through the power of the devil to be overcome, and to deny the truth and defy my power—</a:t>
            </a:r>
          </a:p>
          <a:p>
            <a:pPr algn="just" fontAlgn="base"/>
            <a:r>
              <a:rPr lang="en-US" sz="1600" b="1" dirty="0">
                <a:latin typeface="Palatino"/>
              </a:rPr>
              <a:t>32 </a:t>
            </a:r>
            <a:r>
              <a:rPr lang="en-US" sz="1600" dirty="0">
                <a:latin typeface="Palatino"/>
              </a:rPr>
              <a:t>They are they who are the sons of perdition, of whom I say that it had been better for them never to have been born;</a:t>
            </a:r>
            <a:endParaRPr lang="en-US" sz="1600" b="0" i="0" dirty="0">
              <a:effectLst/>
              <a:latin typeface="Palatino"/>
            </a:endParaRPr>
          </a:p>
        </p:txBody>
      </p:sp>
      <p:sp>
        <p:nvSpPr>
          <p:cNvPr id="11" name="Rectangle 10">
            <a:extLst>
              <a:ext uri="{FF2B5EF4-FFF2-40B4-BE49-F238E27FC236}">
                <a16:creationId xmlns:a16="http://schemas.microsoft.com/office/drawing/2014/main" id="{2F2647A9-8B2B-43EC-85C9-8918E2568570}"/>
              </a:ext>
            </a:extLst>
          </p:cNvPr>
          <p:cNvSpPr/>
          <p:nvPr/>
        </p:nvSpPr>
        <p:spPr>
          <a:xfrm>
            <a:off x="4783821" y="1426685"/>
            <a:ext cx="974947" cy="400110"/>
          </a:xfrm>
          <a:prstGeom prst="rect">
            <a:avLst/>
          </a:prstGeom>
        </p:spPr>
        <p:txBody>
          <a:bodyPr wrap="none">
            <a:spAutoFit/>
          </a:bodyPr>
          <a:lstStyle/>
          <a:p>
            <a:r>
              <a:rPr lang="en-US" sz="2000" b="1" dirty="0">
                <a:effectLst>
                  <a:outerShdw blurRad="38100" dist="38100" dir="2700000" algn="tl">
                    <a:srgbClr val="000000">
                      <a:alpha val="43137"/>
                    </a:srgbClr>
                  </a:outerShdw>
                </a:effectLst>
              </a:rPr>
              <a:t>, 33-35.</a:t>
            </a:r>
          </a:p>
        </p:txBody>
      </p:sp>
      <p:sp>
        <p:nvSpPr>
          <p:cNvPr id="12" name="Rectangle 11">
            <a:extLst>
              <a:ext uri="{FF2B5EF4-FFF2-40B4-BE49-F238E27FC236}">
                <a16:creationId xmlns:a16="http://schemas.microsoft.com/office/drawing/2014/main" id="{FF9AD338-5941-4192-AF95-FD35F1EC1861}"/>
              </a:ext>
            </a:extLst>
          </p:cNvPr>
          <p:cNvSpPr/>
          <p:nvPr/>
        </p:nvSpPr>
        <p:spPr>
          <a:xfrm>
            <a:off x="1283786" y="3430724"/>
            <a:ext cx="8999899" cy="1323439"/>
          </a:xfrm>
          <a:prstGeom prst="rect">
            <a:avLst/>
          </a:prstGeom>
        </p:spPr>
        <p:txBody>
          <a:bodyPr wrap="square">
            <a:spAutoFit/>
          </a:bodyPr>
          <a:lstStyle/>
          <a:p>
            <a:pPr algn="just" fontAlgn="base"/>
            <a:r>
              <a:rPr lang="en-US" sz="1600" b="1" dirty="0">
                <a:latin typeface="Palatino"/>
              </a:rPr>
              <a:t>33 </a:t>
            </a:r>
            <a:r>
              <a:rPr lang="en-US" sz="1600" dirty="0">
                <a:latin typeface="Palatino"/>
              </a:rPr>
              <a:t>For they are vessels of wrath, doomed to suffer the wrath of God, with the devil and his angels in eternity;</a:t>
            </a:r>
          </a:p>
          <a:p>
            <a:pPr algn="just" fontAlgn="base"/>
            <a:r>
              <a:rPr lang="en-US" sz="1600" b="1" dirty="0">
                <a:latin typeface="Palatino"/>
              </a:rPr>
              <a:t>34 </a:t>
            </a:r>
            <a:r>
              <a:rPr lang="en-US" sz="1600" dirty="0">
                <a:latin typeface="Palatino"/>
              </a:rPr>
              <a:t>Concerning whom I have said there is no forgiveness in this world nor in the world to come—</a:t>
            </a:r>
          </a:p>
          <a:p>
            <a:pPr algn="just" fontAlgn="base"/>
            <a:r>
              <a:rPr lang="en-US" sz="1600" b="1" dirty="0">
                <a:latin typeface="Palatino"/>
              </a:rPr>
              <a:t>35 </a:t>
            </a:r>
            <a:r>
              <a:rPr lang="en-US" sz="1600" dirty="0">
                <a:latin typeface="Palatino"/>
              </a:rPr>
              <a:t>Having denied the Holy Spirit after having received it, and having denied the Only Begotten Son of the Father, having crucified him unto themselves and put him to an open shame.</a:t>
            </a:r>
            <a:endParaRPr lang="en-US" sz="1600" b="0" i="0" dirty="0">
              <a:effectLst/>
              <a:latin typeface="Palatino"/>
            </a:endParaRPr>
          </a:p>
        </p:txBody>
      </p:sp>
    </p:spTree>
    <p:extLst>
      <p:ext uri="{BB962C8B-B14F-4D97-AF65-F5344CB8AC3E}">
        <p14:creationId xmlns:p14="http://schemas.microsoft.com/office/powerpoint/2010/main" val="100441604"/>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1250"/>
                                        <p:tgtEl>
                                          <p:spTgt spid="8"/>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randombar(horizontal)">
                                      <p:cBhvr>
                                        <p:cTn id="10" dur="125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5"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randombar(vertical)">
                                      <p:cBhvr>
                                        <p:cTn id="15" dur="1500"/>
                                        <p:tgtEl>
                                          <p:spTgt spid="11"/>
                                        </p:tgtEl>
                                      </p:cBhvr>
                                    </p:animEffect>
                                  </p:childTnLst>
                                </p:cTn>
                              </p:par>
                              <p:par>
                                <p:cTn id="16" presetID="14" presetClass="entr" presetSubtype="5"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randombar(vertical)">
                                      <p:cBhvr>
                                        <p:cTn id="18" dur="1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8" grpId="0"/>
      <p:bldP spid="11"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C7BA3BEE-A1E1-4F60-B5B7-82073629A1DD}"/>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79</a:t>
            </a:r>
          </a:p>
        </p:txBody>
      </p:sp>
      <p:sp>
        <p:nvSpPr>
          <p:cNvPr id="4" name="Rectangle 3">
            <a:extLst>
              <a:ext uri="{FF2B5EF4-FFF2-40B4-BE49-F238E27FC236}">
                <a16:creationId xmlns:a16="http://schemas.microsoft.com/office/drawing/2014/main" id="{51BD8537-3525-43DB-8A30-3E85D71C0ABD}"/>
              </a:ext>
            </a:extLst>
          </p:cNvPr>
          <p:cNvSpPr/>
          <p:nvPr/>
        </p:nvSpPr>
        <p:spPr>
          <a:xfrm>
            <a:off x="1275391" y="890974"/>
            <a:ext cx="4940455" cy="369332"/>
          </a:xfrm>
          <a:prstGeom prst="rect">
            <a:avLst/>
          </a:prstGeom>
        </p:spPr>
        <p:txBody>
          <a:bodyPr wrap="none">
            <a:spAutoFit/>
          </a:bodyPr>
          <a:lstStyle/>
          <a:p>
            <a:r>
              <a:rPr lang="en-US" b="1" dirty="0"/>
              <a:t>What choices lead to becoming sons of perdition?</a:t>
            </a:r>
          </a:p>
        </p:txBody>
      </p:sp>
      <p:sp>
        <p:nvSpPr>
          <p:cNvPr id="11" name="Rectangle 10">
            <a:extLst>
              <a:ext uri="{FF2B5EF4-FFF2-40B4-BE49-F238E27FC236}">
                <a16:creationId xmlns:a16="http://schemas.microsoft.com/office/drawing/2014/main" id="{9CFF3FCB-6881-4337-892E-77EF3D058CBB}"/>
              </a:ext>
            </a:extLst>
          </p:cNvPr>
          <p:cNvSpPr/>
          <p:nvPr/>
        </p:nvSpPr>
        <p:spPr>
          <a:xfrm>
            <a:off x="1275390" y="1194046"/>
            <a:ext cx="9246835" cy="646331"/>
          </a:xfrm>
          <a:prstGeom prst="rect">
            <a:avLst/>
          </a:prstGeom>
        </p:spPr>
        <p:txBody>
          <a:bodyPr wrap="square">
            <a:spAutoFit/>
          </a:bodyPr>
          <a:lstStyle/>
          <a:p>
            <a:pPr algn="just"/>
            <a:r>
              <a:rPr lang="en-US" i="1" dirty="0">
                <a:effectLst>
                  <a:outerShdw blurRad="38100" dist="38100" dir="2700000" algn="tl">
                    <a:srgbClr val="000000">
                      <a:alpha val="43137"/>
                    </a:srgbClr>
                  </a:outerShdw>
                </a:effectLst>
              </a:rPr>
              <a:t>Choosing to follow Satan, denying the truth, and defying God’s power after having known it; denying the Holy Spirit after having received it and denying the Savior.</a:t>
            </a:r>
          </a:p>
        </p:txBody>
      </p:sp>
      <p:sp>
        <p:nvSpPr>
          <p:cNvPr id="12" name="Rectangle 11">
            <a:extLst>
              <a:ext uri="{FF2B5EF4-FFF2-40B4-BE49-F238E27FC236}">
                <a16:creationId xmlns:a16="http://schemas.microsoft.com/office/drawing/2014/main" id="{2A7F79EB-F75C-49DB-B7C3-E7E52312C449}"/>
              </a:ext>
            </a:extLst>
          </p:cNvPr>
          <p:cNvSpPr/>
          <p:nvPr/>
        </p:nvSpPr>
        <p:spPr>
          <a:xfrm>
            <a:off x="1275390" y="2143449"/>
            <a:ext cx="3727302" cy="369332"/>
          </a:xfrm>
          <a:prstGeom prst="rect">
            <a:avLst/>
          </a:prstGeom>
        </p:spPr>
        <p:txBody>
          <a:bodyPr wrap="none">
            <a:spAutoFit/>
          </a:bodyPr>
          <a:lstStyle/>
          <a:p>
            <a:r>
              <a:rPr lang="en-US" b="1" dirty="0"/>
              <a:t>President Spencer W. Kimball taught:</a:t>
            </a:r>
          </a:p>
        </p:txBody>
      </p:sp>
      <p:sp>
        <p:nvSpPr>
          <p:cNvPr id="13" name="Rectangle 12">
            <a:extLst>
              <a:ext uri="{FF2B5EF4-FFF2-40B4-BE49-F238E27FC236}">
                <a16:creationId xmlns:a16="http://schemas.microsoft.com/office/drawing/2014/main" id="{528AB2B9-9DE8-4A7E-BCDE-89B99E0B592D}"/>
              </a:ext>
            </a:extLst>
          </p:cNvPr>
          <p:cNvSpPr/>
          <p:nvPr/>
        </p:nvSpPr>
        <p:spPr>
          <a:xfrm>
            <a:off x="2729948" y="2690191"/>
            <a:ext cx="5367130" cy="1477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B0926844-DCDC-41A4-A723-E65869FC59F2}"/>
              </a:ext>
            </a:extLst>
          </p:cNvPr>
          <p:cNvSpPr txBox="1"/>
          <p:nvPr/>
        </p:nvSpPr>
        <p:spPr>
          <a:xfrm>
            <a:off x="3803374" y="2690191"/>
            <a:ext cx="4293704" cy="1477328"/>
          </a:xfrm>
          <a:prstGeom prst="rect">
            <a:avLst/>
          </a:prstGeom>
          <a:noFill/>
        </p:spPr>
        <p:txBody>
          <a:bodyPr wrap="square" rtlCol="0">
            <a:spAutoFit/>
          </a:bodyPr>
          <a:lstStyle/>
          <a:p>
            <a:pPr algn="just"/>
            <a:r>
              <a:rPr lang="en-US" dirty="0"/>
              <a:t>“The sin against the Holy Ghost requires such knowledge that it is manifestly impossible for the rank and file to commit such a sin” (The Miracle of Forgiveness [1969],123).</a:t>
            </a:r>
          </a:p>
        </p:txBody>
      </p:sp>
      <p:pic>
        <p:nvPicPr>
          <p:cNvPr id="16" name="Picture 15">
            <a:extLst>
              <a:ext uri="{FF2B5EF4-FFF2-40B4-BE49-F238E27FC236}">
                <a16:creationId xmlns:a16="http://schemas.microsoft.com/office/drawing/2014/main" id="{4D72FAF8-A22E-4ADA-A611-47CB1F1868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6111" y="2773071"/>
            <a:ext cx="957263" cy="1190626"/>
          </a:xfrm>
          <a:prstGeom prst="rect">
            <a:avLst/>
          </a:prstGeom>
        </p:spPr>
      </p:pic>
    </p:spTree>
    <p:extLst>
      <p:ext uri="{BB962C8B-B14F-4D97-AF65-F5344CB8AC3E}">
        <p14:creationId xmlns:p14="http://schemas.microsoft.com/office/powerpoint/2010/main" val="415703677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dissolve">
                                      <p:cBhvr>
                                        <p:cTn id="14" dur="1750"/>
                                        <p:tgtEl>
                                          <p:spTgt spid="12"/>
                                        </p:tgtEl>
                                      </p:cBhvr>
                                    </p:animEffect>
                                  </p:childTnLst>
                                </p:cTn>
                              </p:par>
                              <p:par>
                                <p:cTn id="15" presetID="9"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dissolve">
                                      <p:cBhvr>
                                        <p:cTn id="17" dur="1750"/>
                                        <p:tgtEl>
                                          <p:spTgt spid="14"/>
                                        </p:tgtEl>
                                      </p:cBhvr>
                                    </p:animEffect>
                                  </p:childTnLst>
                                </p:cTn>
                              </p:par>
                              <p:par>
                                <p:cTn id="18" presetID="9" presetClass="entr" presetSubtype="0" fill="hold" nodeType="with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dissolve">
                                      <p:cBhvr>
                                        <p:cTn id="20" dur="1750"/>
                                        <p:tgtEl>
                                          <p:spTgt spid="16"/>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dissolve">
                                      <p:cBhvr>
                                        <p:cTn id="23" dur="17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animBg="1"/>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C7BA3BEE-A1E1-4F60-B5B7-82073629A1DD}"/>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79</a:t>
            </a:r>
          </a:p>
        </p:txBody>
      </p:sp>
      <p:sp>
        <p:nvSpPr>
          <p:cNvPr id="2" name="Rectangle 1">
            <a:extLst>
              <a:ext uri="{FF2B5EF4-FFF2-40B4-BE49-F238E27FC236}">
                <a16:creationId xmlns:a16="http://schemas.microsoft.com/office/drawing/2014/main" id="{B62ED767-D7EF-4A0B-9D49-02A52900D158}"/>
              </a:ext>
            </a:extLst>
          </p:cNvPr>
          <p:cNvSpPr/>
          <p:nvPr/>
        </p:nvSpPr>
        <p:spPr>
          <a:xfrm>
            <a:off x="1126435" y="1200119"/>
            <a:ext cx="9316278" cy="3785652"/>
          </a:xfrm>
          <a:prstGeom prst="rect">
            <a:avLst/>
          </a:prstGeom>
        </p:spPr>
        <p:txBody>
          <a:bodyPr wrap="square">
            <a:spAutoFit/>
          </a:bodyPr>
          <a:lstStyle/>
          <a:p>
            <a:pPr algn="just" fontAlgn="base"/>
            <a:r>
              <a:rPr lang="en-US" sz="1600" b="1" dirty="0">
                <a:latin typeface="Palatino"/>
              </a:rPr>
              <a:t>36 </a:t>
            </a:r>
            <a:r>
              <a:rPr lang="en-US" sz="1600" dirty="0">
                <a:latin typeface="Palatino"/>
              </a:rPr>
              <a:t>These are they who shall go away into the lake of fire and brimstone, with the devil and his angels.</a:t>
            </a:r>
          </a:p>
          <a:p>
            <a:pPr algn="just" fontAlgn="base"/>
            <a:r>
              <a:rPr lang="en-US" sz="1600" b="1" dirty="0">
                <a:latin typeface="Palatino"/>
              </a:rPr>
              <a:t>37 </a:t>
            </a:r>
            <a:r>
              <a:rPr lang="en-US" sz="1600" dirty="0">
                <a:latin typeface="Palatino"/>
              </a:rPr>
              <a:t>And the only ones on whom the second death shall have any power;</a:t>
            </a:r>
          </a:p>
          <a:p>
            <a:pPr algn="just" fontAlgn="base"/>
            <a:r>
              <a:rPr lang="en-US" sz="1600" b="1" dirty="0">
                <a:latin typeface="Palatino"/>
              </a:rPr>
              <a:t>38 </a:t>
            </a:r>
            <a:r>
              <a:rPr lang="en-US" sz="1600" dirty="0">
                <a:latin typeface="Palatino"/>
              </a:rPr>
              <a:t>Yea, verily, the only ones who shall not be redeemed in the due time of the Lord, after the sufferings of his wrath.</a:t>
            </a:r>
          </a:p>
          <a:p>
            <a:pPr algn="just" fontAlgn="base"/>
            <a:r>
              <a:rPr lang="en-US" sz="1600" b="1" dirty="0">
                <a:latin typeface="Palatino"/>
              </a:rPr>
              <a:t>44 </a:t>
            </a:r>
            <a:r>
              <a:rPr lang="en-US" sz="1600" dirty="0">
                <a:latin typeface="Palatino"/>
              </a:rPr>
              <a:t>Wherefore, he saves all except them—they shall go away into everlasting punishment, which is endless punishment, which is eternal punishment, to reign with the devil and his angels in eternity, where their worm dieth not, and the fire is not quenched, which is their torment—</a:t>
            </a:r>
          </a:p>
          <a:p>
            <a:pPr algn="just" fontAlgn="base"/>
            <a:r>
              <a:rPr lang="en-US" sz="1600" b="1" dirty="0">
                <a:latin typeface="Palatino"/>
              </a:rPr>
              <a:t>45 </a:t>
            </a:r>
            <a:r>
              <a:rPr lang="en-US" sz="1600" dirty="0">
                <a:latin typeface="Palatino"/>
              </a:rPr>
              <a:t>And the end thereof, neither the place thereof, nor their torment, no man knows;</a:t>
            </a:r>
          </a:p>
          <a:p>
            <a:pPr algn="just" fontAlgn="base"/>
            <a:r>
              <a:rPr lang="en-US" sz="1600" b="1" dirty="0">
                <a:latin typeface="Palatino"/>
              </a:rPr>
              <a:t>46 </a:t>
            </a:r>
            <a:r>
              <a:rPr lang="en-US" sz="1600" dirty="0">
                <a:latin typeface="Palatino"/>
              </a:rPr>
              <a:t>Neither was it revealed, neither is, neither will be revealed unto man, except to them who are made partakers thereof;</a:t>
            </a:r>
          </a:p>
          <a:p>
            <a:pPr algn="just" fontAlgn="base"/>
            <a:r>
              <a:rPr lang="en-US" sz="1600" b="1" dirty="0">
                <a:latin typeface="Palatino"/>
              </a:rPr>
              <a:t>47 </a:t>
            </a:r>
            <a:r>
              <a:rPr lang="en-US" sz="1600" dirty="0">
                <a:latin typeface="Palatino"/>
              </a:rPr>
              <a:t>Nevertheless, I, the Lord, show it by vision unto many, but straightway shut it up again;</a:t>
            </a:r>
          </a:p>
          <a:p>
            <a:pPr algn="just" fontAlgn="base"/>
            <a:r>
              <a:rPr lang="en-US" sz="1600" b="1" dirty="0">
                <a:latin typeface="Palatino"/>
              </a:rPr>
              <a:t>48 </a:t>
            </a:r>
            <a:r>
              <a:rPr lang="en-US" sz="1600" dirty="0">
                <a:latin typeface="Palatino"/>
              </a:rPr>
              <a:t>Wherefore, the end, the width, the height, the depth, and the misery thereof, they understand not, neither any man except those who are ordained unto this condemnation.</a:t>
            </a:r>
          </a:p>
          <a:p>
            <a:pPr algn="just" fontAlgn="base"/>
            <a:r>
              <a:rPr lang="en-US" sz="1600" b="1" dirty="0">
                <a:latin typeface="Palatino"/>
              </a:rPr>
              <a:t>49 </a:t>
            </a:r>
            <a:r>
              <a:rPr lang="en-US" sz="1600" dirty="0">
                <a:latin typeface="Palatino"/>
              </a:rPr>
              <a:t>And we heard the voice, saying: Write the vision, for lo, this is the end of the vision of the sufferings of the ungodly.</a:t>
            </a:r>
          </a:p>
        </p:txBody>
      </p:sp>
      <p:sp>
        <p:nvSpPr>
          <p:cNvPr id="15" name="Rectangle 14">
            <a:extLst>
              <a:ext uri="{FF2B5EF4-FFF2-40B4-BE49-F238E27FC236}">
                <a16:creationId xmlns:a16="http://schemas.microsoft.com/office/drawing/2014/main" id="{EBEC15FA-D381-4DCB-B462-79440950DC5E}"/>
              </a:ext>
            </a:extLst>
          </p:cNvPr>
          <p:cNvSpPr/>
          <p:nvPr/>
        </p:nvSpPr>
        <p:spPr>
          <a:xfrm>
            <a:off x="1126435" y="886942"/>
            <a:ext cx="4558556" cy="400110"/>
          </a:xfrm>
          <a:prstGeom prst="rect">
            <a:avLst/>
          </a:prstGeom>
        </p:spPr>
        <p:txBody>
          <a:bodyPr wrap="none">
            <a:spAutoFit/>
          </a:bodyPr>
          <a:lstStyle/>
          <a:p>
            <a:r>
              <a:rPr lang="en-US" sz="2000" b="1" dirty="0">
                <a:effectLst>
                  <a:outerShdw blurRad="38100" dist="38100" dir="2700000" algn="tl">
                    <a:srgbClr val="000000">
                      <a:alpha val="43137"/>
                    </a:srgbClr>
                  </a:outerShdw>
                </a:effectLst>
              </a:rPr>
              <a:t>Doctrine and Covenants 76:36–38, 44-49.</a:t>
            </a:r>
          </a:p>
        </p:txBody>
      </p:sp>
      <p:sp>
        <p:nvSpPr>
          <p:cNvPr id="3" name="Rectangle 2">
            <a:extLst>
              <a:ext uri="{FF2B5EF4-FFF2-40B4-BE49-F238E27FC236}">
                <a16:creationId xmlns:a16="http://schemas.microsoft.com/office/drawing/2014/main" id="{6D5D60F7-ACCD-44CF-B6CD-935A8631B3BC}"/>
              </a:ext>
            </a:extLst>
          </p:cNvPr>
          <p:cNvSpPr/>
          <p:nvPr/>
        </p:nvSpPr>
        <p:spPr>
          <a:xfrm>
            <a:off x="1126434" y="5011550"/>
            <a:ext cx="9077739" cy="369332"/>
          </a:xfrm>
          <a:prstGeom prst="rect">
            <a:avLst/>
          </a:prstGeom>
        </p:spPr>
        <p:txBody>
          <a:bodyPr wrap="square">
            <a:spAutoFit/>
          </a:bodyPr>
          <a:lstStyle/>
          <a:p>
            <a:pPr algn="just"/>
            <a:r>
              <a:rPr lang="en-US" b="1" dirty="0"/>
              <a:t>How would you describe the suffering that the sons of perdition will experience for eternity?</a:t>
            </a:r>
          </a:p>
        </p:txBody>
      </p:sp>
      <p:sp>
        <p:nvSpPr>
          <p:cNvPr id="5" name="Rectangle 4">
            <a:extLst>
              <a:ext uri="{FF2B5EF4-FFF2-40B4-BE49-F238E27FC236}">
                <a16:creationId xmlns:a16="http://schemas.microsoft.com/office/drawing/2014/main" id="{6CB1E327-0AD0-4EAA-AB40-C87803286120}"/>
              </a:ext>
            </a:extLst>
          </p:cNvPr>
          <p:cNvSpPr/>
          <p:nvPr/>
        </p:nvSpPr>
        <p:spPr>
          <a:xfrm>
            <a:off x="1126433" y="5391865"/>
            <a:ext cx="8110331" cy="369332"/>
          </a:xfrm>
          <a:prstGeom prst="rect">
            <a:avLst/>
          </a:prstGeom>
        </p:spPr>
        <p:txBody>
          <a:bodyPr wrap="square">
            <a:spAutoFit/>
          </a:bodyPr>
          <a:lstStyle/>
          <a:p>
            <a:r>
              <a:rPr lang="en-US" b="1" dirty="0"/>
              <a:t>What type of death will the sons of perdition be the only ones to experience? </a:t>
            </a:r>
          </a:p>
        </p:txBody>
      </p:sp>
    </p:spTree>
    <p:extLst>
      <p:ext uri="{BB962C8B-B14F-4D97-AF65-F5344CB8AC3E}">
        <p14:creationId xmlns:p14="http://schemas.microsoft.com/office/powerpoint/2010/main" val="4162800335"/>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C7BA3BEE-A1E1-4F60-B5B7-82073629A1DD}"/>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79</a:t>
            </a:r>
          </a:p>
        </p:txBody>
      </p:sp>
      <p:sp>
        <p:nvSpPr>
          <p:cNvPr id="9" name="Rectangle 8">
            <a:extLst>
              <a:ext uri="{FF2B5EF4-FFF2-40B4-BE49-F238E27FC236}">
                <a16:creationId xmlns:a16="http://schemas.microsoft.com/office/drawing/2014/main" id="{BA9ADBC1-160B-4B33-A937-8F9F5F4ED828}"/>
              </a:ext>
            </a:extLst>
          </p:cNvPr>
          <p:cNvSpPr/>
          <p:nvPr/>
        </p:nvSpPr>
        <p:spPr>
          <a:xfrm>
            <a:off x="1126435" y="886942"/>
            <a:ext cx="3837204" cy="400110"/>
          </a:xfrm>
          <a:prstGeom prst="rect">
            <a:avLst/>
          </a:prstGeom>
        </p:spPr>
        <p:txBody>
          <a:bodyPr wrap="none">
            <a:spAutoFit/>
          </a:bodyPr>
          <a:lstStyle/>
          <a:p>
            <a:r>
              <a:rPr lang="en-US" sz="2000" b="1" dirty="0">
                <a:effectLst>
                  <a:outerShdw blurRad="38100" dist="38100" dir="2700000" algn="tl">
                    <a:srgbClr val="000000">
                      <a:alpha val="43137"/>
                    </a:srgbClr>
                  </a:outerShdw>
                </a:effectLst>
              </a:rPr>
              <a:t>Doctrine and Covenants 76:39–43.</a:t>
            </a:r>
          </a:p>
        </p:txBody>
      </p:sp>
      <p:sp>
        <p:nvSpPr>
          <p:cNvPr id="2" name="Rectangle 1">
            <a:extLst>
              <a:ext uri="{FF2B5EF4-FFF2-40B4-BE49-F238E27FC236}">
                <a16:creationId xmlns:a16="http://schemas.microsoft.com/office/drawing/2014/main" id="{18A07502-2C4E-4241-A1C0-A0355FB0DDE5}"/>
              </a:ext>
            </a:extLst>
          </p:cNvPr>
          <p:cNvSpPr/>
          <p:nvPr/>
        </p:nvSpPr>
        <p:spPr>
          <a:xfrm>
            <a:off x="1126435" y="1167784"/>
            <a:ext cx="9501808" cy="2062103"/>
          </a:xfrm>
          <a:prstGeom prst="rect">
            <a:avLst/>
          </a:prstGeom>
        </p:spPr>
        <p:txBody>
          <a:bodyPr wrap="square">
            <a:spAutoFit/>
          </a:bodyPr>
          <a:lstStyle/>
          <a:p>
            <a:pPr algn="just" fontAlgn="base"/>
            <a:r>
              <a:rPr lang="en-US" sz="1600" b="1" dirty="0">
                <a:latin typeface="Palatino"/>
              </a:rPr>
              <a:t>39 </a:t>
            </a:r>
            <a:r>
              <a:rPr lang="en-US" sz="1600" dirty="0">
                <a:latin typeface="Palatino"/>
              </a:rPr>
              <a:t>For all the rest shall be brought forth by the resurrection of the dead, through the triumph and the glory of the Lamb, who was slain, who was in the bosom of the Father before the worlds were made.</a:t>
            </a:r>
          </a:p>
          <a:p>
            <a:pPr algn="just" fontAlgn="base"/>
            <a:r>
              <a:rPr lang="en-US" sz="1600" b="1" dirty="0">
                <a:latin typeface="Palatino"/>
              </a:rPr>
              <a:t>40 </a:t>
            </a:r>
            <a:r>
              <a:rPr lang="en-US" sz="1600" dirty="0">
                <a:latin typeface="Palatino"/>
              </a:rPr>
              <a:t>And this is the gospel, the glad tidings, which the voice out of the heavens bore record unto us—</a:t>
            </a:r>
          </a:p>
          <a:p>
            <a:pPr algn="just" fontAlgn="base"/>
            <a:r>
              <a:rPr lang="en-US" sz="1600" b="1" dirty="0">
                <a:latin typeface="Palatino"/>
              </a:rPr>
              <a:t>41 </a:t>
            </a:r>
            <a:r>
              <a:rPr lang="en-US" sz="1600" dirty="0">
                <a:latin typeface="Palatino"/>
              </a:rPr>
              <a:t>That he came into the world, even Jesus, to be crucified for the world, and to bear the sins of the world, and to sanctify the world, and to cleanse it from all unrighteousness;</a:t>
            </a:r>
          </a:p>
          <a:p>
            <a:pPr algn="just" fontAlgn="base"/>
            <a:r>
              <a:rPr lang="en-US" sz="1600" b="1" dirty="0">
                <a:latin typeface="Palatino"/>
              </a:rPr>
              <a:t>42 </a:t>
            </a:r>
            <a:r>
              <a:rPr lang="en-US" sz="1600" dirty="0">
                <a:latin typeface="Palatino"/>
              </a:rPr>
              <a:t>That through him all might be saved whom the Father had put into his power and made by him;</a:t>
            </a:r>
          </a:p>
          <a:p>
            <a:pPr algn="just" fontAlgn="base"/>
            <a:r>
              <a:rPr lang="en-US" sz="1600" b="1" dirty="0">
                <a:latin typeface="Palatino"/>
              </a:rPr>
              <a:t>43 </a:t>
            </a:r>
            <a:r>
              <a:rPr lang="en-US" sz="1600" dirty="0">
                <a:latin typeface="Palatino"/>
              </a:rPr>
              <a:t>Who glorifies the Father, and saves all the works of his hands, except those sons of perdition who deny the Son after the Father has revealed him.</a:t>
            </a:r>
            <a:endParaRPr lang="en-US" sz="1600" b="0" i="0" dirty="0">
              <a:effectLst/>
              <a:latin typeface="Palatino"/>
            </a:endParaRPr>
          </a:p>
        </p:txBody>
      </p:sp>
      <p:sp>
        <p:nvSpPr>
          <p:cNvPr id="3" name="Rectangle 2">
            <a:extLst>
              <a:ext uri="{FF2B5EF4-FFF2-40B4-BE49-F238E27FC236}">
                <a16:creationId xmlns:a16="http://schemas.microsoft.com/office/drawing/2014/main" id="{60B51A1A-68AA-478E-ABCE-0ABDD7A6A698}"/>
              </a:ext>
            </a:extLst>
          </p:cNvPr>
          <p:cNvSpPr/>
          <p:nvPr/>
        </p:nvSpPr>
        <p:spPr>
          <a:xfrm>
            <a:off x="1126435" y="3258782"/>
            <a:ext cx="3971793" cy="369332"/>
          </a:xfrm>
          <a:prstGeom prst="rect">
            <a:avLst/>
          </a:prstGeom>
        </p:spPr>
        <p:txBody>
          <a:bodyPr wrap="none">
            <a:spAutoFit/>
          </a:bodyPr>
          <a:lstStyle/>
          <a:p>
            <a:r>
              <a:rPr lang="en-US" b="1" dirty="0"/>
              <a:t>What good news did the world receive?</a:t>
            </a:r>
          </a:p>
        </p:txBody>
      </p:sp>
      <p:sp>
        <p:nvSpPr>
          <p:cNvPr id="5" name="Rectangle 4">
            <a:extLst>
              <a:ext uri="{FF2B5EF4-FFF2-40B4-BE49-F238E27FC236}">
                <a16:creationId xmlns:a16="http://schemas.microsoft.com/office/drawing/2014/main" id="{581C4829-12A1-48CA-BA90-33C422779089}"/>
              </a:ext>
            </a:extLst>
          </p:cNvPr>
          <p:cNvSpPr/>
          <p:nvPr/>
        </p:nvSpPr>
        <p:spPr>
          <a:xfrm>
            <a:off x="1126434" y="3522098"/>
            <a:ext cx="9501807" cy="646331"/>
          </a:xfrm>
          <a:prstGeom prst="rect">
            <a:avLst/>
          </a:prstGeom>
        </p:spPr>
        <p:txBody>
          <a:bodyPr wrap="square">
            <a:spAutoFit/>
          </a:bodyPr>
          <a:lstStyle/>
          <a:p>
            <a:pPr algn="just"/>
            <a:r>
              <a:rPr lang="en-US" i="1" dirty="0">
                <a:effectLst>
                  <a:outerShdw blurRad="38100" dist="38100" dir="2700000" algn="tl">
                    <a:srgbClr val="000000">
                      <a:alpha val="43137"/>
                    </a:srgbClr>
                  </a:outerShdw>
                </a:effectLst>
              </a:rPr>
              <a:t>Through the Atonement of Jesus Christ, all of God’s children except the sons of perdition will inherit a place in a kingdom of glory.</a:t>
            </a:r>
          </a:p>
        </p:txBody>
      </p:sp>
      <p:sp>
        <p:nvSpPr>
          <p:cNvPr id="6" name="Rectangle 5">
            <a:extLst>
              <a:ext uri="{FF2B5EF4-FFF2-40B4-BE49-F238E27FC236}">
                <a16:creationId xmlns:a16="http://schemas.microsoft.com/office/drawing/2014/main" id="{3CA646CC-D4D5-4CD1-BD41-2766C4B7D132}"/>
              </a:ext>
            </a:extLst>
          </p:cNvPr>
          <p:cNvSpPr/>
          <p:nvPr/>
        </p:nvSpPr>
        <p:spPr>
          <a:xfrm>
            <a:off x="1126434" y="4275974"/>
            <a:ext cx="5721695" cy="369332"/>
          </a:xfrm>
          <a:prstGeom prst="rect">
            <a:avLst/>
          </a:prstGeom>
        </p:spPr>
        <p:txBody>
          <a:bodyPr wrap="none">
            <a:spAutoFit/>
          </a:bodyPr>
          <a:lstStyle/>
          <a:p>
            <a:r>
              <a:rPr lang="en-US" b="1" dirty="0"/>
              <a:t>Why is the Atonement of Jesus Christ “good news” to you?</a:t>
            </a:r>
          </a:p>
        </p:txBody>
      </p:sp>
    </p:spTree>
    <p:extLst>
      <p:ext uri="{BB962C8B-B14F-4D97-AF65-F5344CB8AC3E}">
        <p14:creationId xmlns:p14="http://schemas.microsoft.com/office/powerpoint/2010/main" val="310084164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79</a:t>
            </a:r>
          </a:p>
        </p:txBody>
      </p:sp>
      <p:sp>
        <p:nvSpPr>
          <p:cNvPr id="3" name="Rectangle 2">
            <a:extLst>
              <a:ext uri="{FF2B5EF4-FFF2-40B4-BE49-F238E27FC236}">
                <a16:creationId xmlns:a16="http://schemas.microsoft.com/office/drawing/2014/main" id="{A45A8041-F84B-4507-A449-C607E8B54304}"/>
              </a:ext>
            </a:extLst>
          </p:cNvPr>
          <p:cNvSpPr/>
          <p:nvPr/>
        </p:nvSpPr>
        <p:spPr>
          <a:xfrm>
            <a:off x="2437617" y="2921168"/>
            <a:ext cx="7316766" cy="1015663"/>
          </a:xfrm>
          <a:prstGeom prst="rect">
            <a:avLst/>
          </a:prstGeom>
        </p:spPr>
        <p:txBody>
          <a:bodyPr wrap="square">
            <a:spAutoFit/>
          </a:bodyPr>
          <a:lstStyle/>
          <a:p>
            <a:pPr algn="ctr"/>
            <a:r>
              <a:rPr lang="en-US" sz="6000" b="1" dirty="0">
                <a:solidFill>
                  <a:schemeClr val="tx1">
                    <a:lumMod val="95000"/>
                    <a:lumOff val="5000"/>
                  </a:schemeClr>
                </a:solidFill>
                <a:effectLst>
                  <a:outerShdw blurRad="38100" dist="38100" dir="2700000" algn="tl">
                    <a:srgbClr val="000000">
                      <a:alpha val="43137"/>
                    </a:srgbClr>
                  </a:outerShdw>
                </a:effectLst>
                <a:latin typeface="Microsoft Himalaya" panose="01010100010101010101" pitchFamily="2" charset="0"/>
                <a:ea typeface="Microsoft Himalaya" panose="01010100010101010101" pitchFamily="2" charset="0"/>
                <a:cs typeface="Microsoft Himalaya" panose="01010100010101010101" pitchFamily="2" charset="0"/>
              </a:rPr>
              <a:t>Doctrine and Covenants 76:20-49.</a:t>
            </a:r>
          </a:p>
        </p:txBody>
      </p:sp>
    </p:spTree>
    <p:extLst>
      <p:ext uri="{BB962C8B-B14F-4D97-AF65-F5344CB8AC3E}">
        <p14:creationId xmlns:p14="http://schemas.microsoft.com/office/powerpoint/2010/main" val="2094167501"/>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EFE89525-6B59-4873-8CAC-EC54E6E4C558}"/>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79</a:t>
            </a:r>
          </a:p>
        </p:txBody>
      </p:sp>
      <p:sp>
        <p:nvSpPr>
          <p:cNvPr id="2" name="Rectangle 1">
            <a:extLst>
              <a:ext uri="{FF2B5EF4-FFF2-40B4-BE49-F238E27FC236}">
                <a16:creationId xmlns:a16="http://schemas.microsoft.com/office/drawing/2014/main" id="{758EC08C-83D2-447B-9DDE-7202B2BE92DD}"/>
              </a:ext>
            </a:extLst>
          </p:cNvPr>
          <p:cNvSpPr/>
          <p:nvPr/>
        </p:nvSpPr>
        <p:spPr>
          <a:xfrm>
            <a:off x="2759612" y="2644170"/>
            <a:ext cx="6672775" cy="1569660"/>
          </a:xfrm>
          <a:prstGeom prst="rect">
            <a:avLst/>
          </a:prstGeom>
        </p:spPr>
        <p:txBody>
          <a:bodyPr wrap="square">
            <a:spAutoFit/>
          </a:bodyPr>
          <a:lstStyle/>
          <a:p>
            <a:pPr algn="ctr"/>
            <a:r>
              <a:rPr lang="en-US" sz="3200" b="1" dirty="0">
                <a:latin typeface="Segoe Print" panose="02000600000000000000" pitchFamily="2" charset="0"/>
              </a:rPr>
              <a:t>“Joseph Smith and Sidney Rigdon see a vision of Heavenly Father and Jesus Christ”</a:t>
            </a:r>
          </a:p>
        </p:txBody>
      </p:sp>
      <p:sp>
        <p:nvSpPr>
          <p:cNvPr id="4" name="Rectangle 3">
            <a:extLst>
              <a:ext uri="{FF2B5EF4-FFF2-40B4-BE49-F238E27FC236}">
                <a16:creationId xmlns:a16="http://schemas.microsoft.com/office/drawing/2014/main" id="{B2264902-3829-49A0-A002-0251E653F1E8}"/>
              </a:ext>
            </a:extLst>
          </p:cNvPr>
          <p:cNvSpPr/>
          <p:nvPr/>
        </p:nvSpPr>
        <p:spPr>
          <a:xfrm>
            <a:off x="1317281" y="890974"/>
            <a:ext cx="3837204" cy="400110"/>
          </a:xfrm>
          <a:prstGeom prst="rect">
            <a:avLst/>
          </a:prstGeom>
        </p:spPr>
        <p:txBody>
          <a:bodyPr wrap="none">
            <a:spAutoFit/>
          </a:bodyPr>
          <a:lstStyle/>
          <a:p>
            <a:r>
              <a:rPr lang="en-US" sz="2000" b="1" dirty="0">
                <a:effectLst>
                  <a:outerShdw blurRad="38100" dist="38100" dir="2700000" algn="tl">
                    <a:srgbClr val="000000">
                      <a:alpha val="43137"/>
                    </a:srgbClr>
                  </a:outerShdw>
                </a:effectLst>
              </a:rPr>
              <a:t>Doctrine and Covenants 76:20–24.</a:t>
            </a:r>
          </a:p>
        </p:txBody>
      </p:sp>
    </p:spTree>
    <p:extLst>
      <p:ext uri="{BB962C8B-B14F-4D97-AF65-F5344CB8AC3E}">
        <p14:creationId xmlns:p14="http://schemas.microsoft.com/office/powerpoint/2010/main" val="224522743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B775A73-6D0F-451D-89C6-80652C8F1AB2}"/>
              </a:ext>
            </a:extLst>
          </p:cNvPr>
          <p:cNvSpPr/>
          <p:nvPr/>
        </p:nvSpPr>
        <p:spPr>
          <a:xfrm>
            <a:off x="2888566" y="937886"/>
            <a:ext cx="6414867" cy="986636"/>
          </a:xfrm>
          <a:prstGeom prst="rect">
            <a:avLst/>
          </a:prstGeom>
          <a:solidFill>
            <a:srgbClr val="FFD7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solidFill>
                  <a:schemeClr val="tx1"/>
                </a:solidFill>
                <a:effectLst>
                  <a:outerShdw blurRad="38100" dist="38100" dir="2700000" algn="tl">
                    <a:srgbClr val="000000">
                      <a:alpha val="43137"/>
                    </a:srgbClr>
                  </a:outerShdw>
                </a:effectLst>
              </a:rPr>
              <a:t>While sitting in a class at school, your teacher begins discussing world religions. The teacher asks if there are any Christians in the class who would be willing to share their beliefs about Jesus Christ.</a:t>
            </a:r>
            <a:endParaRPr lang="en-US" dirty="0">
              <a:solidFill>
                <a:schemeClr val="tx1"/>
              </a:solidFill>
            </a:endParaRPr>
          </a:p>
        </p:txBody>
      </p:sp>
      <p:sp>
        <p:nvSpPr>
          <p:cNvPr id="12" name="Subtitle 4">
            <a:extLst>
              <a:ext uri="{FF2B5EF4-FFF2-40B4-BE49-F238E27FC236}">
                <a16:creationId xmlns:a16="http://schemas.microsoft.com/office/drawing/2014/main" id="{E0834A13-7B63-4500-B875-AF7854C46E5D}"/>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79</a:t>
            </a:r>
          </a:p>
        </p:txBody>
      </p:sp>
      <p:sp>
        <p:nvSpPr>
          <p:cNvPr id="6" name="Rectangle 5">
            <a:extLst>
              <a:ext uri="{FF2B5EF4-FFF2-40B4-BE49-F238E27FC236}">
                <a16:creationId xmlns:a16="http://schemas.microsoft.com/office/drawing/2014/main" id="{B157128B-EE2B-4B1F-9884-CAFDA41CFA13}"/>
              </a:ext>
            </a:extLst>
          </p:cNvPr>
          <p:cNvSpPr/>
          <p:nvPr/>
        </p:nvSpPr>
        <p:spPr>
          <a:xfrm>
            <a:off x="3020606" y="2327932"/>
            <a:ext cx="6150786" cy="369332"/>
          </a:xfrm>
          <a:prstGeom prst="rect">
            <a:avLst/>
          </a:prstGeom>
        </p:spPr>
        <p:txBody>
          <a:bodyPr wrap="none">
            <a:spAutoFit/>
          </a:bodyPr>
          <a:lstStyle/>
          <a:p>
            <a:r>
              <a:rPr lang="en-US" b="1" dirty="0"/>
              <a:t>What would you say you believe and know about Jesus Christ?</a:t>
            </a:r>
          </a:p>
        </p:txBody>
      </p:sp>
      <p:sp>
        <p:nvSpPr>
          <p:cNvPr id="7" name="Rectangle 6">
            <a:extLst>
              <a:ext uri="{FF2B5EF4-FFF2-40B4-BE49-F238E27FC236}">
                <a16:creationId xmlns:a16="http://schemas.microsoft.com/office/drawing/2014/main" id="{919FD5E5-9506-4B94-A878-EA6826601CE5}"/>
              </a:ext>
            </a:extLst>
          </p:cNvPr>
          <p:cNvSpPr/>
          <p:nvPr/>
        </p:nvSpPr>
        <p:spPr>
          <a:xfrm>
            <a:off x="2693962" y="3100675"/>
            <a:ext cx="680407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What they saw            What they heard          What they learned</a:t>
            </a:r>
          </a:p>
        </p:txBody>
      </p:sp>
    </p:spTree>
    <p:extLst>
      <p:ext uri="{BB962C8B-B14F-4D97-AF65-F5344CB8AC3E}">
        <p14:creationId xmlns:p14="http://schemas.microsoft.com/office/powerpoint/2010/main" val="271785075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outVertical)">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1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E74D729F-8509-4BBC-8844-5612EC71A191}"/>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79</a:t>
            </a:r>
          </a:p>
        </p:txBody>
      </p:sp>
      <p:sp>
        <p:nvSpPr>
          <p:cNvPr id="12" name="Rectangle 11">
            <a:extLst>
              <a:ext uri="{FF2B5EF4-FFF2-40B4-BE49-F238E27FC236}">
                <a16:creationId xmlns:a16="http://schemas.microsoft.com/office/drawing/2014/main" id="{3813DC34-BA99-45F6-9715-BD6D7E7EE2F1}"/>
              </a:ext>
            </a:extLst>
          </p:cNvPr>
          <p:cNvSpPr/>
          <p:nvPr/>
        </p:nvSpPr>
        <p:spPr>
          <a:xfrm>
            <a:off x="1317281" y="890974"/>
            <a:ext cx="3837204" cy="400110"/>
          </a:xfrm>
          <a:prstGeom prst="rect">
            <a:avLst/>
          </a:prstGeom>
        </p:spPr>
        <p:txBody>
          <a:bodyPr wrap="none">
            <a:spAutoFit/>
          </a:bodyPr>
          <a:lstStyle/>
          <a:p>
            <a:r>
              <a:rPr lang="en-US" sz="2000" b="1" dirty="0">
                <a:effectLst>
                  <a:outerShdw blurRad="38100" dist="38100" dir="2700000" algn="tl">
                    <a:srgbClr val="000000">
                      <a:alpha val="43137"/>
                    </a:srgbClr>
                  </a:outerShdw>
                </a:effectLst>
              </a:rPr>
              <a:t>Doctrine and Covenants 76:20–24.</a:t>
            </a:r>
          </a:p>
        </p:txBody>
      </p:sp>
      <p:sp>
        <p:nvSpPr>
          <p:cNvPr id="4" name="Rectangle 3">
            <a:extLst>
              <a:ext uri="{FF2B5EF4-FFF2-40B4-BE49-F238E27FC236}">
                <a16:creationId xmlns:a16="http://schemas.microsoft.com/office/drawing/2014/main" id="{C7619ED7-0B10-458A-A3A0-E85136019FDC}"/>
              </a:ext>
            </a:extLst>
          </p:cNvPr>
          <p:cNvSpPr/>
          <p:nvPr/>
        </p:nvSpPr>
        <p:spPr>
          <a:xfrm>
            <a:off x="1317280" y="1192608"/>
            <a:ext cx="9275691" cy="2308324"/>
          </a:xfrm>
          <a:prstGeom prst="rect">
            <a:avLst/>
          </a:prstGeom>
        </p:spPr>
        <p:txBody>
          <a:bodyPr wrap="square">
            <a:spAutoFit/>
          </a:bodyPr>
          <a:lstStyle/>
          <a:p>
            <a:pPr algn="just" fontAlgn="base"/>
            <a:r>
              <a:rPr lang="en-US" sz="1600" b="1" dirty="0">
                <a:latin typeface="Palatino"/>
              </a:rPr>
              <a:t>20 </a:t>
            </a:r>
            <a:r>
              <a:rPr lang="en-US" sz="1600" dirty="0">
                <a:latin typeface="Palatino"/>
              </a:rPr>
              <a:t>And we beheld the glory of the Son, on the right hand of the Father, and received of his fulness;</a:t>
            </a:r>
          </a:p>
          <a:p>
            <a:pPr algn="just" fontAlgn="base"/>
            <a:r>
              <a:rPr lang="en-US" sz="1600" b="1" dirty="0">
                <a:latin typeface="Palatino"/>
              </a:rPr>
              <a:t>21 </a:t>
            </a:r>
            <a:r>
              <a:rPr lang="en-US" sz="1600" dirty="0">
                <a:latin typeface="Palatino"/>
              </a:rPr>
              <a:t>And saw the holy angels, and them who are sanctified before his throne, worshiping God, and the Lamb, who worship him forever and ever.</a:t>
            </a:r>
          </a:p>
          <a:p>
            <a:pPr algn="just" fontAlgn="base"/>
            <a:r>
              <a:rPr lang="en-US" sz="1600" b="1" dirty="0">
                <a:latin typeface="Palatino"/>
              </a:rPr>
              <a:t>22 </a:t>
            </a:r>
            <a:r>
              <a:rPr lang="en-US" sz="1600" dirty="0">
                <a:latin typeface="Palatino"/>
              </a:rPr>
              <a:t>And now, after the many testimonies which have been given of him, this is the testimony, last of all, which we give of him: That he lives!</a:t>
            </a:r>
          </a:p>
          <a:p>
            <a:pPr algn="just" fontAlgn="base"/>
            <a:r>
              <a:rPr lang="en-US" sz="1600" b="1" dirty="0">
                <a:latin typeface="Palatino"/>
              </a:rPr>
              <a:t>23 </a:t>
            </a:r>
            <a:r>
              <a:rPr lang="en-US" sz="1600" dirty="0">
                <a:latin typeface="Palatino"/>
              </a:rPr>
              <a:t>For we saw him, even on the right hand of God; and we heard the voice bearing record that he is the Only Begotten of the Father—</a:t>
            </a:r>
          </a:p>
          <a:p>
            <a:pPr algn="just" fontAlgn="base"/>
            <a:r>
              <a:rPr lang="en-US" sz="1600" b="1" dirty="0">
                <a:latin typeface="Palatino"/>
              </a:rPr>
              <a:t>24 </a:t>
            </a:r>
            <a:r>
              <a:rPr lang="en-US" sz="1600" dirty="0">
                <a:latin typeface="Palatino"/>
              </a:rPr>
              <a:t>That by him, and through him, and of him, the worlds are and were created, and the inhabitants thereof are begotten sons and daughters unto God.</a:t>
            </a:r>
            <a:endParaRPr lang="en-US" sz="1600" b="0" i="0" dirty="0">
              <a:effectLst/>
              <a:latin typeface="Palatino"/>
            </a:endParaRPr>
          </a:p>
        </p:txBody>
      </p:sp>
      <p:sp>
        <p:nvSpPr>
          <p:cNvPr id="13" name="Rectangle 12">
            <a:extLst>
              <a:ext uri="{FF2B5EF4-FFF2-40B4-BE49-F238E27FC236}">
                <a16:creationId xmlns:a16="http://schemas.microsoft.com/office/drawing/2014/main" id="{282277B1-D12F-4642-852A-9B3B63877707}"/>
              </a:ext>
            </a:extLst>
          </p:cNvPr>
          <p:cNvSpPr/>
          <p:nvPr/>
        </p:nvSpPr>
        <p:spPr>
          <a:xfrm>
            <a:off x="1317280" y="3515911"/>
            <a:ext cx="5644879" cy="369332"/>
          </a:xfrm>
          <a:prstGeom prst="rect">
            <a:avLst/>
          </a:prstGeom>
        </p:spPr>
        <p:txBody>
          <a:bodyPr wrap="none">
            <a:spAutoFit/>
          </a:bodyPr>
          <a:lstStyle/>
          <a:p>
            <a:r>
              <a:rPr lang="en-US" b="1" dirty="0"/>
              <a:t>What doctrines do these verses teach about Jesus Christ?</a:t>
            </a:r>
          </a:p>
        </p:txBody>
      </p:sp>
      <p:sp>
        <p:nvSpPr>
          <p:cNvPr id="14" name="Rectangle 13">
            <a:extLst>
              <a:ext uri="{FF2B5EF4-FFF2-40B4-BE49-F238E27FC236}">
                <a16:creationId xmlns:a16="http://schemas.microsoft.com/office/drawing/2014/main" id="{7CA5F94A-9D59-41DE-B3D2-6C8C5803C103}"/>
              </a:ext>
            </a:extLst>
          </p:cNvPr>
          <p:cNvSpPr/>
          <p:nvPr/>
        </p:nvSpPr>
        <p:spPr>
          <a:xfrm>
            <a:off x="1429919" y="4251915"/>
            <a:ext cx="9050412" cy="923330"/>
          </a:xfrm>
          <a:prstGeom prst="rect">
            <a:avLst/>
          </a:prstGeom>
        </p:spPr>
        <p:txBody>
          <a:bodyPr wrap="square">
            <a:spAutoFit/>
          </a:bodyPr>
          <a:lstStyle/>
          <a:p>
            <a:pPr algn="ctr"/>
            <a:r>
              <a:rPr lang="en-US" i="1" dirty="0">
                <a:effectLst>
                  <a:outerShdw blurRad="38100" dist="38100" dir="2700000" algn="tl">
                    <a:srgbClr val="000000">
                      <a:alpha val="43137"/>
                    </a:srgbClr>
                  </a:outerShdw>
                </a:effectLst>
              </a:rPr>
              <a:t>Jesus Christ is a living, glorified being; Heavenly Father and Jesus Christ are distinct personages; Jesus Christ is the Only Begotten of the Father; Jesus Christ is the Creator of this world and other worlds; and we are begotten sons and daughters unto God. </a:t>
            </a: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mc:Choice xmlns:p14="http://schemas.microsoft.com/office/powerpoint/2010/main" Requires="p14">
      <p:transition spd="slow" p14:dur="4000">
        <p14:vortex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outVertical)">
                                      <p:cBhvr>
                                        <p:cTn id="7" dur="125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randombar(horizontal)">
                                      <p:cBhvr>
                                        <p:cTn id="12" dur="1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BCC36943-8E2A-4A27-9C51-C469855299B2}"/>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79</a:t>
            </a:r>
          </a:p>
        </p:txBody>
      </p:sp>
      <p:sp>
        <p:nvSpPr>
          <p:cNvPr id="3" name="Rectangle: Rounded Corners 2">
            <a:extLst>
              <a:ext uri="{FF2B5EF4-FFF2-40B4-BE49-F238E27FC236}">
                <a16:creationId xmlns:a16="http://schemas.microsoft.com/office/drawing/2014/main" id="{A2E36BBD-8721-4527-8343-1796E7965BB1}"/>
              </a:ext>
            </a:extLst>
          </p:cNvPr>
          <p:cNvSpPr/>
          <p:nvPr/>
        </p:nvSpPr>
        <p:spPr>
          <a:xfrm>
            <a:off x="1955410" y="1083212"/>
            <a:ext cx="7962313" cy="15193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effectLst>
                  <a:outerShdw blurRad="38100" dist="38100" dir="2700000" algn="tl">
                    <a:srgbClr val="000000">
                      <a:alpha val="43137"/>
                    </a:srgbClr>
                  </a:outerShdw>
                </a:effectLst>
              </a:rPr>
              <a:t>Which of these truths are you especially grateful for and why?</a:t>
            </a:r>
          </a:p>
          <a:p>
            <a:pPr algn="ctr"/>
            <a:r>
              <a:rPr lang="en-US" dirty="0">
                <a:solidFill>
                  <a:schemeClr val="tx1"/>
                </a:solidFill>
                <a:effectLst>
                  <a:outerShdw blurRad="38100" dist="38100" dir="2700000" algn="tl">
                    <a:srgbClr val="000000">
                      <a:alpha val="43137"/>
                    </a:srgbClr>
                  </a:outerShdw>
                </a:effectLst>
              </a:rPr>
              <a:t>Which of these doctrines can you testify of?</a:t>
            </a:r>
          </a:p>
          <a:p>
            <a:pPr algn="ctr"/>
            <a:r>
              <a:rPr lang="en-US" dirty="0">
                <a:solidFill>
                  <a:schemeClr val="tx1"/>
                </a:solidFill>
                <a:effectLst>
                  <a:outerShdw blurRad="38100" dist="38100" dir="2700000" algn="tl">
                    <a:srgbClr val="000000">
                      <a:alpha val="43137"/>
                    </a:srgbClr>
                  </a:outerShdw>
                </a:effectLst>
              </a:rPr>
              <a:t>How do you know it is true?</a:t>
            </a:r>
          </a:p>
          <a:p>
            <a:pPr algn="ctr"/>
            <a:endParaRPr lang="en-US" dirty="0">
              <a:solidFill>
                <a:schemeClr val="tx1"/>
              </a:solidFill>
              <a:effectLst>
                <a:outerShdw blurRad="38100" dist="38100" dir="2700000" algn="tl">
                  <a:srgbClr val="000000">
                    <a:alpha val="43137"/>
                  </a:srgbClr>
                </a:outerShdw>
              </a:effectLst>
            </a:endParaRPr>
          </a:p>
        </p:txBody>
      </p:sp>
      <p:sp>
        <p:nvSpPr>
          <p:cNvPr id="4" name="Rectangle 3">
            <a:extLst>
              <a:ext uri="{FF2B5EF4-FFF2-40B4-BE49-F238E27FC236}">
                <a16:creationId xmlns:a16="http://schemas.microsoft.com/office/drawing/2014/main" id="{BCD5FEF7-DA2A-48EC-AEFF-86B25AC52366}"/>
              </a:ext>
            </a:extLst>
          </p:cNvPr>
          <p:cNvSpPr/>
          <p:nvPr/>
        </p:nvSpPr>
        <p:spPr>
          <a:xfrm>
            <a:off x="6603165" y="2233191"/>
            <a:ext cx="3149708" cy="369332"/>
          </a:xfrm>
          <a:prstGeom prst="rect">
            <a:avLst/>
          </a:prstGeom>
        </p:spPr>
        <p:txBody>
          <a:bodyPr wrap="none">
            <a:spAutoFit/>
          </a:bodyPr>
          <a:lstStyle/>
          <a:p>
            <a:pPr algn="r"/>
            <a:r>
              <a:rPr lang="en-US" dirty="0">
                <a:effectLst>
                  <a:outerShdw blurRad="38100" dist="38100" dir="2700000" algn="tl">
                    <a:srgbClr val="000000">
                      <a:alpha val="43137"/>
                    </a:srgbClr>
                  </a:outerShdw>
                </a:effectLst>
              </a:rPr>
              <a:t>Regarding Jesus Christ, I know…</a:t>
            </a:r>
          </a:p>
        </p:txBody>
      </p:sp>
      <p:sp>
        <p:nvSpPr>
          <p:cNvPr id="12" name="Rectangle 11">
            <a:extLst>
              <a:ext uri="{FF2B5EF4-FFF2-40B4-BE49-F238E27FC236}">
                <a16:creationId xmlns:a16="http://schemas.microsoft.com/office/drawing/2014/main" id="{068DAD33-292B-49DF-B1DC-D30D128CCFBB}"/>
              </a:ext>
            </a:extLst>
          </p:cNvPr>
          <p:cNvSpPr/>
          <p:nvPr/>
        </p:nvSpPr>
        <p:spPr>
          <a:xfrm>
            <a:off x="1275078" y="3028890"/>
            <a:ext cx="3579121" cy="400110"/>
          </a:xfrm>
          <a:prstGeom prst="rect">
            <a:avLst/>
          </a:prstGeom>
        </p:spPr>
        <p:txBody>
          <a:bodyPr wrap="none">
            <a:spAutoFit/>
          </a:bodyPr>
          <a:lstStyle/>
          <a:p>
            <a:r>
              <a:rPr lang="en-US" sz="2000" b="1" dirty="0">
                <a:effectLst>
                  <a:outerShdw blurRad="38100" dist="38100" dir="2700000" algn="tl">
                    <a:srgbClr val="000000">
                      <a:alpha val="43137"/>
                    </a:srgbClr>
                  </a:outerShdw>
                </a:effectLst>
              </a:rPr>
              <a:t>Doctrine and Covenants 76:22.</a:t>
            </a:r>
          </a:p>
        </p:txBody>
      </p:sp>
      <p:sp>
        <p:nvSpPr>
          <p:cNvPr id="7" name="Rectangle 6">
            <a:extLst>
              <a:ext uri="{FF2B5EF4-FFF2-40B4-BE49-F238E27FC236}">
                <a16:creationId xmlns:a16="http://schemas.microsoft.com/office/drawing/2014/main" id="{72DA3C7B-633F-4D3C-9B9B-C211F5F793D6}"/>
              </a:ext>
            </a:extLst>
          </p:cNvPr>
          <p:cNvSpPr/>
          <p:nvPr/>
        </p:nvSpPr>
        <p:spPr>
          <a:xfrm>
            <a:off x="1275078" y="3344592"/>
            <a:ext cx="9416368" cy="646331"/>
          </a:xfrm>
          <a:prstGeom prst="rect">
            <a:avLst/>
          </a:prstGeom>
        </p:spPr>
        <p:txBody>
          <a:bodyPr wrap="square">
            <a:spAutoFit/>
          </a:bodyPr>
          <a:lstStyle/>
          <a:p>
            <a:pPr algn="just"/>
            <a:r>
              <a:rPr lang="en-US" dirty="0">
                <a:latin typeface="Palatino"/>
              </a:rPr>
              <a:t>And now, after the many testimonies which have been given of him, this is the testimony, last of all, which we give of him: </a:t>
            </a:r>
            <a:r>
              <a:rPr lang="en-US" i="1" dirty="0">
                <a:latin typeface="Palatino"/>
              </a:rPr>
              <a:t>That he lives!</a:t>
            </a:r>
            <a:endParaRPr lang="en-US" i="1" dirty="0"/>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mc:Choice xmlns:p14="http://schemas.microsoft.com/office/powerpoint/2010/main" Requires="p14">
      <p:transition spd="slow" p14:dur="2000">
        <p14:ferris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1+#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edge">
                                      <p:cBhvr>
                                        <p:cTn id="13" dur="2000"/>
                                        <p:tgtEl>
                                          <p:spTgt spid="7"/>
                                        </p:tgtEl>
                                      </p:cBhvr>
                                    </p:animEffect>
                                  </p:childTnLst>
                                </p:cTn>
                              </p:par>
                              <p:par>
                                <p:cTn id="14" presetID="20"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edge">
                                      <p:cBhvr>
                                        <p:cTn id="16"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2BF3195A-C457-4C91-8E91-821227731BB0}"/>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79</a:t>
            </a:r>
          </a:p>
        </p:txBody>
      </p:sp>
      <p:sp>
        <p:nvSpPr>
          <p:cNvPr id="2" name="Rectangle 1">
            <a:extLst>
              <a:ext uri="{FF2B5EF4-FFF2-40B4-BE49-F238E27FC236}">
                <a16:creationId xmlns:a16="http://schemas.microsoft.com/office/drawing/2014/main" id="{A868FA35-9B85-40A2-A348-FDE6496BD05C}"/>
              </a:ext>
            </a:extLst>
          </p:cNvPr>
          <p:cNvSpPr/>
          <p:nvPr/>
        </p:nvSpPr>
        <p:spPr>
          <a:xfrm>
            <a:off x="2822917" y="2551837"/>
            <a:ext cx="6546166" cy="1754326"/>
          </a:xfrm>
          <a:prstGeom prst="rect">
            <a:avLst/>
          </a:prstGeom>
        </p:spPr>
        <p:txBody>
          <a:bodyPr wrap="square">
            <a:spAutoFit/>
          </a:bodyPr>
          <a:lstStyle/>
          <a:p>
            <a:pPr algn="ctr"/>
            <a:r>
              <a:rPr lang="en-US" sz="3600" b="1" dirty="0">
                <a:latin typeface="Segoe Print" panose="02000600000000000000" pitchFamily="2" charset="0"/>
              </a:rPr>
              <a:t>“Joseph Smith and Sidney Rigdon see a vision of the fall of Lucifer”</a:t>
            </a:r>
          </a:p>
        </p:txBody>
      </p:sp>
      <p:sp>
        <p:nvSpPr>
          <p:cNvPr id="16" name="Rectangle 15">
            <a:extLst>
              <a:ext uri="{FF2B5EF4-FFF2-40B4-BE49-F238E27FC236}">
                <a16:creationId xmlns:a16="http://schemas.microsoft.com/office/drawing/2014/main" id="{A428348E-09CD-4574-9471-4E7D9138E77D}"/>
              </a:ext>
            </a:extLst>
          </p:cNvPr>
          <p:cNvSpPr/>
          <p:nvPr/>
        </p:nvSpPr>
        <p:spPr>
          <a:xfrm>
            <a:off x="1317281" y="890974"/>
            <a:ext cx="3837204" cy="400110"/>
          </a:xfrm>
          <a:prstGeom prst="rect">
            <a:avLst/>
          </a:prstGeom>
        </p:spPr>
        <p:txBody>
          <a:bodyPr wrap="none">
            <a:spAutoFit/>
          </a:bodyPr>
          <a:lstStyle/>
          <a:p>
            <a:r>
              <a:rPr lang="en-US" sz="2000" b="1" dirty="0">
                <a:effectLst>
                  <a:outerShdw blurRad="38100" dist="38100" dir="2700000" algn="tl">
                    <a:srgbClr val="000000">
                      <a:alpha val="43137"/>
                    </a:srgbClr>
                  </a:outerShdw>
                </a:effectLst>
              </a:rPr>
              <a:t>Doctrine and Covenants 76:25–29.</a:t>
            </a:r>
          </a:p>
        </p:txBody>
      </p:sp>
    </p:spTree>
    <p:extLst>
      <p:ext uri="{BB962C8B-B14F-4D97-AF65-F5344CB8AC3E}">
        <p14:creationId xmlns:p14="http://schemas.microsoft.com/office/powerpoint/2010/main" val="4065210576"/>
      </p:ext>
    </p:extLst>
  </p:cSld>
  <p:clrMapOvr>
    <a:masterClrMapping/>
  </p:clrMapOvr>
  <mc:AlternateContent xmlns:mc="http://schemas.openxmlformats.org/markup-compatibility/2006">
    <mc:Choice xmlns:p14="http://schemas.microsoft.com/office/powerpoint/2010/main" Requires="p14">
      <p:transition spd="slow" p14:dur="1250">
        <p:circle/>
      </p:transition>
    </mc:Choice>
    <mc:Fallback>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ubtitle 4">
            <a:extLst>
              <a:ext uri="{FF2B5EF4-FFF2-40B4-BE49-F238E27FC236}">
                <a16:creationId xmlns:a16="http://schemas.microsoft.com/office/drawing/2014/main" id="{3C847A2C-60AD-4910-B345-7D849FAE92C7}"/>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79</a:t>
            </a:r>
          </a:p>
        </p:txBody>
      </p:sp>
      <p:pic>
        <p:nvPicPr>
          <p:cNvPr id="11" name="Picture 10" descr="Resultado de imagen para VERDADERO O FALSO simbolos">
            <a:extLst>
              <a:ext uri="{FF2B5EF4-FFF2-40B4-BE49-F238E27FC236}">
                <a16:creationId xmlns:a16="http://schemas.microsoft.com/office/drawing/2014/main" id="{BA3FEA7C-FFFE-48CE-93E4-45C61FE41F96}"/>
              </a:ext>
            </a:extLst>
          </p:cNvPr>
          <p:cNvPicPr/>
          <p:nvPr/>
        </p:nvPicPr>
        <p:blipFill rotWithShape="1">
          <a:blip r:embed="rId2">
            <a:extLst>
              <a:ext uri="{28A0092B-C50C-407E-A947-70E740481C1C}">
                <a14:useLocalDpi xmlns:a14="http://schemas.microsoft.com/office/drawing/2010/main" val="0"/>
              </a:ext>
            </a:extLst>
          </a:blip>
          <a:srcRect t="50525" r="-579"/>
          <a:stretch/>
        </p:blipFill>
        <p:spPr bwMode="auto">
          <a:xfrm>
            <a:off x="747321" y="6348018"/>
            <a:ext cx="614045" cy="437515"/>
          </a:xfrm>
          <a:prstGeom prst="rect">
            <a:avLst/>
          </a:prstGeom>
          <a:noFill/>
          <a:ln>
            <a:noFill/>
          </a:ln>
          <a:extLst>
            <a:ext uri="{53640926-AAD7-44D8-BBD7-CCE9431645EC}">
              <a14:shadowObscured xmlns:a14="http://schemas.microsoft.com/office/drawing/2010/main"/>
            </a:ext>
          </a:extLst>
        </p:spPr>
      </p:pic>
      <p:pic>
        <p:nvPicPr>
          <p:cNvPr id="12" name="Picture 11" descr="Resultado de imagen para VERDADERO O FALSO simbolos">
            <a:extLst>
              <a:ext uri="{FF2B5EF4-FFF2-40B4-BE49-F238E27FC236}">
                <a16:creationId xmlns:a16="http://schemas.microsoft.com/office/drawing/2014/main" id="{808AD388-5501-4229-B125-54EB65304D58}"/>
              </a:ext>
            </a:extLst>
          </p:cNvPr>
          <p:cNvPicPr/>
          <p:nvPr/>
        </p:nvPicPr>
        <p:blipFill rotWithShape="1">
          <a:blip r:embed="rId2">
            <a:extLst>
              <a:ext uri="{28A0092B-C50C-407E-A947-70E740481C1C}">
                <a14:useLocalDpi xmlns:a14="http://schemas.microsoft.com/office/drawing/2010/main" val="0"/>
              </a:ext>
            </a:extLst>
          </a:blip>
          <a:srcRect l="-1" r="-1703" b="50623"/>
          <a:stretch/>
        </p:blipFill>
        <p:spPr bwMode="auto">
          <a:xfrm>
            <a:off x="0" y="6348018"/>
            <a:ext cx="614045" cy="437515"/>
          </a:xfrm>
          <a:prstGeom prst="rect">
            <a:avLst/>
          </a:prstGeom>
          <a:noFill/>
          <a:ln>
            <a:noFill/>
          </a:ln>
          <a:extLst>
            <a:ext uri="{53640926-AAD7-44D8-BBD7-CCE9431645EC}">
              <a14:shadowObscured xmlns:a14="http://schemas.microsoft.com/office/drawing/2010/main"/>
            </a:ext>
          </a:extLst>
        </p:spPr>
      </p:pic>
      <p:sp>
        <p:nvSpPr>
          <p:cNvPr id="13" name="Rectangle 12">
            <a:extLst>
              <a:ext uri="{FF2B5EF4-FFF2-40B4-BE49-F238E27FC236}">
                <a16:creationId xmlns:a16="http://schemas.microsoft.com/office/drawing/2014/main" id="{0119E11B-2817-4B38-9C04-C4B07E296CD3}"/>
              </a:ext>
            </a:extLst>
          </p:cNvPr>
          <p:cNvSpPr/>
          <p:nvPr/>
        </p:nvSpPr>
        <p:spPr>
          <a:xfrm>
            <a:off x="1383886" y="1584349"/>
            <a:ext cx="3853427" cy="369332"/>
          </a:xfrm>
          <a:prstGeom prst="rect">
            <a:avLst/>
          </a:prstGeom>
        </p:spPr>
        <p:txBody>
          <a:bodyPr wrap="none">
            <a:spAutoFit/>
          </a:bodyPr>
          <a:lstStyle/>
          <a:p>
            <a:pPr algn="just"/>
            <a:r>
              <a:rPr lang="en-US" dirty="0">
                <a:effectLst>
                  <a:outerShdw blurRad="38100" dist="38100" dir="2700000" algn="tl">
                    <a:srgbClr val="000000">
                      <a:alpha val="43137"/>
                    </a:srgbClr>
                  </a:outerShdw>
                </a:effectLst>
              </a:rPr>
              <a:t>              1. Satan was known as Lucifer. </a:t>
            </a:r>
          </a:p>
        </p:txBody>
      </p:sp>
      <p:sp>
        <p:nvSpPr>
          <p:cNvPr id="15" name="Rectangle 14">
            <a:extLst>
              <a:ext uri="{FF2B5EF4-FFF2-40B4-BE49-F238E27FC236}">
                <a16:creationId xmlns:a16="http://schemas.microsoft.com/office/drawing/2014/main" id="{0C6E00DA-6C4C-4AFD-BC63-F407F898B2BD}"/>
              </a:ext>
            </a:extLst>
          </p:cNvPr>
          <p:cNvSpPr/>
          <p:nvPr/>
        </p:nvSpPr>
        <p:spPr>
          <a:xfrm>
            <a:off x="1383884" y="2236906"/>
            <a:ext cx="6228693" cy="369332"/>
          </a:xfrm>
          <a:prstGeom prst="rect">
            <a:avLst/>
          </a:prstGeom>
        </p:spPr>
        <p:txBody>
          <a:bodyPr wrap="none">
            <a:spAutoFit/>
          </a:bodyPr>
          <a:lstStyle/>
          <a:p>
            <a:pPr algn="just"/>
            <a:r>
              <a:rPr lang="en-US" dirty="0">
                <a:effectLst>
                  <a:outerShdw blurRad="38100" dist="38100" dir="2700000" algn="tl">
                    <a:srgbClr val="000000">
                      <a:alpha val="43137"/>
                    </a:srgbClr>
                  </a:outerShdw>
                </a:effectLst>
              </a:rPr>
              <a:t>              2. Satan was a spirit in authority in the presence of God.</a:t>
            </a:r>
          </a:p>
        </p:txBody>
      </p:sp>
      <p:sp>
        <p:nvSpPr>
          <p:cNvPr id="16" name="Rectangle 15">
            <a:extLst>
              <a:ext uri="{FF2B5EF4-FFF2-40B4-BE49-F238E27FC236}">
                <a16:creationId xmlns:a16="http://schemas.microsoft.com/office/drawing/2014/main" id="{6AECC879-7C1A-4BC4-9553-F5F2EDA69086}"/>
              </a:ext>
            </a:extLst>
          </p:cNvPr>
          <p:cNvSpPr/>
          <p:nvPr/>
        </p:nvSpPr>
        <p:spPr>
          <a:xfrm>
            <a:off x="1549793" y="2818971"/>
            <a:ext cx="7537935" cy="369332"/>
          </a:xfrm>
          <a:prstGeom prst="rect">
            <a:avLst/>
          </a:prstGeom>
        </p:spPr>
        <p:txBody>
          <a:bodyPr wrap="square">
            <a:spAutoFit/>
          </a:bodyPr>
          <a:lstStyle/>
          <a:p>
            <a:pPr algn="just"/>
            <a:r>
              <a:rPr lang="en-US" dirty="0">
                <a:effectLst>
                  <a:outerShdw blurRad="38100" dist="38100" dir="2700000" algn="tl">
                    <a:srgbClr val="000000">
                      <a:alpha val="43137"/>
                    </a:srgbClr>
                  </a:outerShdw>
                </a:effectLst>
              </a:rPr>
              <a:t>          3. Satan did not mean to disobey Heavenly Father and Jesus Christ. </a:t>
            </a:r>
          </a:p>
        </p:txBody>
      </p:sp>
      <p:sp>
        <p:nvSpPr>
          <p:cNvPr id="17" name="Rectangle 16">
            <a:extLst>
              <a:ext uri="{FF2B5EF4-FFF2-40B4-BE49-F238E27FC236}">
                <a16:creationId xmlns:a16="http://schemas.microsoft.com/office/drawing/2014/main" id="{BD58AA2C-6473-4102-BF9E-672D2B2D86B1}"/>
              </a:ext>
            </a:extLst>
          </p:cNvPr>
          <p:cNvSpPr/>
          <p:nvPr/>
        </p:nvSpPr>
        <p:spPr>
          <a:xfrm>
            <a:off x="1489681" y="3598073"/>
            <a:ext cx="6246197" cy="369332"/>
          </a:xfrm>
          <a:prstGeom prst="rect">
            <a:avLst/>
          </a:prstGeom>
        </p:spPr>
        <p:txBody>
          <a:bodyPr wrap="none">
            <a:spAutoFit/>
          </a:bodyPr>
          <a:lstStyle/>
          <a:p>
            <a:pPr algn="just"/>
            <a:r>
              <a:rPr lang="en-US" dirty="0">
                <a:effectLst>
                  <a:outerShdw blurRad="38100" dist="38100" dir="2700000" algn="tl">
                    <a:srgbClr val="000000">
                      <a:alpha val="43137"/>
                    </a:srgbClr>
                  </a:outerShdw>
                </a:effectLst>
              </a:rPr>
              <a:t>            4. There was rejoicing in heaven when Satan was cast out. </a:t>
            </a:r>
          </a:p>
        </p:txBody>
      </p:sp>
      <p:sp>
        <p:nvSpPr>
          <p:cNvPr id="18" name="Rectangle 17">
            <a:extLst>
              <a:ext uri="{FF2B5EF4-FFF2-40B4-BE49-F238E27FC236}">
                <a16:creationId xmlns:a16="http://schemas.microsoft.com/office/drawing/2014/main" id="{3CBAAB76-24D4-4139-BF21-25367BB9A368}"/>
              </a:ext>
            </a:extLst>
          </p:cNvPr>
          <p:cNvSpPr/>
          <p:nvPr/>
        </p:nvSpPr>
        <p:spPr>
          <a:xfrm>
            <a:off x="1463233" y="4349254"/>
            <a:ext cx="4814716" cy="369332"/>
          </a:xfrm>
          <a:prstGeom prst="rect">
            <a:avLst/>
          </a:prstGeom>
        </p:spPr>
        <p:txBody>
          <a:bodyPr wrap="none">
            <a:spAutoFit/>
          </a:bodyPr>
          <a:lstStyle/>
          <a:p>
            <a:pPr algn="just"/>
            <a:r>
              <a:rPr lang="en-US" dirty="0">
                <a:effectLst>
                  <a:outerShdw blurRad="38100" dist="38100" dir="2700000" algn="tl">
                    <a:srgbClr val="000000">
                      <a:alpha val="43137"/>
                    </a:srgbClr>
                  </a:outerShdw>
                </a:effectLst>
              </a:rPr>
              <a:t>            5. Satan makes war with the Saints of God.</a:t>
            </a:r>
          </a:p>
        </p:txBody>
      </p:sp>
      <p:sp>
        <p:nvSpPr>
          <p:cNvPr id="24" name="Rectangle 23">
            <a:extLst>
              <a:ext uri="{FF2B5EF4-FFF2-40B4-BE49-F238E27FC236}">
                <a16:creationId xmlns:a16="http://schemas.microsoft.com/office/drawing/2014/main" id="{9FC6C626-0CBF-4543-B300-AAB927E80ED0}"/>
              </a:ext>
            </a:extLst>
          </p:cNvPr>
          <p:cNvSpPr/>
          <p:nvPr/>
        </p:nvSpPr>
        <p:spPr>
          <a:xfrm>
            <a:off x="5550818" y="797210"/>
            <a:ext cx="1322798" cy="400110"/>
          </a:xfrm>
          <a:prstGeom prst="rect">
            <a:avLst/>
          </a:prstGeom>
        </p:spPr>
        <p:txBody>
          <a:bodyPr wrap="none">
            <a:spAutoFit/>
          </a:bodyPr>
          <a:lstStyle/>
          <a:p>
            <a:r>
              <a:rPr lang="en-US" sz="2000" b="1" u="sng" dirty="0">
                <a:effectLst>
                  <a:outerShdw blurRad="38100" dist="38100" dir="2700000" algn="tl">
                    <a:srgbClr val="000000">
                      <a:alpha val="43137"/>
                    </a:srgbClr>
                  </a:outerShdw>
                </a:effectLst>
                <a:latin typeface="Century Gothic" panose="020B0502020202020204" pitchFamily="34" charset="0"/>
              </a:rPr>
              <a:t>THE QUIZ.</a:t>
            </a:r>
          </a:p>
        </p:txBody>
      </p:sp>
    </p:spTree>
    <p:extLst>
      <p:ext uri="{BB962C8B-B14F-4D97-AF65-F5344CB8AC3E}">
        <p14:creationId xmlns:p14="http://schemas.microsoft.com/office/powerpoint/2010/main" val="419080376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1250" fill="hold"/>
                                        <p:tgtEl>
                                          <p:spTgt spid="15"/>
                                        </p:tgtEl>
                                        <p:attrNameLst>
                                          <p:attrName>ppt_x</p:attrName>
                                        </p:attrNameLst>
                                      </p:cBhvr>
                                      <p:tavLst>
                                        <p:tav tm="0">
                                          <p:val>
                                            <p:strVal val="0-#ppt_w/2"/>
                                          </p:val>
                                        </p:tav>
                                        <p:tav tm="100000">
                                          <p:val>
                                            <p:strVal val="#ppt_x"/>
                                          </p:val>
                                        </p:tav>
                                      </p:tavLst>
                                    </p:anim>
                                    <p:anim calcmode="lin" valueType="num">
                                      <p:cBhvr additive="base">
                                        <p:cTn id="15" dur="125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additive="base">
                                        <p:cTn id="20" dur="1000" fill="hold"/>
                                        <p:tgtEl>
                                          <p:spTgt spid="16"/>
                                        </p:tgtEl>
                                        <p:attrNameLst>
                                          <p:attrName>ppt_x</p:attrName>
                                        </p:attrNameLst>
                                      </p:cBhvr>
                                      <p:tavLst>
                                        <p:tav tm="0">
                                          <p:val>
                                            <p:strVal val="#ppt_x"/>
                                          </p:val>
                                        </p:tav>
                                        <p:tav tm="100000">
                                          <p:val>
                                            <p:strVal val="#ppt_x"/>
                                          </p:val>
                                        </p:tav>
                                      </p:tavLst>
                                    </p:anim>
                                    <p:anim calcmode="lin" valueType="num">
                                      <p:cBhvr additive="base">
                                        <p:cTn id="21" dur="10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2" fill="hold" grpId="0" nodeType="clickEffect">
                                  <p:stCondLst>
                                    <p:cond delay="0"/>
                                  </p:stCondLst>
                                  <p:childTnLst>
                                    <p:set>
                                      <p:cBhvr>
                                        <p:cTn id="25" dur="1" fill="hold">
                                          <p:stCondLst>
                                            <p:cond delay="0"/>
                                          </p:stCondLst>
                                        </p:cTn>
                                        <p:tgtEl>
                                          <p:spTgt spid="17"/>
                                        </p:tgtEl>
                                        <p:attrNameLst>
                                          <p:attrName>style.visibility</p:attrName>
                                        </p:attrNameLst>
                                      </p:cBhvr>
                                      <p:to>
                                        <p:strVal val="visible"/>
                                      </p:to>
                                    </p:set>
                                    <p:anim calcmode="lin" valueType="num">
                                      <p:cBhvr additive="base">
                                        <p:cTn id="26" dur="1250" fill="hold"/>
                                        <p:tgtEl>
                                          <p:spTgt spid="17"/>
                                        </p:tgtEl>
                                        <p:attrNameLst>
                                          <p:attrName>ppt_x</p:attrName>
                                        </p:attrNameLst>
                                      </p:cBhvr>
                                      <p:tavLst>
                                        <p:tav tm="0">
                                          <p:val>
                                            <p:strVal val="1+#ppt_w/2"/>
                                          </p:val>
                                        </p:tav>
                                        <p:tav tm="100000">
                                          <p:val>
                                            <p:strVal val="#ppt_x"/>
                                          </p:val>
                                        </p:tav>
                                      </p:tavLst>
                                    </p:anim>
                                    <p:anim calcmode="lin" valueType="num">
                                      <p:cBhvr additive="base">
                                        <p:cTn id="27" dur="125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7"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1000"/>
                                        <p:tgtEl>
                                          <p:spTgt spid="18"/>
                                        </p:tgtEl>
                                      </p:cBhvr>
                                    </p:animEffect>
                                    <p:anim calcmode="lin" valueType="num">
                                      <p:cBhvr>
                                        <p:cTn id="33" dur="1000" fill="hold"/>
                                        <p:tgtEl>
                                          <p:spTgt spid="18"/>
                                        </p:tgtEl>
                                        <p:attrNameLst>
                                          <p:attrName>ppt_x</p:attrName>
                                        </p:attrNameLst>
                                      </p:cBhvr>
                                      <p:tavLst>
                                        <p:tav tm="0">
                                          <p:val>
                                            <p:strVal val="#ppt_x"/>
                                          </p:val>
                                        </p:tav>
                                        <p:tav tm="100000">
                                          <p:val>
                                            <p:strVal val="#ppt_x"/>
                                          </p:val>
                                        </p:tav>
                                      </p:tavLst>
                                    </p:anim>
                                    <p:anim calcmode="lin" valueType="num">
                                      <p:cBhvr>
                                        <p:cTn id="34"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6" grpId="0"/>
      <p:bldP spid="17" grpId="0"/>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4">
            <a:extLst>
              <a:ext uri="{FF2B5EF4-FFF2-40B4-BE49-F238E27FC236}">
                <a16:creationId xmlns:a16="http://schemas.microsoft.com/office/drawing/2014/main" id="{1E94C9E6-3026-44E4-B034-91214F1A89C7}"/>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79</a:t>
            </a:r>
          </a:p>
        </p:txBody>
      </p:sp>
      <p:sp>
        <p:nvSpPr>
          <p:cNvPr id="8" name="Rectangle 7">
            <a:extLst>
              <a:ext uri="{FF2B5EF4-FFF2-40B4-BE49-F238E27FC236}">
                <a16:creationId xmlns:a16="http://schemas.microsoft.com/office/drawing/2014/main" id="{7C0E8071-58D9-4EF4-822C-A359B82D4B6D}"/>
              </a:ext>
            </a:extLst>
          </p:cNvPr>
          <p:cNvSpPr/>
          <p:nvPr/>
        </p:nvSpPr>
        <p:spPr>
          <a:xfrm>
            <a:off x="1317281" y="890974"/>
            <a:ext cx="3837204" cy="400110"/>
          </a:xfrm>
          <a:prstGeom prst="rect">
            <a:avLst/>
          </a:prstGeom>
        </p:spPr>
        <p:txBody>
          <a:bodyPr wrap="none">
            <a:spAutoFit/>
          </a:bodyPr>
          <a:lstStyle/>
          <a:p>
            <a:r>
              <a:rPr lang="en-US" sz="2000" b="1" dirty="0">
                <a:effectLst>
                  <a:outerShdw blurRad="38100" dist="38100" dir="2700000" algn="tl">
                    <a:srgbClr val="000000">
                      <a:alpha val="43137"/>
                    </a:srgbClr>
                  </a:outerShdw>
                </a:effectLst>
              </a:rPr>
              <a:t>Doctrine and Covenants 76:25–29.</a:t>
            </a:r>
          </a:p>
        </p:txBody>
      </p:sp>
      <p:sp>
        <p:nvSpPr>
          <p:cNvPr id="2" name="Rectangle 1">
            <a:extLst>
              <a:ext uri="{FF2B5EF4-FFF2-40B4-BE49-F238E27FC236}">
                <a16:creationId xmlns:a16="http://schemas.microsoft.com/office/drawing/2014/main" id="{114ECECB-EDD2-4FA0-B863-FAFFEAF1C54E}"/>
              </a:ext>
            </a:extLst>
          </p:cNvPr>
          <p:cNvSpPr/>
          <p:nvPr/>
        </p:nvSpPr>
        <p:spPr>
          <a:xfrm>
            <a:off x="1317280" y="1220744"/>
            <a:ext cx="9177217" cy="2308324"/>
          </a:xfrm>
          <a:prstGeom prst="rect">
            <a:avLst/>
          </a:prstGeom>
        </p:spPr>
        <p:txBody>
          <a:bodyPr wrap="square">
            <a:spAutoFit/>
          </a:bodyPr>
          <a:lstStyle/>
          <a:p>
            <a:pPr algn="just" fontAlgn="base"/>
            <a:r>
              <a:rPr lang="en-US" sz="1600" b="1" dirty="0">
                <a:latin typeface="Palatino"/>
              </a:rPr>
              <a:t>25 </a:t>
            </a:r>
            <a:r>
              <a:rPr lang="en-US" sz="1600" dirty="0">
                <a:latin typeface="Palatino"/>
              </a:rPr>
              <a:t>And this we saw also, and bear record, that an angel of God who was in authority in the presence of God, who rebelled against the Only Begotten Son whom the Father loved and who was in the bosom of the Father, was thrust down from the presence of God and the Son,</a:t>
            </a:r>
          </a:p>
          <a:p>
            <a:pPr algn="just" fontAlgn="base"/>
            <a:r>
              <a:rPr lang="en-US" sz="1600" b="1" dirty="0">
                <a:latin typeface="Palatino"/>
              </a:rPr>
              <a:t>26 </a:t>
            </a:r>
            <a:r>
              <a:rPr lang="en-US" sz="1600" dirty="0">
                <a:latin typeface="Palatino"/>
              </a:rPr>
              <a:t>And was called Perdition, for the heavens wept over him—he was Lucifer, a son of the morning.</a:t>
            </a:r>
          </a:p>
          <a:p>
            <a:pPr algn="just" fontAlgn="base"/>
            <a:r>
              <a:rPr lang="en-US" sz="1600" b="1" dirty="0">
                <a:latin typeface="Palatino"/>
              </a:rPr>
              <a:t>27 </a:t>
            </a:r>
            <a:r>
              <a:rPr lang="en-US" sz="1600" dirty="0">
                <a:latin typeface="Palatino"/>
              </a:rPr>
              <a:t>And we beheld, and lo, he is fallen! is fallen, even a son of the morning!</a:t>
            </a:r>
          </a:p>
          <a:p>
            <a:pPr algn="just" fontAlgn="base"/>
            <a:r>
              <a:rPr lang="en-US" sz="1600" b="1" dirty="0">
                <a:latin typeface="Palatino"/>
              </a:rPr>
              <a:t>28 </a:t>
            </a:r>
            <a:r>
              <a:rPr lang="en-US" sz="1600" dirty="0">
                <a:latin typeface="Palatino"/>
              </a:rPr>
              <a:t>And while we were yet in the Spirit, the Lord commanded us that we should write the vision; for we beheld Satan, that old serpent, even the devil, who rebelled against God, and sought to take the kingdom of our God and his Christ—</a:t>
            </a:r>
          </a:p>
          <a:p>
            <a:pPr algn="just" fontAlgn="base"/>
            <a:r>
              <a:rPr lang="en-US" sz="1600" b="1" dirty="0">
                <a:latin typeface="Palatino"/>
              </a:rPr>
              <a:t>29 </a:t>
            </a:r>
            <a:r>
              <a:rPr lang="en-US" sz="1600" dirty="0">
                <a:latin typeface="Palatino"/>
              </a:rPr>
              <a:t>Wherefore, he maketh war with the saints of God, and encompasseth them round about.</a:t>
            </a:r>
            <a:endParaRPr lang="en-US" sz="1600" b="0" i="0" dirty="0">
              <a:effectLst/>
              <a:latin typeface="Palatino"/>
            </a:endParaRPr>
          </a:p>
        </p:txBody>
      </p:sp>
      <p:sp>
        <p:nvSpPr>
          <p:cNvPr id="3" name="Rectangle 2">
            <a:extLst>
              <a:ext uri="{FF2B5EF4-FFF2-40B4-BE49-F238E27FC236}">
                <a16:creationId xmlns:a16="http://schemas.microsoft.com/office/drawing/2014/main" id="{0F390127-8345-4B3F-A373-FA470006114C}"/>
              </a:ext>
            </a:extLst>
          </p:cNvPr>
          <p:cNvSpPr/>
          <p:nvPr/>
        </p:nvSpPr>
        <p:spPr>
          <a:xfrm>
            <a:off x="1317280" y="3781529"/>
            <a:ext cx="9022474" cy="369332"/>
          </a:xfrm>
          <a:prstGeom prst="rect">
            <a:avLst/>
          </a:prstGeom>
        </p:spPr>
        <p:txBody>
          <a:bodyPr wrap="square">
            <a:spAutoFit/>
          </a:bodyPr>
          <a:lstStyle/>
          <a:p>
            <a:pPr algn="just"/>
            <a:r>
              <a:rPr lang="en-US" b="1" dirty="0"/>
              <a:t>What was the consequence of Lucifer’s rebellion against Heavenly Father and Jesus Christ? </a:t>
            </a:r>
          </a:p>
        </p:txBody>
      </p:sp>
      <p:sp>
        <p:nvSpPr>
          <p:cNvPr id="4" name="Rectangle 3">
            <a:extLst>
              <a:ext uri="{FF2B5EF4-FFF2-40B4-BE49-F238E27FC236}">
                <a16:creationId xmlns:a16="http://schemas.microsoft.com/office/drawing/2014/main" id="{0EBB6DD7-C8AB-441B-B73B-FBC6328A8CC8}"/>
              </a:ext>
            </a:extLst>
          </p:cNvPr>
          <p:cNvSpPr/>
          <p:nvPr/>
        </p:nvSpPr>
        <p:spPr>
          <a:xfrm>
            <a:off x="1317281" y="4130767"/>
            <a:ext cx="9177216" cy="646331"/>
          </a:xfrm>
          <a:prstGeom prst="rect">
            <a:avLst/>
          </a:prstGeom>
        </p:spPr>
        <p:txBody>
          <a:bodyPr wrap="square">
            <a:spAutoFit/>
          </a:bodyPr>
          <a:lstStyle/>
          <a:p>
            <a:pPr algn="just"/>
            <a:r>
              <a:rPr lang="en-US" i="1" dirty="0">
                <a:effectLst>
                  <a:outerShdw blurRad="38100" dist="38100" dir="2700000" algn="tl">
                    <a:srgbClr val="000000">
                      <a:alpha val="43137"/>
                    </a:srgbClr>
                  </a:outerShdw>
                </a:effectLst>
              </a:rPr>
              <a:t>In the premortal existence, Lucifer rebelled against Heavenly Father and Jesus Christ and was cast out.</a:t>
            </a:r>
          </a:p>
        </p:txBody>
      </p:sp>
      <p:sp>
        <p:nvSpPr>
          <p:cNvPr id="5" name="Rectangle 4">
            <a:extLst>
              <a:ext uri="{FF2B5EF4-FFF2-40B4-BE49-F238E27FC236}">
                <a16:creationId xmlns:a16="http://schemas.microsoft.com/office/drawing/2014/main" id="{63BFC410-ABEF-470D-8A3E-BCDCC694C31F}"/>
              </a:ext>
            </a:extLst>
          </p:cNvPr>
          <p:cNvSpPr/>
          <p:nvPr/>
        </p:nvSpPr>
        <p:spPr>
          <a:xfrm>
            <a:off x="1317280" y="4806024"/>
            <a:ext cx="3747693" cy="369332"/>
          </a:xfrm>
          <a:prstGeom prst="rect">
            <a:avLst/>
          </a:prstGeom>
        </p:spPr>
        <p:txBody>
          <a:bodyPr wrap="none">
            <a:spAutoFit/>
          </a:bodyPr>
          <a:lstStyle/>
          <a:p>
            <a:r>
              <a:rPr lang="en-US" b="1" dirty="0"/>
              <a:t>When did this war with Satan begin? </a:t>
            </a:r>
          </a:p>
        </p:txBody>
      </p:sp>
      <p:sp>
        <p:nvSpPr>
          <p:cNvPr id="6" name="Rectangle 5">
            <a:extLst>
              <a:ext uri="{FF2B5EF4-FFF2-40B4-BE49-F238E27FC236}">
                <a16:creationId xmlns:a16="http://schemas.microsoft.com/office/drawing/2014/main" id="{4727C00E-CB6D-4B18-853E-F9ADB8F4E6EF}"/>
              </a:ext>
            </a:extLst>
          </p:cNvPr>
          <p:cNvSpPr/>
          <p:nvPr/>
        </p:nvSpPr>
        <p:spPr>
          <a:xfrm>
            <a:off x="1317280" y="5124770"/>
            <a:ext cx="2709460" cy="369332"/>
          </a:xfrm>
          <a:prstGeom prst="rect">
            <a:avLst/>
          </a:prstGeom>
        </p:spPr>
        <p:txBody>
          <a:bodyPr wrap="none">
            <a:spAutoFit/>
          </a:bodyPr>
          <a:lstStyle/>
          <a:p>
            <a:r>
              <a:rPr lang="en-US" i="1" dirty="0">
                <a:effectLst>
                  <a:outerShdw blurRad="38100" dist="38100" dir="2700000" algn="tl">
                    <a:srgbClr val="000000">
                      <a:alpha val="43137"/>
                    </a:srgbClr>
                  </a:outerShdw>
                </a:effectLst>
              </a:rPr>
              <a:t>In the premortal existence.</a:t>
            </a:r>
          </a:p>
        </p:txBody>
      </p:sp>
      <p:sp>
        <p:nvSpPr>
          <p:cNvPr id="14" name="Rectangle 13">
            <a:extLst>
              <a:ext uri="{FF2B5EF4-FFF2-40B4-BE49-F238E27FC236}">
                <a16:creationId xmlns:a16="http://schemas.microsoft.com/office/drawing/2014/main" id="{90CFA650-4CEB-4C6E-9C8D-33379BB1E8B7}"/>
              </a:ext>
            </a:extLst>
          </p:cNvPr>
          <p:cNvSpPr/>
          <p:nvPr/>
        </p:nvSpPr>
        <p:spPr>
          <a:xfrm>
            <a:off x="1317280" y="5547110"/>
            <a:ext cx="5643661" cy="369332"/>
          </a:xfrm>
          <a:prstGeom prst="rect">
            <a:avLst/>
          </a:prstGeom>
        </p:spPr>
        <p:txBody>
          <a:bodyPr wrap="none">
            <a:spAutoFit/>
          </a:bodyPr>
          <a:lstStyle/>
          <a:p>
            <a:r>
              <a:rPr lang="en-US" b="1" dirty="0"/>
              <a:t>How is Satan waging war against the Saints of God today?</a:t>
            </a:r>
          </a:p>
        </p:txBody>
      </p:sp>
    </p:spTree>
    <p:extLst>
      <p:ext uri="{BB962C8B-B14F-4D97-AF65-F5344CB8AC3E}">
        <p14:creationId xmlns:p14="http://schemas.microsoft.com/office/powerpoint/2010/main" val="1050410759"/>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125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outVertical)">
                                      <p:cBhvr>
                                        <p:cTn id="17" dur="1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randombar(horizontal)">
                                      <p:cBhvr>
                                        <p:cTn id="22" dur="1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strips(downLeft)">
                                      <p:cBhvr>
                                        <p:cTn id="27" dur="12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1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685</Words>
  <Application>Microsoft Office PowerPoint</Application>
  <PresentationFormat>Widescreen</PresentationFormat>
  <Paragraphs>99</Paragraphs>
  <Slides>15</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15</vt:i4>
      </vt:variant>
    </vt:vector>
  </HeadingPairs>
  <TitlesOfParts>
    <vt:vector size="28" baseType="lpstr">
      <vt:lpstr>PMingLiU-ExtB</vt:lpstr>
      <vt:lpstr>Arial</vt:lpstr>
      <vt:lpstr>Calibri</vt:lpstr>
      <vt:lpstr>Calibri Light</vt:lpstr>
      <vt:lpstr>Cambria Math</vt:lpstr>
      <vt:lpstr>Century Gothic</vt:lpstr>
      <vt:lpstr>Microsoft Himalaya</vt:lpstr>
      <vt:lpstr>Mongolian Baiti</vt:lpstr>
      <vt:lpstr>MV Boli</vt:lpstr>
      <vt:lpstr>Palatino</vt:lpstr>
      <vt:lpstr>Segoe Print</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2288</cp:revision>
  <dcterms:created xsi:type="dcterms:W3CDTF">2018-08-29T04:26:39Z</dcterms:created>
  <dcterms:modified xsi:type="dcterms:W3CDTF">2018-10-03T21:40:05Z</dcterms:modified>
</cp:coreProperties>
</file>