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4"/>
  </p:notesMasterIdLst>
  <p:sldIdLst>
    <p:sldId id="296" r:id="rId2"/>
    <p:sldId id="304" r:id="rId3"/>
    <p:sldId id="299" r:id="rId4"/>
    <p:sldId id="308" r:id="rId5"/>
    <p:sldId id="305" r:id="rId6"/>
    <p:sldId id="306" r:id="rId7"/>
    <p:sldId id="307" r:id="rId8"/>
    <p:sldId id="310" r:id="rId9"/>
    <p:sldId id="309" r:id="rId10"/>
    <p:sldId id="312" r:id="rId11"/>
    <p:sldId id="313" r:id="rId12"/>
    <p:sldId id="31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B9B93A"/>
    <a:srgbClr val="D88028"/>
    <a:srgbClr val="FF6600"/>
    <a:srgbClr val="E6E6E6"/>
    <a:srgbClr val="D6E513"/>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lumMod val="89000"/>
              </a:schemeClr>
            </a:gs>
            <a:gs pos="76000">
              <a:srgbClr val="FFC000"/>
            </a:gs>
            <a:gs pos="27000">
              <a:srgbClr val="FFC000"/>
            </a:gs>
            <a:gs pos="42000">
              <a:schemeClr val="accent1">
                <a:lumMod val="7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425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3" name="Rectangle 2">
            <a:extLst>
              <a:ext uri="{FF2B5EF4-FFF2-40B4-BE49-F238E27FC236}">
                <a16:creationId xmlns:a16="http://schemas.microsoft.com/office/drawing/2014/main" id="{606BEC84-FCBF-4659-8057-0FD647455535}"/>
              </a:ext>
            </a:extLst>
          </p:cNvPr>
          <p:cNvSpPr/>
          <p:nvPr/>
        </p:nvSpPr>
        <p:spPr>
          <a:xfrm>
            <a:off x="3698549" y="655733"/>
            <a:ext cx="4794902" cy="584775"/>
          </a:xfrm>
          <a:prstGeom prst="rect">
            <a:avLst/>
          </a:prstGeom>
        </p:spPr>
        <p:txBody>
          <a:bodyPr wrap="none">
            <a:spAutoFit/>
          </a:bodyPr>
          <a:lstStyle/>
          <a:p>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Introduction to Doctrine and Covenants 76</a:t>
            </a:r>
          </a:p>
        </p:txBody>
      </p:sp>
      <p:sp>
        <p:nvSpPr>
          <p:cNvPr id="5" name="Rectangle 4">
            <a:extLst>
              <a:ext uri="{FF2B5EF4-FFF2-40B4-BE49-F238E27FC236}">
                <a16:creationId xmlns:a16="http://schemas.microsoft.com/office/drawing/2014/main" id="{B6F9D5CE-0640-462E-A579-AEAB30CA22B4}"/>
              </a:ext>
            </a:extLst>
          </p:cNvPr>
          <p:cNvSpPr/>
          <p:nvPr/>
        </p:nvSpPr>
        <p:spPr>
          <a:xfrm>
            <a:off x="1099930" y="987876"/>
            <a:ext cx="9621078" cy="2308324"/>
          </a:xfrm>
          <a:prstGeom prst="rect">
            <a:avLst/>
          </a:prstGeom>
        </p:spPr>
        <p:txBody>
          <a:bodyPr wrap="square">
            <a:spAutoFit/>
          </a:bodyPr>
          <a:lstStyle/>
          <a:p>
            <a:pPr algn="just"/>
            <a:r>
              <a:rPr lang="en-US" sz="1600" dirty="0">
                <a:latin typeface="Open Sans"/>
              </a:rPr>
              <a:t>A vision given to Joseph Smith the Prophet and Sidney Rigdon, at Hiram, Ohio, February 16, 1832. Prefacing the record of this vision, Joseph Smith’s history states: “Upon my return from Amherst conference, I resumed the translation of the Scriptures. From sundry revelations which had been received, it was apparent that many important points touching the salvation of man had been taken from the Bible, or lost before it was compiled. It appeared self-evident from what truths were left, that if God rewarded every one according to the deeds done in the body the term ‘Heaven,’ as intended for the Saints’ eternal home, must include more kingdoms than one. Accordingly, … while translating St. John’s Gospel, myself and Elder Rigdon saw the following vision.” At the time this vision was given, the Prophet was translating John 5:29.</a:t>
            </a:r>
            <a:endParaRPr lang="en-US" sz="1600" dirty="0"/>
          </a:p>
        </p:txBody>
      </p:sp>
      <p:sp>
        <p:nvSpPr>
          <p:cNvPr id="7" name="Rectangle 6">
            <a:extLst>
              <a:ext uri="{FF2B5EF4-FFF2-40B4-BE49-F238E27FC236}">
                <a16:creationId xmlns:a16="http://schemas.microsoft.com/office/drawing/2014/main" id="{55F5D2D8-0BDB-40C4-8FC5-6441234EEF28}"/>
              </a:ext>
            </a:extLst>
          </p:cNvPr>
          <p:cNvSpPr/>
          <p:nvPr/>
        </p:nvSpPr>
        <p:spPr>
          <a:xfrm>
            <a:off x="1099930" y="3277751"/>
            <a:ext cx="3498573"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76:15-19.</a:t>
            </a:r>
          </a:p>
        </p:txBody>
      </p:sp>
      <p:sp>
        <p:nvSpPr>
          <p:cNvPr id="6" name="Rectangle 5">
            <a:extLst>
              <a:ext uri="{FF2B5EF4-FFF2-40B4-BE49-F238E27FC236}">
                <a16:creationId xmlns:a16="http://schemas.microsoft.com/office/drawing/2014/main" id="{BFDBBCE7-26E3-4F97-BC40-09C11AF88503}"/>
              </a:ext>
            </a:extLst>
          </p:cNvPr>
          <p:cNvSpPr/>
          <p:nvPr/>
        </p:nvSpPr>
        <p:spPr>
          <a:xfrm>
            <a:off x="1099929" y="3628343"/>
            <a:ext cx="9621079" cy="2062103"/>
          </a:xfrm>
          <a:prstGeom prst="rect">
            <a:avLst/>
          </a:prstGeom>
        </p:spPr>
        <p:txBody>
          <a:bodyPr wrap="square">
            <a:spAutoFit/>
          </a:bodyPr>
          <a:lstStyle/>
          <a:p>
            <a:pPr algn="just" fontAlgn="base"/>
            <a:r>
              <a:rPr lang="en-US" sz="1600" b="1" dirty="0">
                <a:latin typeface="Palatino"/>
              </a:rPr>
              <a:t>15 </a:t>
            </a:r>
            <a:r>
              <a:rPr lang="en-US" sz="1600" dirty="0">
                <a:latin typeface="Palatino"/>
              </a:rPr>
              <a:t>For while we were doing the work of translation, which the Lord had appointed unto us, we came to the twenty-ninth verse of the fifth chapter of John, which was given unto us as follows—</a:t>
            </a:r>
          </a:p>
          <a:p>
            <a:pPr algn="just" fontAlgn="base"/>
            <a:r>
              <a:rPr lang="en-US" sz="1600" b="1" dirty="0">
                <a:latin typeface="Palatino"/>
              </a:rPr>
              <a:t>16 </a:t>
            </a:r>
            <a:r>
              <a:rPr lang="en-US" sz="1600" dirty="0">
                <a:latin typeface="Palatino"/>
              </a:rPr>
              <a:t>Speaking of the resurrection of the dead, concerning those who shall hear the voice of the Son of Man:</a:t>
            </a:r>
          </a:p>
          <a:p>
            <a:pPr algn="just" fontAlgn="base"/>
            <a:r>
              <a:rPr lang="en-US" sz="1600" b="1" dirty="0">
                <a:latin typeface="Palatino"/>
              </a:rPr>
              <a:t>17 </a:t>
            </a:r>
            <a:r>
              <a:rPr lang="en-US" sz="1600" dirty="0">
                <a:latin typeface="Palatino"/>
              </a:rPr>
              <a:t>And shall come forth; they who have done good, in the resurrection of the just; and they who have done evil, in the resurrection of the unjust.</a:t>
            </a:r>
          </a:p>
          <a:p>
            <a:pPr algn="just" fontAlgn="base"/>
            <a:r>
              <a:rPr lang="en-US" sz="1600" b="1" dirty="0">
                <a:latin typeface="Palatino"/>
              </a:rPr>
              <a:t>18 </a:t>
            </a:r>
            <a:r>
              <a:rPr lang="en-US" sz="1600" dirty="0">
                <a:latin typeface="Palatino"/>
              </a:rPr>
              <a:t>Now this caused us to marvel, for it was given unto us of the Spirit.</a:t>
            </a:r>
          </a:p>
          <a:p>
            <a:pPr algn="just" fontAlgn="base"/>
            <a:r>
              <a:rPr lang="en-US" sz="1600" b="1" dirty="0">
                <a:latin typeface="Palatino"/>
              </a:rPr>
              <a:t>19 </a:t>
            </a:r>
            <a:r>
              <a:rPr lang="en-US" sz="1600" dirty="0">
                <a:latin typeface="Palatino"/>
              </a:rPr>
              <a:t>And while we meditated upon these things, the Lord touched the eyes of our understandings and they were opened, and the glory of the Lord shone round about.</a:t>
            </a:r>
            <a:endParaRPr lang="en-US" sz="1600" b="0" i="0" dirty="0">
              <a:effectLst/>
              <a:latin typeface="Palatino"/>
            </a:endParaRP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250"/>
                                        <p:tgtEl>
                                          <p:spTgt spid="6"/>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vertical)">
                                      <p:cBhvr>
                                        <p:cTn id="10"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2" name="Rectangle 1">
            <a:extLst>
              <a:ext uri="{FF2B5EF4-FFF2-40B4-BE49-F238E27FC236}">
                <a16:creationId xmlns:a16="http://schemas.microsoft.com/office/drawing/2014/main" id="{8D6CEBFF-0BB8-40B7-997A-519DEB08C915}"/>
              </a:ext>
            </a:extLst>
          </p:cNvPr>
          <p:cNvSpPr/>
          <p:nvPr/>
        </p:nvSpPr>
        <p:spPr>
          <a:xfrm>
            <a:off x="1134792" y="890974"/>
            <a:ext cx="8791085" cy="369332"/>
          </a:xfrm>
          <a:prstGeom prst="rect">
            <a:avLst/>
          </a:prstGeom>
        </p:spPr>
        <p:txBody>
          <a:bodyPr wrap="square">
            <a:spAutoFit/>
          </a:bodyPr>
          <a:lstStyle/>
          <a:p>
            <a:r>
              <a:rPr lang="en-US" b="1" dirty="0"/>
              <a:t>What did Joseph Smith and Sidney Rigdon do that prepared them to receive this vision? </a:t>
            </a:r>
          </a:p>
        </p:txBody>
      </p:sp>
      <p:sp>
        <p:nvSpPr>
          <p:cNvPr id="3" name="Rectangle 2">
            <a:extLst>
              <a:ext uri="{FF2B5EF4-FFF2-40B4-BE49-F238E27FC236}">
                <a16:creationId xmlns:a16="http://schemas.microsoft.com/office/drawing/2014/main" id="{086CC1D1-3D0A-4F07-9B21-8EFBDCE6ECC1}"/>
              </a:ext>
            </a:extLst>
          </p:cNvPr>
          <p:cNvSpPr/>
          <p:nvPr/>
        </p:nvSpPr>
        <p:spPr>
          <a:xfrm>
            <a:off x="1134792" y="1203121"/>
            <a:ext cx="4747197"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They were studying and meditating on John 5:29.</a:t>
            </a:r>
          </a:p>
        </p:txBody>
      </p:sp>
      <p:sp>
        <p:nvSpPr>
          <p:cNvPr id="4" name="Rectangle 3">
            <a:extLst>
              <a:ext uri="{FF2B5EF4-FFF2-40B4-BE49-F238E27FC236}">
                <a16:creationId xmlns:a16="http://schemas.microsoft.com/office/drawing/2014/main" id="{0425F57D-D943-49BB-AA09-76FB091B5A24}"/>
              </a:ext>
            </a:extLst>
          </p:cNvPr>
          <p:cNvSpPr/>
          <p:nvPr/>
        </p:nvSpPr>
        <p:spPr>
          <a:xfrm>
            <a:off x="1134792" y="1664527"/>
            <a:ext cx="4993098" cy="369332"/>
          </a:xfrm>
          <a:prstGeom prst="rect">
            <a:avLst/>
          </a:prstGeom>
        </p:spPr>
        <p:txBody>
          <a:bodyPr wrap="none">
            <a:spAutoFit/>
          </a:bodyPr>
          <a:lstStyle/>
          <a:p>
            <a:r>
              <a:rPr lang="en-US" b="1" dirty="0"/>
              <a:t>What does it mean to meditate on the scriptures? </a:t>
            </a:r>
          </a:p>
        </p:txBody>
      </p:sp>
      <p:sp>
        <p:nvSpPr>
          <p:cNvPr id="5" name="Rectangle 4">
            <a:extLst>
              <a:ext uri="{FF2B5EF4-FFF2-40B4-BE49-F238E27FC236}">
                <a16:creationId xmlns:a16="http://schemas.microsoft.com/office/drawing/2014/main" id="{415C3E81-EC6B-4038-9A5C-58A0F9C28B44}"/>
              </a:ext>
            </a:extLst>
          </p:cNvPr>
          <p:cNvSpPr/>
          <p:nvPr/>
        </p:nvSpPr>
        <p:spPr>
          <a:xfrm>
            <a:off x="1134792" y="2059673"/>
            <a:ext cx="7850182" cy="369332"/>
          </a:xfrm>
          <a:prstGeom prst="rect">
            <a:avLst/>
          </a:prstGeom>
        </p:spPr>
        <p:txBody>
          <a:bodyPr wrap="square">
            <a:spAutoFit/>
          </a:bodyPr>
          <a:lstStyle/>
          <a:p>
            <a:r>
              <a:rPr lang="en-US" b="1" dirty="0"/>
              <a:t>What principle can we learn from Joseph Smith and Sidney Rigdon’s example?</a:t>
            </a:r>
          </a:p>
        </p:txBody>
      </p:sp>
      <p:sp>
        <p:nvSpPr>
          <p:cNvPr id="7" name="Rectangle 6">
            <a:extLst>
              <a:ext uri="{FF2B5EF4-FFF2-40B4-BE49-F238E27FC236}">
                <a16:creationId xmlns:a16="http://schemas.microsoft.com/office/drawing/2014/main" id="{A0888D2E-FBBF-4D43-A2EB-8FB074A9B425}"/>
              </a:ext>
            </a:extLst>
          </p:cNvPr>
          <p:cNvSpPr/>
          <p:nvPr/>
        </p:nvSpPr>
        <p:spPr>
          <a:xfrm>
            <a:off x="1134792" y="2582041"/>
            <a:ext cx="9307921" cy="646331"/>
          </a:xfrm>
          <a:prstGeom prst="rect">
            <a:avLst/>
          </a:prstGeom>
        </p:spPr>
        <p:txBody>
          <a:bodyPr wrap="square">
            <a:spAutoFit/>
          </a:bodyPr>
          <a:lstStyle/>
          <a:p>
            <a:r>
              <a:rPr lang="en-US" i="1" dirty="0">
                <a:effectLst>
                  <a:outerShdw blurRad="38100" dist="38100" dir="2700000" algn="tl">
                    <a:srgbClr val="000000">
                      <a:alpha val="43137"/>
                    </a:srgbClr>
                  </a:outerShdw>
                </a:effectLst>
              </a:rPr>
              <a:t>As we prayerfully study and ponder the scriptures, we prepare ourselves to receive understanding from the Lord through the Holy Ghost.</a:t>
            </a:r>
          </a:p>
        </p:txBody>
      </p:sp>
    </p:spTree>
    <p:extLst>
      <p:ext uri="{BB962C8B-B14F-4D97-AF65-F5344CB8AC3E}">
        <p14:creationId xmlns:p14="http://schemas.microsoft.com/office/powerpoint/2010/main" val="100441604"/>
      </p:ext>
    </p:extLst>
  </p:cSld>
  <p:clrMapOvr>
    <a:masterClrMapping/>
  </p:clrMapOvr>
  <mc:AlternateContent xmlns:mc="http://schemas.openxmlformats.org/markup-compatibility/2006">
    <mc:Choice xmlns:p14="http://schemas.microsoft.com/office/powerpoint/2010/main" Requires="p14">
      <p:transition spd="slow" p14:dur="1750">
        <p:pull dir="rd"/>
      </p:transition>
    </mc:Choice>
    <mc:Fallback>
      <p:transition spd="slow">
        <p:pull dir="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125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125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2" name="Rectangle 1">
            <a:extLst>
              <a:ext uri="{FF2B5EF4-FFF2-40B4-BE49-F238E27FC236}">
                <a16:creationId xmlns:a16="http://schemas.microsoft.com/office/drawing/2014/main" id="{FD41351D-18A6-47DB-8D99-174DC3C12B6E}"/>
              </a:ext>
            </a:extLst>
          </p:cNvPr>
          <p:cNvSpPr/>
          <p:nvPr/>
        </p:nvSpPr>
        <p:spPr>
          <a:xfrm>
            <a:off x="2252870" y="890974"/>
            <a:ext cx="7237517" cy="203132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7357498A-3986-49BE-82C8-8142B245745D}"/>
              </a:ext>
            </a:extLst>
          </p:cNvPr>
          <p:cNvSpPr txBox="1"/>
          <p:nvPr/>
        </p:nvSpPr>
        <p:spPr>
          <a:xfrm>
            <a:off x="3988088" y="890974"/>
            <a:ext cx="5523093" cy="2031325"/>
          </a:xfrm>
          <a:prstGeom prst="rect">
            <a:avLst/>
          </a:prstGeom>
          <a:noFill/>
        </p:spPr>
        <p:txBody>
          <a:bodyPr wrap="square" rtlCol="0">
            <a:spAutoFit/>
          </a:bodyPr>
          <a:lstStyle/>
          <a:p>
            <a:pPr algn="just"/>
            <a:r>
              <a:rPr lang="en-US" sz="1400" dirty="0"/>
              <a:t>“When I say ‘study,’ I mean something more than reading. … I see you sometimes reading a few verses, stopping to ponder them, carefully reading the verses again, and as you think about what they mean, praying for understanding, asking questions in your mind, waiting for spiritual impressions, and writing down the impressions and insights that come so you can remember and learn more. Studying in this way, you may not read a lot of chapters or verses in a half hour, but you will be giving place in your heart for the word of God, and He will be speaking to you” (“When Thou Art Converted,” EnsignorLiahona,May 2004,11).</a:t>
            </a:r>
          </a:p>
        </p:txBody>
      </p:sp>
      <p:pic>
        <p:nvPicPr>
          <p:cNvPr id="5" name="Picture 4">
            <a:extLst>
              <a:ext uri="{FF2B5EF4-FFF2-40B4-BE49-F238E27FC236}">
                <a16:creationId xmlns:a16="http://schemas.microsoft.com/office/drawing/2014/main" id="{B0A463F8-4731-4EE4-89A2-C9FBEFB819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062" y="977583"/>
            <a:ext cx="1519522" cy="1435852"/>
          </a:xfrm>
          <a:prstGeom prst="rect">
            <a:avLst/>
          </a:prstGeom>
        </p:spPr>
      </p:pic>
      <p:sp>
        <p:nvSpPr>
          <p:cNvPr id="6" name="TextBox 5">
            <a:extLst>
              <a:ext uri="{FF2B5EF4-FFF2-40B4-BE49-F238E27FC236}">
                <a16:creationId xmlns:a16="http://schemas.microsoft.com/office/drawing/2014/main" id="{C5BCEBC6-0F9E-470D-B039-98631D5134D4}"/>
              </a:ext>
            </a:extLst>
          </p:cNvPr>
          <p:cNvSpPr txBox="1"/>
          <p:nvPr/>
        </p:nvSpPr>
        <p:spPr>
          <a:xfrm>
            <a:off x="2442062" y="2422251"/>
            <a:ext cx="1607748" cy="461665"/>
          </a:xfrm>
          <a:prstGeom prst="rect">
            <a:avLst/>
          </a:prstGeom>
          <a:noFill/>
        </p:spPr>
        <p:txBody>
          <a:bodyPr wrap="none" rtlCol="0">
            <a:spAutoFit/>
          </a:bodyPr>
          <a:lstStyle/>
          <a:p>
            <a:pPr algn="ctr"/>
            <a:r>
              <a:rPr lang="en-US" sz="1200" b="1" dirty="0"/>
              <a:t>Elder</a:t>
            </a:r>
          </a:p>
          <a:p>
            <a:pPr algn="ctr"/>
            <a:r>
              <a:rPr lang="en-US" sz="1200" b="1" dirty="0"/>
              <a:t>D. Todd Christofferson</a:t>
            </a:r>
          </a:p>
        </p:txBody>
      </p:sp>
      <p:sp>
        <p:nvSpPr>
          <p:cNvPr id="7" name="Rectangle 6">
            <a:extLst>
              <a:ext uri="{FF2B5EF4-FFF2-40B4-BE49-F238E27FC236}">
                <a16:creationId xmlns:a16="http://schemas.microsoft.com/office/drawing/2014/main" id="{30E663E7-811B-4DAF-BCA7-5731168ACC37}"/>
              </a:ext>
            </a:extLst>
          </p:cNvPr>
          <p:cNvSpPr/>
          <p:nvPr/>
        </p:nvSpPr>
        <p:spPr>
          <a:xfrm>
            <a:off x="1219199" y="3105834"/>
            <a:ext cx="10177671" cy="353943"/>
          </a:xfrm>
          <a:prstGeom prst="rect">
            <a:avLst/>
          </a:prstGeom>
        </p:spPr>
        <p:txBody>
          <a:bodyPr wrap="square">
            <a:spAutoFit/>
          </a:bodyPr>
          <a:lstStyle/>
          <a:p>
            <a:pPr algn="just"/>
            <a:r>
              <a:rPr lang="en-US" sz="1700" b="1" dirty="0"/>
              <a:t>What actions did Elder Christofferson associate with prayerfully studying and pondering the scriptures?</a:t>
            </a:r>
          </a:p>
        </p:txBody>
      </p:sp>
      <p:sp>
        <p:nvSpPr>
          <p:cNvPr id="8" name="Rectangle 7">
            <a:extLst>
              <a:ext uri="{FF2B5EF4-FFF2-40B4-BE49-F238E27FC236}">
                <a16:creationId xmlns:a16="http://schemas.microsoft.com/office/drawing/2014/main" id="{8C120D33-0A58-41CF-806E-2CA14364E8D4}"/>
              </a:ext>
            </a:extLst>
          </p:cNvPr>
          <p:cNvSpPr/>
          <p:nvPr/>
        </p:nvSpPr>
        <p:spPr>
          <a:xfrm>
            <a:off x="1219199" y="3459777"/>
            <a:ext cx="7407966" cy="369332"/>
          </a:xfrm>
          <a:prstGeom prst="rect">
            <a:avLst/>
          </a:prstGeom>
        </p:spPr>
        <p:txBody>
          <a:bodyPr wrap="square">
            <a:spAutoFit/>
          </a:bodyPr>
          <a:lstStyle/>
          <a:p>
            <a:r>
              <a:rPr lang="en-US" b="1" dirty="0"/>
              <a:t>What else have you done to prayerfully study and ponder the scriptures? </a:t>
            </a:r>
          </a:p>
        </p:txBody>
      </p:sp>
      <p:sp>
        <p:nvSpPr>
          <p:cNvPr id="9" name="Rectangle 8">
            <a:extLst>
              <a:ext uri="{FF2B5EF4-FFF2-40B4-BE49-F238E27FC236}">
                <a16:creationId xmlns:a16="http://schemas.microsoft.com/office/drawing/2014/main" id="{7981C678-3593-4876-95EC-BE427DBFA9EE}"/>
              </a:ext>
            </a:extLst>
          </p:cNvPr>
          <p:cNvSpPr/>
          <p:nvPr/>
        </p:nvSpPr>
        <p:spPr>
          <a:xfrm>
            <a:off x="1219198" y="3915704"/>
            <a:ext cx="8998227" cy="369332"/>
          </a:xfrm>
          <a:prstGeom prst="rect">
            <a:avLst/>
          </a:prstGeom>
        </p:spPr>
        <p:txBody>
          <a:bodyPr wrap="square">
            <a:spAutoFit/>
          </a:bodyPr>
          <a:lstStyle/>
          <a:p>
            <a:r>
              <a:rPr lang="en-US" b="1" dirty="0"/>
              <a:t>What have you experienced as a result of prayerfully studying and pondering the scriptures?</a:t>
            </a:r>
          </a:p>
        </p:txBody>
      </p:sp>
    </p:spTree>
    <p:extLst>
      <p:ext uri="{BB962C8B-B14F-4D97-AF65-F5344CB8AC3E}">
        <p14:creationId xmlns:p14="http://schemas.microsoft.com/office/powerpoint/2010/main" val="41570367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3075057"/>
            <a:ext cx="7316766" cy="1015663"/>
          </a:xfrm>
          <a:prstGeom prst="rect">
            <a:avLst/>
          </a:prstGeom>
        </p:spPr>
        <p:txBody>
          <a:bodyPr wrap="square">
            <a:spAutoFit/>
          </a:bodyPr>
          <a:lstStyle/>
          <a:p>
            <a:pPr algn="ctr"/>
            <a:r>
              <a:rPr lang="en-US" sz="60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76:1-19.</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3" name="Rectangle 2">
            <a:extLst>
              <a:ext uri="{FF2B5EF4-FFF2-40B4-BE49-F238E27FC236}">
                <a16:creationId xmlns:a16="http://schemas.microsoft.com/office/drawing/2014/main" id="{F522F108-9366-458A-9E94-3E9538885B4B}"/>
              </a:ext>
            </a:extLst>
          </p:cNvPr>
          <p:cNvSpPr/>
          <p:nvPr/>
        </p:nvSpPr>
        <p:spPr>
          <a:xfrm>
            <a:off x="3230650" y="655733"/>
            <a:ext cx="5181227" cy="646331"/>
          </a:xfrm>
          <a:prstGeom prst="rect">
            <a:avLst/>
          </a:prstGeom>
        </p:spPr>
        <p:txBody>
          <a:bodyPr wrap="none">
            <a:spAutoFit/>
          </a:bodyPr>
          <a:lstStyle/>
          <a:p>
            <a:pPr algn="ctr"/>
            <a:r>
              <a:rPr lang="en-US" sz="3600" b="1" u="sng" dirty="0">
                <a:latin typeface="Microsoft Himalaya" panose="01010100010101010101" pitchFamily="2" charset="0"/>
                <a:ea typeface="Microsoft Himalaya" panose="01010100010101010101" pitchFamily="2" charset="0"/>
                <a:cs typeface="Microsoft Himalaya" panose="01010100010101010101" pitchFamily="2" charset="0"/>
              </a:rPr>
              <a:t>Overview of Doctrine and Covenants 76.</a:t>
            </a:r>
          </a:p>
        </p:txBody>
      </p:sp>
      <p:sp>
        <p:nvSpPr>
          <p:cNvPr id="5" name="Rectangle 4">
            <a:extLst>
              <a:ext uri="{FF2B5EF4-FFF2-40B4-BE49-F238E27FC236}">
                <a16:creationId xmlns:a16="http://schemas.microsoft.com/office/drawing/2014/main" id="{03C91E5C-2C97-45C6-AF76-9488052E519C}"/>
              </a:ext>
            </a:extLst>
          </p:cNvPr>
          <p:cNvSpPr/>
          <p:nvPr/>
        </p:nvSpPr>
        <p:spPr>
          <a:xfrm>
            <a:off x="1464859" y="1205316"/>
            <a:ext cx="8712811" cy="646331"/>
          </a:xfrm>
          <a:prstGeom prst="rect">
            <a:avLst/>
          </a:prstGeom>
        </p:spPr>
        <p:txBody>
          <a:bodyPr wrap="square">
            <a:spAutoFit/>
          </a:bodyPr>
          <a:lstStyle/>
          <a:p>
            <a:pPr algn="just"/>
            <a:r>
              <a:rPr lang="en-US" b="1" dirty="0"/>
              <a:t>If you follow the path you described for the first destination, will it bring you to this other destination?</a:t>
            </a:r>
          </a:p>
        </p:txBody>
      </p:sp>
      <p:sp>
        <p:nvSpPr>
          <p:cNvPr id="6" name="Rectangle 5">
            <a:extLst>
              <a:ext uri="{FF2B5EF4-FFF2-40B4-BE49-F238E27FC236}">
                <a16:creationId xmlns:a16="http://schemas.microsoft.com/office/drawing/2014/main" id="{2E7B3D20-48C4-489C-B926-277C35E20C6F}"/>
              </a:ext>
            </a:extLst>
          </p:cNvPr>
          <p:cNvSpPr/>
          <p:nvPr/>
        </p:nvSpPr>
        <p:spPr>
          <a:xfrm>
            <a:off x="1464858" y="2032933"/>
            <a:ext cx="8262238" cy="369332"/>
          </a:xfrm>
          <a:prstGeom prst="rect">
            <a:avLst/>
          </a:prstGeom>
        </p:spPr>
        <p:txBody>
          <a:bodyPr wrap="square">
            <a:spAutoFit/>
          </a:bodyPr>
          <a:lstStyle/>
          <a:p>
            <a:pPr algn="just"/>
            <a:r>
              <a:rPr lang="en-US" b="1" dirty="0"/>
              <a:t>How does the destination you choose influence the path you must take to get there?</a:t>
            </a:r>
          </a:p>
        </p:txBody>
      </p:sp>
      <p:pic>
        <p:nvPicPr>
          <p:cNvPr id="9" name="Picture 8">
            <a:extLst>
              <a:ext uri="{FF2B5EF4-FFF2-40B4-BE49-F238E27FC236}">
                <a16:creationId xmlns:a16="http://schemas.microsoft.com/office/drawing/2014/main" id="{91D5D381-FBB7-4FC9-A4BD-55647E94337E}"/>
              </a:ext>
            </a:extLst>
          </p:cNvPr>
          <p:cNvPicPr/>
          <p:nvPr/>
        </p:nvPicPr>
        <p:blipFill rotWithShape="1">
          <a:blip r:embed="rId2"/>
          <a:srcRect l="8956" t="35739" r="13089" b="8092"/>
          <a:stretch/>
        </p:blipFill>
        <p:spPr bwMode="auto">
          <a:xfrm>
            <a:off x="1464858" y="2490787"/>
            <a:ext cx="8712812" cy="37114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1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4" name="Rectangle 3">
            <a:extLst>
              <a:ext uri="{FF2B5EF4-FFF2-40B4-BE49-F238E27FC236}">
                <a16:creationId xmlns:a16="http://schemas.microsoft.com/office/drawing/2014/main" id="{263CB4F8-3E33-495C-A8C1-28E5E68E919C}"/>
              </a:ext>
            </a:extLst>
          </p:cNvPr>
          <p:cNvSpPr/>
          <p:nvPr/>
        </p:nvSpPr>
        <p:spPr>
          <a:xfrm>
            <a:off x="2276685" y="2890391"/>
            <a:ext cx="7638630" cy="1077218"/>
          </a:xfrm>
          <a:prstGeom prst="rect">
            <a:avLst/>
          </a:prstGeom>
        </p:spPr>
        <p:txBody>
          <a:bodyPr wrap="none">
            <a:spAutoFit/>
          </a:bodyPr>
          <a:lstStyle/>
          <a:p>
            <a:pPr algn="ctr"/>
            <a:r>
              <a:rPr lang="en-US" sz="3200" b="1" dirty="0">
                <a:latin typeface="MV Boli" panose="02000500030200090000" pitchFamily="2" charset="0"/>
                <a:ea typeface="Microsoft Himalaya" panose="01010100010101010101" pitchFamily="2" charset="0"/>
                <a:cs typeface="MV Boli" panose="02000500030200090000" pitchFamily="2" charset="0"/>
              </a:rPr>
              <a:t>“The Lord promises blessings to those </a:t>
            </a:r>
          </a:p>
          <a:p>
            <a:pPr algn="ctr"/>
            <a:r>
              <a:rPr lang="en-US" sz="3200" b="1" dirty="0">
                <a:latin typeface="MV Boli" panose="02000500030200090000" pitchFamily="2" charset="0"/>
                <a:ea typeface="Microsoft Himalaya" panose="01010100010101010101" pitchFamily="2" charset="0"/>
                <a:cs typeface="MV Boli" panose="02000500030200090000" pitchFamily="2" charset="0"/>
              </a:rPr>
              <a:t>who are faithful to Him”</a:t>
            </a:r>
          </a:p>
        </p:txBody>
      </p:sp>
      <p:sp>
        <p:nvSpPr>
          <p:cNvPr id="13" name="Rectangle 12">
            <a:extLst>
              <a:ext uri="{FF2B5EF4-FFF2-40B4-BE49-F238E27FC236}">
                <a16:creationId xmlns:a16="http://schemas.microsoft.com/office/drawing/2014/main" id="{86B5264A-DC6B-4152-B53E-59D32E3EE5CD}"/>
              </a:ext>
            </a:extLst>
          </p:cNvPr>
          <p:cNvSpPr/>
          <p:nvPr/>
        </p:nvSpPr>
        <p:spPr>
          <a:xfrm>
            <a:off x="820852" y="655733"/>
            <a:ext cx="4586035" cy="646331"/>
          </a:xfrm>
          <a:prstGeom prst="rect">
            <a:avLst/>
          </a:prstGeom>
        </p:spPr>
        <p:txBody>
          <a:bodyPr wrap="square">
            <a:spAutoFit/>
          </a:bodyPr>
          <a:lstStyle/>
          <a:p>
            <a:pPr algn="ctr"/>
            <a:r>
              <a:rPr lang="en-US" sz="36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76:1-10.</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5" name="Rectangle 4">
            <a:extLst>
              <a:ext uri="{FF2B5EF4-FFF2-40B4-BE49-F238E27FC236}">
                <a16:creationId xmlns:a16="http://schemas.microsoft.com/office/drawing/2014/main" id="{E3986160-2F6D-4F86-91A1-8DFE4B472156}"/>
              </a:ext>
            </a:extLst>
          </p:cNvPr>
          <p:cNvSpPr/>
          <p:nvPr/>
        </p:nvSpPr>
        <p:spPr>
          <a:xfrm>
            <a:off x="1179444" y="714579"/>
            <a:ext cx="3277241"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76:1-5.</a:t>
            </a:r>
          </a:p>
        </p:txBody>
      </p:sp>
      <p:sp>
        <p:nvSpPr>
          <p:cNvPr id="3" name="Rectangle 2">
            <a:extLst>
              <a:ext uri="{FF2B5EF4-FFF2-40B4-BE49-F238E27FC236}">
                <a16:creationId xmlns:a16="http://schemas.microsoft.com/office/drawing/2014/main" id="{01484BB0-A120-451A-83CD-7E2F73D0C9A6}"/>
              </a:ext>
            </a:extLst>
          </p:cNvPr>
          <p:cNvSpPr/>
          <p:nvPr/>
        </p:nvSpPr>
        <p:spPr>
          <a:xfrm>
            <a:off x="1205949" y="3025491"/>
            <a:ext cx="9011478" cy="646331"/>
          </a:xfrm>
          <a:prstGeom prst="rect">
            <a:avLst/>
          </a:prstGeom>
        </p:spPr>
        <p:txBody>
          <a:bodyPr wrap="square">
            <a:spAutoFit/>
          </a:bodyPr>
          <a:lstStyle/>
          <a:p>
            <a:r>
              <a:rPr lang="en-US" b="1" dirty="0"/>
              <a:t>Which of the characteristics of Jesus Christ mentioned in these verses are important to you? Why?</a:t>
            </a:r>
          </a:p>
        </p:txBody>
      </p:sp>
      <p:sp>
        <p:nvSpPr>
          <p:cNvPr id="6" name="Rectangle 5">
            <a:extLst>
              <a:ext uri="{FF2B5EF4-FFF2-40B4-BE49-F238E27FC236}">
                <a16:creationId xmlns:a16="http://schemas.microsoft.com/office/drawing/2014/main" id="{3D5257E0-EA8A-4E16-9564-30D14383E059}"/>
              </a:ext>
            </a:extLst>
          </p:cNvPr>
          <p:cNvSpPr/>
          <p:nvPr/>
        </p:nvSpPr>
        <p:spPr>
          <a:xfrm>
            <a:off x="1205948" y="1044165"/>
            <a:ext cx="9011478" cy="1815882"/>
          </a:xfrm>
          <a:prstGeom prst="rect">
            <a:avLst/>
          </a:prstGeom>
        </p:spPr>
        <p:txBody>
          <a:bodyPr wrap="square">
            <a:spAutoFit/>
          </a:bodyPr>
          <a:lstStyle/>
          <a:p>
            <a:pPr algn="just" fontAlgn="base"/>
            <a:r>
              <a:rPr lang="en-US" sz="1600" b="1" dirty="0">
                <a:latin typeface="Palatino"/>
              </a:rPr>
              <a:t>1 </a:t>
            </a:r>
            <a:r>
              <a:rPr lang="en-US" sz="1600" dirty="0">
                <a:latin typeface="Palatino"/>
              </a:rPr>
              <a:t>Hear, O ye heavens, and give ear, O earth, and rejoice ye inhabitants thereof, for the Lord is God, and beside him there is no Savior.</a:t>
            </a:r>
          </a:p>
          <a:p>
            <a:pPr algn="just" fontAlgn="base"/>
            <a:r>
              <a:rPr lang="en-US" sz="1600" b="1" dirty="0">
                <a:latin typeface="Palatino"/>
              </a:rPr>
              <a:t>2 </a:t>
            </a:r>
            <a:r>
              <a:rPr lang="en-US" sz="1600" dirty="0">
                <a:latin typeface="Palatino"/>
              </a:rPr>
              <a:t>Great is his wisdom, marvelous are his ways, and the extent of his doings none can find out.</a:t>
            </a:r>
          </a:p>
          <a:p>
            <a:pPr algn="just" fontAlgn="base"/>
            <a:r>
              <a:rPr lang="en-US" sz="1600" b="1" dirty="0">
                <a:latin typeface="Palatino"/>
              </a:rPr>
              <a:t>3 </a:t>
            </a:r>
            <a:r>
              <a:rPr lang="en-US" sz="1600" dirty="0">
                <a:latin typeface="Palatino"/>
              </a:rPr>
              <a:t>His purposes fail not, neither are there any who can stay his hand.</a:t>
            </a:r>
          </a:p>
          <a:p>
            <a:pPr algn="just" fontAlgn="base"/>
            <a:r>
              <a:rPr lang="en-US" sz="1600" b="1" dirty="0">
                <a:latin typeface="Palatino"/>
              </a:rPr>
              <a:t>4 </a:t>
            </a:r>
            <a:r>
              <a:rPr lang="en-US" sz="1600" dirty="0">
                <a:latin typeface="Palatino"/>
              </a:rPr>
              <a:t>From eternity to eternity he is the same, and his years never fail.</a:t>
            </a:r>
          </a:p>
          <a:p>
            <a:pPr algn="just" fontAlgn="base"/>
            <a:r>
              <a:rPr lang="en-US" sz="1600" b="1" dirty="0">
                <a:latin typeface="Palatino"/>
              </a:rPr>
              <a:t>5 </a:t>
            </a:r>
            <a:r>
              <a:rPr lang="en-US" sz="1600" dirty="0">
                <a:latin typeface="Palatino"/>
              </a:rPr>
              <a:t>For thus saith the Lord—I, the Lord, am merciful and gracious unto those who fear me, and delight to honor those who serve me in righteousness and in truth unto the end.</a:t>
            </a:r>
            <a:endParaRPr lang="en-US" sz="1600" b="0" i="0" dirty="0">
              <a:effectLst/>
              <a:latin typeface="Palatino"/>
            </a:endParaRPr>
          </a:p>
        </p:txBody>
      </p:sp>
      <p:sp>
        <p:nvSpPr>
          <p:cNvPr id="7" name="Rectangle 6">
            <a:extLst>
              <a:ext uri="{FF2B5EF4-FFF2-40B4-BE49-F238E27FC236}">
                <a16:creationId xmlns:a16="http://schemas.microsoft.com/office/drawing/2014/main" id="{CD00FC03-5045-4EC1-B532-3EEB845E6903}"/>
              </a:ext>
            </a:extLst>
          </p:cNvPr>
          <p:cNvSpPr/>
          <p:nvPr/>
        </p:nvSpPr>
        <p:spPr>
          <a:xfrm>
            <a:off x="1205948" y="3638486"/>
            <a:ext cx="6705600" cy="369332"/>
          </a:xfrm>
          <a:prstGeom prst="rect">
            <a:avLst/>
          </a:prstGeom>
        </p:spPr>
        <p:txBody>
          <a:bodyPr wrap="square">
            <a:spAutoFit/>
          </a:bodyPr>
          <a:lstStyle/>
          <a:p>
            <a:pPr algn="just"/>
            <a:r>
              <a:rPr lang="en-US" b="1" dirty="0"/>
              <a:t>What must we do to experience the Lord’s mercy and graciousness?</a:t>
            </a:r>
          </a:p>
        </p:txBody>
      </p:sp>
      <p:sp>
        <p:nvSpPr>
          <p:cNvPr id="8" name="Rectangle 7">
            <a:extLst>
              <a:ext uri="{FF2B5EF4-FFF2-40B4-BE49-F238E27FC236}">
                <a16:creationId xmlns:a16="http://schemas.microsoft.com/office/drawing/2014/main" id="{FF6BA857-B22F-46B2-8BC5-AEB84D0EEFBB}"/>
              </a:ext>
            </a:extLst>
          </p:cNvPr>
          <p:cNvSpPr/>
          <p:nvPr/>
        </p:nvSpPr>
        <p:spPr>
          <a:xfrm>
            <a:off x="1205947" y="3941558"/>
            <a:ext cx="1935979"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must fear Him.</a:t>
            </a:r>
          </a:p>
        </p:txBody>
      </p:sp>
      <p:sp>
        <p:nvSpPr>
          <p:cNvPr id="9" name="Rectangle 8">
            <a:extLst>
              <a:ext uri="{FF2B5EF4-FFF2-40B4-BE49-F238E27FC236}">
                <a16:creationId xmlns:a16="http://schemas.microsoft.com/office/drawing/2014/main" id="{A8107D6C-6882-4B73-A87F-51928AAD7216}"/>
              </a:ext>
            </a:extLst>
          </p:cNvPr>
          <p:cNvSpPr/>
          <p:nvPr/>
        </p:nvSpPr>
        <p:spPr>
          <a:xfrm>
            <a:off x="1205947" y="4389559"/>
            <a:ext cx="4594206" cy="369332"/>
          </a:xfrm>
          <a:prstGeom prst="rect">
            <a:avLst/>
          </a:prstGeom>
        </p:spPr>
        <p:txBody>
          <a:bodyPr wrap="none">
            <a:spAutoFit/>
          </a:bodyPr>
          <a:lstStyle/>
          <a:p>
            <a:r>
              <a:rPr lang="en-US" b="1" dirty="0"/>
              <a:t>What must we do to receive the Lord’s honor?</a:t>
            </a:r>
          </a:p>
        </p:txBody>
      </p:sp>
      <p:sp>
        <p:nvSpPr>
          <p:cNvPr id="11" name="Rectangle 10">
            <a:extLst>
              <a:ext uri="{FF2B5EF4-FFF2-40B4-BE49-F238E27FC236}">
                <a16:creationId xmlns:a16="http://schemas.microsoft.com/office/drawing/2014/main" id="{DBE4AB07-C9C6-4AC5-8673-349225EECF9E}"/>
              </a:ext>
            </a:extLst>
          </p:cNvPr>
          <p:cNvSpPr/>
          <p:nvPr/>
        </p:nvSpPr>
        <p:spPr>
          <a:xfrm>
            <a:off x="1205946" y="4772574"/>
            <a:ext cx="8852453" cy="369332"/>
          </a:xfrm>
          <a:prstGeom prst="rect">
            <a:avLst/>
          </a:prstGeom>
        </p:spPr>
        <p:txBody>
          <a:bodyPr wrap="square">
            <a:spAutoFit/>
          </a:bodyPr>
          <a:lstStyle/>
          <a:p>
            <a:pPr algn="just"/>
            <a:r>
              <a:rPr lang="en-US" b="1" dirty="0"/>
              <a:t>What do you think it means to serve the Lord “in righteousness and in truth unto the end”?</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Horizontal)">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barn(inVertical)">
                                      <p:cBhvr>
                                        <p:cTn id="24" dur="125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4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outHorizontal)">
                                      <p:cBhvr>
                                        <p:cTn id="29"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9" name="Rectangle 8">
            <a:extLst>
              <a:ext uri="{FF2B5EF4-FFF2-40B4-BE49-F238E27FC236}">
                <a16:creationId xmlns:a16="http://schemas.microsoft.com/office/drawing/2014/main" id="{CF6334E6-02ED-4F18-ADEC-2FF5D7C6B72C}"/>
              </a:ext>
            </a:extLst>
          </p:cNvPr>
          <p:cNvSpPr/>
          <p:nvPr/>
        </p:nvSpPr>
        <p:spPr>
          <a:xfrm>
            <a:off x="1179444" y="714579"/>
            <a:ext cx="3277241"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76:6-9.</a:t>
            </a:r>
          </a:p>
        </p:txBody>
      </p:sp>
      <p:sp>
        <p:nvSpPr>
          <p:cNvPr id="5" name="Rectangle 4">
            <a:extLst>
              <a:ext uri="{FF2B5EF4-FFF2-40B4-BE49-F238E27FC236}">
                <a16:creationId xmlns:a16="http://schemas.microsoft.com/office/drawing/2014/main" id="{DB8CF01F-9ECB-4B6C-BF4C-21088AB61A76}"/>
              </a:ext>
            </a:extLst>
          </p:cNvPr>
          <p:cNvSpPr/>
          <p:nvPr/>
        </p:nvSpPr>
        <p:spPr>
          <a:xfrm>
            <a:off x="1272208" y="1086032"/>
            <a:ext cx="9090991" cy="2062103"/>
          </a:xfrm>
          <a:prstGeom prst="rect">
            <a:avLst/>
          </a:prstGeom>
        </p:spPr>
        <p:txBody>
          <a:bodyPr wrap="square">
            <a:spAutoFit/>
          </a:bodyPr>
          <a:lstStyle/>
          <a:p>
            <a:pPr algn="just" fontAlgn="base"/>
            <a:r>
              <a:rPr lang="en-US" sz="1600" b="1" dirty="0">
                <a:latin typeface="Palatino"/>
              </a:rPr>
              <a:t>6 </a:t>
            </a:r>
            <a:r>
              <a:rPr lang="en-US" sz="1600" dirty="0">
                <a:latin typeface="Palatino"/>
              </a:rPr>
              <a:t>Great shall be their reward and eternal shall be their glory.</a:t>
            </a:r>
          </a:p>
          <a:p>
            <a:pPr algn="just" fontAlgn="base"/>
            <a:r>
              <a:rPr lang="en-US" sz="1600" b="1" dirty="0">
                <a:latin typeface="Palatino"/>
              </a:rPr>
              <a:t>7 </a:t>
            </a:r>
            <a:r>
              <a:rPr lang="en-US" sz="1600" dirty="0">
                <a:latin typeface="Palatino"/>
              </a:rPr>
              <a:t>And to them will I reveal all mysteries, yea, all the hidden mysteries of my kingdom from days of old, and for ages to come, will I make known unto them the good pleasure of my will concerning all things pertaining to my kingdom.</a:t>
            </a:r>
          </a:p>
          <a:p>
            <a:pPr algn="just" fontAlgn="base"/>
            <a:r>
              <a:rPr lang="en-US" sz="1600" b="1" dirty="0">
                <a:latin typeface="Palatino"/>
              </a:rPr>
              <a:t>8 </a:t>
            </a:r>
            <a:r>
              <a:rPr lang="en-US" sz="1600" dirty="0">
                <a:latin typeface="Palatino"/>
              </a:rPr>
              <a:t>Yea, even the wonders of eternity shall they know, and things to come will I show them, even the things of many generations.</a:t>
            </a:r>
          </a:p>
          <a:p>
            <a:pPr algn="just" fontAlgn="base"/>
            <a:r>
              <a:rPr lang="en-US" sz="1600" b="1" dirty="0">
                <a:latin typeface="Palatino"/>
              </a:rPr>
              <a:t>9 </a:t>
            </a:r>
            <a:r>
              <a:rPr lang="en-US" sz="1600" dirty="0">
                <a:latin typeface="Palatino"/>
              </a:rPr>
              <a:t>And their wisdom shall be great, and their understanding reach to heaven; and before them the wisdom of the wise shall perish, and the understanding of the prudent shall come to naught.</a:t>
            </a:r>
            <a:endParaRPr lang="en-US" sz="1600" b="0" i="0" dirty="0">
              <a:effectLst/>
              <a:latin typeface="Palatino"/>
            </a:endParaRPr>
          </a:p>
        </p:txBody>
      </p:sp>
      <p:sp>
        <p:nvSpPr>
          <p:cNvPr id="6" name="Rectangle 5">
            <a:extLst>
              <a:ext uri="{FF2B5EF4-FFF2-40B4-BE49-F238E27FC236}">
                <a16:creationId xmlns:a16="http://schemas.microsoft.com/office/drawing/2014/main" id="{0F4E4059-8E65-4078-AC8F-F7000245C33F}"/>
              </a:ext>
            </a:extLst>
          </p:cNvPr>
          <p:cNvSpPr/>
          <p:nvPr/>
        </p:nvSpPr>
        <p:spPr>
          <a:xfrm>
            <a:off x="1272208" y="3196422"/>
            <a:ext cx="6506818" cy="369332"/>
          </a:xfrm>
          <a:prstGeom prst="rect">
            <a:avLst/>
          </a:prstGeom>
        </p:spPr>
        <p:txBody>
          <a:bodyPr wrap="square">
            <a:spAutoFit/>
          </a:bodyPr>
          <a:lstStyle/>
          <a:p>
            <a:r>
              <a:rPr lang="en-US" b="1" dirty="0"/>
              <a:t>What blessings come to those who reverence and serve the Lord? </a:t>
            </a:r>
          </a:p>
        </p:txBody>
      </p:sp>
      <p:sp>
        <p:nvSpPr>
          <p:cNvPr id="10" name="Rectangle 9">
            <a:extLst>
              <a:ext uri="{FF2B5EF4-FFF2-40B4-BE49-F238E27FC236}">
                <a16:creationId xmlns:a16="http://schemas.microsoft.com/office/drawing/2014/main" id="{AF3DF483-19CF-445A-8F3F-0BFECA5A2BE2}"/>
              </a:ext>
            </a:extLst>
          </p:cNvPr>
          <p:cNvSpPr/>
          <p:nvPr/>
        </p:nvSpPr>
        <p:spPr>
          <a:xfrm>
            <a:off x="1272207" y="3709866"/>
            <a:ext cx="8878957" cy="369332"/>
          </a:xfrm>
          <a:prstGeom prst="rect">
            <a:avLst/>
          </a:prstGeom>
        </p:spPr>
        <p:txBody>
          <a:bodyPr wrap="square">
            <a:spAutoFit/>
          </a:bodyPr>
          <a:lstStyle/>
          <a:p>
            <a:r>
              <a:rPr lang="en-US" i="1" u="sng" dirty="0">
                <a:effectLst>
                  <a:outerShdw blurRad="38100" dist="38100" dir="2700000" algn="tl">
                    <a:srgbClr val="000000">
                      <a:alpha val="43137"/>
                    </a:srgbClr>
                  </a:outerShdw>
                </a:effectLst>
              </a:rPr>
              <a:t>If we reverence the Lord and serve Him to the end, He will honor us by</a:t>
            </a:r>
          </a:p>
        </p:txBody>
      </p:sp>
      <p:sp>
        <p:nvSpPr>
          <p:cNvPr id="11" name="Rectangle 10">
            <a:extLst>
              <a:ext uri="{FF2B5EF4-FFF2-40B4-BE49-F238E27FC236}">
                <a16:creationId xmlns:a16="http://schemas.microsoft.com/office/drawing/2014/main" id="{423E763C-BE55-42E2-BF24-4E79126EDDFE}"/>
              </a:ext>
            </a:extLst>
          </p:cNvPr>
          <p:cNvSpPr/>
          <p:nvPr/>
        </p:nvSpPr>
        <p:spPr>
          <a:xfrm>
            <a:off x="7686262" y="3709866"/>
            <a:ext cx="2240229" cy="369332"/>
          </a:xfrm>
          <a:prstGeom prst="rect">
            <a:avLst/>
          </a:prstGeom>
        </p:spPr>
        <p:txBody>
          <a:bodyPr wrap="none">
            <a:spAutoFit/>
          </a:bodyPr>
          <a:lstStyle/>
          <a:p>
            <a:r>
              <a:rPr lang="en-US" i="1" u="sng" dirty="0">
                <a:effectLst>
                  <a:outerShdw blurRad="38100" dist="38100" dir="2700000" algn="tl">
                    <a:srgbClr val="000000">
                      <a:alpha val="43137"/>
                    </a:srgbClr>
                  </a:outerShdw>
                </a:effectLst>
              </a:rPr>
              <a:t>  revealing truth to us.</a:t>
            </a:r>
            <a:endParaRPr lang="en-US" dirty="0"/>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250" fill="hold"/>
                                        <p:tgtEl>
                                          <p:spTgt spid="10"/>
                                        </p:tgtEl>
                                        <p:attrNameLst>
                                          <p:attrName>ppt_w</p:attrName>
                                        </p:attrNameLst>
                                      </p:cBhvr>
                                      <p:tavLst>
                                        <p:tav tm="0">
                                          <p:val>
                                            <p:fltVal val="0"/>
                                          </p:val>
                                        </p:tav>
                                        <p:tav tm="100000">
                                          <p:val>
                                            <p:strVal val="#ppt_w"/>
                                          </p:val>
                                        </p:tav>
                                      </p:tavLst>
                                    </p:anim>
                                    <p:anim calcmode="lin" valueType="num">
                                      <p:cBhvr>
                                        <p:cTn id="13" dur="1250" fill="hold"/>
                                        <p:tgtEl>
                                          <p:spTgt spid="10"/>
                                        </p:tgtEl>
                                        <p:attrNameLst>
                                          <p:attrName>ppt_h</p:attrName>
                                        </p:attrNameLst>
                                      </p:cBhvr>
                                      <p:tavLst>
                                        <p:tav tm="0">
                                          <p:val>
                                            <p:fltVal val="0"/>
                                          </p:val>
                                        </p:tav>
                                        <p:tav tm="100000">
                                          <p:val>
                                            <p:strVal val="#ppt_h"/>
                                          </p:val>
                                        </p:tav>
                                      </p:tavLst>
                                    </p:anim>
                                    <p:animEffect transition="in" filter="fade">
                                      <p:cBhvr>
                                        <p:cTn id="14" dur="125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11" name="Rectangle 10">
            <a:extLst>
              <a:ext uri="{FF2B5EF4-FFF2-40B4-BE49-F238E27FC236}">
                <a16:creationId xmlns:a16="http://schemas.microsoft.com/office/drawing/2014/main" id="{0B5C13DC-6488-49BA-AABB-7DA03D4271DC}"/>
              </a:ext>
            </a:extLst>
          </p:cNvPr>
          <p:cNvSpPr/>
          <p:nvPr/>
        </p:nvSpPr>
        <p:spPr>
          <a:xfrm>
            <a:off x="1179444" y="714579"/>
            <a:ext cx="3277241"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76:10.</a:t>
            </a:r>
          </a:p>
        </p:txBody>
      </p:sp>
      <p:sp>
        <p:nvSpPr>
          <p:cNvPr id="12" name="Rectangle 11">
            <a:extLst>
              <a:ext uri="{FF2B5EF4-FFF2-40B4-BE49-F238E27FC236}">
                <a16:creationId xmlns:a16="http://schemas.microsoft.com/office/drawing/2014/main" id="{A374894F-5FEB-457A-B12A-100C557BD57A}"/>
              </a:ext>
            </a:extLst>
          </p:cNvPr>
          <p:cNvSpPr/>
          <p:nvPr/>
        </p:nvSpPr>
        <p:spPr>
          <a:xfrm>
            <a:off x="1285460" y="1079549"/>
            <a:ext cx="8958469" cy="830997"/>
          </a:xfrm>
          <a:prstGeom prst="rect">
            <a:avLst/>
          </a:prstGeom>
        </p:spPr>
        <p:txBody>
          <a:bodyPr wrap="square">
            <a:spAutoFit/>
          </a:bodyPr>
          <a:lstStyle/>
          <a:p>
            <a:pPr algn="just"/>
            <a:r>
              <a:rPr lang="en-US" sz="1600" dirty="0">
                <a:latin typeface="Palatino"/>
              </a:rPr>
              <a:t>For by my Spirit will I enlighten them, and by my power will I make known unto them the secrets of my will—yea, even those things which eye has not seen, nor ear heard, nor yet entered into the heart of man.</a:t>
            </a:r>
            <a:endParaRPr lang="en-US" sz="1600" dirty="0"/>
          </a:p>
        </p:txBody>
      </p:sp>
      <p:sp>
        <p:nvSpPr>
          <p:cNvPr id="13" name="Rectangle 12">
            <a:extLst>
              <a:ext uri="{FF2B5EF4-FFF2-40B4-BE49-F238E27FC236}">
                <a16:creationId xmlns:a16="http://schemas.microsoft.com/office/drawing/2014/main" id="{6ED1DFDD-1936-4A9D-B44B-4CE7BC8B0E99}"/>
              </a:ext>
            </a:extLst>
          </p:cNvPr>
          <p:cNvSpPr/>
          <p:nvPr/>
        </p:nvSpPr>
        <p:spPr>
          <a:xfrm>
            <a:off x="1285460" y="1940097"/>
            <a:ext cx="7394714" cy="369332"/>
          </a:xfrm>
          <a:prstGeom prst="rect">
            <a:avLst/>
          </a:prstGeom>
        </p:spPr>
        <p:txBody>
          <a:bodyPr wrap="square">
            <a:spAutoFit/>
          </a:bodyPr>
          <a:lstStyle/>
          <a:p>
            <a:r>
              <a:rPr lang="en-US" b="1" dirty="0"/>
              <a:t>How is the influence of the Spirit like a source of light, such as a lightbulb?</a:t>
            </a:r>
          </a:p>
        </p:txBody>
      </p:sp>
      <p:sp>
        <p:nvSpPr>
          <p:cNvPr id="14" name="Rectangle 13">
            <a:extLst>
              <a:ext uri="{FF2B5EF4-FFF2-40B4-BE49-F238E27FC236}">
                <a16:creationId xmlns:a16="http://schemas.microsoft.com/office/drawing/2014/main" id="{72C8643E-BDC1-4A28-9BBE-037768EE8247}"/>
              </a:ext>
            </a:extLst>
          </p:cNvPr>
          <p:cNvSpPr/>
          <p:nvPr/>
        </p:nvSpPr>
        <p:spPr>
          <a:xfrm>
            <a:off x="1285460" y="2273582"/>
            <a:ext cx="3665491"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enlightens us by the Spirit. </a:t>
            </a:r>
          </a:p>
        </p:txBody>
      </p:sp>
      <p:sp>
        <p:nvSpPr>
          <p:cNvPr id="15" name="Rectangle 14">
            <a:extLst>
              <a:ext uri="{FF2B5EF4-FFF2-40B4-BE49-F238E27FC236}">
                <a16:creationId xmlns:a16="http://schemas.microsoft.com/office/drawing/2014/main" id="{2A4E271A-BABE-4F16-9A8F-9DA3094E579A}"/>
              </a:ext>
            </a:extLst>
          </p:cNvPr>
          <p:cNvSpPr/>
          <p:nvPr/>
        </p:nvSpPr>
        <p:spPr>
          <a:xfrm>
            <a:off x="1285460" y="2642914"/>
            <a:ext cx="2920351" cy="369332"/>
          </a:xfrm>
          <a:prstGeom prst="rect">
            <a:avLst/>
          </a:prstGeom>
        </p:spPr>
        <p:txBody>
          <a:bodyPr wrap="none">
            <a:spAutoFit/>
          </a:bodyPr>
          <a:lstStyle/>
          <a:p>
            <a:r>
              <a:rPr lang="en-US" b="1" dirty="0"/>
              <a:t>What does enlighten mean? </a:t>
            </a:r>
          </a:p>
        </p:txBody>
      </p:sp>
      <p:sp>
        <p:nvSpPr>
          <p:cNvPr id="17" name="Rectangle 16">
            <a:extLst>
              <a:ext uri="{FF2B5EF4-FFF2-40B4-BE49-F238E27FC236}">
                <a16:creationId xmlns:a16="http://schemas.microsoft.com/office/drawing/2014/main" id="{5C4D9A79-6FCE-40E1-A4B7-C5D4D06DDCBA}"/>
              </a:ext>
            </a:extLst>
          </p:cNvPr>
          <p:cNvSpPr/>
          <p:nvPr/>
        </p:nvSpPr>
        <p:spPr>
          <a:xfrm>
            <a:off x="1285460" y="2939268"/>
            <a:ext cx="909099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To provide knowledge or spiritual insight that increases our understanding or helps us see truth.</a:t>
            </a:r>
          </a:p>
        </p:txBody>
      </p:sp>
      <p:sp>
        <p:nvSpPr>
          <p:cNvPr id="18" name="Rectangle 17">
            <a:extLst>
              <a:ext uri="{FF2B5EF4-FFF2-40B4-BE49-F238E27FC236}">
                <a16:creationId xmlns:a16="http://schemas.microsoft.com/office/drawing/2014/main" id="{ED5E1B94-01DE-4220-B635-79A0540A43FB}"/>
              </a:ext>
            </a:extLst>
          </p:cNvPr>
          <p:cNvSpPr/>
          <p:nvPr/>
        </p:nvSpPr>
        <p:spPr>
          <a:xfrm>
            <a:off x="1285460" y="3398318"/>
            <a:ext cx="6038833" cy="369332"/>
          </a:xfrm>
          <a:prstGeom prst="rect">
            <a:avLst/>
          </a:prstGeom>
        </p:spPr>
        <p:txBody>
          <a:bodyPr wrap="none">
            <a:spAutoFit/>
          </a:bodyPr>
          <a:lstStyle/>
          <a:p>
            <a:r>
              <a:rPr lang="en-US" b="1" dirty="0"/>
              <a:t>When have you experienced being enlightened by the Spirit? </a:t>
            </a:r>
          </a:p>
        </p:txBody>
      </p:sp>
    </p:spTree>
    <p:extLst>
      <p:ext uri="{BB962C8B-B14F-4D97-AF65-F5344CB8AC3E}">
        <p14:creationId xmlns:p14="http://schemas.microsoft.com/office/powerpoint/2010/main" val="40652105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125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Vertical)">
                                      <p:cBhvr>
                                        <p:cTn id="31" dur="1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3" name="Rectangle 2">
            <a:extLst>
              <a:ext uri="{FF2B5EF4-FFF2-40B4-BE49-F238E27FC236}">
                <a16:creationId xmlns:a16="http://schemas.microsoft.com/office/drawing/2014/main" id="{AD4A9543-A7CE-4260-9468-9A4E18421261}"/>
              </a:ext>
            </a:extLst>
          </p:cNvPr>
          <p:cNvSpPr/>
          <p:nvPr/>
        </p:nvSpPr>
        <p:spPr>
          <a:xfrm>
            <a:off x="3048000" y="2274838"/>
            <a:ext cx="6096000" cy="2308324"/>
          </a:xfrm>
          <a:prstGeom prst="rect">
            <a:avLst/>
          </a:prstGeom>
        </p:spPr>
        <p:txBody>
          <a:bodyPr>
            <a:spAutoFit/>
          </a:bodyPr>
          <a:lstStyle/>
          <a:p>
            <a:pPr algn="ctr"/>
            <a:r>
              <a:rPr lang="en-US" sz="3600" dirty="0">
                <a:latin typeface="MV Boli" panose="02000500030200090000" pitchFamily="2" charset="0"/>
                <a:cs typeface="MV Boli" panose="02000500030200090000" pitchFamily="2" charset="0"/>
              </a:rPr>
              <a:t>“Joseph Smith and Sidney Rigdon describe the circumstances that led to their vision”</a:t>
            </a:r>
          </a:p>
        </p:txBody>
      </p:sp>
      <p:sp>
        <p:nvSpPr>
          <p:cNvPr id="6" name="Rectangle 5">
            <a:extLst>
              <a:ext uri="{FF2B5EF4-FFF2-40B4-BE49-F238E27FC236}">
                <a16:creationId xmlns:a16="http://schemas.microsoft.com/office/drawing/2014/main" id="{9C4839C5-BA42-4A31-97AD-63C651B69331}"/>
              </a:ext>
            </a:extLst>
          </p:cNvPr>
          <p:cNvSpPr/>
          <p:nvPr/>
        </p:nvSpPr>
        <p:spPr>
          <a:xfrm>
            <a:off x="820852" y="655733"/>
            <a:ext cx="4586035" cy="646331"/>
          </a:xfrm>
          <a:prstGeom prst="rect">
            <a:avLst/>
          </a:prstGeom>
        </p:spPr>
        <p:txBody>
          <a:bodyPr wrap="square">
            <a:spAutoFit/>
          </a:bodyPr>
          <a:lstStyle/>
          <a:p>
            <a:pPr algn="ctr"/>
            <a:r>
              <a:rPr lang="en-US" sz="36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76:11-19.</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250">
        <p14:flythrough dir="ou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78</a:t>
            </a:r>
          </a:p>
        </p:txBody>
      </p:sp>
      <p:sp>
        <p:nvSpPr>
          <p:cNvPr id="10" name="Rectangle 9">
            <a:extLst>
              <a:ext uri="{FF2B5EF4-FFF2-40B4-BE49-F238E27FC236}">
                <a16:creationId xmlns:a16="http://schemas.microsoft.com/office/drawing/2014/main" id="{34DB1BE7-6341-42ED-B8C1-A4C8C57B7026}"/>
              </a:ext>
            </a:extLst>
          </p:cNvPr>
          <p:cNvSpPr/>
          <p:nvPr/>
        </p:nvSpPr>
        <p:spPr>
          <a:xfrm>
            <a:off x="1152940" y="714579"/>
            <a:ext cx="3498573"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76:11-14.</a:t>
            </a:r>
          </a:p>
        </p:txBody>
      </p:sp>
      <p:sp>
        <p:nvSpPr>
          <p:cNvPr id="9" name="Rectangle 8">
            <a:extLst>
              <a:ext uri="{FF2B5EF4-FFF2-40B4-BE49-F238E27FC236}">
                <a16:creationId xmlns:a16="http://schemas.microsoft.com/office/drawing/2014/main" id="{020A8339-DD56-41CD-A59D-265B9F84E0BE}"/>
              </a:ext>
            </a:extLst>
          </p:cNvPr>
          <p:cNvSpPr/>
          <p:nvPr/>
        </p:nvSpPr>
        <p:spPr>
          <a:xfrm>
            <a:off x="1179442" y="3429000"/>
            <a:ext cx="9435547" cy="646331"/>
          </a:xfrm>
          <a:prstGeom prst="rect">
            <a:avLst/>
          </a:prstGeom>
        </p:spPr>
        <p:txBody>
          <a:bodyPr wrap="square">
            <a:spAutoFit/>
          </a:bodyPr>
          <a:lstStyle/>
          <a:p>
            <a:pPr algn="just"/>
            <a:r>
              <a:rPr lang="en-US" b="1" dirty="0"/>
              <a:t>In what ways was Joseph Smith and Sidney Rigdon’s experience a fulfillment of the promises mentioned in verses 5–10?</a:t>
            </a:r>
          </a:p>
        </p:txBody>
      </p:sp>
      <p:sp>
        <p:nvSpPr>
          <p:cNvPr id="12" name="Rectangle 11">
            <a:extLst>
              <a:ext uri="{FF2B5EF4-FFF2-40B4-BE49-F238E27FC236}">
                <a16:creationId xmlns:a16="http://schemas.microsoft.com/office/drawing/2014/main" id="{D9D6FCD9-522F-4216-971E-B6F3023E58E4}"/>
              </a:ext>
            </a:extLst>
          </p:cNvPr>
          <p:cNvSpPr/>
          <p:nvPr/>
        </p:nvSpPr>
        <p:spPr>
          <a:xfrm>
            <a:off x="1179442" y="1055299"/>
            <a:ext cx="9435547" cy="2308324"/>
          </a:xfrm>
          <a:prstGeom prst="rect">
            <a:avLst/>
          </a:prstGeom>
        </p:spPr>
        <p:txBody>
          <a:bodyPr wrap="square">
            <a:spAutoFit/>
          </a:bodyPr>
          <a:lstStyle/>
          <a:p>
            <a:pPr algn="just" fontAlgn="base"/>
            <a:r>
              <a:rPr lang="en-US" sz="1600" b="1" dirty="0">
                <a:latin typeface="Palatino"/>
              </a:rPr>
              <a:t>11 </a:t>
            </a:r>
            <a:r>
              <a:rPr lang="en-US" sz="1600" dirty="0">
                <a:latin typeface="Palatino"/>
              </a:rPr>
              <a:t>We, Joseph Smith, Jun., and Sidney Rigdon, being in the Spirit on the sixteenth day of February, in the year of our Lord one thousand eight hundred and thirty-two—</a:t>
            </a:r>
          </a:p>
          <a:p>
            <a:pPr algn="just" fontAlgn="base"/>
            <a:r>
              <a:rPr lang="en-US" sz="1600" b="1" dirty="0">
                <a:latin typeface="Palatino"/>
              </a:rPr>
              <a:t>12 </a:t>
            </a:r>
            <a:r>
              <a:rPr lang="en-US" sz="1600" dirty="0">
                <a:latin typeface="Palatino"/>
              </a:rPr>
              <a:t>By the power of the Spirit our eyes were opened and our understandings were enlightened, so as to see and understand the things of God—</a:t>
            </a:r>
          </a:p>
          <a:p>
            <a:pPr algn="just" fontAlgn="base"/>
            <a:r>
              <a:rPr lang="en-US" sz="1600" b="1" dirty="0">
                <a:latin typeface="Palatino"/>
              </a:rPr>
              <a:t>13 </a:t>
            </a:r>
            <a:r>
              <a:rPr lang="en-US" sz="1600" dirty="0">
                <a:latin typeface="Palatino"/>
              </a:rPr>
              <a:t>Even those things which were from the beginning before the world was, which were ordained of the Father, through his Only Begotten Son, who was in the bosom of the Father, even from the beginning;</a:t>
            </a:r>
          </a:p>
          <a:p>
            <a:pPr algn="just" fontAlgn="base"/>
            <a:r>
              <a:rPr lang="en-US" sz="1600" b="1" dirty="0">
                <a:latin typeface="Palatino"/>
              </a:rPr>
              <a:t>14 </a:t>
            </a:r>
            <a:r>
              <a:rPr lang="en-US" sz="1600" dirty="0">
                <a:latin typeface="Palatino"/>
              </a:rPr>
              <a:t>Of whom we bear record; and the record which we bear is the fulness of the gospel of Jesus Christ, who is the Son, whom we saw and with whom we conversed in the heavenly vision.</a:t>
            </a:r>
            <a:endParaRPr lang="en-US" sz="1600" b="0" i="0" dirty="0">
              <a:effectLst/>
              <a:latin typeface="Palatino"/>
            </a:endParaRPr>
          </a:p>
        </p:txBody>
      </p:sp>
      <p:sp>
        <p:nvSpPr>
          <p:cNvPr id="13" name="Rectangle 12">
            <a:extLst>
              <a:ext uri="{FF2B5EF4-FFF2-40B4-BE49-F238E27FC236}">
                <a16:creationId xmlns:a16="http://schemas.microsoft.com/office/drawing/2014/main" id="{5C0E4F18-ABC3-420D-8359-5E90DA86D3A4}"/>
              </a:ext>
            </a:extLst>
          </p:cNvPr>
          <p:cNvSpPr/>
          <p:nvPr/>
        </p:nvSpPr>
        <p:spPr>
          <a:xfrm>
            <a:off x="1179442" y="4200703"/>
            <a:ext cx="5674951" cy="369332"/>
          </a:xfrm>
          <a:prstGeom prst="rect">
            <a:avLst/>
          </a:prstGeom>
        </p:spPr>
        <p:txBody>
          <a:bodyPr wrap="none">
            <a:spAutoFit/>
          </a:bodyPr>
          <a:lstStyle/>
          <a:p>
            <a:r>
              <a:rPr lang="en-US" b="1" dirty="0"/>
              <a:t>What have you done to better understand the scriptures?</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arn(inVertical)">
                                      <p:cBhvr>
                                        <p:cTn id="12" dur="125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726</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PMingLiU-ExtB</vt:lpstr>
      <vt:lpstr>Arial</vt:lpstr>
      <vt:lpstr>Calibri</vt:lpstr>
      <vt:lpstr>Calibri Light</vt:lpstr>
      <vt:lpstr>Cambria Math</vt:lpstr>
      <vt:lpstr>Microsoft Himalaya</vt:lpstr>
      <vt:lpstr>Mongolian Baiti</vt:lpstr>
      <vt:lpstr>MV Boli</vt:lpstr>
      <vt:lpstr>Open Sans</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2270</cp:revision>
  <dcterms:created xsi:type="dcterms:W3CDTF">2018-08-29T04:26:39Z</dcterms:created>
  <dcterms:modified xsi:type="dcterms:W3CDTF">2018-10-03T20:28:13Z</dcterms:modified>
</cp:coreProperties>
</file>