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8"/>
  </p:notesMasterIdLst>
  <p:sldIdLst>
    <p:sldId id="296" r:id="rId2"/>
    <p:sldId id="304" r:id="rId3"/>
    <p:sldId id="299" r:id="rId4"/>
    <p:sldId id="308" r:id="rId5"/>
    <p:sldId id="305" r:id="rId6"/>
    <p:sldId id="306" r:id="rId7"/>
    <p:sldId id="307" r:id="rId8"/>
    <p:sldId id="310" r:id="rId9"/>
    <p:sldId id="309" r:id="rId10"/>
    <p:sldId id="312" r:id="rId11"/>
    <p:sldId id="313" r:id="rId12"/>
    <p:sldId id="314" r:id="rId13"/>
    <p:sldId id="315" r:id="rId14"/>
    <p:sldId id="316" r:id="rId15"/>
    <p:sldId id="317" r:id="rId16"/>
    <p:sldId id="31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CC0000"/>
    <a:srgbClr val="B9B93A"/>
    <a:srgbClr val="D88028"/>
    <a:srgbClr val="FF6600"/>
    <a:srgbClr val="E6E6E6"/>
    <a:srgbClr val="D6E513"/>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385">
              <a:srgbClr val="00B0F0"/>
            </a:gs>
            <a:gs pos="0">
              <a:srgbClr val="92D050"/>
            </a:gs>
            <a:gs pos="70000">
              <a:schemeClr val="bg1"/>
            </a:gs>
            <a:gs pos="100000">
              <a:schemeClr val="accent6">
                <a:lumMod val="10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750">
        <p:wedge/>
      </p:transition>
    </mc:Choice>
    <mc:Fallback xmlns="">
      <p:transition spd="slow">
        <p:wedg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
        <p:nvSpPr>
          <p:cNvPr id="2" name="Rectangle 1">
            <a:extLst>
              <a:ext uri="{FF2B5EF4-FFF2-40B4-BE49-F238E27FC236}">
                <a16:creationId xmlns:a16="http://schemas.microsoft.com/office/drawing/2014/main" id="{A655986C-47EB-412F-847F-E69D4F474DE7}"/>
              </a:ext>
            </a:extLst>
          </p:cNvPr>
          <p:cNvSpPr/>
          <p:nvPr/>
        </p:nvSpPr>
        <p:spPr>
          <a:xfrm>
            <a:off x="2805676" y="2828835"/>
            <a:ext cx="6580648" cy="1200329"/>
          </a:xfrm>
          <a:prstGeom prst="rect">
            <a:avLst/>
          </a:prstGeom>
        </p:spPr>
        <p:txBody>
          <a:bodyPr wrap="none">
            <a:spAutoFit/>
          </a:bodyPr>
          <a:lstStyle/>
          <a:p>
            <a:pPr algn="ctr"/>
            <a:r>
              <a:rPr lang="en-US" sz="3600" dirty="0">
                <a:latin typeface="Bahnschrift SemiBold SemiConden" panose="020B0502040204020203" pitchFamily="34" charset="0"/>
              </a:rPr>
              <a:t>“The Lord assigns elders to serve as </a:t>
            </a:r>
          </a:p>
          <a:p>
            <a:pPr algn="ctr"/>
            <a:r>
              <a:rPr lang="en-US" sz="3600" dirty="0">
                <a:latin typeface="Bahnschrift SemiBold SemiConden" panose="020B0502040204020203" pitchFamily="34" charset="0"/>
              </a:rPr>
              <a:t>missionary companions”</a:t>
            </a:r>
          </a:p>
        </p:txBody>
      </p:sp>
      <p:sp>
        <p:nvSpPr>
          <p:cNvPr id="4" name="Rectangle 3">
            <a:extLst>
              <a:ext uri="{FF2B5EF4-FFF2-40B4-BE49-F238E27FC236}">
                <a16:creationId xmlns:a16="http://schemas.microsoft.com/office/drawing/2014/main" id="{FFDFD5A0-407E-4844-ADBA-DCBFD673DCA0}"/>
              </a:ext>
            </a:extLst>
          </p:cNvPr>
          <p:cNvSpPr/>
          <p:nvPr/>
        </p:nvSpPr>
        <p:spPr>
          <a:xfrm>
            <a:off x="1084980" y="1007571"/>
            <a:ext cx="3787512" cy="400110"/>
          </a:xfrm>
          <a:prstGeom prst="rect">
            <a:avLst/>
          </a:prstGeom>
        </p:spPr>
        <p:txBody>
          <a:bodyPr wrap="none">
            <a:spAutoFit/>
          </a:bodyPr>
          <a:lstStyle/>
          <a:p>
            <a:r>
              <a:rPr lang="en-US" sz="2000" b="1" dirty="0"/>
              <a:t>Doctrine and Covenants 75:30-36.</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Tree>
    <p:extLst>
      <p:ext uri="{BB962C8B-B14F-4D97-AF65-F5344CB8AC3E}">
        <p14:creationId xmlns:p14="http://schemas.microsoft.com/office/powerpoint/2010/main" val="1004416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Tree>
    <p:extLst>
      <p:ext uri="{BB962C8B-B14F-4D97-AF65-F5344CB8AC3E}">
        <p14:creationId xmlns:p14="http://schemas.microsoft.com/office/powerpoint/2010/main" val="41570367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C9A4991F-E6C4-42C5-855C-1530B8922AAF}"/>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Tree>
    <p:extLst>
      <p:ext uri="{BB962C8B-B14F-4D97-AF65-F5344CB8AC3E}">
        <p14:creationId xmlns:p14="http://schemas.microsoft.com/office/powerpoint/2010/main" val="3857078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Tree>
    <p:extLst>
      <p:ext uri="{BB962C8B-B14F-4D97-AF65-F5344CB8AC3E}">
        <p14:creationId xmlns:p14="http://schemas.microsoft.com/office/powerpoint/2010/main" val="764883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Tree>
    <p:extLst>
      <p:ext uri="{BB962C8B-B14F-4D97-AF65-F5344CB8AC3E}">
        <p14:creationId xmlns:p14="http://schemas.microsoft.com/office/powerpoint/2010/main" val="3970314185"/>
      </p:ext>
    </p:extLst>
  </p:cSld>
  <p:clrMapOvr>
    <a:masterClrMapping/>
  </p:clrMapOvr>
  <mc:AlternateContent xmlns:mc="http://schemas.openxmlformats.org/markup-compatibility/2006" xmlns:p14="http://schemas.microsoft.com/office/powerpoint/2010/main">
    <mc:Choice Requires="p14">
      <p:transition spd="slow" p14:dur="2000">
        <p:pull dir="rd"/>
      </p:transition>
    </mc:Choice>
    <mc:Fallback xmlns="">
      <p:transition spd="slow">
        <p:pull dir="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Tree>
    <p:extLst>
      <p:ext uri="{BB962C8B-B14F-4D97-AF65-F5344CB8AC3E}">
        <p14:creationId xmlns:p14="http://schemas.microsoft.com/office/powerpoint/2010/main" val="4748361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3075057"/>
            <a:ext cx="7316766" cy="707886"/>
          </a:xfrm>
          <a:prstGeom prst="rect">
            <a:avLst/>
          </a:prstGeom>
        </p:spPr>
        <p:txBody>
          <a:bodyPr wrap="square">
            <a:spAutoFit/>
          </a:bodyPr>
          <a:lstStyle/>
          <a:p>
            <a:pPr algn="ctr"/>
            <a:r>
              <a:rPr lang="en-US" sz="4000" b="1" dirty="0">
                <a:solidFill>
                  <a:schemeClr val="tx1">
                    <a:lumMod val="95000"/>
                    <a:lumOff val="5000"/>
                  </a:schemeClr>
                </a:solidFill>
                <a:effectLst>
                  <a:outerShdw blurRad="38100" dist="38100" dir="2700000" algn="tl">
                    <a:srgbClr val="000000">
                      <a:alpha val="43137"/>
                    </a:srgbClr>
                  </a:outerShdw>
                </a:effectLst>
                <a:latin typeface="Constantia" panose="02030602050306030303" pitchFamily="18" charset="0"/>
                <a:ea typeface="Microsoft JhengHei" panose="020B0604030504040204" pitchFamily="34" charset="-120"/>
              </a:rPr>
              <a:t>Doctrine and Covenants 75.</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150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FE89525-6B59-4873-8CAC-EC54E6E4C5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
        <p:nvSpPr>
          <p:cNvPr id="2" name="Rectangle 1">
            <a:extLst>
              <a:ext uri="{FF2B5EF4-FFF2-40B4-BE49-F238E27FC236}">
                <a16:creationId xmlns:a16="http://schemas.microsoft.com/office/drawing/2014/main" id="{CA41146B-E1CF-414C-9F4B-3F9E3E8B1566}"/>
              </a:ext>
            </a:extLst>
          </p:cNvPr>
          <p:cNvSpPr/>
          <p:nvPr/>
        </p:nvSpPr>
        <p:spPr>
          <a:xfrm>
            <a:off x="2625338" y="2828835"/>
            <a:ext cx="6941324" cy="1200329"/>
          </a:xfrm>
          <a:prstGeom prst="rect">
            <a:avLst/>
          </a:prstGeom>
        </p:spPr>
        <p:txBody>
          <a:bodyPr wrap="none">
            <a:spAutoFit/>
          </a:bodyPr>
          <a:lstStyle/>
          <a:p>
            <a:r>
              <a:rPr lang="en-US" sz="3600" dirty="0">
                <a:latin typeface="Bahnschrift SemiLight SemiConde" panose="020B0502040204020203" pitchFamily="34" charset="0"/>
              </a:rPr>
              <a:t>“The Lord addresses those who desire </a:t>
            </a:r>
          </a:p>
          <a:p>
            <a:pPr algn="ctr"/>
            <a:r>
              <a:rPr lang="en-US" sz="3600" dirty="0">
                <a:latin typeface="Bahnschrift SemiLight SemiConde" panose="020B0502040204020203" pitchFamily="34" charset="0"/>
              </a:rPr>
              <a:t>to preach the gospel”</a:t>
            </a:r>
          </a:p>
        </p:txBody>
      </p:sp>
      <p:sp>
        <p:nvSpPr>
          <p:cNvPr id="4" name="Rectangle 3">
            <a:extLst>
              <a:ext uri="{FF2B5EF4-FFF2-40B4-BE49-F238E27FC236}">
                <a16:creationId xmlns:a16="http://schemas.microsoft.com/office/drawing/2014/main" id="{AC4174D3-24A9-4806-A2F6-D9CDC843D0D2}"/>
              </a:ext>
            </a:extLst>
          </p:cNvPr>
          <p:cNvSpPr/>
          <p:nvPr/>
        </p:nvSpPr>
        <p:spPr>
          <a:xfrm>
            <a:off x="1084980" y="1007571"/>
            <a:ext cx="3577518" cy="400110"/>
          </a:xfrm>
          <a:prstGeom prst="rect">
            <a:avLst/>
          </a:prstGeom>
        </p:spPr>
        <p:txBody>
          <a:bodyPr wrap="none">
            <a:spAutoFit/>
          </a:bodyPr>
          <a:lstStyle/>
          <a:p>
            <a:r>
              <a:rPr lang="en-US" sz="2000" b="1" dirty="0"/>
              <a:t>Doctrine and </a:t>
            </a:r>
            <a:r>
              <a:rPr lang="en-US" sz="2000" b="1"/>
              <a:t>Covenants 75:1–5.</a:t>
            </a:r>
            <a:endParaRPr lang="en-US" sz="2000" b="1" dirty="0"/>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E0834A13-7B63-4500-B875-AF7854C46E5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endPar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endParaRPr>
          </a:p>
        </p:txBody>
      </p:sp>
      <p:sp>
        <p:nvSpPr>
          <p:cNvPr id="2" name="Rectangle 1">
            <a:extLst>
              <a:ext uri="{FF2B5EF4-FFF2-40B4-BE49-F238E27FC236}">
                <a16:creationId xmlns:a16="http://schemas.microsoft.com/office/drawing/2014/main" id="{AB042017-64B6-41C1-A844-7372091CB07F}"/>
              </a:ext>
            </a:extLst>
          </p:cNvPr>
          <p:cNvSpPr/>
          <p:nvPr/>
        </p:nvSpPr>
        <p:spPr>
          <a:xfrm>
            <a:off x="3311487" y="888471"/>
            <a:ext cx="5569025" cy="369332"/>
          </a:xfrm>
          <a:prstGeom prst="rect">
            <a:avLst/>
          </a:prstGeom>
        </p:spPr>
        <p:txBody>
          <a:bodyPr wrap="none">
            <a:spAutoFit/>
          </a:bodyPr>
          <a:lstStyle/>
          <a:p>
            <a:pPr algn="ctr"/>
            <a:r>
              <a:rPr lang="en-US" i="1" u="sng" dirty="0">
                <a:effectLst>
                  <a:outerShdw blurRad="38100" dist="38100" dir="2700000" algn="tl">
                    <a:srgbClr val="000000">
                      <a:alpha val="43137"/>
                    </a:srgbClr>
                  </a:outerShdw>
                </a:effectLst>
              </a:rPr>
              <a:t>If we are faithful in proclaiming the gospel, the Lord will… </a:t>
            </a:r>
          </a:p>
        </p:txBody>
      </p:sp>
      <p:sp>
        <p:nvSpPr>
          <p:cNvPr id="3" name="Rectangle 2">
            <a:extLst>
              <a:ext uri="{FF2B5EF4-FFF2-40B4-BE49-F238E27FC236}">
                <a16:creationId xmlns:a16="http://schemas.microsoft.com/office/drawing/2014/main" id="{3F752C77-D338-42B8-B743-165828A0A053}"/>
              </a:ext>
            </a:extLst>
          </p:cNvPr>
          <p:cNvSpPr/>
          <p:nvPr/>
        </p:nvSpPr>
        <p:spPr>
          <a:xfrm>
            <a:off x="1601956" y="1428786"/>
            <a:ext cx="2938497" cy="369332"/>
          </a:xfrm>
          <a:prstGeom prst="rect">
            <a:avLst/>
          </a:prstGeom>
        </p:spPr>
        <p:txBody>
          <a:bodyPr wrap="none">
            <a:spAutoFit/>
          </a:bodyPr>
          <a:lstStyle/>
          <a:p>
            <a:r>
              <a:rPr lang="en-US" b="1" dirty="0"/>
              <a:t>Doctrine and Covenants 75:5</a:t>
            </a:r>
          </a:p>
        </p:txBody>
      </p:sp>
      <p:sp>
        <p:nvSpPr>
          <p:cNvPr id="5" name="Rectangle 4">
            <a:extLst>
              <a:ext uri="{FF2B5EF4-FFF2-40B4-BE49-F238E27FC236}">
                <a16:creationId xmlns:a16="http://schemas.microsoft.com/office/drawing/2014/main" id="{A6356528-2CF5-43F5-B0D4-D83FD0E762B8}"/>
              </a:ext>
            </a:extLst>
          </p:cNvPr>
          <p:cNvSpPr/>
          <p:nvPr/>
        </p:nvSpPr>
        <p:spPr>
          <a:xfrm>
            <a:off x="1601956" y="1692102"/>
            <a:ext cx="8641974" cy="646331"/>
          </a:xfrm>
          <a:prstGeom prst="rect">
            <a:avLst/>
          </a:prstGeom>
        </p:spPr>
        <p:txBody>
          <a:bodyPr wrap="square">
            <a:spAutoFit/>
          </a:bodyPr>
          <a:lstStyle/>
          <a:p>
            <a:pPr algn="just"/>
            <a:r>
              <a:rPr lang="en-US" dirty="0">
                <a:latin typeface="Palatino"/>
              </a:rPr>
              <a:t>And thus, if ye are faithful ye shall be laden with many sheaves, and crowned with honor, and glory, and immortality, and eternal life.</a:t>
            </a:r>
            <a:endParaRPr lang="en-US" dirty="0"/>
          </a:p>
        </p:txBody>
      </p:sp>
      <p:sp>
        <p:nvSpPr>
          <p:cNvPr id="6" name="Rectangle 5">
            <a:extLst>
              <a:ext uri="{FF2B5EF4-FFF2-40B4-BE49-F238E27FC236}">
                <a16:creationId xmlns:a16="http://schemas.microsoft.com/office/drawing/2014/main" id="{364598F8-D666-49D8-8564-691AC79D7027}"/>
              </a:ext>
            </a:extLst>
          </p:cNvPr>
          <p:cNvSpPr/>
          <p:nvPr/>
        </p:nvSpPr>
        <p:spPr>
          <a:xfrm>
            <a:off x="1601956" y="2447063"/>
            <a:ext cx="6958948" cy="369332"/>
          </a:xfrm>
          <a:prstGeom prst="rect">
            <a:avLst/>
          </a:prstGeom>
        </p:spPr>
        <p:txBody>
          <a:bodyPr wrap="square">
            <a:spAutoFit/>
          </a:bodyPr>
          <a:lstStyle/>
          <a:p>
            <a:pPr algn="just"/>
            <a:r>
              <a:rPr lang="en-US" b="1" dirty="0"/>
              <a:t>What did the Lord promise to those who faithfully proclaim His gospel?</a:t>
            </a:r>
          </a:p>
        </p:txBody>
      </p:sp>
      <p:sp>
        <p:nvSpPr>
          <p:cNvPr id="7" name="Rectangle 6">
            <a:extLst>
              <a:ext uri="{FF2B5EF4-FFF2-40B4-BE49-F238E27FC236}">
                <a16:creationId xmlns:a16="http://schemas.microsoft.com/office/drawing/2014/main" id="{2AAD4744-41F3-44F2-A984-822506C9AAB8}"/>
              </a:ext>
            </a:extLst>
          </p:cNvPr>
          <p:cNvSpPr/>
          <p:nvPr/>
        </p:nvSpPr>
        <p:spPr>
          <a:xfrm>
            <a:off x="1601955" y="2816395"/>
            <a:ext cx="8641973" cy="646331"/>
          </a:xfrm>
          <a:prstGeom prst="rect">
            <a:avLst/>
          </a:prstGeom>
        </p:spPr>
        <p:txBody>
          <a:bodyPr wrap="square">
            <a:spAutoFit/>
          </a:bodyPr>
          <a:lstStyle/>
          <a:p>
            <a:pPr algn="just"/>
            <a:r>
              <a:rPr lang="en-US" b="1" dirty="0"/>
              <a:t>What could be some of the “sheaves” that missionaries who are faithful in sharing the gospel receive?</a:t>
            </a:r>
          </a:p>
        </p:txBody>
      </p:sp>
      <p:sp>
        <p:nvSpPr>
          <p:cNvPr id="8" name="Rectangle 7">
            <a:extLst>
              <a:ext uri="{FF2B5EF4-FFF2-40B4-BE49-F238E27FC236}">
                <a16:creationId xmlns:a16="http://schemas.microsoft.com/office/drawing/2014/main" id="{0FD582BF-A5F3-456F-80C8-BFFBBD073B25}"/>
              </a:ext>
            </a:extLst>
          </p:cNvPr>
          <p:cNvSpPr/>
          <p:nvPr/>
        </p:nvSpPr>
        <p:spPr>
          <a:xfrm>
            <a:off x="1601953" y="3429000"/>
            <a:ext cx="8641973"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The sheaves could refer to the people who accept their message [converts] as well as the eternal blessings listed in verse 5.</a:t>
            </a:r>
          </a:p>
        </p:txBody>
      </p:sp>
      <p:sp>
        <p:nvSpPr>
          <p:cNvPr id="9" name="Rectangle 8">
            <a:extLst>
              <a:ext uri="{FF2B5EF4-FFF2-40B4-BE49-F238E27FC236}">
                <a16:creationId xmlns:a16="http://schemas.microsoft.com/office/drawing/2014/main" id="{917EAB24-3F45-4787-9B14-E00E2B7FA16A}"/>
              </a:ext>
            </a:extLst>
          </p:cNvPr>
          <p:cNvSpPr/>
          <p:nvPr/>
        </p:nvSpPr>
        <p:spPr>
          <a:xfrm>
            <a:off x="1780854" y="4124111"/>
            <a:ext cx="8284169" cy="646331"/>
          </a:xfrm>
          <a:prstGeom prst="rect">
            <a:avLst/>
          </a:prstGeom>
        </p:spPr>
        <p:txBody>
          <a:bodyPr wrap="square">
            <a:spAutoFit/>
          </a:bodyPr>
          <a:lstStyle/>
          <a:p>
            <a:pPr algn="ctr"/>
            <a:r>
              <a:rPr lang="en-US" i="1" dirty="0">
                <a:effectLst>
                  <a:outerShdw blurRad="38100" dist="38100" dir="2700000" algn="tl">
                    <a:srgbClr val="000000">
                      <a:alpha val="43137"/>
                    </a:srgbClr>
                  </a:outerShdw>
                </a:effectLst>
              </a:rPr>
              <a:t>If we are faithful in proclaiming the gospel, the Lord will bless us with honor, glory, and eternal life.</a:t>
            </a:r>
          </a:p>
        </p:txBody>
      </p:sp>
      <p:sp>
        <p:nvSpPr>
          <p:cNvPr id="10" name="Rectangle 9">
            <a:extLst>
              <a:ext uri="{FF2B5EF4-FFF2-40B4-BE49-F238E27FC236}">
                <a16:creationId xmlns:a16="http://schemas.microsoft.com/office/drawing/2014/main" id="{5D830141-2324-4E79-B3BF-A397942B58BD}"/>
              </a:ext>
            </a:extLst>
          </p:cNvPr>
          <p:cNvSpPr/>
          <p:nvPr/>
        </p:nvSpPr>
        <p:spPr>
          <a:xfrm>
            <a:off x="1601953" y="4819222"/>
            <a:ext cx="8641972" cy="646331"/>
          </a:xfrm>
          <a:prstGeom prst="rect">
            <a:avLst/>
          </a:prstGeom>
        </p:spPr>
        <p:txBody>
          <a:bodyPr wrap="square">
            <a:spAutoFit/>
          </a:bodyPr>
          <a:lstStyle/>
          <a:p>
            <a:pPr algn="just"/>
            <a:r>
              <a:rPr lang="en-US" b="1" dirty="0"/>
              <a:t>Why do you think those who faithfully proclaim the gospel will receive such great eternal blessings?</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75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25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25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arn(inVertical)">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E74D729F-8509-4BBC-8844-5612EC71A19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
        <p:nvSpPr>
          <p:cNvPr id="2" name="Rectangle 1">
            <a:extLst>
              <a:ext uri="{FF2B5EF4-FFF2-40B4-BE49-F238E27FC236}">
                <a16:creationId xmlns:a16="http://schemas.microsoft.com/office/drawing/2014/main" id="{D1F85807-8308-49BE-A216-81085892E052}"/>
              </a:ext>
            </a:extLst>
          </p:cNvPr>
          <p:cNvSpPr/>
          <p:nvPr/>
        </p:nvSpPr>
        <p:spPr>
          <a:xfrm>
            <a:off x="3450884" y="2828835"/>
            <a:ext cx="5290231" cy="1200329"/>
          </a:xfrm>
          <a:prstGeom prst="rect">
            <a:avLst/>
          </a:prstGeom>
        </p:spPr>
        <p:txBody>
          <a:bodyPr wrap="none">
            <a:spAutoFit/>
          </a:bodyPr>
          <a:lstStyle/>
          <a:p>
            <a:pPr algn="ctr"/>
            <a:r>
              <a:rPr lang="en-US" sz="3600" dirty="0">
                <a:latin typeface="Bahnschrift SemiCondensed" panose="020B0502040204020203" pitchFamily="34" charset="0"/>
              </a:rPr>
              <a:t>“The Lord calls and instructs </a:t>
            </a:r>
          </a:p>
          <a:p>
            <a:pPr algn="ctr"/>
            <a:r>
              <a:rPr lang="en-US" sz="3600" dirty="0">
                <a:latin typeface="Bahnschrift SemiCondensed" panose="020B0502040204020203" pitchFamily="34" charset="0"/>
              </a:rPr>
              <a:t>missionary companionships”</a:t>
            </a:r>
          </a:p>
        </p:txBody>
      </p:sp>
      <p:sp>
        <p:nvSpPr>
          <p:cNvPr id="4" name="Rectangle 3">
            <a:extLst>
              <a:ext uri="{FF2B5EF4-FFF2-40B4-BE49-F238E27FC236}">
                <a16:creationId xmlns:a16="http://schemas.microsoft.com/office/drawing/2014/main" id="{5DF26F43-4912-4CCF-BCC8-8741E6D9B3BF}"/>
              </a:ext>
            </a:extLst>
          </p:cNvPr>
          <p:cNvSpPr/>
          <p:nvPr/>
        </p:nvSpPr>
        <p:spPr>
          <a:xfrm>
            <a:off x="1084980" y="1007571"/>
            <a:ext cx="3707362" cy="400110"/>
          </a:xfrm>
          <a:prstGeom prst="rect">
            <a:avLst/>
          </a:prstGeom>
        </p:spPr>
        <p:txBody>
          <a:bodyPr wrap="none">
            <a:spAutoFit/>
          </a:bodyPr>
          <a:lstStyle/>
          <a:p>
            <a:r>
              <a:rPr lang="en-US" sz="2000" b="1" dirty="0"/>
              <a:t>Doctrine and Covenants 75:6–22.</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3500">
        <p14:shre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C36943-8E2A-4A27-9C51-C469855299B2}"/>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
        <p:nvSpPr>
          <p:cNvPr id="3" name="Rectangle 2">
            <a:extLst>
              <a:ext uri="{FF2B5EF4-FFF2-40B4-BE49-F238E27FC236}">
                <a16:creationId xmlns:a16="http://schemas.microsoft.com/office/drawing/2014/main" id="{52B25273-203B-4A55-A747-422E63264D2D}"/>
              </a:ext>
            </a:extLst>
          </p:cNvPr>
          <p:cNvSpPr/>
          <p:nvPr/>
        </p:nvSpPr>
        <p:spPr>
          <a:xfrm>
            <a:off x="1084980" y="1007571"/>
            <a:ext cx="3707362" cy="400110"/>
          </a:xfrm>
          <a:prstGeom prst="rect">
            <a:avLst/>
          </a:prstGeom>
        </p:spPr>
        <p:txBody>
          <a:bodyPr wrap="none">
            <a:spAutoFit/>
          </a:bodyPr>
          <a:lstStyle/>
          <a:p>
            <a:r>
              <a:rPr lang="en-US" sz="2000" b="1" dirty="0"/>
              <a:t>Doctrine and Covenants 75:6–12</a:t>
            </a:r>
          </a:p>
        </p:txBody>
      </p:sp>
      <p:sp>
        <p:nvSpPr>
          <p:cNvPr id="2" name="Rectangle 1">
            <a:extLst>
              <a:ext uri="{FF2B5EF4-FFF2-40B4-BE49-F238E27FC236}">
                <a16:creationId xmlns:a16="http://schemas.microsoft.com/office/drawing/2014/main" id="{B11153A9-293E-4E5B-82F1-2A0DECB6E570}"/>
              </a:ext>
            </a:extLst>
          </p:cNvPr>
          <p:cNvSpPr/>
          <p:nvPr/>
        </p:nvSpPr>
        <p:spPr>
          <a:xfrm>
            <a:off x="1084979" y="1346803"/>
            <a:ext cx="9331229" cy="3046988"/>
          </a:xfrm>
          <a:prstGeom prst="rect">
            <a:avLst/>
          </a:prstGeom>
        </p:spPr>
        <p:txBody>
          <a:bodyPr wrap="square">
            <a:spAutoFit/>
          </a:bodyPr>
          <a:lstStyle/>
          <a:p>
            <a:pPr algn="just" fontAlgn="base"/>
            <a:r>
              <a:rPr lang="en-US" sz="1600" b="1" dirty="0">
                <a:latin typeface="Palatino"/>
              </a:rPr>
              <a:t>6 </a:t>
            </a:r>
            <a:r>
              <a:rPr lang="en-US" sz="1600" dirty="0">
                <a:latin typeface="Palatino"/>
              </a:rPr>
              <a:t>Therefore, verily I say unto my servant William E. McLellin, I revoke the commission which I gave unto him to go unto the eastern countries;</a:t>
            </a:r>
          </a:p>
          <a:p>
            <a:pPr algn="just" fontAlgn="base"/>
            <a:r>
              <a:rPr lang="en-US" sz="1600" b="1" dirty="0">
                <a:latin typeface="Palatino"/>
              </a:rPr>
              <a:t>7 </a:t>
            </a:r>
            <a:r>
              <a:rPr lang="en-US" sz="1600" dirty="0">
                <a:latin typeface="Palatino"/>
              </a:rPr>
              <a:t>And I give unto him a new commission and a new commandment, in the which I, the Lord, chasten him for the murmurings of his heart;</a:t>
            </a:r>
          </a:p>
          <a:p>
            <a:pPr algn="just" fontAlgn="base"/>
            <a:r>
              <a:rPr lang="en-US" sz="1600" b="1" dirty="0">
                <a:latin typeface="Palatino"/>
              </a:rPr>
              <a:t>8 </a:t>
            </a:r>
            <a:r>
              <a:rPr lang="en-US" sz="1600" dirty="0">
                <a:latin typeface="Palatino"/>
              </a:rPr>
              <a:t>And he sinned; nevertheless, I forgive him and say unto him again, Go ye into the south countries.</a:t>
            </a:r>
          </a:p>
          <a:p>
            <a:pPr algn="just" fontAlgn="base"/>
            <a:r>
              <a:rPr lang="en-US" sz="1600" b="1" dirty="0">
                <a:latin typeface="Palatino"/>
              </a:rPr>
              <a:t>9 </a:t>
            </a:r>
            <a:r>
              <a:rPr lang="en-US" sz="1600" dirty="0">
                <a:latin typeface="Palatino"/>
              </a:rPr>
              <a:t>And let my servant Luke Johnson go with him, and proclaim the things which I have commanded them—</a:t>
            </a:r>
          </a:p>
          <a:p>
            <a:pPr algn="just" fontAlgn="base"/>
            <a:r>
              <a:rPr lang="en-US" sz="1600" b="1" dirty="0">
                <a:latin typeface="Palatino"/>
              </a:rPr>
              <a:t>10 </a:t>
            </a:r>
            <a:r>
              <a:rPr lang="en-US" sz="1600" dirty="0">
                <a:latin typeface="Palatino"/>
              </a:rPr>
              <a:t>Calling on the name of the Lord for the Comforter, which shall teach them all things that are expedient for them—</a:t>
            </a:r>
          </a:p>
          <a:p>
            <a:pPr algn="just" fontAlgn="base"/>
            <a:r>
              <a:rPr lang="en-US" sz="1600" b="1" dirty="0">
                <a:latin typeface="Palatino"/>
              </a:rPr>
              <a:t>11 </a:t>
            </a:r>
            <a:r>
              <a:rPr lang="en-US" sz="1600" dirty="0">
                <a:latin typeface="Palatino"/>
              </a:rPr>
              <a:t>Praying always that they faint not; and inasmuch as they do this, I will be with them even unto the end.</a:t>
            </a:r>
          </a:p>
          <a:p>
            <a:pPr algn="just" fontAlgn="base"/>
            <a:r>
              <a:rPr lang="en-US" sz="1600" b="1" dirty="0">
                <a:latin typeface="Palatino"/>
              </a:rPr>
              <a:t>12 </a:t>
            </a:r>
            <a:r>
              <a:rPr lang="en-US" sz="1600" dirty="0">
                <a:latin typeface="Palatino"/>
              </a:rPr>
              <a:t>Behold, this is the will of the Lord your God concerning you. Even so. Amen.</a:t>
            </a:r>
            <a:endParaRPr lang="en-US" sz="1600" b="0" i="0" dirty="0">
              <a:effectLst/>
              <a:latin typeface="Palatino"/>
            </a:endParaRPr>
          </a:p>
        </p:txBody>
      </p:sp>
      <p:sp>
        <p:nvSpPr>
          <p:cNvPr id="4" name="Rectangle 3">
            <a:extLst>
              <a:ext uri="{FF2B5EF4-FFF2-40B4-BE49-F238E27FC236}">
                <a16:creationId xmlns:a16="http://schemas.microsoft.com/office/drawing/2014/main" id="{30627FBB-961E-4D1B-90F2-889C06D4231C}"/>
              </a:ext>
            </a:extLst>
          </p:cNvPr>
          <p:cNvSpPr/>
          <p:nvPr/>
        </p:nvSpPr>
        <p:spPr>
          <a:xfrm>
            <a:off x="1084977" y="4321599"/>
            <a:ext cx="9198709" cy="1569660"/>
          </a:xfrm>
          <a:prstGeom prst="rect">
            <a:avLst/>
          </a:prstGeom>
        </p:spPr>
        <p:txBody>
          <a:bodyPr wrap="square">
            <a:spAutoFit/>
          </a:bodyPr>
          <a:lstStyle/>
          <a:p>
            <a:pPr algn="just" fontAlgn="base"/>
            <a:r>
              <a:rPr lang="en-US" sz="1600" b="1" dirty="0">
                <a:latin typeface="Palatino"/>
              </a:rPr>
              <a:t>13 </a:t>
            </a:r>
            <a:r>
              <a:rPr lang="en-US" sz="1600" dirty="0">
                <a:latin typeface="Palatino"/>
              </a:rPr>
              <a:t>And again, verily thus saith the Lord, let my servant Orson Hyde and my servant Samuel H. Smith take their journey into the eastern countries, and proclaim the things which I have commanded them; and inasmuch as they are faithful, lo, I will be with them even unto the end.</a:t>
            </a:r>
          </a:p>
          <a:p>
            <a:pPr algn="just" fontAlgn="base"/>
            <a:r>
              <a:rPr lang="en-US" sz="1600" b="1" dirty="0">
                <a:latin typeface="Palatino"/>
              </a:rPr>
              <a:t>14 </a:t>
            </a:r>
            <a:r>
              <a:rPr lang="en-US" sz="1600" dirty="0">
                <a:latin typeface="Palatino"/>
              </a:rPr>
              <a:t>And again, verily I say unto my servant Lyman Johnson, and unto my servant Orson Pratt, they shall also take their journey into the eastern countries; and behold, and lo, I am with them also, even unto the end.</a:t>
            </a:r>
            <a:endParaRPr lang="en-US" sz="1600" b="0" i="0" dirty="0">
              <a:effectLst/>
              <a:latin typeface="Palatino"/>
            </a:endParaRPr>
          </a:p>
        </p:txBody>
      </p:sp>
      <p:sp>
        <p:nvSpPr>
          <p:cNvPr id="7" name="Rectangle 6">
            <a:extLst>
              <a:ext uri="{FF2B5EF4-FFF2-40B4-BE49-F238E27FC236}">
                <a16:creationId xmlns:a16="http://schemas.microsoft.com/office/drawing/2014/main" id="{394200B1-A61D-47BA-B187-0FF9298945E1}"/>
              </a:ext>
            </a:extLst>
          </p:cNvPr>
          <p:cNvSpPr/>
          <p:nvPr/>
        </p:nvSpPr>
        <p:spPr>
          <a:xfrm>
            <a:off x="4501513" y="1007571"/>
            <a:ext cx="974947" cy="400110"/>
          </a:xfrm>
          <a:prstGeom prst="rect">
            <a:avLst/>
          </a:prstGeom>
        </p:spPr>
        <p:txBody>
          <a:bodyPr wrap="none">
            <a:spAutoFit/>
          </a:bodyPr>
          <a:lstStyle/>
          <a:p>
            <a:r>
              <a:rPr lang="en-US" sz="2000" b="1" dirty="0"/>
              <a:t>, 13-14.</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F3195A-C457-4C91-8E91-821227731B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
        <p:nvSpPr>
          <p:cNvPr id="2" name="Rectangle 1">
            <a:extLst>
              <a:ext uri="{FF2B5EF4-FFF2-40B4-BE49-F238E27FC236}">
                <a16:creationId xmlns:a16="http://schemas.microsoft.com/office/drawing/2014/main" id="{2F99C4E6-DF64-400A-8B4E-434DF93ACFE6}"/>
              </a:ext>
            </a:extLst>
          </p:cNvPr>
          <p:cNvSpPr/>
          <p:nvPr/>
        </p:nvSpPr>
        <p:spPr>
          <a:xfrm>
            <a:off x="1485364" y="1070978"/>
            <a:ext cx="3339760" cy="369332"/>
          </a:xfrm>
          <a:prstGeom prst="rect">
            <a:avLst/>
          </a:prstGeom>
        </p:spPr>
        <p:txBody>
          <a:bodyPr wrap="none">
            <a:spAutoFit/>
          </a:bodyPr>
          <a:lstStyle/>
          <a:p>
            <a:r>
              <a:rPr lang="en-US" b="1" dirty="0"/>
              <a:t>To whom was the Lord speaking?</a:t>
            </a:r>
          </a:p>
        </p:txBody>
      </p:sp>
      <p:sp>
        <p:nvSpPr>
          <p:cNvPr id="3" name="Rectangle 2">
            <a:extLst>
              <a:ext uri="{FF2B5EF4-FFF2-40B4-BE49-F238E27FC236}">
                <a16:creationId xmlns:a16="http://schemas.microsoft.com/office/drawing/2014/main" id="{DF547A54-847B-4CDE-8961-C96BAE112D89}"/>
              </a:ext>
            </a:extLst>
          </p:cNvPr>
          <p:cNvSpPr/>
          <p:nvPr/>
        </p:nvSpPr>
        <p:spPr>
          <a:xfrm>
            <a:off x="1485364" y="1440310"/>
            <a:ext cx="8838076" cy="369332"/>
          </a:xfrm>
          <a:prstGeom prst="rect">
            <a:avLst/>
          </a:prstGeom>
        </p:spPr>
        <p:txBody>
          <a:bodyPr wrap="square">
            <a:spAutoFit/>
          </a:bodyPr>
          <a:lstStyle/>
          <a:p>
            <a:r>
              <a:rPr lang="en-US" b="1" dirty="0"/>
              <a:t>What blessing did the Lord promise them if they were faithful in proclaiming the gospel?</a:t>
            </a:r>
          </a:p>
        </p:txBody>
      </p:sp>
      <p:sp>
        <p:nvSpPr>
          <p:cNvPr id="4" name="Rectangle 3">
            <a:extLst>
              <a:ext uri="{FF2B5EF4-FFF2-40B4-BE49-F238E27FC236}">
                <a16:creationId xmlns:a16="http://schemas.microsoft.com/office/drawing/2014/main" id="{2A49248C-F9BE-47F3-84AF-4B6D04E4C159}"/>
              </a:ext>
            </a:extLst>
          </p:cNvPr>
          <p:cNvSpPr/>
          <p:nvPr/>
        </p:nvSpPr>
        <p:spPr>
          <a:xfrm>
            <a:off x="1485364" y="1897313"/>
            <a:ext cx="8838076" cy="646331"/>
          </a:xfrm>
          <a:prstGeom prst="rect">
            <a:avLst/>
          </a:prstGeom>
        </p:spPr>
        <p:txBody>
          <a:bodyPr wrap="square">
            <a:spAutoFit/>
          </a:bodyPr>
          <a:lstStyle/>
          <a:p>
            <a:pPr algn="just"/>
            <a:r>
              <a:rPr lang="en-US" b="1" dirty="0"/>
              <a:t>What additional counsel did the Lord give to William E. McLellin and Luke Johnson in verses 8–11 that can help us effectively proclaim the gospel?</a:t>
            </a:r>
          </a:p>
        </p:txBody>
      </p:sp>
      <p:sp>
        <p:nvSpPr>
          <p:cNvPr id="6" name="Rectangle 5">
            <a:extLst>
              <a:ext uri="{FF2B5EF4-FFF2-40B4-BE49-F238E27FC236}">
                <a16:creationId xmlns:a16="http://schemas.microsoft.com/office/drawing/2014/main" id="{400753AF-1977-45A9-B9B0-33F798D71472}"/>
              </a:ext>
            </a:extLst>
          </p:cNvPr>
          <p:cNvSpPr/>
          <p:nvPr/>
        </p:nvSpPr>
        <p:spPr>
          <a:xfrm>
            <a:off x="1485364" y="2631315"/>
            <a:ext cx="8997106" cy="369332"/>
          </a:xfrm>
          <a:prstGeom prst="rect">
            <a:avLst/>
          </a:prstGeom>
        </p:spPr>
        <p:txBody>
          <a:bodyPr wrap="square">
            <a:spAutoFit/>
          </a:bodyPr>
          <a:lstStyle/>
          <a:p>
            <a:r>
              <a:rPr lang="en-US" sz="1750" i="1" dirty="0">
                <a:effectLst>
                  <a:outerShdw blurRad="38100" dist="38100" dir="2700000" algn="tl">
                    <a:srgbClr val="000000">
                      <a:alpha val="43137"/>
                    </a:srgbClr>
                  </a:outerShdw>
                </a:effectLst>
              </a:rPr>
              <a:t>Pray to receive the Comforter—the Holy Ghost—to teach us and for strength to remain faithful.</a:t>
            </a:r>
          </a:p>
        </p:txBody>
      </p:sp>
      <p:sp>
        <p:nvSpPr>
          <p:cNvPr id="7" name="Rectangle 6">
            <a:extLst>
              <a:ext uri="{FF2B5EF4-FFF2-40B4-BE49-F238E27FC236}">
                <a16:creationId xmlns:a16="http://schemas.microsoft.com/office/drawing/2014/main" id="{D178DC09-0A6C-46F2-8AE8-09FE72E7C4FF}"/>
              </a:ext>
            </a:extLst>
          </p:cNvPr>
          <p:cNvSpPr/>
          <p:nvPr/>
        </p:nvSpPr>
        <p:spPr>
          <a:xfrm>
            <a:off x="1485363" y="3000647"/>
            <a:ext cx="8838079" cy="361637"/>
          </a:xfrm>
          <a:prstGeom prst="rect">
            <a:avLst/>
          </a:prstGeom>
        </p:spPr>
        <p:txBody>
          <a:bodyPr wrap="square">
            <a:spAutoFit/>
          </a:bodyPr>
          <a:lstStyle/>
          <a:p>
            <a:pPr algn="just"/>
            <a:r>
              <a:rPr lang="en-US" sz="1750" b="1" dirty="0"/>
              <a:t>What promise did the Lord repeat to each of those companionships in verses 11,13, and 14?</a:t>
            </a:r>
          </a:p>
        </p:txBody>
      </p:sp>
      <p:sp>
        <p:nvSpPr>
          <p:cNvPr id="8" name="Rectangle 7">
            <a:extLst>
              <a:ext uri="{FF2B5EF4-FFF2-40B4-BE49-F238E27FC236}">
                <a16:creationId xmlns:a16="http://schemas.microsoft.com/office/drawing/2014/main" id="{2F6828F8-674A-40F2-A83F-ABA7953FF160}"/>
              </a:ext>
            </a:extLst>
          </p:cNvPr>
          <p:cNvSpPr/>
          <p:nvPr/>
        </p:nvSpPr>
        <p:spPr>
          <a:xfrm>
            <a:off x="1485362" y="3411483"/>
            <a:ext cx="8692305" cy="361637"/>
          </a:xfrm>
          <a:prstGeom prst="rect">
            <a:avLst/>
          </a:prstGeom>
        </p:spPr>
        <p:txBody>
          <a:bodyPr wrap="square">
            <a:spAutoFit/>
          </a:bodyPr>
          <a:lstStyle/>
          <a:p>
            <a:pPr algn="just"/>
            <a:r>
              <a:rPr lang="en-US" sz="1750" i="1" dirty="0">
                <a:effectLst>
                  <a:outerShdw blurRad="38100" dist="38100" dir="2700000" algn="tl">
                    <a:srgbClr val="000000">
                      <a:alpha val="43137"/>
                    </a:srgbClr>
                  </a:outerShdw>
                </a:effectLst>
              </a:rPr>
              <a:t>He would be with them. You may want to suggest that students mark this repeated promise.</a:t>
            </a:r>
          </a:p>
        </p:txBody>
      </p:sp>
      <p:sp>
        <p:nvSpPr>
          <p:cNvPr id="9" name="Rectangle 8">
            <a:extLst>
              <a:ext uri="{FF2B5EF4-FFF2-40B4-BE49-F238E27FC236}">
                <a16:creationId xmlns:a16="http://schemas.microsoft.com/office/drawing/2014/main" id="{415AFB6D-2995-429C-A15C-B4067BF5BA57}"/>
              </a:ext>
            </a:extLst>
          </p:cNvPr>
          <p:cNvSpPr/>
          <p:nvPr/>
        </p:nvSpPr>
        <p:spPr>
          <a:xfrm>
            <a:off x="2803448" y="3999290"/>
            <a:ext cx="6585104" cy="369332"/>
          </a:xfrm>
          <a:prstGeom prst="rect">
            <a:avLst/>
          </a:prstGeom>
        </p:spPr>
        <p:txBody>
          <a:bodyPr wrap="square">
            <a:spAutoFit/>
          </a:bodyPr>
          <a:lstStyle/>
          <a:p>
            <a:r>
              <a:rPr lang="en-US" i="1" u="sng" dirty="0">
                <a:effectLst>
                  <a:outerShdw blurRad="38100" dist="38100" dir="2700000" algn="tl">
                    <a:srgbClr val="000000">
                      <a:alpha val="43137"/>
                    </a:srgbClr>
                  </a:outerShdw>
                </a:effectLst>
              </a:rPr>
              <a:t>If we are faithful in proclaiming the gospel, the Lord will be with us. </a:t>
            </a:r>
          </a:p>
        </p:txBody>
      </p:sp>
      <p:sp>
        <p:nvSpPr>
          <p:cNvPr id="10" name="Rectangle 9">
            <a:extLst>
              <a:ext uri="{FF2B5EF4-FFF2-40B4-BE49-F238E27FC236}">
                <a16:creationId xmlns:a16="http://schemas.microsoft.com/office/drawing/2014/main" id="{147F5CB6-8756-4571-BB2B-C94B60EBD5B3}"/>
              </a:ext>
            </a:extLst>
          </p:cNvPr>
          <p:cNvSpPr/>
          <p:nvPr/>
        </p:nvSpPr>
        <p:spPr>
          <a:xfrm>
            <a:off x="1485361" y="4410127"/>
            <a:ext cx="8838079" cy="646331"/>
          </a:xfrm>
          <a:prstGeom prst="rect">
            <a:avLst/>
          </a:prstGeom>
        </p:spPr>
        <p:txBody>
          <a:bodyPr wrap="square">
            <a:spAutoFit/>
          </a:bodyPr>
          <a:lstStyle/>
          <a:p>
            <a:pPr algn="just"/>
            <a:r>
              <a:rPr lang="en-US" b="1" dirty="0"/>
              <a:t>What experiences have you or someone you know had that have assured you that the Lord will be with those who faithfully share His gospel with others?</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75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1"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
        <p:nvSpPr>
          <p:cNvPr id="2" name="Rectangle 1">
            <a:extLst>
              <a:ext uri="{FF2B5EF4-FFF2-40B4-BE49-F238E27FC236}">
                <a16:creationId xmlns:a16="http://schemas.microsoft.com/office/drawing/2014/main" id="{0A06F4DE-E503-40A9-B6E5-BFFB9A27B395}"/>
              </a:ext>
            </a:extLst>
          </p:cNvPr>
          <p:cNvSpPr/>
          <p:nvPr/>
        </p:nvSpPr>
        <p:spPr>
          <a:xfrm>
            <a:off x="3048000" y="2274838"/>
            <a:ext cx="6096000" cy="2308324"/>
          </a:xfrm>
          <a:prstGeom prst="rect">
            <a:avLst/>
          </a:prstGeom>
        </p:spPr>
        <p:txBody>
          <a:bodyPr>
            <a:spAutoFit/>
          </a:bodyPr>
          <a:lstStyle/>
          <a:p>
            <a:pPr algn="ctr"/>
            <a:r>
              <a:rPr lang="en-US" sz="3600" dirty="0">
                <a:latin typeface="Bahnschrift SemiBold SemiConden" panose="020B0502040204020203" pitchFamily="34" charset="0"/>
              </a:rPr>
              <a:t>“The Lord explains how the families of those He called to serve missions should be supported”</a:t>
            </a:r>
          </a:p>
        </p:txBody>
      </p:sp>
      <p:sp>
        <p:nvSpPr>
          <p:cNvPr id="4" name="Rectangle 3">
            <a:extLst>
              <a:ext uri="{FF2B5EF4-FFF2-40B4-BE49-F238E27FC236}">
                <a16:creationId xmlns:a16="http://schemas.microsoft.com/office/drawing/2014/main" id="{A3D8A010-C4A8-4A96-9C1C-9E28E5B29846}"/>
              </a:ext>
            </a:extLst>
          </p:cNvPr>
          <p:cNvSpPr/>
          <p:nvPr/>
        </p:nvSpPr>
        <p:spPr>
          <a:xfrm>
            <a:off x="1084980" y="1007571"/>
            <a:ext cx="3837204" cy="400110"/>
          </a:xfrm>
          <a:prstGeom prst="rect">
            <a:avLst/>
          </a:prstGeom>
        </p:spPr>
        <p:txBody>
          <a:bodyPr wrap="none">
            <a:spAutoFit/>
          </a:bodyPr>
          <a:lstStyle/>
          <a:p>
            <a:r>
              <a:rPr lang="en-US" sz="2000" b="1" dirty="0"/>
              <a:t>Doctrine and Covenants 75:23–29.</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400">
        <p14:door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1E94C9E6-3026-44E4-B034-91214F1A89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77</a:t>
            </a:r>
          </a:p>
        </p:txBody>
      </p:sp>
      <p:sp>
        <p:nvSpPr>
          <p:cNvPr id="3" name="Rectangle 2">
            <a:extLst>
              <a:ext uri="{FF2B5EF4-FFF2-40B4-BE49-F238E27FC236}">
                <a16:creationId xmlns:a16="http://schemas.microsoft.com/office/drawing/2014/main" id="{DA5A28CA-C298-4C74-9B3D-827E8C4DDF10}"/>
              </a:ext>
            </a:extLst>
          </p:cNvPr>
          <p:cNvSpPr/>
          <p:nvPr/>
        </p:nvSpPr>
        <p:spPr>
          <a:xfrm>
            <a:off x="1258957" y="994321"/>
            <a:ext cx="3449278" cy="400110"/>
          </a:xfrm>
          <a:prstGeom prst="rect">
            <a:avLst/>
          </a:prstGeom>
        </p:spPr>
        <p:txBody>
          <a:bodyPr wrap="none">
            <a:spAutoFit/>
          </a:bodyPr>
          <a:lstStyle/>
          <a:p>
            <a:r>
              <a:rPr lang="en-US" sz="2000" b="1" dirty="0"/>
              <a:t>Doctrine and Covenants 75:23</a:t>
            </a:r>
          </a:p>
        </p:txBody>
      </p:sp>
      <p:sp>
        <p:nvSpPr>
          <p:cNvPr id="2" name="Rectangle 1">
            <a:extLst>
              <a:ext uri="{FF2B5EF4-FFF2-40B4-BE49-F238E27FC236}">
                <a16:creationId xmlns:a16="http://schemas.microsoft.com/office/drawing/2014/main" id="{DD711FA0-C6A1-4723-B8B0-BE024B23BC3C}"/>
              </a:ext>
            </a:extLst>
          </p:cNvPr>
          <p:cNvSpPr/>
          <p:nvPr/>
        </p:nvSpPr>
        <p:spPr>
          <a:xfrm>
            <a:off x="1258957" y="1235405"/>
            <a:ext cx="9183756" cy="584775"/>
          </a:xfrm>
          <a:prstGeom prst="rect">
            <a:avLst/>
          </a:prstGeom>
        </p:spPr>
        <p:txBody>
          <a:bodyPr wrap="square">
            <a:spAutoFit/>
          </a:bodyPr>
          <a:lstStyle/>
          <a:p>
            <a:pPr algn="just"/>
            <a:r>
              <a:rPr lang="en-US" sz="1600" b="1" dirty="0">
                <a:latin typeface="Palatino"/>
              </a:rPr>
              <a:t>23 </a:t>
            </a:r>
            <a:r>
              <a:rPr lang="en-US" sz="1600" dirty="0">
                <a:latin typeface="Palatino"/>
              </a:rPr>
              <a:t>And again, thus saith the Lord unto you, O ye elders of my church, who have given your names that you might know his will concerning you.</a:t>
            </a:r>
            <a:endParaRPr lang="en-US" sz="1600" dirty="0"/>
          </a:p>
        </p:txBody>
      </p:sp>
      <p:sp>
        <p:nvSpPr>
          <p:cNvPr id="5" name="Rectangle 4">
            <a:extLst>
              <a:ext uri="{FF2B5EF4-FFF2-40B4-BE49-F238E27FC236}">
                <a16:creationId xmlns:a16="http://schemas.microsoft.com/office/drawing/2014/main" id="{348A2C06-525E-4961-A056-9E7DD24CDF2D}"/>
              </a:ext>
            </a:extLst>
          </p:cNvPr>
          <p:cNvSpPr/>
          <p:nvPr/>
        </p:nvSpPr>
        <p:spPr>
          <a:xfrm>
            <a:off x="4403435" y="986160"/>
            <a:ext cx="974947" cy="400110"/>
          </a:xfrm>
          <a:prstGeom prst="rect">
            <a:avLst/>
          </a:prstGeom>
        </p:spPr>
        <p:txBody>
          <a:bodyPr wrap="none">
            <a:spAutoFit/>
          </a:bodyPr>
          <a:lstStyle/>
          <a:p>
            <a:r>
              <a:rPr lang="en-US" sz="2000" b="1" dirty="0"/>
              <a:t>, 24-28.</a:t>
            </a:r>
          </a:p>
        </p:txBody>
      </p:sp>
      <p:sp>
        <p:nvSpPr>
          <p:cNvPr id="4" name="Rectangle 3">
            <a:extLst>
              <a:ext uri="{FF2B5EF4-FFF2-40B4-BE49-F238E27FC236}">
                <a16:creationId xmlns:a16="http://schemas.microsoft.com/office/drawing/2014/main" id="{81762FDC-AE2C-48EA-93E9-B159271F1A6D}"/>
              </a:ext>
            </a:extLst>
          </p:cNvPr>
          <p:cNvSpPr/>
          <p:nvPr/>
        </p:nvSpPr>
        <p:spPr>
          <a:xfrm>
            <a:off x="1258953" y="1738862"/>
            <a:ext cx="9183755" cy="2800767"/>
          </a:xfrm>
          <a:prstGeom prst="rect">
            <a:avLst/>
          </a:prstGeom>
        </p:spPr>
        <p:txBody>
          <a:bodyPr wrap="square">
            <a:spAutoFit/>
          </a:bodyPr>
          <a:lstStyle/>
          <a:p>
            <a:pPr algn="just" fontAlgn="base"/>
            <a:r>
              <a:rPr lang="en-US" sz="1600" b="1" dirty="0">
                <a:latin typeface="Palatino"/>
              </a:rPr>
              <a:t>24 </a:t>
            </a:r>
            <a:r>
              <a:rPr lang="en-US" sz="1600" dirty="0">
                <a:latin typeface="Palatino"/>
              </a:rPr>
              <a:t>Behold, I say unto you, that it is the duty of the church to assist in supporting the families of those, and also to support the families of those who are called and must needs be sent unto the world to proclaim the gospel unto the world.</a:t>
            </a:r>
          </a:p>
          <a:p>
            <a:pPr algn="just" fontAlgn="base"/>
            <a:r>
              <a:rPr lang="en-US" sz="1600" b="1" dirty="0">
                <a:latin typeface="Palatino"/>
              </a:rPr>
              <a:t>25 </a:t>
            </a:r>
            <a:r>
              <a:rPr lang="en-US" sz="1600" dirty="0">
                <a:latin typeface="Palatino"/>
              </a:rPr>
              <a:t>Wherefore, I, the Lord, give unto you this commandment, that ye obtain places for your families, inasmuch as your brethren are willing to open their hearts.</a:t>
            </a:r>
          </a:p>
          <a:p>
            <a:pPr algn="just" fontAlgn="base"/>
            <a:r>
              <a:rPr lang="en-US" sz="1600" b="1" dirty="0">
                <a:latin typeface="Palatino"/>
              </a:rPr>
              <a:t>26 </a:t>
            </a:r>
            <a:r>
              <a:rPr lang="en-US" sz="1600" dirty="0">
                <a:latin typeface="Palatino"/>
              </a:rPr>
              <a:t>And let all such as can obtain places for their families, and support of the church for them, not fail to go into the world, whether to the east or to the west, or to the north, or to the south.</a:t>
            </a:r>
          </a:p>
          <a:p>
            <a:pPr algn="just" fontAlgn="base"/>
            <a:r>
              <a:rPr lang="en-US" sz="1600" b="1" dirty="0">
                <a:latin typeface="Palatino"/>
              </a:rPr>
              <a:t>27 </a:t>
            </a:r>
            <a:r>
              <a:rPr lang="en-US" sz="1600" dirty="0">
                <a:latin typeface="Palatino"/>
              </a:rPr>
              <a:t>Let them ask and they shall receive, knock and it shall be opened unto them, and be made known from on high, even by the Comforter, whither they shall go.</a:t>
            </a:r>
          </a:p>
          <a:p>
            <a:pPr algn="just" fontAlgn="base"/>
            <a:r>
              <a:rPr lang="en-US" sz="1600" b="1" dirty="0">
                <a:latin typeface="Palatino"/>
              </a:rPr>
              <a:t>28 </a:t>
            </a:r>
            <a:r>
              <a:rPr lang="en-US" sz="1600" dirty="0">
                <a:latin typeface="Palatino"/>
              </a:rPr>
              <a:t>And again, verily I say unto you, that every man who is obliged to provide for his own family, let him provide, and he shall in nowise lose his crown; and let him labor in the church</a:t>
            </a:r>
            <a:endParaRPr lang="en-US" sz="1600" b="0" i="0" dirty="0">
              <a:effectLst/>
              <a:latin typeface="Palatino"/>
            </a:endParaRPr>
          </a:p>
        </p:txBody>
      </p:sp>
      <p:sp>
        <p:nvSpPr>
          <p:cNvPr id="6" name="Rectangle 5">
            <a:extLst>
              <a:ext uri="{FF2B5EF4-FFF2-40B4-BE49-F238E27FC236}">
                <a16:creationId xmlns:a16="http://schemas.microsoft.com/office/drawing/2014/main" id="{747995EF-B5CC-443C-9F6E-4DC1E3BBC24C}"/>
              </a:ext>
            </a:extLst>
          </p:cNvPr>
          <p:cNvSpPr/>
          <p:nvPr/>
        </p:nvSpPr>
        <p:spPr>
          <a:xfrm>
            <a:off x="1262317" y="4569648"/>
            <a:ext cx="9011480" cy="369332"/>
          </a:xfrm>
          <a:prstGeom prst="rect">
            <a:avLst/>
          </a:prstGeom>
        </p:spPr>
        <p:txBody>
          <a:bodyPr wrap="square">
            <a:spAutoFit/>
          </a:bodyPr>
          <a:lstStyle/>
          <a:p>
            <a:pPr algn="just"/>
            <a:r>
              <a:rPr lang="en-US" b="1" dirty="0"/>
              <a:t>When a husband and father served a full-time mission, who should help support his family?</a:t>
            </a:r>
          </a:p>
        </p:txBody>
      </p:sp>
      <p:sp>
        <p:nvSpPr>
          <p:cNvPr id="7" name="Rectangle 6">
            <a:extLst>
              <a:ext uri="{FF2B5EF4-FFF2-40B4-BE49-F238E27FC236}">
                <a16:creationId xmlns:a16="http://schemas.microsoft.com/office/drawing/2014/main" id="{16783100-D905-4813-BF55-1178AA3B7B46}"/>
              </a:ext>
            </a:extLst>
          </p:cNvPr>
          <p:cNvSpPr/>
          <p:nvPr/>
        </p:nvSpPr>
        <p:spPr>
          <a:xfrm>
            <a:off x="1258953" y="4938980"/>
            <a:ext cx="9183754" cy="646331"/>
          </a:xfrm>
          <a:prstGeom prst="rect">
            <a:avLst/>
          </a:prstGeom>
        </p:spPr>
        <p:txBody>
          <a:bodyPr wrap="square">
            <a:spAutoFit/>
          </a:bodyPr>
          <a:lstStyle/>
          <a:p>
            <a:pPr algn="just"/>
            <a:r>
              <a:rPr lang="en-US" b="1" dirty="0"/>
              <a:t>What did the Lord direct the elders to do if they were able to find a place where their families would be supported?</a:t>
            </a:r>
          </a:p>
        </p:txBody>
      </p:sp>
      <p:sp>
        <p:nvSpPr>
          <p:cNvPr id="8" name="Rectangle 7">
            <a:extLst>
              <a:ext uri="{FF2B5EF4-FFF2-40B4-BE49-F238E27FC236}">
                <a16:creationId xmlns:a16="http://schemas.microsoft.com/office/drawing/2014/main" id="{215763AB-1450-4113-AE1C-BAA3D0EECF9B}"/>
              </a:ext>
            </a:extLst>
          </p:cNvPr>
          <p:cNvSpPr/>
          <p:nvPr/>
        </p:nvSpPr>
        <p:spPr>
          <a:xfrm>
            <a:off x="1258953" y="5622595"/>
            <a:ext cx="9183754" cy="646331"/>
          </a:xfrm>
          <a:prstGeom prst="rect">
            <a:avLst/>
          </a:prstGeom>
        </p:spPr>
        <p:txBody>
          <a:bodyPr wrap="square">
            <a:spAutoFit/>
          </a:bodyPr>
          <a:lstStyle/>
          <a:p>
            <a:pPr algn="just"/>
            <a:r>
              <a:rPr lang="en-US" b="1" dirty="0"/>
              <a:t>What did the Lord say to those whose circumstances would not allow them to leave their families to proclaim the gospel?</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492</Words>
  <Application>Microsoft Office PowerPoint</Application>
  <PresentationFormat>Widescreen</PresentationFormat>
  <Paragraphs>69</Paragraphs>
  <Slides>16</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16</vt:i4>
      </vt:variant>
    </vt:vector>
  </HeadingPairs>
  <TitlesOfParts>
    <vt:vector size="31" baseType="lpstr">
      <vt:lpstr>Microsoft JhengHei</vt:lpstr>
      <vt:lpstr>PMingLiU-ExtB</vt:lpstr>
      <vt:lpstr>Arial</vt:lpstr>
      <vt:lpstr>Bahnschrift SemiBold SemiConden</vt:lpstr>
      <vt:lpstr>Bahnschrift SemiCondensed</vt:lpstr>
      <vt:lpstr>Bahnschrift SemiLight SemiConde</vt:lpstr>
      <vt:lpstr>Calibri</vt:lpstr>
      <vt:lpstr>Calibri Light</vt:lpstr>
      <vt:lpstr>Cambria Math</vt:lpstr>
      <vt:lpstr>Constantia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2259</cp:revision>
  <dcterms:created xsi:type="dcterms:W3CDTF">2018-08-29T04:26:39Z</dcterms:created>
  <dcterms:modified xsi:type="dcterms:W3CDTF">2018-10-03T19:36:35Z</dcterms:modified>
</cp:coreProperties>
</file>