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2" r:id="rId11"/>
    <p:sldId id="313" r:id="rId12"/>
    <p:sldId id="314" r:id="rId13"/>
    <p:sldId id="315" r:id="rId14"/>
    <p:sldId id="31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8028"/>
    <a:srgbClr val="FF6600"/>
    <a:srgbClr val="333399"/>
    <a:srgbClr val="E6E6E6"/>
    <a:srgbClr val="D6E513"/>
    <a:srgbClr val="CC0000"/>
    <a:srgbClr val="B9B93A"/>
    <a:srgbClr val="13BD23"/>
    <a:srgbClr val="FFFFFF"/>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10/2/2018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25000"/>
              </a:schemeClr>
            </a:gs>
            <a:gs pos="35000">
              <a:schemeClr val="accent6">
                <a:lumMod val="0"/>
                <a:lumOff val="100000"/>
              </a:schemeClr>
            </a:gs>
            <a:gs pos="100000">
              <a:schemeClr val="accent6">
                <a:lumMod val="5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10/2/2018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lds.org/scriptures/dc-testament/dc/133?lang=en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5" name="Rectangle 4">
            <a:extLst>
              <a:ext uri="{FF2B5EF4-FFF2-40B4-BE49-F238E27FC236}">
                <a16:creationId xmlns:a16="http://schemas.microsoft.com/office/drawing/2014/main" id="{32E638A1-1FF0-4B74-B32F-37293C36B20D}"/>
              </a:ext>
            </a:extLst>
          </p:cNvPr>
          <p:cNvSpPr/>
          <p:nvPr/>
        </p:nvSpPr>
        <p:spPr>
          <a:xfrm>
            <a:off x="3048000" y="2274838"/>
            <a:ext cx="6096000" cy="2308324"/>
          </a:xfrm>
          <a:prstGeom prst="rect">
            <a:avLst/>
          </a:prstGeom>
        </p:spPr>
        <p:txBody>
          <a:bodyPr>
            <a:spAutoFit/>
          </a:bodyPr>
          <a:lstStyle/>
          <a:p>
            <a:pPr algn="ctr"/>
            <a:r>
              <a:rPr lang="en-US" sz="3600" b="1" dirty="0">
                <a:effectLst>
                  <a:outerShdw blurRad="38100" dist="38100" dir="2700000" algn="tl">
                    <a:srgbClr val="000000">
                      <a:alpha val="43137"/>
                    </a:srgbClr>
                  </a:outerShdw>
                </a:effectLst>
                <a:latin typeface="Ink Free" panose="03080402000500000000" pitchFamily="66" charset="0"/>
              </a:rPr>
              <a:t>“The Lord teaches Joseph Smith and Sidney Rigdon how to respond to critics of the Church” </a:t>
            </a:r>
          </a:p>
        </p:txBody>
      </p:sp>
      <p:sp>
        <p:nvSpPr>
          <p:cNvPr id="7" name="Rectangle 6">
            <a:extLst>
              <a:ext uri="{FF2B5EF4-FFF2-40B4-BE49-F238E27FC236}">
                <a16:creationId xmlns:a16="http://schemas.microsoft.com/office/drawing/2014/main" id="{2C6AA206-A01D-463D-A3AA-530B4D25C031}"/>
              </a:ext>
            </a:extLst>
          </p:cNvPr>
          <p:cNvSpPr/>
          <p:nvPr/>
        </p:nvSpPr>
        <p:spPr>
          <a:xfrm>
            <a:off x="1364974" y="978660"/>
            <a:ext cx="3245632"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71.</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2" name="Rectangle 1">
            <a:extLst>
              <a:ext uri="{FF2B5EF4-FFF2-40B4-BE49-F238E27FC236}">
                <a16:creationId xmlns:a16="http://schemas.microsoft.com/office/drawing/2014/main" id="{A45284D6-1468-4127-BA0F-7FE1E242C292}"/>
              </a:ext>
            </a:extLst>
          </p:cNvPr>
          <p:cNvSpPr/>
          <p:nvPr/>
        </p:nvSpPr>
        <p:spPr>
          <a:xfrm>
            <a:off x="1417981" y="1025243"/>
            <a:ext cx="6559827" cy="369332"/>
          </a:xfrm>
          <a:prstGeom prst="rect">
            <a:avLst/>
          </a:prstGeom>
        </p:spPr>
        <p:txBody>
          <a:bodyPr wrap="square">
            <a:spAutoFit/>
          </a:bodyPr>
          <a:lstStyle/>
          <a:p>
            <a:r>
              <a:rPr lang="en-US" b="1" dirty="0"/>
              <a:t>What are appropriate ways to respond to criticism of the Church?</a:t>
            </a:r>
          </a:p>
        </p:txBody>
      </p:sp>
      <p:sp>
        <p:nvSpPr>
          <p:cNvPr id="3" name="Rectangle 2">
            <a:extLst>
              <a:ext uri="{FF2B5EF4-FFF2-40B4-BE49-F238E27FC236}">
                <a16:creationId xmlns:a16="http://schemas.microsoft.com/office/drawing/2014/main" id="{8F90D1EA-D127-43D6-BD21-077351E8BCA8}"/>
              </a:ext>
            </a:extLst>
          </p:cNvPr>
          <p:cNvSpPr/>
          <p:nvPr/>
        </p:nvSpPr>
        <p:spPr>
          <a:xfrm>
            <a:off x="1166191" y="1552453"/>
            <a:ext cx="9395792" cy="2800767"/>
          </a:xfrm>
          <a:prstGeom prst="rect">
            <a:avLst/>
          </a:prstGeom>
        </p:spPr>
        <p:txBody>
          <a:bodyPr wrap="square">
            <a:spAutoFit/>
          </a:bodyPr>
          <a:lstStyle/>
          <a:p>
            <a:pPr algn="just"/>
            <a:r>
              <a:rPr lang="en-US" sz="1600" dirty="0"/>
              <a:t>Ezra Booth was a former Methodist minister who became a member of the Church after reading the Book of Mormon, talking with Joseph Smith, and witnessing a healing. He traveled as a missionary to Missouri but was disappointed when he couldn’t perform miracles to convince others of the truth. In addition, Booth did not believe that Joseph Smith’s conduct was appropriate for a prophet or a spiritual leader. He became highly critical of Joseph Smith, left the Church, and wrote nine letters criticizing the Church and its leaders. These letters, published in a newspaper called the Ohio Star, led some people to develop unfriendly feelings toward the Church and its leaders. The Prophet Joseph Smith’s history called Ezra Booth’s writings a “series of letters, which, by their coloring, falsity, and vain calculations to overthrow the work of the Lord, exposed his [Booth’s] weakness, wickedness and folly, and left him a monument of his own shame, for the world to wonder at” (History of the Church,1:216–17). Symonds Ryder, another disaffected member, gave copies of some of the revelations to another newspaper, attempting to discourage people from joining the Church.</a:t>
            </a:r>
          </a:p>
        </p:txBody>
      </p:sp>
    </p:spTree>
    <p:extLst>
      <p:ext uri="{BB962C8B-B14F-4D97-AF65-F5344CB8AC3E}">
        <p14:creationId xmlns:p14="http://schemas.microsoft.com/office/powerpoint/2010/main" val="10044160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3" name="Rectangle 2">
            <a:extLst>
              <a:ext uri="{FF2B5EF4-FFF2-40B4-BE49-F238E27FC236}">
                <a16:creationId xmlns:a16="http://schemas.microsoft.com/office/drawing/2014/main" id="{87A4E1F6-2FEA-4DD2-B6BC-0C0588BFED4C}"/>
              </a:ext>
            </a:extLst>
          </p:cNvPr>
          <p:cNvSpPr/>
          <p:nvPr/>
        </p:nvSpPr>
        <p:spPr>
          <a:xfrm>
            <a:off x="980660" y="690919"/>
            <a:ext cx="3564630"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71:1-4.</a:t>
            </a:r>
          </a:p>
        </p:txBody>
      </p:sp>
      <p:sp>
        <p:nvSpPr>
          <p:cNvPr id="4" name="Rectangle 3">
            <a:extLst>
              <a:ext uri="{FF2B5EF4-FFF2-40B4-BE49-F238E27FC236}">
                <a16:creationId xmlns:a16="http://schemas.microsoft.com/office/drawing/2014/main" id="{FE988FAA-8CB2-4614-9323-D99DE1D211BC}"/>
              </a:ext>
            </a:extLst>
          </p:cNvPr>
          <p:cNvSpPr/>
          <p:nvPr/>
        </p:nvSpPr>
        <p:spPr>
          <a:xfrm>
            <a:off x="980660" y="1006496"/>
            <a:ext cx="9576179" cy="2031325"/>
          </a:xfrm>
          <a:prstGeom prst="rect">
            <a:avLst/>
          </a:prstGeom>
        </p:spPr>
        <p:txBody>
          <a:bodyPr wrap="square">
            <a:spAutoFit/>
          </a:bodyPr>
          <a:lstStyle/>
          <a:p>
            <a:pPr algn="just" fontAlgn="base"/>
            <a:r>
              <a:rPr lang="en-US" sz="1400" b="1" dirty="0">
                <a:latin typeface="Palatino"/>
              </a:rPr>
              <a:t>1 </a:t>
            </a:r>
            <a:r>
              <a:rPr lang="en-US" sz="1400" dirty="0">
                <a:latin typeface="Palatino"/>
              </a:rPr>
              <a:t>Behold, thus saith the Lord unto you my servants Joseph Smith, Jun., and Sidney Rigdon, that the time has verily come that it is necessary and expedient in me that you should open your mouths in proclaiming my gospel, the things of the kingdom, expounding the mysteries thereof out of the scriptures, according to that portion of Spirit and power which shall be given unto you, even as I will.</a:t>
            </a:r>
          </a:p>
          <a:p>
            <a:pPr algn="just" fontAlgn="base"/>
            <a:r>
              <a:rPr lang="en-US" sz="1400" b="1" dirty="0">
                <a:latin typeface="Palatino"/>
              </a:rPr>
              <a:t>2 </a:t>
            </a:r>
            <a:r>
              <a:rPr lang="en-US" sz="1400" dirty="0">
                <a:latin typeface="Palatino"/>
              </a:rPr>
              <a:t>Verily I say unto you, proclaim unto the world in the regions round about, and in the church also, for the space of a season, even until it shall be made known unto you.</a:t>
            </a:r>
          </a:p>
          <a:p>
            <a:pPr algn="just" fontAlgn="base"/>
            <a:r>
              <a:rPr lang="en-US" sz="1400" b="1" dirty="0">
                <a:latin typeface="Palatino"/>
              </a:rPr>
              <a:t>3 </a:t>
            </a:r>
            <a:r>
              <a:rPr lang="en-US" sz="1400" dirty="0">
                <a:latin typeface="Palatino"/>
              </a:rPr>
              <a:t>Verily this is a mission for a season, which I give unto you.</a:t>
            </a:r>
          </a:p>
          <a:p>
            <a:pPr algn="just" fontAlgn="base"/>
            <a:r>
              <a:rPr lang="en-US" sz="1400" b="1" dirty="0">
                <a:latin typeface="Palatino"/>
              </a:rPr>
              <a:t>4 </a:t>
            </a:r>
            <a:r>
              <a:rPr lang="en-US" sz="1400" dirty="0">
                <a:latin typeface="Palatino"/>
              </a:rPr>
              <a:t>Wherefore, labor ye in my vineyard. Call upon the inhabitants of the earth, and bear record, and prepare the way for the commandments and revelations which are to come.</a:t>
            </a:r>
            <a:endParaRPr lang="en-US" sz="1400" b="0" i="0" dirty="0">
              <a:effectLst/>
              <a:latin typeface="Palatino"/>
            </a:endParaRPr>
          </a:p>
        </p:txBody>
      </p:sp>
      <p:sp>
        <p:nvSpPr>
          <p:cNvPr id="2" name="Rectangle 1">
            <a:extLst>
              <a:ext uri="{FF2B5EF4-FFF2-40B4-BE49-F238E27FC236}">
                <a16:creationId xmlns:a16="http://schemas.microsoft.com/office/drawing/2014/main" id="{5657C1CD-D17D-4F8C-99B3-72BD59FD4A08}"/>
              </a:ext>
            </a:extLst>
          </p:cNvPr>
          <p:cNvSpPr/>
          <p:nvPr/>
        </p:nvSpPr>
        <p:spPr>
          <a:xfrm>
            <a:off x="980660" y="3153343"/>
            <a:ext cx="9576179" cy="646331"/>
          </a:xfrm>
          <a:prstGeom prst="rect">
            <a:avLst/>
          </a:prstGeom>
        </p:spPr>
        <p:txBody>
          <a:bodyPr wrap="square">
            <a:spAutoFit/>
          </a:bodyPr>
          <a:lstStyle/>
          <a:p>
            <a:pPr algn="just"/>
            <a:r>
              <a:rPr lang="en-US" b="1" dirty="0"/>
              <a:t>What did the Lord instruct Joseph Smith and Sidney Rigdon to do to calm people’s negative feelings about the Church?</a:t>
            </a:r>
          </a:p>
        </p:txBody>
      </p:sp>
      <p:sp>
        <p:nvSpPr>
          <p:cNvPr id="5" name="Rectangle 4">
            <a:extLst>
              <a:ext uri="{FF2B5EF4-FFF2-40B4-BE49-F238E27FC236}">
                <a16:creationId xmlns:a16="http://schemas.microsoft.com/office/drawing/2014/main" id="{D6901519-5441-49E2-ACBC-41CF38847A0D}"/>
              </a:ext>
            </a:extLst>
          </p:cNvPr>
          <p:cNvSpPr/>
          <p:nvPr/>
        </p:nvSpPr>
        <p:spPr>
          <a:xfrm>
            <a:off x="980660" y="3801475"/>
            <a:ext cx="8627166"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Hey were to use the scriptures and the power of the Spirit that the Lord would give them.</a:t>
            </a:r>
          </a:p>
        </p:txBody>
      </p:sp>
      <p:sp>
        <p:nvSpPr>
          <p:cNvPr id="6" name="Rectangle 5">
            <a:extLst>
              <a:ext uri="{FF2B5EF4-FFF2-40B4-BE49-F238E27FC236}">
                <a16:creationId xmlns:a16="http://schemas.microsoft.com/office/drawing/2014/main" id="{D4B06694-BF27-4777-8AAE-E9013C99847F}"/>
              </a:ext>
            </a:extLst>
          </p:cNvPr>
          <p:cNvSpPr/>
          <p:nvPr/>
        </p:nvSpPr>
        <p:spPr>
          <a:xfrm>
            <a:off x="980659" y="4199112"/>
            <a:ext cx="9576179" cy="369332"/>
          </a:xfrm>
          <a:prstGeom prst="rect">
            <a:avLst/>
          </a:prstGeom>
        </p:spPr>
        <p:txBody>
          <a:bodyPr wrap="square">
            <a:spAutoFit/>
          </a:bodyPr>
          <a:lstStyle/>
          <a:p>
            <a:pPr algn="just"/>
            <a:r>
              <a:rPr lang="en-US" b="1" dirty="0"/>
              <a:t>What principle can we learn from this instruction about how to respond to criticism of the Church? </a:t>
            </a:r>
          </a:p>
        </p:txBody>
      </p:sp>
      <p:sp>
        <p:nvSpPr>
          <p:cNvPr id="7" name="Rectangle 6">
            <a:extLst>
              <a:ext uri="{FF2B5EF4-FFF2-40B4-BE49-F238E27FC236}">
                <a16:creationId xmlns:a16="http://schemas.microsoft.com/office/drawing/2014/main" id="{90D65332-509C-464E-80E6-03AD435D1D70}"/>
              </a:ext>
            </a:extLst>
          </p:cNvPr>
          <p:cNvSpPr/>
          <p:nvPr/>
        </p:nvSpPr>
        <p:spPr>
          <a:xfrm>
            <a:off x="980659" y="4568444"/>
            <a:ext cx="9576178"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When people criticize the Church, we can respond by sharing truths from the scriptures and following the guidance of the Spirit.</a:t>
            </a:r>
          </a:p>
        </p:txBody>
      </p:sp>
    </p:spTree>
    <p:extLst>
      <p:ext uri="{BB962C8B-B14F-4D97-AF65-F5344CB8AC3E}">
        <p14:creationId xmlns:p14="http://schemas.microsoft.com/office/powerpoint/2010/main" val="415703677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diamond(in)">
                                      <p:cBhvr>
                                        <p:cTn id="2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2" name="Rectangle 1">
            <a:extLst>
              <a:ext uri="{FF2B5EF4-FFF2-40B4-BE49-F238E27FC236}">
                <a16:creationId xmlns:a16="http://schemas.microsoft.com/office/drawing/2014/main" id="{811ED586-26FF-4E33-92E8-C93703C759B1}"/>
              </a:ext>
            </a:extLst>
          </p:cNvPr>
          <p:cNvSpPr/>
          <p:nvPr/>
        </p:nvSpPr>
        <p:spPr>
          <a:xfrm>
            <a:off x="1134792" y="985487"/>
            <a:ext cx="8738077" cy="369332"/>
          </a:xfrm>
          <a:prstGeom prst="rect">
            <a:avLst/>
          </a:prstGeom>
        </p:spPr>
        <p:txBody>
          <a:bodyPr wrap="square">
            <a:spAutoFit/>
          </a:bodyPr>
          <a:lstStyle/>
          <a:p>
            <a:r>
              <a:rPr lang="en-US" b="1" dirty="0"/>
              <a:t>What can we do now to prepare to respond to criticism against the Church or its leaders?</a:t>
            </a:r>
          </a:p>
        </p:txBody>
      </p:sp>
      <p:sp>
        <p:nvSpPr>
          <p:cNvPr id="4" name="Rectangle 3">
            <a:extLst>
              <a:ext uri="{FF2B5EF4-FFF2-40B4-BE49-F238E27FC236}">
                <a16:creationId xmlns:a16="http://schemas.microsoft.com/office/drawing/2014/main" id="{6D75678D-F991-4DBB-B999-0ED70B31FAEB}"/>
              </a:ext>
            </a:extLst>
          </p:cNvPr>
          <p:cNvSpPr/>
          <p:nvPr/>
        </p:nvSpPr>
        <p:spPr>
          <a:xfrm>
            <a:off x="3578087" y="1907522"/>
            <a:ext cx="5486400" cy="270344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24F527D-2BDC-4307-B6D2-A264A4C607A0}"/>
              </a:ext>
            </a:extLst>
          </p:cNvPr>
          <p:cNvSpPr txBox="1"/>
          <p:nvPr/>
        </p:nvSpPr>
        <p:spPr>
          <a:xfrm>
            <a:off x="5181599" y="1907522"/>
            <a:ext cx="3882887" cy="2800767"/>
          </a:xfrm>
          <a:prstGeom prst="rect">
            <a:avLst/>
          </a:prstGeom>
          <a:noFill/>
        </p:spPr>
        <p:txBody>
          <a:bodyPr wrap="square" rtlCol="0">
            <a:spAutoFit/>
          </a:bodyPr>
          <a:lstStyle/>
          <a:p>
            <a:pPr algn="just"/>
            <a:r>
              <a:rPr lang="en-US" sz="1600" dirty="0"/>
              <a:t>“As we respond to others, each circumstance will be different. Fortunately, the Lord knows the hearts of our accusers and how we can most effectively respond to them. As true disciples seek guidance from the Spirit, they receive inspiration tailored to each encounter. And in every encounter, true disciples respond in ways that invite the Spirit of the Lord” (“Christian Courage: The Price of Discipleship,” EnsignorLiahona,Nov. 2008,73).</a:t>
            </a:r>
          </a:p>
        </p:txBody>
      </p:sp>
      <p:pic>
        <p:nvPicPr>
          <p:cNvPr id="1026" name="Picture 2" descr="Resultado de imagen para ROBERT D HALES">
            <a:extLst>
              <a:ext uri="{FF2B5EF4-FFF2-40B4-BE49-F238E27FC236}">
                <a16:creationId xmlns:a16="http://schemas.microsoft.com/office/drawing/2014/main" id="{85D60A19-2CD8-43AD-8E86-F32605165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2738" y="1979918"/>
            <a:ext cx="1478860" cy="185135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3F33963-B3A6-4939-B44F-CE091D08491F}"/>
              </a:ext>
            </a:extLst>
          </p:cNvPr>
          <p:cNvSpPr txBox="1"/>
          <p:nvPr/>
        </p:nvSpPr>
        <p:spPr>
          <a:xfrm>
            <a:off x="3702738" y="3946271"/>
            <a:ext cx="1338123" cy="523220"/>
          </a:xfrm>
          <a:prstGeom prst="rect">
            <a:avLst/>
          </a:prstGeom>
          <a:noFill/>
        </p:spPr>
        <p:txBody>
          <a:bodyPr wrap="none" rtlCol="0">
            <a:spAutoFit/>
          </a:bodyPr>
          <a:lstStyle/>
          <a:p>
            <a:pPr algn="ctr"/>
            <a:r>
              <a:rPr lang="en-US" sz="1400" b="1" dirty="0"/>
              <a:t>Elder</a:t>
            </a:r>
          </a:p>
          <a:p>
            <a:pPr algn="ctr"/>
            <a:r>
              <a:rPr lang="en-US" sz="1400" b="1" dirty="0"/>
              <a:t>Robert D. Hales</a:t>
            </a:r>
          </a:p>
        </p:txBody>
      </p:sp>
    </p:spTree>
    <p:extLst>
      <p:ext uri="{BB962C8B-B14F-4D97-AF65-F5344CB8AC3E}">
        <p14:creationId xmlns:p14="http://schemas.microsoft.com/office/powerpoint/2010/main" val="385707863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ssolve">
                                      <p:cBhvr>
                                        <p:cTn id="7" dur="500"/>
                                        <p:tgtEl>
                                          <p:spTgt spid="102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dissolve">
                                      <p:cBhvr>
                                        <p:cTn id="10" dur="500"/>
                                        <p:tgtEl>
                                          <p:spTgt spid="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500"/>
                                        <p:tgtEl>
                                          <p:spTgt spid="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C7BA3BEE-A1E1-4F60-B5B7-82073629A1D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8" name="Rectangle 7">
            <a:extLst>
              <a:ext uri="{FF2B5EF4-FFF2-40B4-BE49-F238E27FC236}">
                <a16:creationId xmlns:a16="http://schemas.microsoft.com/office/drawing/2014/main" id="{E1C55883-4A40-4FBE-A8AA-1588C746F133}"/>
              </a:ext>
            </a:extLst>
          </p:cNvPr>
          <p:cNvSpPr/>
          <p:nvPr/>
        </p:nvSpPr>
        <p:spPr>
          <a:xfrm>
            <a:off x="980660" y="690919"/>
            <a:ext cx="3704091"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71:5-11.</a:t>
            </a:r>
          </a:p>
        </p:txBody>
      </p:sp>
      <p:sp>
        <p:nvSpPr>
          <p:cNvPr id="3" name="Rectangle 2">
            <a:extLst>
              <a:ext uri="{FF2B5EF4-FFF2-40B4-BE49-F238E27FC236}">
                <a16:creationId xmlns:a16="http://schemas.microsoft.com/office/drawing/2014/main" id="{F254AB67-0FD1-4EEC-9DAD-38CCD19849C5}"/>
              </a:ext>
            </a:extLst>
          </p:cNvPr>
          <p:cNvSpPr/>
          <p:nvPr/>
        </p:nvSpPr>
        <p:spPr>
          <a:xfrm>
            <a:off x="997877" y="1091029"/>
            <a:ext cx="9374422" cy="2062103"/>
          </a:xfrm>
          <a:prstGeom prst="rect">
            <a:avLst/>
          </a:prstGeom>
        </p:spPr>
        <p:txBody>
          <a:bodyPr wrap="square">
            <a:spAutoFit/>
          </a:bodyPr>
          <a:lstStyle/>
          <a:p>
            <a:pPr algn="just" fontAlgn="base"/>
            <a:r>
              <a:rPr lang="en-US" sz="1600" b="1" dirty="0">
                <a:latin typeface="Palatino"/>
              </a:rPr>
              <a:t>5 </a:t>
            </a:r>
            <a:r>
              <a:rPr lang="en-US" sz="1600" dirty="0">
                <a:latin typeface="Palatino"/>
              </a:rPr>
              <a:t>Now, behold this is wisdom; whoso readeth, let him understand and receive also;</a:t>
            </a:r>
          </a:p>
          <a:p>
            <a:pPr algn="just" fontAlgn="base"/>
            <a:r>
              <a:rPr lang="en-US" sz="1600" b="1" dirty="0">
                <a:latin typeface="Palatino"/>
              </a:rPr>
              <a:t>6 </a:t>
            </a:r>
            <a:r>
              <a:rPr lang="en-US" sz="1600" dirty="0">
                <a:latin typeface="Palatino"/>
              </a:rPr>
              <a:t>For unto him that receiveth it shall be given more abundantly, even power.</a:t>
            </a:r>
          </a:p>
          <a:p>
            <a:pPr algn="just" fontAlgn="base"/>
            <a:r>
              <a:rPr lang="en-US" sz="1600" b="1" dirty="0">
                <a:latin typeface="Palatino"/>
              </a:rPr>
              <a:t>7 </a:t>
            </a:r>
            <a:r>
              <a:rPr lang="en-US" sz="1600" dirty="0">
                <a:latin typeface="Palatino"/>
              </a:rPr>
              <a:t>Wherefore, confound your enemies; call upon them to meet you both in public and in private; and inasmuch as ye are faithful their shame shall be made manifest.</a:t>
            </a:r>
          </a:p>
          <a:p>
            <a:pPr algn="just" fontAlgn="base"/>
            <a:r>
              <a:rPr lang="en-US" sz="1600" b="1" dirty="0">
                <a:latin typeface="Palatino"/>
              </a:rPr>
              <a:t>8 </a:t>
            </a:r>
            <a:r>
              <a:rPr lang="en-US" sz="1600" dirty="0">
                <a:latin typeface="Palatino"/>
              </a:rPr>
              <a:t>Wherefore, let them bring forth their strong reasons against the Lord.</a:t>
            </a:r>
          </a:p>
          <a:p>
            <a:pPr algn="just" fontAlgn="base"/>
            <a:r>
              <a:rPr lang="en-US" sz="1600" b="1" dirty="0">
                <a:latin typeface="Palatino"/>
              </a:rPr>
              <a:t>9 </a:t>
            </a:r>
            <a:r>
              <a:rPr lang="en-US" sz="1600" dirty="0">
                <a:latin typeface="Palatino"/>
              </a:rPr>
              <a:t>Verily, thus saith the Lord unto you—there is no weapon that is formed against you shall prosper;</a:t>
            </a:r>
          </a:p>
          <a:p>
            <a:pPr algn="just" fontAlgn="base"/>
            <a:r>
              <a:rPr lang="en-US" sz="1600" b="1" dirty="0">
                <a:latin typeface="Palatino"/>
              </a:rPr>
              <a:t>10 </a:t>
            </a:r>
            <a:r>
              <a:rPr lang="en-US" sz="1600" dirty="0">
                <a:latin typeface="Palatino"/>
              </a:rPr>
              <a:t>And if any man lift his voice against you he shall be confounded in mine own due time.</a:t>
            </a:r>
          </a:p>
          <a:p>
            <a:pPr algn="just" fontAlgn="base"/>
            <a:r>
              <a:rPr lang="en-US" sz="1600" b="1" dirty="0">
                <a:latin typeface="Palatino"/>
              </a:rPr>
              <a:t>11 </a:t>
            </a:r>
            <a:r>
              <a:rPr lang="en-US" sz="1600" dirty="0">
                <a:latin typeface="Palatino"/>
              </a:rPr>
              <a:t>Wherefore, keep my commandments; they are true and faithful. Even so. Amen.</a:t>
            </a:r>
            <a:endParaRPr lang="en-US" sz="1600" b="0" i="0" dirty="0">
              <a:effectLst/>
              <a:latin typeface="Palatino"/>
            </a:endParaRPr>
          </a:p>
        </p:txBody>
      </p:sp>
      <p:sp>
        <p:nvSpPr>
          <p:cNvPr id="7" name="Rectangle 6">
            <a:extLst>
              <a:ext uri="{FF2B5EF4-FFF2-40B4-BE49-F238E27FC236}">
                <a16:creationId xmlns:a16="http://schemas.microsoft.com/office/drawing/2014/main" id="{FB5F9EF7-E4BD-47F3-8B7B-9224C610DAEF}"/>
              </a:ext>
            </a:extLst>
          </p:cNvPr>
          <p:cNvSpPr/>
          <p:nvPr/>
        </p:nvSpPr>
        <p:spPr>
          <a:xfrm>
            <a:off x="997877" y="3244334"/>
            <a:ext cx="3642857" cy="369332"/>
          </a:xfrm>
          <a:prstGeom prst="rect">
            <a:avLst/>
          </a:prstGeom>
        </p:spPr>
        <p:txBody>
          <a:bodyPr wrap="none">
            <a:spAutoFit/>
          </a:bodyPr>
          <a:lstStyle/>
          <a:p>
            <a:r>
              <a:rPr lang="en-US" b="1" dirty="0"/>
              <a:t>What counsel do you see in verse 7?</a:t>
            </a:r>
          </a:p>
        </p:txBody>
      </p:sp>
      <p:sp>
        <p:nvSpPr>
          <p:cNvPr id="9" name="Rectangle 8">
            <a:extLst>
              <a:ext uri="{FF2B5EF4-FFF2-40B4-BE49-F238E27FC236}">
                <a16:creationId xmlns:a16="http://schemas.microsoft.com/office/drawing/2014/main" id="{0001D88A-ED5D-4A4D-81AA-6D835499CC97}"/>
              </a:ext>
            </a:extLst>
          </p:cNvPr>
          <p:cNvSpPr/>
          <p:nvPr/>
        </p:nvSpPr>
        <p:spPr>
          <a:xfrm>
            <a:off x="997877" y="3802222"/>
            <a:ext cx="9374422" cy="646331"/>
          </a:xfrm>
          <a:prstGeom prst="rect">
            <a:avLst/>
          </a:prstGeom>
        </p:spPr>
        <p:txBody>
          <a:bodyPr wrap="square">
            <a:spAutoFit/>
          </a:bodyPr>
          <a:lstStyle/>
          <a:p>
            <a:pPr algn="just"/>
            <a:r>
              <a:rPr lang="en-US" b="1" dirty="0"/>
              <a:t>How might the counsel in Doctrine and Covenants 71:8–10 be comforting to those who respond to criticism against the Church?                                                                                                                                                                                                                                       </a:t>
            </a:r>
          </a:p>
        </p:txBody>
      </p:sp>
    </p:spTree>
    <p:extLst>
      <p:ext uri="{BB962C8B-B14F-4D97-AF65-F5344CB8AC3E}">
        <p14:creationId xmlns:p14="http://schemas.microsoft.com/office/powerpoint/2010/main" val="76488306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3" name="Rectangle 2">
            <a:extLst>
              <a:ext uri="{FF2B5EF4-FFF2-40B4-BE49-F238E27FC236}">
                <a16:creationId xmlns:a16="http://schemas.microsoft.com/office/drawing/2014/main" id="{A45A8041-F84B-4507-A449-C607E8B54304}"/>
              </a:ext>
            </a:extLst>
          </p:cNvPr>
          <p:cNvSpPr/>
          <p:nvPr/>
        </p:nvSpPr>
        <p:spPr>
          <a:xfrm>
            <a:off x="2437617" y="3075057"/>
            <a:ext cx="7316766" cy="707886"/>
          </a:xfrm>
          <a:prstGeom prst="rect">
            <a:avLst/>
          </a:prstGeom>
        </p:spPr>
        <p:txBody>
          <a:bodyPr wrap="square">
            <a:spAutoFit/>
          </a:bodyPr>
          <a:lstStyle/>
          <a:p>
            <a:pPr algn="ctr"/>
            <a:r>
              <a:rPr lang="en-US" sz="4000" b="1" dirty="0">
                <a:solidFill>
                  <a:schemeClr val="tx1">
                    <a:lumMod val="95000"/>
                    <a:lumOff val="5000"/>
                  </a:schemeClr>
                </a:solidFill>
                <a:effectLst>
                  <a:outerShdw blurRad="38100" dist="38100" dir="2700000" algn="tl">
                    <a:srgbClr val="000000">
                      <a:alpha val="43137"/>
                    </a:srgbClr>
                  </a:outerShdw>
                </a:effectLst>
                <a:latin typeface="Ink Free" panose="03080402000500000000" pitchFamily="66" charset="0"/>
                <a:ea typeface="Microsoft JhengHei" panose="020B0604030504040204" pitchFamily="34" charset="-120"/>
              </a:rPr>
              <a:t>Doctrine and Covenants 69-71.</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EFE89525-6B59-4873-8CAC-EC54E6E4C5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4" name="Rectangle 3">
            <a:extLst>
              <a:ext uri="{FF2B5EF4-FFF2-40B4-BE49-F238E27FC236}">
                <a16:creationId xmlns:a16="http://schemas.microsoft.com/office/drawing/2014/main" id="{C56943F7-FA67-45A6-A51B-ECBCEB93F182}"/>
              </a:ext>
            </a:extLst>
          </p:cNvPr>
          <p:cNvSpPr/>
          <p:nvPr/>
        </p:nvSpPr>
        <p:spPr>
          <a:xfrm>
            <a:off x="2609308" y="2828835"/>
            <a:ext cx="6973384" cy="1200329"/>
          </a:xfrm>
          <a:prstGeom prst="rect">
            <a:avLst/>
          </a:prstGeom>
        </p:spPr>
        <p:txBody>
          <a:bodyPr wrap="none">
            <a:spAutoFit/>
          </a:bodyPr>
          <a:lstStyle/>
          <a:p>
            <a:pPr algn="ctr"/>
            <a:r>
              <a:rPr lang="en-US" sz="3600" b="1" dirty="0">
                <a:latin typeface="Ink Free" panose="03080402000500000000" pitchFamily="66" charset="0"/>
              </a:rPr>
              <a:t>“The Lord reveals the importance </a:t>
            </a:r>
          </a:p>
          <a:p>
            <a:pPr algn="ctr"/>
            <a:r>
              <a:rPr lang="en-US" sz="3600" b="1" dirty="0">
                <a:latin typeface="Ink Free" panose="03080402000500000000" pitchFamily="66" charset="0"/>
              </a:rPr>
              <a:t>of keeping histories”</a:t>
            </a:r>
          </a:p>
        </p:txBody>
      </p:sp>
      <p:sp>
        <p:nvSpPr>
          <p:cNvPr id="5" name="Rectangle 4">
            <a:extLst>
              <a:ext uri="{FF2B5EF4-FFF2-40B4-BE49-F238E27FC236}">
                <a16:creationId xmlns:a16="http://schemas.microsoft.com/office/drawing/2014/main" id="{60979661-9FF8-4750-A66A-F3D464580B35}"/>
              </a:ext>
            </a:extLst>
          </p:cNvPr>
          <p:cNvSpPr/>
          <p:nvPr/>
        </p:nvSpPr>
        <p:spPr>
          <a:xfrm>
            <a:off x="1666735" y="1021639"/>
            <a:ext cx="3085332"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69</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4">
            <a:extLst>
              <a:ext uri="{FF2B5EF4-FFF2-40B4-BE49-F238E27FC236}">
                <a16:creationId xmlns:a16="http://schemas.microsoft.com/office/drawing/2014/main" id="{E0834A13-7B63-4500-B875-AF7854C46E5D}"/>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5" name="Rectangle 4">
            <a:extLst>
              <a:ext uri="{FF2B5EF4-FFF2-40B4-BE49-F238E27FC236}">
                <a16:creationId xmlns:a16="http://schemas.microsoft.com/office/drawing/2014/main" id="{43EC8A8C-5F36-4A66-B0FD-F7BC8E95388B}"/>
              </a:ext>
            </a:extLst>
          </p:cNvPr>
          <p:cNvSpPr/>
          <p:nvPr/>
        </p:nvSpPr>
        <p:spPr>
          <a:xfrm>
            <a:off x="1134794" y="1108222"/>
            <a:ext cx="6560234" cy="369332"/>
          </a:xfrm>
          <a:prstGeom prst="rect">
            <a:avLst/>
          </a:prstGeom>
        </p:spPr>
        <p:txBody>
          <a:bodyPr wrap="square">
            <a:spAutoFit/>
          </a:bodyPr>
          <a:lstStyle/>
          <a:p>
            <a:pPr algn="just"/>
            <a:r>
              <a:rPr lang="en-US" b="1" dirty="0"/>
              <a:t>Has anyone ever trusted you to take care of something valuable? </a:t>
            </a:r>
          </a:p>
        </p:txBody>
      </p:sp>
      <p:sp>
        <p:nvSpPr>
          <p:cNvPr id="6" name="Rectangle 5">
            <a:extLst>
              <a:ext uri="{FF2B5EF4-FFF2-40B4-BE49-F238E27FC236}">
                <a16:creationId xmlns:a16="http://schemas.microsoft.com/office/drawing/2014/main" id="{A7AC4EEC-A0E6-43FE-A209-A66D63E13C5E}"/>
              </a:ext>
            </a:extLst>
          </p:cNvPr>
          <p:cNvSpPr/>
          <p:nvPr/>
        </p:nvSpPr>
        <p:spPr>
          <a:xfrm>
            <a:off x="1134794" y="1614659"/>
            <a:ext cx="8923606" cy="369332"/>
          </a:xfrm>
          <a:prstGeom prst="rect">
            <a:avLst/>
          </a:prstGeom>
        </p:spPr>
        <p:txBody>
          <a:bodyPr wrap="square">
            <a:spAutoFit/>
          </a:bodyPr>
          <a:lstStyle/>
          <a:p>
            <a:pPr algn="just"/>
            <a:r>
              <a:rPr lang="en-US" b="1" dirty="0"/>
              <a:t>What were you trusted to do? How did that trust influence your care for the thing of value?</a:t>
            </a:r>
          </a:p>
        </p:txBody>
      </p:sp>
      <p:sp>
        <p:nvSpPr>
          <p:cNvPr id="9" name="Rectangle 8">
            <a:extLst>
              <a:ext uri="{FF2B5EF4-FFF2-40B4-BE49-F238E27FC236}">
                <a16:creationId xmlns:a16="http://schemas.microsoft.com/office/drawing/2014/main" id="{5A5AD345-8464-430F-88C6-93E60D4B14BF}"/>
              </a:ext>
            </a:extLst>
          </p:cNvPr>
          <p:cNvSpPr/>
          <p:nvPr/>
        </p:nvSpPr>
        <p:spPr>
          <a:xfrm>
            <a:off x="3576300" y="2099640"/>
            <a:ext cx="4786182" cy="400110"/>
          </a:xfrm>
          <a:prstGeom prst="rect">
            <a:avLst/>
          </a:prstGeom>
        </p:spPr>
        <p:txBody>
          <a:bodyPr wrap="none">
            <a:spAutoFit/>
          </a:bodyPr>
          <a:lstStyle/>
          <a:p>
            <a:r>
              <a:rPr lang="en-US" sz="2000" b="1" dirty="0"/>
              <a:t>Introduction to Doctrine and Covenants 69.</a:t>
            </a:r>
          </a:p>
        </p:txBody>
      </p:sp>
      <p:sp>
        <p:nvSpPr>
          <p:cNvPr id="14" name="Rectangle 13">
            <a:extLst>
              <a:ext uri="{FF2B5EF4-FFF2-40B4-BE49-F238E27FC236}">
                <a16:creationId xmlns:a16="http://schemas.microsoft.com/office/drawing/2014/main" id="{64EBBB4F-0657-479B-8F7C-5D2D12BB9176}"/>
              </a:ext>
            </a:extLst>
          </p:cNvPr>
          <p:cNvSpPr/>
          <p:nvPr/>
        </p:nvSpPr>
        <p:spPr>
          <a:xfrm>
            <a:off x="1134793" y="2456569"/>
            <a:ext cx="9247163" cy="2062103"/>
          </a:xfrm>
          <a:prstGeom prst="rect">
            <a:avLst/>
          </a:prstGeom>
        </p:spPr>
        <p:txBody>
          <a:bodyPr wrap="square">
            <a:spAutoFit/>
          </a:bodyPr>
          <a:lstStyle/>
          <a:p>
            <a:pPr algn="just"/>
            <a:r>
              <a:rPr lang="en-US" sz="1600" dirty="0">
                <a:latin typeface="Open Sans"/>
              </a:rPr>
              <a:t>Revelation given through Joseph Smith the Prophet, at Hiram, Ohio, November 11, 1831. The compilation of revelations intended for early publication had been passed upon at the special conference of November 1–2. On November 3, the revelation herein appearing as </a:t>
            </a:r>
            <a:r>
              <a:rPr lang="en-US" sz="1600" dirty="0">
                <a:latin typeface="Open Sans"/>
                <a:hlinkClick r:id="rId2">
                  <a:extLst>
                    <a:ext uri="{A12FA001-AC4F-418D-AE19-62706E023703}">
                      <ahyp:hlinkClr xmlns:ahyp="http://schemas.microsoft.com/office/drawing/2018/hyperlinkcolor" val="tx"/>
                    </a:ext>
                  </a:extLst>
                </a:hlinkClick>
              </a:rPr>
              <a:t>section 133</a:t>
            </a:r>
            <a:r>
              <a:rPr lang="en-US" sz="1600" dirty="0">
                <a:latin typeface="Open Sans"/>
              </a:rPr>
              <a:t>, later called the Appendix, was added. Oliver Cowdery had previously been appointed to carry the manuscript of the compiled revelations and commandments to Independence, Missouri, for printing. He was also to take with him money that had been contributed for the building up of the Church in Missouri. This revelation instructs John Whitmer to accompany Oliver Cowdery and also directs Whitmer to travel and collect historical material in his calling as Church historian and recorder.</a:t>
            </a:r>
            <a:endParaRPr lang="en-US" sz="1600" dirty="0"/>
          </a:p>
        </p:txBody>
      </p:sp>
      <p:sp>
        <p:nvSpPr>
          <p:cNvPr id="16" name="Rectangle 15">
            <a:extLst>
              <a:ext uri="{FF2B5EF4-FFF2-40B4-BE49-F238E27FC236}">
                <a16:creationId xmlns:a16="http://schemas.microsoft.com/office/drawing/2014/main" id="{515894F3-0E04-4BD2-B813-6FBC67CE175B}"/>
              </a:ext>
            </a:extLst>
          </p:cNvPr>
          <p:cNvSpPr/>
          <p:nvPr/>
        </p:nvSpPr>
        <p:spPr>
          <a:xfrm>
            <a:off x="1134793" y="4621918"/>
            <a:ext cx="4231351" cy="369332"/>
          </a:xfrm>
          <a:prstGeom prst="rect">
            <a:avLst/>
          </a:prstGeom>
        </p:spPr>
        <p:txBody>
          <a:bodyPr wrap="none">
            <a:spAutoFit/>
          </a:bodyPr>
          <a:lstStyle/>
          <a:p>
            <a:r>
              <a:rPr lang="en-US" b="1" dirty="0"/>
              <a:t>What was Oliver Cowdery entrusted with?</a:t>
            </a:r>
          </a:p>
        </p:txBody>
      </p:sp>
      <p:sp>
        <p:nvSpPr>
          <p:cNvPr id="17" name="Rectangle 16">
            <a:extLst>
              <a:ext uri="{FF2B5EF4-FFF2-40B4-BE49-F238E27FC236}">
                <a16:creationId xmlns:a16="http://schemas.microsoft.com/office/drawing/2014/main" id="{69552296-C19B-436D-AEA8-927B0832457F}"/>
              </a:ext>
            </a:extLst>
          </p:cNvPr>
          <p:cNvSpPr/>
          <p:nvPr/>
        </p:nvSpPr>
        <p:spPr>
          <a:xfrm>
            <a:off x="1134793" y="5056820"/>
            <a:ext cx="3237361" cy="369332"/>
          </a:xfrm>
          <a:prstGeom prst="rect">
            <a:avLst/>
          </a:prstGeom>
        </p:spPr>
        <p:txBody>
          <a:bodyPr wrap="none">
            <a:spAutoFit/>
          </a:bodyPr>
          <a:lstStyle/>
          <a:p>
            <a:r>
              <a:rPr lang="en-US" b="1" dirty="0"/>
              <a:t> How would you care for them?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heckerboard(across)">
                                      <p:cBhvr>
                                        <p:cTn id="12" dur="500"/>
                                        <p:tgtEl>
                                          <p:spTgt spid="14"/>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checkerboard(across)">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strips(downLeft)">
                                      <p:cBhvr>
                                        <p:cTn id="20" dur="10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6"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strips(downRight)">
                                      <p:cBhvr>
                                        <p:cTn id="2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4"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E74D729F-8509-4BBC-8844-5612EC71A191}"/>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8" name="Rectangle 7">
            <a:extLst>
              <a:ext uri="{FF2B5EF4-FFF2-40B4-BE49-F238E27FC236}">
                <a16:creationId xmlns:a16="http://schemas.microsoft.com/office/drawing/2014/main" id="{9B3EBDEB-74DE-40DA-9392-C4749FD971A9}"/>
              </a:ext>
            </a:extLst>
          </p:cNvPr>
          <p:cNvSpPr/>
          <p:nvPr/>
        </p:nvSpPr>
        <p:spPr>
          <a:xfrm>
            <a:off x="1357245" y="1021639"/>
            <a:ext cx="3564630"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69:1-2.</a:t>
            </a:r>
          </a:p>
        </p:txBody>
      </p:sp>
      <p:sp>
        <p:nvSpPr>
          <p:cNvPr id="5" name="Rectangle 4">
            <a:extLst>
              <a:ext uri="{FF2B5EF4-FFF2-40B4-BE49-F238E27FC236}">
                <a16:creationId xmlns:a16="http://schemas.microsoft.com/office/drawing/2014/main" id="{71E2703C-451D-4D63-9475-92C3C35C1B43}"/>
              </a:ext>
            </a:extLst>
          </p:cNvPr>
          <p:cNvSpPr/>
          <p:nvPr/>
        </p:nvSpPr>
        <p:spPr>
          <a:xfrm>
            <a:off x="1357245" y="1365477"/>
            <a:ext cx="9168020" cy="1015663"/>
          </a:xfrm>
          <a:prstGeom prst="rect">
            <a:avLst/>
          </a:prstGeom>
        </p:spPr>
        <p:txBody>
          <a:bodyPr wrap="square">
            <a:spAutoFit/>
          </a:bodyPr>
          <a:lstStyle/>
          <a:p>
            <a:pPr algn="just" fontAlgn="base"/>
            <a:r>
              <a:rPr lang="en-US" sz="1500" b="1" dirty="0">
                <a:latin typeface="Palatino"/>
              </a:rPr>
              <a:t>1 </a:t>
            </a:r>
            <a:r>
              <a:rPr lang="en-US" sz="1500" dirty="0">
                <a:latin typeface="Palatino"/>
              </a:rPr>
              <a:t>Hearken unto me, saith the Lord your God, for my servant Oliver Cowdery’s sake. It is not wisdom in me that he should be entrusted with the commandments and the moneys which he shall carry unto the land of Zion, except one go with him who will be true and faithful.</a:t>
            </a:r>
          </a:p>
          <a:p>
            <a:pPr algn="just" fontAlgn="base"/>
            <a:r>
              <a:rPr lang="en-US" sz="1500" b="1" dirty="0">
                <a:latin typeface="Palatino"/>
              </a:rPr>
              <a:t>2 </a:t>
            </a:r>
            <a:r>
              <a:rPr lang="en-US" sz="1500" dirty="0">
                <a:latin typeface="Palatino"/>
              </a:rPr>
              <a:t>Wherefore, I, the Lord, will that my servant, John Whitmer, should go with my servant Oliver Cowdery;</a:t>
            </a:r>
            <a:endParaRPr lang="en-US" sz="1500" b="0" i="0" dirty="0">
              <a:effectLst/>
              <a:latin typeface="Palatino"/>
            </a:endParaRPr>
          </a:p>
        </p:txBody>
      </p:sp>
      <p:sp>
        <p:nvSpPr>
          <p:cNvPr id="6" name="Rectangle 5">
            <a:extLst>
              <a:ext uri="{FF2B5EF4-FFF2-40B4-BE49-F238E27FC236}">
                <a16:creationId xmlns:a16="http://schemas.microsoft.com/office/drawing/2014/main" id="{4A2CFAB1-AA1E-410C-9FA9-B6694A93A8B4}"/>
              </a:ext>
            </a:extLst>
          </p:cNvPr>
          <p:cNvSpPr/>
          <p:nvPr/>
        </p:nvSpPr>
        <p:spPr>
          <a:xfrm>
            <a:off x="1357245" y="2383782"/>
            <a:ext cx="9052847" cy="369332"/>
          </a:xfrm>
          <a:prstGeom prst="rect">
            <a:avLst/>
          </a:prstGeom>
        </p:spPr>
        <p:txBody>
          <a:bodyPr wrap="square">
            <a:spAutoFit/>
          </a:bodyPr>
          <a:lstStyle/>
          <a:p>
            <a:r>
              <a:rPr lang="en-US" b="1" dirty="0"/>
              <a:t>Why do you think it would be wise to have more than one person carry these valuable items?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BCC36943-8E2A-4A27-9C51-C469855299B2}"/>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2" name="Rectangle 1">
            <a:extLst>
              <a:ext uri="{FF2B5EF4-FFF2-40B4-BE49-F238E27FC236}">
                <a16:creationId xmlns:a16="http://schemas.microsoft.com/office/drawing/2014/main" id="{6E379E24-B448-470D-867C-4E4155E859A6}"/>
              </a:ext>
            </a:extLst>
          </p:cNvPr>
          <p:cNvSpPr/>
          <p:nvPr/>
        </p:nvSpPr>
        <p:spPr>
          <a:xfrm>
            <a:off x="1238190" y="4029728"/>
            <a:ext cx="5411610" cy="369332"/>
          </a:xfrm>
          <a:prstGeom prst="rect">
            <a:avLst/>
          </a:prstGeom>
        </p:spPr>
        <p:txBody>
          <a:bodyPr wrap="none">
            <a:spAutoFit/>
          </a:bodyPr>
          <a:lstStyle/>
          <a:p>
            <a:r>
              <a:rPr lang="en-US" b="1" dirty="0"/>
              <a:t>What did the Lord command John Whitmer to record? </a:t>
            </a:r>
          </a:p>
        </p:txBody>
      </p:sp>
      <p:sp>
        <p:nvSpPr>
          <p:cNvPr id="4" name="Rectangle 3">
            <a:extLst>
              <a:ext uri="{FF2B5EF4-FFF2-40B4-BE49-F238E27FC236}">
                <a16:creationId xmlns:a16="http://schemas.microsoft.com/office/drawing/2014/main" id="{AFAFA165-FFF3-420A-937A-5DD06367B564}"/>
              </a:ext>
            </a:extLst>
          </p:cNvPr>
          <p:cNvSpPr/>
          <p:nvPr/>
        </p:nvSpPr>
        <p:spPr>
          <a:xfrm>
            <a:off x="1205130" y="4537151"/>
            <a:ext cx="7713785" cy="369332"/>
          </a:xfrm>
          <a:prstGeom prst="rect">
            <a:avLst/>
          </a:prstGeom>
        </p:spPr>
        <p:txBody>
          <a:bodyPr wrap="square">
            <a:spAutoFit/>
          </a:bodyPr>
          <a:lstStyle/>
          <a:p>
            <a:r>
              <a:rPr lang="en-US" b="1" dirty="0"/>
              <a:t>Why was it important for John Whitmer to keep a history of the Church? </a:t>
            </a:r>
          </a:p>
        </p:txBody>
      </p:sp>
      <p:sp>
        <p:nvSpPr>
          <p:cNvPr id="7" name="Rectangle 6">
            <a:extLst>
              <a:ext uri="{FF2B5EF4-FFF2-40B4-BE49-F238E27FC236}">
                <a16:creationId xmlns:a16="http://schemas.microsoft.com/office/drawing/2014/main" id="{D3C89F63-3D8D-40D8-B074-C292D911D9DE}"/>
              </a:ext>
            </a:extLst>
          </p:cNvPr>
          <p:cNvSpPr/>
          <p:nvPr/>
        </p:nvSpPr>
        <p:spPr>
          <a:xfrm>
            <a:off x="1205130" y="933871"/>
            <a:ext cx="3704091"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69:3-8.</a:t>
            </a:r>
          </a:p>
        </p:txBody>
      </p:sp>
      <p:sp>
        <p:nvSpPr>
          <p:cNvPr id="9" name="Rectangle 8">
            <a:extLst>
              <a:ext uri="{FF2B5EF4-FFF2-40B4-BE49-F238E27FC236}">
                <a16:creationId xmlns:a16="http://schemas.microsoft.com/office/drawing/2014/main" id="{FCA44A2E-CDFD-46D3-99A5-530209B2196A}"/>
              </a:ext>
            </a:extLst>
          </p:cNvPr>
          <p:cNvSpPr/>
          <p:nvPr/>
        </p:nvSpPr>
        <p:spPr>
          <a:xfrm>
            <a:off x="1205130" y="1329272"/>
            <a:ext cx="9168019" cy="2631490"/>
          </a:xfrm>
          <a:prstGeom prst="rect">
            <a:avLst/>
          </a:prstGeom>
        </p:spPr>
        <p:txBody>
          <a:bodyPr wrap="square">
            <a:spAutoFit/>
          </a:bodyPr>
          <a:lstStyle/>
          <a:p>
            <a:pPr algn="just" fontAlgn="base"/>
            <a:r>
              <a:rPr lang="en-US" sz="1500" b="1" dirty="0">
                <a:latin typeface="Palatino"/>
              </a:rPr>
              <a:t>3 </a:t>
            </a:r>
            <a:r>
              <a:rPr lang="en-US" sz="1500" dirty="0">
                <a:latin typeface="Palatino"/>
              </a:rPr>
              <a:t>And also that he shall continue in writing and making a history of all the important things which he shall observe and know concerning my church;</a:t>
            </a:r>
          </a:p>
          <a:p>
            <a:pPr algn="just" fontAlgn="base"/>
            <a:r>
              <a:rPr lang="en-US" sz="1500" b="1" dirty="0">
                <a:latin typeface="Palatino"/>
              </a:rPr>
              <a:t>4 </a:t>
            </a:r>
            <a:r>
              <a:rPr lang="en-US" sz="1500" dirty="0">
                <a:latin typeface="Palatino"/>
              </a:rPr>
              <a:t>And also that he receive counsel and assistance from my servant Oliver Cowdery and others.</a:t>
            </a:r>
          </a:p>
          <a:p>
            <a:pPr algn="just" fontAlgn="base"/>
            <a:r>
              <a:rPr lang="en-US" sz="1500" b="1" dirty="0">
                <a:latin typeface="Palatino"/>
              </a:rPr>
              <a:t>5 </a:t>
            </a:r>
            <a:r>
              <a:rPr lang="en-US" sz="1500" dirty="0">
                <a:latin typeface="Palatino"/>
              </a:rPr>
              <a:t>And also, my servants who are abroad in the earth should send forth the accounts of their stewardships to the land of Zion;</a:t>
            </a:r>
          </a:p>
          <a:p>
            <a:pPr algn="just" fontAlgn="base"/>
            <a:r>
              <a:rPr lang="en-US" sz="1500" b="1" dirty="0">
                <a:latin typeface="Palatino"/>
              </a:rPr>
              <a:t>6 </a:t>
            </a:r>
            <a:r>
              <a:rPr lang="en-US" sz="1500" dirty="0">
                <a:latin typeface="Palatino"/>
              </a:rPr>
              <a:t>For the land of Zion shall be a seat and a place to receive and do all these things.</a:t>
            </a:r>
          </a:p>
          <a:p>
            <a:pPr algn="just" fontAlgn="base"/>
            <a:r>
              <a:rPr lang="en-US" sz="1500" b="1" dirty="0">
                <a:latin typeface="Palatino"/>
              </a:rPr>
              <a:t>7 </a:t>
            </a:r>
            <a:r>
              <a:rPr lang="en-US" sz="1500" dirty="0">
                <a:latin typeface="Palatino"/>
              </a:rPr>
              <a:t>Nevertheless, let my servant John Whitmer travel many times from place to place, and from church to church, that he may the more easily obtain knowledge—</a:t>
            </a:r>
          </a:p>
          <a:p>
            <a:pPr algn="just" fontAlgn="base"/>
            <a:r>
              <a:rPr lang="en-US" sz="1500" b="1" dirty="0">
                <a:latin typeface="Palatino"/>
              </a:rPr>
              <a:t>8 </a:t>
            </a:r>
            <a:r>
              <a:rPr lang="en-US" sz="1500" dirty="0">
                <a:latin typeface="Palatino"/>
              </a:rPr>
              <a:t>Preaching and expounding, writing, copying, selecting, and obtaining all things which shall be for the good of the church, and for the rising generations that shall grow up on the land of Zion, to possess it from generation to generation, forever and ever. Amen.</a:t>
            </a:r>
            <a:endParaRPr lang="en-US" sz="1500" b="0" i="0" dirty="0">
              <a:effectLst/>
              <a:latin typeface="Palatino"/>
            </a:endParaRPr>
          </a:p>
        </p:txBody>
      </p:sp>
      <p:sp>
        <p:nvSpPr>
          <p:cNvPr id="6" name="Rectangle 5">
            <a:extLst>
              <a:ext uri="{FF2B5EF4-FFF2-40B4-BE49-F238E27FC236}">
                <a16:creationId xmlns:a16="http://schemas.microsoft.com/office/drawing/2014/main" id="{8427A3BE-0728-47B0-A53D-DF748B68B3E6}"/>
              </a:ext>
            </a:extLst>
          </p:cNvPr>
          <p:cNvSpPr/>
          <p:nvPr/>
        </p:nvSpPr>
        <p:spPr>
          <a:xfrm>
            <a:off x="1238190" y="4976824"/>
            <a:ext cx="5134475" cy="369332"/>
          </a:xfrm>
          <a:prstGeom prst="rect">
            <a:avLst/>
          </a:prstGeom>
        </p:spPr>
        <p:txBody>
          <a:bodyPr wrap="square">
            <a:spAutoFit/>
          </a:bodyPr>
          <a:lstStyle/>
          <a:p>
            <a:r>
              <a:rPr lang="en-US" dirty="0">
                <a:effectLst>
                  <a:outerShdw blurRad="38100" dist="38100" dir="2700000" algn="tl">
                    <a:srgbClr val="000000">
                      <a:alpha val="43137"/>
                    </a:srgbClr>
                  </a:outerShdw>
                </a:effectLst>
              </a:rPr>
              <a:t>The Lord expects histories to be kept for the good of</a:t>
            </a:r>
          </a:p>
        </p:txBody>
      </p:sp>
      <p:sp>
        <p:nvSpPr>
          <p:cNvPr id="10" name="Rectangle 9">
            <a:extLst>
              <a:ext uri="{FF2B5EF4-FFF2-40B4-BE49-F238E27FC236}">
                <a16:creationId xmlns:a16="http://schemas.microsoft.com/office/drawing/2014/main" id="{6AEBEC3F-BA0C-44F8-BE46-AB5D8E50080D}"/>
              </a:ext>
            </a:extLst>
          </p:cNvPr>
          <p:cNvSpPr/>
          <p:nvPr/>
        </p:nvSpPr>
        <p:spPr>
          <a:xfrm>
            <a:off x="6197055" y="4976514"/>
            <a:ext cx="3708708" cy="369332"/>
          </a:xfrm>
          <a:prstGeom prst="rect">
            <a:avLst/>
          </a:prstGeom>
        </p:spPr>
        <p:txBody>
          <a:bodyPr wrap="none">
            <a:spAutoFit/>
          </a:bodyPr>
          <a:lstStyle/>
          <a:p>
            <a:r>
              <a:rPr lang="en-US" dirty="0">
                <a:effectLst>
                  <a:outerShdw blurRad="38100" dist="38100" dir="2700000" algn="tl">
                    <a:srgbClr val="000000">
                      <a:alpha val="43137"/>
                    </a:srgbClr>
                  </a:outerShdw>
                </a:effectLst>
              </a:rPr>
              <a:t>the Church and the rising generations</a:t>
            </a:r>
          </a:p>
        </p:txBody>
      </p:sp>
      <p:sp>
        <p:nvSpPr>
          <p:cNvPr id="11" name="Rectangle 10">
            <a:extLst>
              <a:ext uri="{FF2B5EF4-FFF2-40B4-BE49-F238E27FC236}">
                <a16:creationId xmlns:a16="http://schemas.microsoft.com/office/drawing/2014/main" id="{A49986A6-78B5-468A-A865-A498A297378F}"/>
              </a:ext>
            </a:extLst>
          </p:cNvPr>
          <p:cNvSpPr/>
          <p:nvPr/>
        </p:nvSpPr>
        <p:spPr>
          <a:xfrm>
            <a:off x="1238190" y="5597694"/>
            <a:ext cx="9134959" cy="646331"/>
          </a:xfrm>
          <a:prstGeom prst="rect">
            <a:avLst/>
          </a:prstGeom>
        </p:spPr>
        <p:txBody>
          <a:bodyPr wrap="square">
            <a:spAutoFit/>
          </a:bodyPr>
          <a:lstStyle/>
          <a:p>
            <a:pPr algn="just"/>
            <a:r>
              <a:rPr lang="en-US" b="1" dirty="0"/>
              <a:t>How might Church histories and personal histories benefit the Church? How might they benefit the rising generation?</a:t>
            </a:r>
          </a:p>
        </p:txBody>
      </p:sp>
    </p:spTree>
    <p:extLst>
      <p:ext uri="{BB962C8B-B14F-4D97-AF65-F5344CB8AC3E}">
        <p14:creationId xmlns:p14="http://schemas.microsoft.com/office/powerpoint/2010/main" val="213135797"/>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2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1250" fill="hold"/>
                                        <p:tgtEl>
                                          <p:spTgt spid="6"/>
                                        </p:tgtEl>
                                        <p:attrNameLst>
                                          <p:attrName>ppt_x</p:attrName>
                                        </p:attrNameLst>
                                      </p:cBhvr>
                                      <p:tavLst>
                                        <p:tav tm="0">
                                          <p:val>
                                            <p:strVal val="0-#ppt_w/2"/>
                                          </p:val>
                                        </p:tav>
                                        <p:tav tm="100000">
                                          <p:val>
                                            <p:strVal val="#ppt_x"/>
                                          </p:val>
                                        </p:tav>
                                      </p:tavLst>
                                    </p:anim>
                                    <p:anim calcmode="lin" valueType="num">
                                      <p:cBhvr additive="base">
                                        <p:cTn id="18" dur="1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100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1+#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3"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50"/>
                                        <p:tgtEl>
                                          <p:spTgt spid="11"/>
                                        </p:tgtEl>
                                      </p:cBhvr>
                                    </p:animEffect>
                                    <p:anim calcmode="lin" valueType="num">
                                      <p:cBhvr>
                                        <p:cTn id="30" dur="600" fill="hold"/>
                                        <p:tgtEl>
                                          <p:spTgt spid="11"/>
                                        </p:tgtEl>
                                        <p:attrNameLst>
                                          <p:attrName>ppt_x</p:attrName>
                                        </p:attrNameLst>
                                      </p:cBhvr>
                                      <p:tavLst>
                                        <p:tav tm="0">
                                          <p:val>
                                            <p:strVal val="#ppt_x"/>
                                          </p:val>
                                        </p:tav>
                                        <p:tav tm="100000">
                                          <p:val>
                                            <p:strVal val="#ppt_x"/>
                                          </p:val>
                                        </p:tav>
                                      </p:tavLst>
                                    </p:anim>
                                    <p:anim calcmode="lin" valueType="num">
                                      <p:cBhvr>
                                        <p:cTn id="31" dur="600" fill="hold"/>
                                        <p:tgtEl>
                                          <p:spTgt spid="11"/>
                                        </p:tgtEl>
                                        <p:attrNameLst>
                                          <p:attrName>ppt_y</p:attrName>
                                        </p:attrNameLst>
                                      </p:cBhvr>
                                      <p:tavLst>
                                        <p:tav tm="0">
                                          <p:val>
                                            <p:strVal val="#ppt_y+0.31"/>
                                          </p:val>
                                        </p:tav>
                                        <p:tav tm="100000">
                                          <p:val>
                                            <p:strVal val="#ppt_y+0.31"/>
                                          </p:val>
                                        </p:tav>
                                      </p:tavLst>
                                    </p:anim>
                                    <p:anim calcmode="lin" valueType="num">
                                      <p:cBhvr>
                                        <p:cTn id="32" dur="900" decel="50000" fill="hold">
                                          <p:stCondLst>
                                            <p:cond delay="6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3" dur="900" decel="50000" fill="hold">
                                          <p:stCondLst>
                                            <p:cond delay="6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BF3195A-C457-4C91-8E91-821227731B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2" name="Rectangle 1">
            <a:extLst>
              <a:ext uri="{FF2B5EF4-FFF2-40B4-BE49-F238E27FC236}">
                <a16:creationId xmlns:a16="http://schemas.microsoft.com/office/drawing/2014/main" id="{9F598B0B-3E2F-4C37-8C06-7F5197C9E36A}"/>
              </a:ext>
            </a:extLst>
          </p:cNvPr>
          <p:cNvSpPr/>
          <p:nvPr/>
        </p:nvSpPr>
        <p:spPr>
          <a:xfrm>
            <a:off x="1496023" y="3167390"/>
            <a:ext cx="9199954" cy="523220"/>
          </a:xfrm>
          <a:prstGeom prst="rect">
            <a:avLst/>
          </a:prstGeom>
        </p:spPr>
        <p:txBody>
          <a:bodyPr wrap="none">
            <a:spAutoFit/>
          </a:bodyPr>
          <a:lstStyle/>
          <a:p>
            <a:r>
              <a:rPr lang="en-US" sz="2800" b="1" dirty="0">
                <a:latin typeface="Ink Free" panose="03080402000500000000" pitchFamily="66" charset="0"/>
              </a:rPr>
              <a:t>“The Savior appoints stewards to care for His revelations”</a:t>
            </a:r>
          </a:p>
        </p:txBody>
      </p:sp>
      <p:sp>
        <p:nvSpPr>
          <p:cNvPr id="12" name="Rectangle 11">
            <a:extLst>
              <a:ext uri="{FF2B5EF4-FFF2-40B4-BE49-F238E27FC236}">
                <a16:creationId xmlns:a16="http://schemas.microsoft.com/office/drawing/2014/main" id="{0C7A7579-1818-4DCC-B7AB-28E6664B7F75}"/>
              </a:ext>
            </a:extLst>
          </p:cNvPr>
          <p:cNvSpPr/>
          <p:nvPr/>
        </p:nvSpPr>
        <p:spPr>
          <a:xfrm>
            <a:off x="1205130" y="933871"/>
            <a:ext cx="3136628"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70.</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3C847A2C-60AD-4910-B345-7D849FAE92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3" name="Rectangle 2">
            <a:extLst>
              <a:ext uri="{FF2B5EF4-FFF2-40B4-BE49-F238E27FC236}">
                <a16:creationId xmlns:a16="http://schemas.microsoft.com/office/drawing/2014/main" id="{AA2B967B-814E-4BC4-A1E9-342FCB106EB6}"/>
              </a:ext>
            </a:extLst>
          </p:cNvPr>
          <p:cNvSpPr/>
          <p:nvPr/>
        </p:nvSpPr>
        <p:spPr>
          <a:xfrm>
            <a:off x="1537251" y="1801650"/>
            <a:ext cx="8892209" cy="2062103"/>
          </a:xfrm>
          <a:prstGeom prst="rect">
            <a:avLst/>
          </a:prstGeom>
        </p:spPr>
        <p:txBody>
          <a:bodyPr wrap="square">
            <a:spAutoFit/>
          </a:bodyPr>
          <a:lstStyle/>
          <a:p>
            <a:pPr algn="just"/>
            <a:r>
              <a:rPr lang="en-US" sz="1600" dirty="0">
                <a:latin typeface="Open Sans"/>
              </a:rPr>
              <a:t>Revelation given through Joseph Smith the Prophet, at Hiram, Ohio, November 12, 1831. The Prophet’s history states that four special conferences were held from the 1st to the 12th of November, inclusive. In the last of these assemblies, the great importance of the revelations that would later be published as the Book of Commandments and then the Doctrine and Covenants was considered. This revelation was given after the conference voted that the revelations were “worth to the Church the riches of the whole Earth.” Joseph Smith’s history refers to the revelations as “the foundation of the Church in these last days, and a benefit to the world, showing that the keys of the mysteries of the kingdom of our Savior are again entrusted to man.”</a:t>
            </a:r>
            <a:endParaRPr lang="en-US" sz="1600" dirty="0"/>
          </a:p>
        </p:txBody>
      </p:sp>
      <p:sp>
        <p:nvSpPr>
          <p:cNvPr id="4" name="Rectangle 3">
            <a:extLst>
              <a:ext uri="{FF2B5EF4-FFF2-40B4-BE49-F238E27FC236}">
                <a16:creationId xmlns:a16="http://schemas.microsoft.com/office/drawing/2014/main" id="{2A85A4E4-5F4C-4994-9F7A-BF2B4930713E}"/>
              </a:ext>
            </a:extLst>
          </p:cNvPr>
          <p:cNvSpPr/>
          <p:nvPr/>
        </p:nvSpPr>
        <p:spPr>
          <a:xfrm>
            <a:off x="3920885" y="1432318"/>
            <a:ext cx="4422108" cy="369332"/>
          </a:xfrm>
          <a:prstGeom prst="rect">
            <a:avLst/>
          </a:prstGeom>
        </p:spPr>
        <p:txBody>
          <a:bodyPr wrap="none">
            <a:spAutoFit/>
          </a:bodyPr>
          <a:lstStyle/>
          <a:p>
            <a:r>
              <a:rPr lang="en-US" b="1" dirty="0"/>
              <a:t> Introduction to Doctrine and Covenants 70. </a:t>
            </a:r>
          </a:p>
        </p:txBody>
      </p:sp>
      <p:sp>
        <p:nvSpPr>
          <p:cNvPr id="7" name="Rectangle 6">
            <a:extLst>
              <a:ext uri="{FF2B5EF4-FFF2-40B4-BE49-F238E27FC236}">
                <a16:creationId xmlns:a16="http://schemas.microsoft.com/office/drawing/2014/main" id="{89D10C87-6F9D-4B63-8A2E-94D5043E62ED}"/>
              </a:ext>
            </a:extLst>
          </p:cNvPr>
          <p:cNvSpPr/>
          <p:nvPr/>
        </p:nvSpPr>
        <p:spPr>
          <a:xfrm>
            <a:off x="1537251" y="3899859"/>
            <a:ext cx="5846280" cy="369332"/>
          </a:xfrm>
          <a:prstGeom prst="rect">
            <a:avLst/>
          </a:prstGeom>
        </p:spPr>
        <p:txBody>
          <a:bodyPr wrap="none">
            <a:spAutoFit/>
          </a:bodyPr>
          <a:lstStyle/>
          <a:p>
            <a:r>
              <a:rPr lang="en-US" b="1" dirty="0"/>
              <a:t>How did the Prophet describe the Doctrine and Covenants?</a:t>
            </a:r>
          </a:p>
        </p:txBody>
      </p:sp>
      <p:sp>
        <p:nvSpPr>
          <p:cNvPr id="10" name="Rectangle 9">
            <a:extLst>
              <a:ext uri="{FF2B5EF4-FFF2-40B4-BE49-F238E27FC236}">
                <a16:creationId xmlns:a16="http://schemas.microsoft.com/office/drawing/2014/main" id="{33818984-44D4-4CAF-891A-1AA0E52ECB28}"/>
              </a:ext>
            </a:extLst>
          </p:cNvPr>
          <p:cNvSpPr/>
          <p:nvPr/>
        </p:nvSpPr>
        <p:spPr>
          <a:xfrm>
            <a:off x="1537251" y="4417751"/>
            <a:ext cx="3341812"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70:1.</a:t>
            </a:r>
          </a:p>
        </p:txBody>
      </p:sp>
      <p:sp>
        <p:nvSpPr>
          <p:cNvPr id="8" name="Rectangle 7">
            <a:extLst>
              <a:ext uri="{FF2B5EF4-FFF2-40B4-BE49-F238E27FC236}">
                <a16:creationId xmlns:a16="http://schemas.microsoft.com/office/drawing/2014/main" id="{525CE627-D359-4044-84BD-D20EB8C4EDF9}"/>
              </a:ext>
            </a:extLst>
          </p:cNvPr>
          <p:cNvSpPr/>
          <p:nvPr/>
        </p:nvSpPr>
        <p:spPr>
          <a:xfrm>
            <a:off x="1537251" y="4714872"/>
            <a:ext cx="8892208" cy="1323439"/>
          </a:xfrm>
          <a:prstGeom prst="rect">
            <a:avLst/>
          </a:prstGeom>
        </p:spPr>
        <p:txBody>
          <a:bodyPr wrap="square">
            <a:spAutoFit/>
          </a:bodyPr>
          <a:lstStyle/>
          <a:p>
            <a:pPr algn="just"/>
            <a:r>
              <a:rPr lang="en-US" sz="1600" dirty="0">
                <a:latin typeface="Palatino"/>
              </a:rPr>
              <a:t>Behold, and hearken, O ye inhabitants of Zion, and all ye people of my church who are afar off, and hear the word of the Lord which I give unto my servant Joseph Smith, Jun., and also unto my servant Martin Harris, and also unto my servant Oliver Cowdery, and also unto my servant John Whitmer, and also unto my servant Sidney Rigdon, and also unto my servant William W. Phelps, by the way of commandment unto them.</a:t>
            </a:r>
            <a:endParaRPr lang="en-US" sz="1600" dirty="0"/>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heckerboard(across)">
                                      <p:cBhvr>
                                        <p:cTn id="14" dur="1000"/>
                                        <p:tgtEl>
                                          <p:spTgt spid="10"/>
                                        </p:tgtEl>
                                      </p:cBhvr>
                                    </p:animEffect>
                                  </p:childTnLst>
                                </p:cTn>
                              </p:par>
                              <p:par>
                                <p:cTn id="15" presetID="5" presetClass="entr" presetSubtype="1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1E94C9E6-3026-44E4-B034-91214F1A89C7}"/>
              </a:ext>
            </a:extLst>
          </p:cNvPr>
          <p:cNvSpPr txBox="1">
            <a:spLocks/>
          </p:cNvSpPr>
          <p:nvPr/>
        </p:nvSpPr>
        <p:spPr>
          <a:xfrm>
            <a:off x="9490387" y="420493"/>
            <a:ext cx="1566820" cy="470481"/>
          </a:xfrm>
          <a:prstGeom prst="rect">
            <a:avLst/>
          </a:prstGeom>
        </p:spPr>
        <p:txBody>
          <a:bodyPr vert="horz" lIns="91440" tIns="45720" rIns="91440" bIns="45720" rtlCol="0" anchor="t">
            <a:normAutofit fontScale="925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MV Boli" panose="02000500030200090000" pitchFamily="2" charset="0"/>
                <a:ea typeface="Cambria Math" panose="02040503050406030204" pitchFamily="18" charset="0"/>
                <a:cs typeface="MV Boli" panose="02000500030200090000" pitchFamily="2" charset="0"/>
              </a:rPr>
              <a:t>LESSON 75</a:t>
            </a:r>
          </a:p>
        </p:txBody>
      </p:sp>
      <p:sp>
        <p:nvSpPr>
          <p:cNvPr id="3" name="Rectangle 2">
            <a:extLst>
              <a:ext uri="{FF2B5EF4-FFF2-40B4-BE49-F238E27FC236}">
                <a16:creationId xmlns:a16="http://schemas.microsoft.com/office/drawing/2014/main" id="{6CCEA698-F903-4B6C-A340-54828101EB92}"/>
              </a:ext>
            </a:extLst>
          </p:cNvPr>
          <p:cNvSpPr/>
          <p:nvPr/>
        </p:nvSpPr>
        <p:spPr>
          <a:xfrm>
            <a:off x="1364974" y="1294722"/>
            <a:ext cx="8825948" cy="1323439"/>
          </a:xfrm>
          <a:prstGeom prst="rect">
            <a:avLst/>
          </a:prstGeom>
        </p:spPr>
        <p:txBody>
          <a:bodyPr wrap="square">
            <a:spAutoFit/>
          </a:bodyPr>
          <a:lstStyle/>
          <a:p>
            <a:pPr algn="just" fontAlgn="base"/>
            <a:r>
              <a:rPr lang="en-US" sz="1600" b="1" dirty="0">
                <a:latin typeface="Palatino"/>
              </a:rPr>
              <a:t>2 </a:t>
            </a:r>
            <a:r>
              <a:rPr lang="en-US" sz="1600" dirty="0">
                <a:latin typeface="Palatino"/>
              </a:rPr>
              <a:t>For I give unto them a commandment; wherefore hearken and hear, for thus saith the Lord unto them—</a:t>
            </a:r>
          </a:p>
          <a:p>
            <a:pPr algn="just" fontAlgn="base"/>
            <a:r>
              <a:rPr lang="en-US" sz="1600" b="1" dirty="0">
                <a:latin typeface="Palatino"/>
              </a:rPr>
              <a:t>3 </a:t>
            </a:r>
            <a:r>
              <a:rPr lang="en-US" sz="1600" dirty="0">
                <a:latin typeface="Palatino"/>
              </a:rPr>
              <a:t>I, the Lord, have appointed them, and ordained them to be stewards over the revelations and commandments which I have given unto them, and which I shall hereafter give unto them;</a:t>
            </a:r>
          </a:p>
          <a:p>
            <a:pPr algn="just" fontAlgn="base"/>
            <a:r>
              <a:rPr lang="en-US" sz="1600" b="1" dirty="0">
                <a:latin typeface="Palatino"/>
              </a:rPr>
              <a:t>4 </a:t>
            </a:r>
            <a:r>
              <a:rPr lang="en-US" sz="1600" dirty="0">
                <a:latin typeface="Palatino"/>
              </a:rPr>
              <a:t>And an account of this stewardship will I require of them in the day of judgment.</a:t>
            </a:r>
            <a:endParaRPr lang="en-US" sz="1600" b="0" i="0" dirty="0">
              <a:effectLst/>
              <a:latin typeface="Palatino"/>
            </a:endParaRPr>
          </a:p>
        </p:txBody>
      </p:sp>
      <p:sp>
        <p:nvSpPr>
          <p:cNvPr id="15" name="Rectangle 14">
            <a:extLst>
              <a:ext uri="{FF2B5EF4-FFF2-40B4-BE49-F238E27FC236}">
                <a16:creationId xmlns:a16="http://schemas.microsoft.com/office/drawing/2014/main" id="{ACB76C6E-A117-41E5-80DE-46E143CAABB3}"/>
              </a:ext>
            </a:extLst>
          </p:cNvPr>
          <p:cNvSpPr/>
          <p:nvPr/>
        </p:nvSpPr>
        <p:spPr>
          <a:xfrm>
            <a:off x="1364974" y="978660"/>
            <a:ext cx="3564630" cy="400110"/>
          </a:xfrm>
          <a:prstGeom prst="rect">
            <a:avLst/>
          </a:prstGeom>
        </p:spPr>
        <p:txBody>
          <a:bodyPr wrap="none">
            <a:spAutoFit/>
          </a:bodyPr>
          <a:lstStyle/>
          <a:p>
            <a:r>
              <a:rPr lang="en-US" sz="2000" b="1" dirty="0">
                <a:latin typeface="Cambria Math" panose="02040503050406030204" pitchFamily="18" charset="0"/>
                <a:ea typeface="Cambria Math" panose="02040503050406030204" pitchFamily="18" charset="0"/>
              </a:rPr>
              <a:t>Doctrine and Covenants 70:2-4.</a:t>
            </a:r>
          </a:p>
        </p:txBody>
      </p:sp>
      <p:sp>
        <p:nvSpPr>
          <p:cNvPr id="4" name="Rectangle 3">
            <a:extLst>
              <a:ext uri="{FF2B5EF4-FFF2-40B4-BE49-F238E27FC236}">
                <a16:creationId xmlns:a16="http://schemas.microsoft.com/office/drawing/2014/main" id="{D022911F-7981-45DB-9845-BC83371B205A}"/>
              </a:ext>
            </a:extLst>
          </p:cNvPr>
          <p:cNvSpPr/>
          <p:nvPr/>
        </p:nvSpPr>
        <p:spPr>
          <a:xfrm>
            <a:off x="1364974" y="2723915"/>
            <a:ext cx="5163593" cy="369332"/>
          </a:xfrm>
          <a:prstGeom prst="rect">
            <a:avLst/>
          </a:prstGeom>
        </p:spPr>
        <p:txBody>
          <a:bodyPr wrap="none">
            <a:spAutoFit/>
          </a:bodyPr>
          <a:lstStyle/>
          <a:p>
            <a:r>
              <a:rPr lang="en-US" b="1" dirty="0"/>
              <a:t>What responsibility did the Lord give these six men?</a:t>
            </a:r>
          </a:p>
        </p:txBody>
      </p:sp>
      <p:sp>
        <p:nvSpPr>
          <p:cNvPr id="5" name="Rectangle 4">
            <a:extLst>
              <a:ext uri="{FF2B5EF4-FFF2-40B4-BE49-F238E27FC236}">
                <a16:creationId xmlns:a16="http://schemas.microsoft.com/office/drawing/2014/main" id="{0842E732-4CB6-4B90-A17F-555136E3026E}"/>
              </a:ext>
            </a:extLst>
          </p:cNvPr>
          <p:cNvSpPr/>
          <p:nvPr/>
        </p:nvSpPr>
        <p:spPr>
          <a:xfrm>
            <a:off x="1364974" y="3475047"/>
            <a:ext cx="7765774" cy="369332"/>
          </a:xfrm>
          <a:prstGeom prst="rect">
            <a:avLst/>
          </a:prstGeom>
        </p:spPr>
        <p:txBody>
          <a:bodyPr wrap="square">
            <a:spAutoFit/>
          </a:bodyPr>
          <a:lstStyle/>
          <a:p>
            <a:r>
              <a:rPr lang="en-US" b="1" dirty="0"/>
              <a:t>What did the Lord say He would require of these men in the day of judgment? </a:t>
            </a:r>
          </a:p>
        </p:txBody>
      </p:sp>
      <p:sp>
        <p:nvSpPr>
          <p:cNvPr id="7" name="Rectangle 6">
            <a:extLst>
              <a:ext uri="{FF2B5EF4-FFF2-40B4-BE49-F238E27FC236}">
                <a16:creationId xmlns:a16="http://schemas.microsoft.com/office/drawing/2014/main" id="{A34D1446-5642-4C45-BF41-8D3B629E9B47}"/>
              </a:ext>
            </a:extLst>
          </p:cNvPr>
          <p:cNvSpPr/>
          <p:nvPr/>
        </p:nvSpPr>
        <p:spPr>
          <a:xfrm>
            <a:off x="1347360" y="3079473"/>
            <a:ext cx="6718852"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They were to be stewards over the revelations and commandments.</a:t>
            </a:r>
          </a:p>
        </p:txBody>
      </p:sp>
      <p:sp>
        <p:nvSpPr>
          <p:cNvPr id="16" name="Rectangle 15">
            <a:extLst>
              <a:ext uri="{FF2B5EF4-FFF2-40B4-BE49-F238E27FC236}">
                <a16:creationId xmlns:a16="http://schemas.microsoft.com/office/drawing/2014/main" id="{138DDD81-66DE-4FFF-8E7C-7E52A2D54328}"/>
              </a:ext>
            </a:extLst>
          </p:cNvPr>
          <p:cNvSpPr/>
          <p:nvPr/>
        </p:nvSpPr>
        <p:spPr>
          <a:xfrm>
            <a:off x="1364973" y="3830605"/>
            <a:ext cx="8825947"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He would require an account of their stewardship. In other words, He would ask them to report on their service.</a:t>
            </a:r>
          </a:p>
        </p:txBody>
      </p:sp>
      <p:sp>
        <p:nvSpPr>
          <p:cNvPr id="17" name="Rectangle 16">
            <a:extLst>
              <a:ext uri="{FF2B5EF4-FFF2-40B4-BE49-F238E27FC236}">
                <a16:creationId xmlns:a16="http://schemas.microsoft.com/office/drawing/2014/main" id="{93058007-FA9D-4D9E-B6E0-6D1076D5AD4D}"/>
              </a:ext>
            </a:extLst>
          </p:cNvPr>
          <p:cNvSpPr/>
          <p:nvPr/>
        </p:nvSpPr>
        <p:spPr>
          <a:xfrm>
            <a:off x="1364971" y="4470784"/>
            <a:ext cx="8454889" cy="369332"/>
          </a:xfrm>
          <a:prstGeom prst="rect">
            <a:avLst/>
          </a:prstGeom>
        </p:spPr>
        <p:txBody>
          <a:bodyPr wrap="square">
            <a:spAutoFit/>
          </a:bodyPr>
          <a:lstStyle/>
          <a:p>
            <a:r>
              <a:rPr lang="en-US" b="1" dirty="0"/>
              <a:t>What does this suggest about what the Lord will require of us at the day of judgment?</a:t>
            </a:r>
          </a:p>
        </p:txBody>
      </p:sp>
      <p:sp>
        <p:nvSpPr>
          <p:cNvPr id="18" name="Rectangle 17">
            <a:extLst>
              <a:ext uri="{FF2B5EF4-FFF2-40B4-BE49-F238E27FC236}">
                <a16:creationId xmlns:a16="http://schemas.microsoft.com/office/drawing/2014/main" id="{84A7A7E9-19D0-4626-89AD-0814C4B5E3DA}"/>
              </a:ext>
            </a:extLst>
          </p:cNvPr>
          <p:cNvSpPr/>
          <p:nvPr/>
        </p:nvSpPr>
        <p:spPr>
          <a:xfrm>
            <a:off x="1364971" y="4866358"/>
            <a:ext cx="7063412"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The Lord will hold us accountable for the duties He has entrusted to us.</a:t>
            </a:r>
          </a:p>
        </p:txBody>
      </p:sp>
      <p:sp>
        <p:nvSpPr>
          <p:cNvPr id="19" name="Rectangle 18">
            <a:extLst>
              <a:ext uri="{FF2B5EF4-FFF2-40B4-BE49-F238E27FC236}">
                <a16:creationId xmlns:a16="http://schemas.microsoft.com/office/drawing/2014/main" id="{D534D37E-AEC4-4840-B1DC-A6DBA433043D}"/>
              </a:ext>
            </a:extLst>
          </p:cNvPr>
          <p:cNvSpPr/>
          <p:nvPr/>
        </p:nvSpPr>
        <p:spPr>
          <a:xfrm>
            <a:off x="1378223" y="5286702"/>
            <a:ext cx="8587411" cy="369332"/>
          </a:xfrm>
          <a:prstGeom prst="rect">
            <a:avLst/>
          </a:prstGeom>
        </p:spPr>
        <p:txBody>
          <a:bodyPr wrap="square">
            <a:spAutoFit/>
          </a:bodyPr>
          <a:lstStyle/>
          <a:p>
            <a:r>
              <a:rPr lang="en-US" b="1" dirty="0"/>
              <a:t>How might this truth influence the way we respond to Church callings and assignments? </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dissolve">
                                      <p:cBhvr>
                                        <p:cTn id="14" dur="10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16">
                                            <p:txEl>
                                              <p:pRg st="0" end="0"/>
                                            </p:txEl>
                                          </p:spTgt>
                                        </p:tgtEl>
                                        <p:attrNameLst>
                                          <p:attrName>style.visibility</p:attrName>
                                        </p:attrNameLst>
                                      </p:cBhvr>
                                      <p:to>
                                        <p:strVal val="visible"/>
                                      </p:to>
                                    </p:set>
                                    <p:animEffect transition="in" filter="dissolve">
                                      <p:cBhvr>
                                        <p:cTn id="26" dur="1000"/>
                                        <p:tgtEl>
                                          <p:spTgt spid="1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dissolv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968</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Microsoft JhengHei</vt:lpstr>
      <vt:lpstr>PMingLiU-ExtB</vt:lpstr>
      <vt:lpstr>Arial</vt:lpstr>
      <vt:lpstr>Calibri</vt:lpstr>
      <vt:lpstr>Calibri Light</vt:lpstr>
      <vt:lpstr>Cambria Math</vt:lpstr>
      <vt:lpstr>Ink Free</vt:lpstr>
      <vt:lpstr>Mongolian Baiti</vt:lpstr>
      <vt:lpstr>MV Boli</vt:lpstr>
      <vt:lpstr>Open Sans</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2220</cp:revision>
  <dcterms:created xsi:type="dcterms:W3CDTF">2018-08-29T04:26:39Z</dcterms:created>
  <dcterms:modified xsi:type="dcterms:W3CDTF">2018-10-02T09:32:30Z</dcterms:modified>
</cp:coreProperties>
</file>