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2"/>
  </p:notesMasterIdLst>
  <p:sldIdLst>
    <p:sldId id="296" r:id="rId2"/>
    <p:sldId id="304" r:id="rId3"/>
    <p:sldId id="299" r:id="rId4"/>
    <p:sldId id="308" r:id="rId5"/>
    <p:sldId id="305" r:id="rId6"/>
    <p:sldId id="306" r:id="rId7"/>
    <p:sldId id="307" r:id="rId8"/>
    <p:sldId id="310" r:id="rId9"/>
    <p:sldId id="309" r:id="rId10"/>
    <p:sldId id="31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88028"/>
    <a:srgbClr val="FF6600"/>
    <a:srgbClr val="333399"/>
    <a:srgbClr val="E6E6E6"/>
    <a:srgbClr val="D6E513"/>
    <a:srgbClr val="CC0000"/>
    <a:srgbClr val="B9B93A"/>
    <a:srgbClr val="13BD23"/>
    <a:srgbClr val="FFFFFF"/>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1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030A0"/>
            </a:gs>
            <a:gs pos="23000">
              <a:schemeClr val="accent3">
                <a:lumMod val="89000"/>
              </a:schemeClr>
            </a:gs>
            <a:gs pos="69000">
              <a:srgbClr val="00B0F0"/>
            </a:gs>
            <a:gs pos="97000">
              <a:schemeClr val="accent3">
                <a:lumMod val="70000"/>
              </a:schemeClr>
            </a:gs>
          </a:gsLst>
          <a:lin ang="150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PMingLiU-ExtB" panose="02020500000000000000" pitchFamily="18" charset="-120"/>
                <a:ea typeface="PMingLiU-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Singl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74</a:t>
            </a:r>
          </a:p>
        </p:txBody>
      </p:sp>
      <p:sp>
        <p:nvSpPr>
          <p:cNvPr id="2" name="Rectangle 1">
            <a:extLst>
              <a:ext uri="{FF2B5EF4-FFF2-40B4-BE49-F238E27FC236}">
                <a16:creationId xmlns:a16="http://schemas.microsoft.com/office/drawing/2014/main" id="{A13FF1E9-3F30-453A-94E6-B2C4D93EF916}"/>
              </a:ext>
            </a:extLst>
          </p:cNvPr>
          <p:cNvSpPr/>
          <p:nvPr/>
        </p:nvSpPr>
        <p:spPr>
          <a:xfrm>
            <a:off x="3252144" y="890974"/>
            <a:ext cx="5673220" cy="369332"/>
          </a:xfrm>
          <a:prstGeom prst="rect">
            <a:avLst/>
          </a:prstGeom>
        </p:spPr>
        <p:txBody>
          <a:bodyPr wrap="none">
            <a:spAutoFit/>
          </a:bodyPr>
          <a:lstStyle/>
          <a:p>
            <a:r>
              <a:rPr lang="en-US" i="1" dirty="0">
                <a:effectLst>
                  <a:outerShdw blurRad="38100" dist="38100" dir="2700000" algn="tl">
                    <a:srgbClr val="000000">
                      <a:alpha val="43137"/>
                    </a:srgbClr>
                  </a:outerShdw>
                </a:effectLst>
              </a:rPr>
              <a:t>We are to eliminate idleness and greediness from our lives.</a:t>
            </a:r>
          </a:p>
        </p:txBody>
      </p:sp>
      <p:sp>
        <p:nvSpPr>
          <p:cNvPr id="3" name="Rectangle 2">
            <a:extLst>
              <a:ext uri="{FF2B5EF4-FFF2-40B4-BE49-F238E27FC236}">
                <a16:creationId xmlns:a16="http://schemas.microsoft.com/office/drawing/2014/main" id="{77FD84A6-BF70-4A39-9F49-1A77FEEC1D44}"/>
              </a:ext>
            </a:extLst>
          </p:cNvPr>
          <p:cNvSpPr/>
          <p:nvPr/>
        </p:nvSpPr>
        <p:spPr>
          <a:xfrm>
            <a:off x="1192696" y="1449314"/>
            <a:ext cx="8746434" cy="369332"/>
          </a:xfrm>
          <a:prstGeom prst="rect">
            <a:avLst/>
          </a:prstGeom>
        </p:spPr>
        <p:txBody>
          <a:bodyPr wrap="square">
            <a:spAutoFit/>
          </a:bodyPr>
          <a:lstStyle/>
          <a:p>
            <a:r>
              <a:rPr lang="en-US" b="1" dirty="0"/>
              <a:t>Why do you think it is important for parents to teach and live the standards of the gospel?</a:t>
            </a:r>
          </a:p>
        </p:txBody>
      </p:sp>
      <p:sp>
        <p:nvSpPr>
          <p:cNvPr id="4" name="Rectangle 3">
            <a:extLst>
              <a:ext uri="{FF2B5EF4-FFF2-40B4-BE49-F238E27FC236}">
                <a16:creationId xmlns:a16="http://schemas.microsoft.com/office/drawing/2014/main" id="{D8D4527A-769A-4AB2-980E-B4DFBB638BFC}"/>
              </a:ext>
            </a:extLst>
          </p:cNvPr>
          <p:cNvSpPr/>
          <p:nvPr/>
        </p:nvSpPr>
        <p:spPr>
          <a:xfrm>
            <a:off x="1192696" y="1818646"/>
            <a:ext cx="9634330" cy="361637"/>
          </a:xfrm>
          <a:prstGeom prst="rect">
            <a:avLst/>
          </a:prstGeom>
        </p:spPr>
        <p:txBody>
          <a:bodyPr wrap="square">
            <a:spAutoFit/>
          </a:bodyPr>
          <a:lstStyle/>
          <a:p>
            <a:r>
              <a:rPr lang="en-US" sz="1750" b="1" dirty="0"/>
              <a:t>What can young men and young women do to help their families “walk uprightly before the Lord”?  </a:t>
            </a:r>
          </a:p>
        </p:txBody>
      </p:sp>
    </p:spTree>
    <p:extLst>
      <p:ext uri="{BB962C8B-B14F-4D97-AF65-F5344CB8AC3E}">
        <p14:creationId xmlns:p14="http://schemas.microsoft.com/office/powerpoint/2010/main" val="77147974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50"/>
                                        <p:tgtEl>
                                          <p:spTgt spid="3"/>
                                        </p:tgtEl>
                                      </p:cBhvr>
                                    </p:animEffect>
                                    <p:anim calcmode="lin" valueType="num">
                                      <p:cBhvr>
                                        <p:cTn id="8" dur="750" fill="hold"/>
                                        <p:tgtEl>
                                          <p:spTgt spid="3"/>
                                        </p:tgtEl>
                                        <p:attrNameLst>
                                          <p:attrName>ppt_x</p:attrName>
                                        </p:attrNameLst>
                                      </p:cBhvr>
                                      <p:tavLst>
                                        <p:tav tm="0">
                                          <p:val>
                                            <p:strVal val="#ppt_x"/>
                                          </p:val>
                                        </p:tav>
                                        <p:tav tm="100000">
                                          <p:val>
                                            <p:strVal val="#ppt_x"/>
                                          </p:val>
                                        </p:tav>
                                      </p:tavLst>
                                    </p:anim>
                                    <p:anim calcmode="lin" valueType="num">
                                      <p:cBhvr>
                                        <p:cTn id="9" dur="75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74</a:t>
            </a:r>
          </a:p>
        </p:txBody>
      </p:sp>
      <p:sp>
        <p:nvSpPr>
          <p:cNvPr id="3" name="Rectangle 2">
            <a:extLst>
              <a:ext uri="{FF2B5EF4-FFF2-40B4-BE49-F238E27FC236}">
                <a16:creationId xmlns:a16="http://schemas.microsoft.com/office/drawing/2014/main" id="{A45A8041-F84B-4507-A449-C607E8B54304}"/>
              </a:ext>
            </a:extLst>
          </p:cNvPr>
          <p:cNvSpPr/>
          <p:nvPr/>
        </p:nvSpPr>
        <p:spPr>
          <a:xfrm>
            <a:off x="2437617" y="2797128"/>
            <a:ext cx="7316766" cy="830997"/>
          </a:xfrm>
          <a:prstGeom prst="rect">
            <a:avLst/>
          </a:prstGeom>
        </p:spPr>
        <p:txBody>
          <a:bodyPr wrap="square">
            <a:spAutoFit/>
          </a:bodyPr>
          <a:lstStyle/>
          <a:p>
            <a:pPr algn="ctr"/>
            <a:r>
              <a:rPr lang="en-US" sz="4800" b="1" dirty="0">
                <a:solidFill>
                  <a:schemeClr val="tx1">
                    <a:lumMod val="95000"/>
                    <a:lumOff val="5000"/>
                  </a:schemeClr>
                </a:solidFill>
                <a:effectLst>
                  <a:outerShdw blurRad="38100" dist="38100" dir="2700000" algn="tl">
                    <a:srgbClr val="000000">
                      <a:alpha val="43137"/>
                    </a:srgbClr>
                  </a:outerShdw>
                </a:effectLst>
                <a:latin typeface="Garamond" panose="02020404030301010803" pitchFamily="18" charset="0"/>
                <a:ea typeface="Microsoft JhengHei" panose="020B0604030504040204" pitchFamily="34" charset="-120"/>
              </a:rPr>
              <a:t>Doctrine and Covenants 68.</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EFE89525-6B59-4873-8CAC-EC54E6E4C558}"/>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74</a:t>
            </a:r>
          </a:p>
        </p:txBody>
      </p:sp>
      <p:sp>
        <p:nvSpPr>
          <p:cNvPr id="2" name="Rectangle 1">
            <a:extLst>
              <a:ext uri="{FF2B5EF4-FFF2-40B4-BE49-F238E27FC236}">
                <a16:creationId xmlns:a16="http://schemas.microsoft.com/office/drawing/2014/main" id="{28C05309-E085-4C11-A91B-82AAADBADDC8}"/>
              </a:ext>
            </a:extLst>
          </p:cNvPr>
          <p:cNvSpPr/>
          <p:nvPr/>
        </p:nvSpPr>
        <p:spPr>
          <a:xfrm>
            <a:off x="1134793" y="890974"/>
            <a:ext cx="3084499" cy="430887"/>
          </a:xfrm>
          <a:prstGeom prst="rect">
            <a:avLst/>
          </a:prstGeom>
        </p:spPr>
        <p:txBody>
          <a:bodyPr wrap="none">
            <a:spAutoFit/>
          </a:bodyPr>
          <a:lstStyle/>
          <a:p>
            <a:r>
              <a:rPr lang="en-US" sz="2200" b="1" dirty="0">
                <a:latin typeface="Bahnschrift Condensed" panose="020B0502040204020203" pitchFamily="34" charset="0"/>
              </a:rPr>
              <a:t>Doctrine and Covenants 68:1-12.</a:t>
            </a:r>
          </a:p>
        </p:txBody>
      </p:sp>
      <p:sp>
        <p:nvSpPr>
          <p:cNvPr id="3" name="Rectangle 2">
            <a:extLst>
              <a:ext uri="{FF2B5EF4-FFF2-40B4-BE49-F238E27FC236}">
                <a16:creationId xmlns:a16="http://schemas.microsoft.com/office/drawing/2014/main" id="{84F52F4F-78F3-463E-ADEF-726D0967B76B}"/>
              </a:ext>
            </a:extLst>
          </p:cNvPr>
          <p:cNvSpPr/>
          <p:nvPr/>
        </p:nvSpPr>
        <p:spPr>
          <a:xfrm>
            <a:off x="2865661" y="2767280"/>
            <a:ext cx="6460678" cy="1077218"/>
          </a:xfrm>
          <a:prstGeom prst="rect">
            <a:avLst/>
          </a:prstGeom>
        </p:spPr>
        <p:txBody>
          <a:bodyPr wrap="none">
            <a:spAutoFit/>
          </a:bodyPr>
          <a:lstStyle/>
          <a:p>
            <a:pPr algn="ctr"/>
            <a:r>
              <a:rPr lang="en-US" sz="3200" b="1" dirty="0">
                <a:latin typeface="Garamond" panose="02020404030301010803" pitchFamily="18" charset="0"/>
              </a:rPr>
              <a:t>“The Savior counsels those who are </a:t>
            </a:r>
          </a:p>
          <a:p>
            <a:pPr algn="ctr"/>
            <a:r>
              <a:rPr lang="en-US" sz="3200" b="1" dirty="0">
                <a:latin typeface="Garamond" panose="02020404030301010803" pitchFamily="18" charset="0"/>
              </a:rPr>
              <a:t>called to preach the gospel”</a:t>
            </a:r>
          </a:p>
        </p:txBody>
      </p:sp>
    </p:spTree>
    <p:extLst>
      <p:ext uri="{BB962C8B-B14F-4D97-AF65-F5344CB8AC3E}">
        <p14:creationId xmlns:p14="http://schemas.microsoft.com/office/powerpoint/2010/main" val="224522743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4">
            <a:extLst>
              <a:ext uri="{FF2B5EF4-FFF2-40B4-BE49-F238E27FC236}">
                <a16:creationId xmlns:a16="http://schemas.microsoft.com/office/drawing/2014/main" id="{E0834A13-7B63-4500-B875-AF7854C46E5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74</a:t>
            </a:r>
          </a:p>
        </p:txBody>
      </p:sp>
      <p:sp>
        <p:nvSpPr>
          <p:cNvPr id="2" name="Rectangle 1">
            <a:extLst>
              <a:ext uri="{FF2B5EF4-FFF2-40B4-BE49-F238E27FC236}">
                <a16:creationId xmlns:a16="http://schemas.microsoft.com/office/drawing/2014/main" id="{D5702C59-3380-4753-8CA0-DB6A52562870}"/>
              </a:ext>
            </a:extLst>
          </p:cNvPr>
          <p:cNvSpPr/>
          <p:nvPr/>
        </p:nvSpPr>
        <p:spPr>
          <a:xfrm>
            <a:off x="1106658" y="750294"/>
            <a:ext cx="8051409" cy="369332"/>
          </a:xfrm>
          <a:prstGeom prst="rect">
            <a:avLst/>
          </a:prstGeom>
        </p:spPr>
        <p:txBody>
          <a:bodyPr wrap="square">
            <a:spAutoFit/>
          </a:bodyPr>
          <a:lstStyle/>
          <a:p>
            <a:r>
              <a:rPr lang="en-US" b="1" dirty="0"/>
              <a:t>What worries or concerns might someone have about serving a full-time mission?</a:t>
            </a:r>
          </a:p>
        </p:txBody>
      </p:sp>
      <p:sp>
        <p:nvSpPr>
          <p:cNvPr id="3" name="Rectangle 2">
            <a:extLst>
              <a:ext uri="{FF2B5EF4-FFF2-40B4-BE49-F238E27FC236}">
                <a16:creationId xmlns:a16="http://schemas.microsoft.com/office/drawing/2014/main" id="{14D596A6-9C7E-42D9-BF3A-A6EF71305B6C}"/>
              </a:ext>
            </a:extLst>
          </p:cNvPr>
          <p:cNvSpPr/>
          <p:nvPr/>
        </p:nvSpPr>
        <p:spPr>
          <a:xfrm>
            <a:off x="1106658" y="1035218"/>
            <a:ext cx="9528516" cy="646331"/>
          </a:xfrm>
          <a:prstGeom prst="rect">
            <a:avLst/>
          </a:prstGeom>
        </p:spPr>
        <p:txBody>
          <a:bodyPr wrap="square">
            <a:spAutoFit/>
          </a:bodyPr>
          <a:lstStyle/>
          <a:p>
            <a:pPr algn="just"/>
            <a:r>
              <a:rPr lang="en-US" b="1" dirty="0"/>
              <a:t>What are some reasons people sometimes feel nervous about sharing the gospel with their family members and friends?</a:t>
            </a:r>
          </a:p>
        </p:txBody>
      </p:sp>
      <p:sp>
        <p:nvSpPr>
          <p:cNvPr id="13" name="Rectangle 12">
            <a:extLst>
              <a:ext uri="{FF2B5EF4-FFF2-40B4-BE49-F238E27FC236}">
                <a16:creationId xmlns:a16="http://schemas.microsoft.com/office/drawing/2014/main" id="{40E25556-3608-4B58-9EC5-F5973C911B49}"/>
              </a:ext>
            </a:extLst>
          </p:cNvPr>
          <p:cNvSpPr/>
          <p:nvPr/>
        </p:nvSpPr>
        <p:spPr>
          <a:xfrm>
            <a:off x="1106658" y="1597141"/>
            <a:ext cx="3012363" cy="430887"/>
          </a:xfrm>
          <a:prstGeom prst="rect">
            <a:avLst/>
          </a:prstGeom>
        </p:spPr>
        <p:txBody>
          <a:bodyPr wrap="none">
            <a:spAutoFit/>
          </a:bodyPr>
          <a:lstStyle/>
          <a:p>
            <a:r>
              <a:rPr lang="en-US" sz="2200" b="1" dirty="0">
                <a:latin typeface="Bahnschrift Condensed" panose="020B0502040204020203" pitchFamily="34" charset="0"/>
              </a:rPr>
              <a:t>Doctrine and Covenants 68:1-5.</a:t>
            </a:r>
          </a:p>
        </p:txBody>
      </p:sp>
      <p:sp>
        <p:nvSpPr>
          <p:cNvPr id="4" name="Rectangle 3">
            <a:extLst>
              <a:ext uri="{FF2B5EF4-FFF2-40B4-BE49-F238E27FC236}">
                <a16:creationId xmlns:a16="http://schemas.microsoft.com/office/drawing/2014/main" id="{306C327D-E72A-43BC-B5B1-468C297AD42E}"/>
              </a:ext>
            </a:extLst>
          </p:cNvPr>
          <p:cNvSpPr/>
          <p:nvPr/>
        </p:nvSpPr>
        <p:spPr>
          <a:xfrm>
            <a:off x="1106657" y="1929553"/>
            <a:ext cx="9528517" cy="2400657"/>
          </a:xfrm>
          <a:prstGeom prst="rect">
            <a:avLst/>
          </a:prstGeom>
        </p:spPr>
        <p:txBody>
          <a:bodyPr wrap="square">
            <a:spAutoFit/>
          </a:bodyPr>
          <a:lstStyle/>
          <a:p>
            <a:pPr algn="just" fontAlgn="base"/>
            <a:r>
              <a:rPr lang="en-US" sz="1500" b="1" dirty="0">
                <a:latin typeface="Palatino"/>
              </a:rPr>
              <a:t>1 </a:t>
            </a:r>
            <a:r>
              <a:rPr lang="en-US" sz="1500" dirty="0">
                <a:latin typeface="Palatino"/>
              </a:rPr>
              <a:t>My servant, Orson Hyde, was called by his ordination to proclaim the everlasting gospel, by the Spirit of the living God, from people to people, and from land to land, in the congregations of the wicked, in their synagogues, reasoning with and expounding all scriptures unto them.</a:t>
            </a:r>
          </a:p>
          <a:p>
            <a:pPr algn="just" fontAlgn="base"/>
            <a:r>
              <a:rPr lang="en-US" sz="1500" b="1" dirty="0">
                <a:latin typeface="Palatino"/>
              </a:rPr>
              <a:t>2 </a:t>
            </a:r>
            <a:r>
              <a:rPr lang="en-US" sz="1500" dirty="0">
                <a:latin typeface="Palatino"/>
              </a:rPr>
              <a:t>And, behold, and lo, this is an </a:t>
            </a:r>
            <a:r>
              <a:rPr lang="en-US" sz="1500" i="1" dirty="0">
                <a:latin typeface="Palatino"/>
              </a:rPr>
              <a:t>ensample</a:t>
            </a:r>
            <a:r>
              <a:rPr lang="en-US" sz="1500" dirty="0">
                <a:latin typeface="Palatino"/>
              </a:rPr>
              <a:t> unto all those who were ordained unto this priesthood, whose mission is appointed unto them to go forth—</a:t>
            </a:r>
          </a:p>
          <a:p>
            <a:pPr algn="just" fontAlgn="base"/>
            <a:r>
              <a:rPr lang="en-US" sz="1500" b="1" dirty="0">
                <a:latin typeface="Palatino"/>
              </a:rPr>
              <a:t>3 </a:t>
            </a:r>
            <a:r>
              <a:rPr lang="en-US" sz="1500" dirty="0">
                <a:latin typeface="Palatino"/>
              </a:rPr>
              <a:t>And this is the ensample unto them, that they shall speak as they are moved upon by the Holy Ghost.</a:t>
            </a:r>
          </a:p>
          <a:p>
            <a:pPr algn="just" fontAlgn="base"/>
            <a:r>
              <a:rPr lang="en-US" sz="1500" b="1" dirty="0">
                <a:latin typeface="Palatino"/>
              </a:rPr>
              <a:t>4 </a:t>
            </a:r>
            <a:r>
              <a:rPr lang="en-US" sz="1500" dirty="0">
                <a:latin typeface="Palatino"/>
              </a:rPr>
              <a:t>And whatsoever they shall speak when moved upon by the Holy Ghost shall be scripture, shall be the will of the Lord, shall be the mind of the Lord, shall be the word of the Lord, shall be the voice of the Lord, and the power of God unto salvation.</a:t>
            </a:r>
          </a:p>
          <a:p>
            <a:pPr algn="just" fontAlgn="base"/>
            <a:r>
              <a:rPr lang="en-US" sz="1500" b="1" dirty="0">
                <a:latin typeface="Palatino"/>
              </a:rPr>
              <a:t>5 </a:t>
            </a:r>
            <a:r>
              <a:rPr lang="en-US" sz="1500" dirty="0">
                <a:latin typeface="Palatino"/>
              </a:rPr>
              <a:t>Behold, this is the promise of the Lord unto you, O ye my servants.</a:t>
            </a:r>
            <a:endParaRPr lang="en-US" sz="1500" b="0" i="0" dirty="0">
              <a:effectLst/>
              <a:latin typeface="Palatino"/>
            </a:endParaRPr>
          </a:p>
        </p:txBody>
      </p:sp>
      <p:sp>
        <p:nvSpPr>
          <p:cNvPr id="7" name="Rectangle 6">
            <a:extLst>
              <a:ext uri="{FF2B5EF4-FFF2-40B4-BE49-F238E27FC236}">
                <a16:creationId xmlns:a16="http://schemas.microsoft.com/office/drawing/2014/main" id="{D9D30862-4BE1-4FD9-AB6B-33231C8EBDE0}"/>
              </a:ext>
            </a:extLst>
          </p:cNvPr>
          <p:cNvSpPr/>
          <p:nvPr/>
        </p:nvSpPr>
        <p:spPr>
          <a:xfrm>
            <a:off x="1106657" y="4324528"/>
            <a:ext cx="7362094" cy="369332"/>
          </a:xfrm>
          <a:prstGeom prst="rect">
            <a:avLst/>
          </a:prstGeom>
        </p:spPr>
        <p:txBody>
          <a:bodyPr wrap="square">
            <a:spAutoFit/>
          </a:bodyPr>
          <a:lstStyle/>
          <a:p>
            <a:r>
              <a:rPr lang="en-US" b="1" dirty="0"/>
              <a:t>What do you see in these verses about how we should preach the gospel?</a:t>
            </a:r>
          </a:p>
        </p:txBody>
      </p:sp>
      <p:sp>
        <p:nvSpPr>
          <p:cNvPr id="8" name="Rectangle 7">
            <a:extLst>
              <a:ext uri="{FF2B5EF4-FFF2-40B4-BE49-F238E27FC236}">
                <a16:creationId xmlns:a16="http://schemas.microsoft.com/office/drawing/2014/main" id="{9CC0AD1F-A0E0-47EE-BFC1-C4E86444B8E8}"/>
              </a:ext>
            </a:extLst>
          </p:cNvPr>
          <p:cNvSpPr/>
          <p:nvPr/>
        </p:nvSpPr>
        <p:spPr>
          <a:xfrm>
            <a:off x="1106657" y="4744076"/>
            <a:ext cx="4897944" cy="369332"/>
          </a:xfrm>
          <a:prstGeom prst="rect">
            <a:avLst/>
          </a:prstGeom>
        </p:spPr>
        <p:txBody>
          <a:bodyPr wrap="none">
            <a:spAutoFit/>
          </a:bodyPr>
          <a:lstStyle/>
          <a:p>
            <a:r>
              <a:rPr lang="en-US" b="1" dirty="0"/>
              <a:t>What promise does the Lord give to His servants?</a:t>
            </a:r>
          </a:p>
        </p:txBody>
      </p:sp>
      <p:sp>
        <p:nvSpPr>
          <p:cNvPr id="10" name="Rectangle 9">
            <a:extLst>
              <a:ext uri="{FF2B5EF4-FFF2-40B4-BE49-F238E27FC236}">
                <a16:creationId xmlns:a16="http://schemas.microsoft.com/office/drawing/2014/main" id="{026B2634-DC6D-4E2E-A820-44BEFE9DF361}"/>
              </a:ext>
            </a:extLst>
          </p:cNvPr>
          <p:cNvSpPr/>
          <p:nvPr/>
        </p:nvSpPr>
        <p:spPr>
          <a:xfrm>
            <a:off x="1106657" y="5121874"/>
            <a:ext cx="7580610" cy="369332"/>
          </a:xfrm>
          <a:prstGeom prst="rect">
            <a:avLst/>
          </a:prstGeom>
        </p:spPr>
        <p:txBody>
          <a:bodyPr wrap="square">
            <a:spAutoFit/>
          </a:bodyPr>
          <a:lstStyle/>
          <a:p>
            <a:r>
              <a:rPr lang="en-US" b="1" dirty="0"/>
              <a:t>What will the inspired words of missionaries do for those who receive them?</a:t>
            </a:r>
          </a:p>
        </p:txBody>
      </p:sp>
      <p:sp>
        <p:nvSpPr>
          <p:cNvPr id="11" name="Rectangle 10">
            <a:extLst>
              <a:ext uri="{FF2B5EF4-FFF2-40B4-BE49-F238E27FC236}">
                <a16:creationId xmlns:a16="http://schemas.microsoft.com/office/drawing/2014/main" id="{0A5FD1AF-BD94-420E-950F-22EAF27D06BE}"/>
              </a:ext>
            </a:extLst>
          </p:cNvPr>
          <p:cNvSpPr/>
          <p:nvPr/>
        </p:nvSpPr>
        <p:spPr>
          <a:xfrm>
            <a:off x="1106657" y="5541422"/>
            <a:ext cx="9711398" cy="369332"/>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When the Lord’s servants are moved upon by the Holy Ghost, their words will lead people to salvation.</a:t>
            </a:r>
          </a:p>
        </p:txBody>
      </p:sp>
      <p:sp>
        <p:nvSpPr>
          <p:cNvPr id="18" name="Rectangle 17">
            <a:extLst>
              <a:ext uri="{FF2B5EF4-FFF2-40B4-BE49-F238E27FC236}">
                <a16:creationId xmlns:a16="http://schemas.microsoft.com/office/drawing/2014/main" id="{479356CD-71DD-4EBA-91A3-7B139FD5711F}"/>
              </a:ext>
            </a:extLst>
          </p:cNvPr>
          <p:cNvSpPr/>
          <p:nvPr/>
        </p:nvSpPr>
        <p:spPr>
          <a:xfrm>
            <a:off x="1106657" y="6001908"/>
            <a:ext cx="8051410" cy="369332"/>
          </a:xfrm>
          <a:prstGeom prst="rect">
            <a:avLst/>
          </a:prstGeom>
        </p:spPr>
        <p:txBody>
          <a:bodyPr wrap="square">
            <a:spAutoFit/>
          </a:bodyPr>
          <a:lstStyle/>
          <a:p>
            <a:r>
              <a:rPr lang="en-US" b="1" dirty="0"/>
              <a:t>What can we do to invite the influence of the Holy Ghost as we share the gospel?</a:t>
            </a:r>
          </a:p>
        </p:txBody>
      </p:sp>
    </p:spTree>
    <p:extLst>
      <p:ext uri="{BB962C8B-B14F-4D97-AF65-F5344CB8AC3E}">
        <p14:creationId xmlns:p14="http://schemas.microsoft.com/office/powerpoint/2010/main" val="2717850754"/>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1250" fill="hold"/>
                                        <p:tgtEl>
                                          <p:spTgt spid="3"/>
                                        </p:tgtEl>
                                        <p:attrNameLst>
                                          <p:attrName>ppt_x</p:attrName>
                                        </p:attrNameLst>
                                      </p:cBhvr>
                                      <p:tavLst>
                                        <p:tav tm="0">
                                          <p:val>
                                            <p:strVal val="0-#ppt_w/2"/>
                                          </p:val>
                                        </p:tav>
                                        <p:tav tm="100000">
                                          <p:val>
                                            <p:strVal val="#ppt_x"/>
                                          </p:val>
                                        </p:tav>
                                      </p:tavLst>
                                    </p:anim>
                                    <p:anim calcmode="lin" valueType="num">
                                      <p:cBhvr additive="base">
                                        <p:cTn id="14" dur="125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checkerboard(across)">
                                      <p:cBhvr>
                                        <p:cTn id="19" dur="1000"/>
                                        <p:tgtEl>
                                          <p:spTgt spid="13"/>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1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1000" fill="hold"/>
                                        <p:tgtEl>
                                          <p:spTgt spid="7"/>
                                        </p:tgtEl>
                                        <p:attrNameLst>
                                          <p:attrName>ppt_x</p:attrName>
                                        </p:attrNameLst>
                                      </p:cBhvr>
                                      <p:tavLst>
                                        <p:tav tm="0">
                                          <p:val>
                                            <p:strVal val="0-#ppt_w/2"/>
                                          </p:val>
                                        </p:tav>
                                        <p:tav tm="100000">
                                          <p:val>
                                            <p:strVal val="#ppt_x"/>
                                          </p:val>
                                        </p:tav>
                                      </p:tavLst>
                                    </p:anim>
                                    <p:anim calcmode="lin" valueType="num">
                                      <p:cBhvr additive="base">
                                        <p:cTn id="28"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12"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1000" fill="hold"/>
                                        <p:tgtEl>
                                          <p:spTgt spid="8"/>
                                        </p:tgtEl>
                                        <p:attrNameLst>
                                          <p:attrName>ppt_x</p:attrName>
                                        </p:attrNameLst>
                                      </p:cBhvr>
                                      <p:tavLst>
                                        <p:tav tm="0">
                                          <p:val>
                                            <p:strVal val="0-#ppt_w/2"/>
                                          </p:val>
                                        </p:tav>
                                        <p:tav tm="100000">
                                          <p:val>
                                            <p:strVal val="#ppt_x"/>
                                          </p:val>
                                        </p:tav>
                                      </p:tavLst>
                                    </p:anim>
                                    <p:anim calcmode="lin" valueType="num">
                                      <p:cBhvr additive="base">
                                        <p:cTn id="34"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1000" fill="hold"/>
                                        <p:tgtEl>
                                          <p:spTgt spid="10"/>
                                        </p:tgtEl>
                                        <p:attrNameLst>
                                          <p:attrName>ppt_x</p:attrName>
                                        </p:attrNameLst>
                                      </p:cBhvr>
                                      <p:tavLst>
                                        <p:tav tm="0">
                                          <p:val>
                                            <p:strVal val="#ppt_x"/>
                                          </p:val>
                                        </p:tav>
                                        <p:tav tm="100000">
                                          <p:val>
                                            <p:strVal val="#ppt_x"/>
                                          </p:val>
                                        </p:tav>
                                      </p:tavLst>
                                    </p:anim>
                                    <p:anim calcmode="lin" valueType="num">
                                      <p:cBhvr additive="base">
                                        <p:cTn id="40"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6" fill="hold" nodeType="clickEffect">
                                  <p:stCondLst>
                                    <p:cond delay="0"/>
                                  </p:stCondLst>
                                  <p:childTnLst>
                                    <p:set>
                                      <p:cBhvr>
                                        <p:cTn id="44" dur="1" fill="hold">
                                          <p:stCondLst>
                                            <p:cond delay="0"/>
                                          </p:stCondLst>
                                        </p:cTn>
                                        <p:tgtEl>
                                          <p:spTgt spid="11">
                                            <p:txEl>
                                              <p:pRg st="0" end="0"/>
                                            </p:txEl>
                                          </p:spTgt>
                                        </p:tgtEl>
                                        <p:attrNameLst>
                                          <p:attrName>style.visibility</p:attrName>
                                        </p:attrNameLst>
                                      </p:cBhvr>
                                      <p:to>
                                        <p:strVal val="visible"/>
                                      </p:to>
                                    </p:set>
                                    <p:anim calcmode="lin" valueType="num">
                                      <p:cBhvr additive="base">
                                        <p:cTn id="45" dur="1000" fill="hold"/>
                                        <p:tgtEl>
                                          <p:spTgt spid="11">
                                            <p:txEl>
                                              <p:pRg st="0" end="0"/>
                                            </p:txEl>
                                          </p:spTgt>
                                        </p:tgtEl>
                                        <p:attrNameLst>
                                          <p:attrName>ppt_x</p:attrName>
                                        </p:attrNameLst>
                                      </p:cBhvr>
                                      <p:tavLst>
                                        <p:tav tm="0">
                                          <p:val>
                                            <p:strVal val="1+#ppt_w/2"/>
                                          </p:val>
                                        </p:tav>
                                        <p:tav tm="100000">
                                          <p:val>
                                            <p:strVal val="#ppt_x"/>
                                          </p:val>
                                        </p:tav>
                                      </p:tavLst>
                                    </p:anim>
                                    <p:anim calcmode="lin" valueType="num">
                                      <p:cBhvr additive="base">
                                        <p:cTn id="46" dur="10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nodeType="clickEffect">
                                  <p:stCondLst>
                                    <p:cond delay="0"/>
                                  </p:stCondLst>
                                  <p:childTnLst>
                                    <p:set>
                                      <p:cBhvr>
                                        <p:cTn id="50" dur="1" fill="hold">
                                          <p:stCondLst>
                                            <p:cond delay="0"/>
                                          </p:stCondLst>
                                        </p:cTn>
                                        <p:tgtEl>
                                          <p:spTgt spid="18">
                                            <p:txEl>
                                              <p:pRg st="0" end="0"/>
                                            </p:txEl>
                                          </p:spTgt>
                                        </p:tgtEl>
                                        <p:attrNameLst>
                                          <p:attrName>style.visibility</p:attrName>
                                        </p:attrNameLst>
                                      </p:cBhvr>
                                      <p:to>
                                        <p:strVal val="visible"/>
                                      </p:to>
                                    </p:set>
                                    <p:anim calcmode="lin" valueType="num">
                                      <p:cBhvr additive="base">
                                        <p:cTn id="51" dur="1000" fill="hold"/>
                                        <p:tgtEl>
                                          <p:spTgt spid="18">
                                            <p:txEl>
                                              <p:pRg st="0" end="0"/>
                                            </p:txEl>
                                          </p:spTgt>
                                        </p:tgtEl>
                                        <p:attrNameLst>
                                          <p:attrName>ppt_x</p:attrName>
                                        </p:attrNameLst>
                                      </p:cBhvr>
                                      <p:tavLst>
                                        <p:tav tm="0">
                                          <p:val>
                                            <p:strVal val="1+#ppt_w/2"/>
                                          </p:val>
                                        </p:tav>
                                        <p:tav tm="100000">
                                          <p:val>
                                            <p:strVal val="#ppt_x"/>
                                          </p:val>
                                        </p:tav>
                                      </p:tavLst>
                                    </p:anim>
                                    <p:anim calcmode="lin" valueType="num">
                                      <p:cBhvr additive="base">
                                        <p:cTn id="52" dur="1000" fill="hold"/>
                                        <p:tgtEl>
                                          <p:spTgt spid="1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3" grpId="0"/>
      <p:bldP spid="4" grpId="0"/>
      <p:bldP spid="7" grpId="0"/>
      <p:bldP spid="8"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E74D729F-8509-4BBC-8844-5612EC71A191}"/>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74</a:t>
            </a:r>
          </a:p>
        </p:txBody>
      </p:sp>
      <p:sp>
        <p:nvSpPr>
          <p:cNvPr id="7" name="Rectangle 6">
            <a:extLst>
              <a:ext uri="{FF2B5EF4-FFF2-40B4-BE49-F238E27FC236}">
                <a16:creationId xmlns:a16="http://schemas.microsoft.com/office/drawing/2014/main" id="{BA9E862C-3C53-4EE9-B0AC-AC76C9D24083}"/>
              </a:ext>
            </a:extLst>
          </p:cNvPr>
          <p:cNvSpPr/>
          <p:nvPr/>
        </p:nvSpPr>
        <p:spPr>
          <a:xfrm>
            <a:off x="1359877" y="1034433"/>
            <a:ext cx="2829621" cy="430887"/>
          </a:xfrm>
          <a:prstGeom prst="rect">
            <a:avLst/>
          </a:prstGeom>
        </p:spPr>
        <p:txBody>
          <a:bodyPr wrap="none">
            <a:spAutoFit/>
          </a:bodyPr>
          <a:lstStyle/>
          <a:p>
            <a:r>
              <a:rPr lang="en-US" sz="2200" b="1" dirty="0">
                <a:latin typeface="Bahnschrift Condensed" panose="020B0502040204020203" pitchFamily="34" charset="0"/>
              </a:rPr>
              <a:t>Doctrine and Covenants 68:6.</a:t>
            </a:r>
          </a:p>
        </p:txBody>
      </p:sp>
      <p:sp>
        <p:nvSpPr>
          <p:cNvPr id="2" name="Rectangle 1">
            <a:extLst>
              <a:ext uri="{FF2B5EF4-FFF2-40B4-BE49-F238E27FC236}">
                <a16:creationId xmlns:a16="http://schemas.microsoft.com/office/drawing/2014/main" id="{75EBF891-C3BD-4643-AC4A-3BD858C816E5}"/>
              </a:ext>
            </a:extLst>
          </p:cNvPr>
          <p:cNvSpPr/>
          <p:nvPr/>
        </p:nvSpPr>
        <p:spPr>
          <a:xfrm>
            <a:off x="1359877" y="1465320"/>
            <a:ext cx="8910558" cy="830997"/>
          </a:xfrm>
          <a:prstGeom prst="rect">
            <a:avLst/>
          </a:prstGeom>
        </p:spPr>
        <p:txBody>
          <a:bodyPr wrap="square">
            <a:spAutoFit/>
          </a:bodyPr>
          <a:lstStyle/>
          <a:p>
            <a:pPr algn="just"/>
            <a:r>
              <a:rPr lang="en-US" sz="1600" dirty="0">
                <a:latin typeface="Palatino"/>
              </a:rPr>
              <a:t>Wherefore, be of good cheer, and do not fear, for I the Lord am with you, and will stand by you; and ye shall bear record of me, even Jesus Christ, that I am the Son of the living God, that I was, that I am, and that I am to come.</a:t>
            </a:r>
            <a:endParaRPr lang="en-US" sz="1600" dirty="0"/>
          </a:p>
        </p:txBody>
      </p:sp>
      <p:sp>
        <p:nvSpPr>
          <p:cNvPr id="3" name="Rectangle 2">
            <a:extLst>
              <a:ext uri="{FF2B5EF4-FFF2-40B4-BE49-F238E27FC236}">
                <a16:creationId xmlns:a16="http://schemas.microsoft.com/office/drawing/2014/main" id="{94CB9A8A-B19D-4C90-A5BB-F46A78288790}"/>
              </a:ext>
            </a:extLst>
          </p:cNvPr>
          <p:cNvSpPr/>
          <p:nvPr/>
        </p:nvSpPr>
        <p:spPr>
          <a:xfrm>
            <a:off x="1359877" y="2404038"/>
            <a:ext cx="7744366" cy="369332"/>
          </a:xfrm>
          <a:prstGeom prst="rect">
            <a:avLst/>
          </a:prstGeom>
        </p:spPr>
        <p:txBody>
          <a:bodyPr wrap="square">
            <a:spAutoFit/>
          </a:bodyPr>
          <a:lstStyle/>
          <a:p>
            <a:r>
              <a:rPr lang="en-US" b="1" dirty="0"/>
              <a:t>What truths do you see in this verse that might bring comfort to a missionary?</a:t>
            </a:r>
          </a:p>
        </p:txBody>
      </p:sp>
      <p:sp>
        <p:nvSpPr>
          <p:cNvPr id="4" name="Rectangle 3">
            <a:extLst>
              <a:ext uri="{FF2B5EF4-FFF2-40B4-BE49-F238E27FC236}">
                <a16:creationId xmlns:a16="http://schemas.microsoft.com/office/drawing/2014/main" id="{42FFE7E0-5835-4D9B-A7F9-573387842BA1}"/>
              </a:ext>
            </a:extLst>
          </p:cNvPr>
          <p:cNvSpPr/>
          <p:nvPr/>
        </p:nvSpPr>
        <p:spPr>
          <a:xfrm>
            <a:off x="1359877" y="2782669"/>
            <a:ext cx="8035914" cy="369332"/>
          </a:xfrm>
          <a:prstGeom prst="rect">
            <a:avLst/>
          </a:prstGeom>
        </p:spPr>
        <p:txBody>
          <a:bodyPr wrap="square">
            <a:spAutoFit/>
          </a:bodyPr>
          <a:lstStyle/>
          <a:p>
            <a:r>
              <a:rPr lang="en-US" b="1" dirty="0"/>
              <a:t>Why is it important for you to know that the Lord stands by His faithful servants?</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BCC36943-8E2A-4A27-9C51-C469855299B2}"/>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74</a:t>
            </a:r>
          </a:p>
        </p:txBody>
      </p:sp>
      <p:sp>
        <p:nvSpPr>
          <p:cNvPr id="5" name="Rectangle 4">
            <a:extLst>
              <a:ext uri="{FF2B5EF4-FFF2-40B4-BE49-F238E27FC236}">
                <a16:creationId xmlns:a16="http://schemas.microsoft.com/office/drawing/2014/main" id="{974636D9-9CD4-461B-A1EC-476AADA4378F}"/>
              </a:ext>
            </a:extLst>
          </p:cNvPr>
          <p:cNvSpPr/>
          <p:nvPr/>
        </p:nvSpPr>
        <p:spPr>
          <a:xfrm>
            <a:off x="1359877" y="1034433"/>
            <a:ext cx="3243196" cy="430887"/>
          </a:xfrm>
          <a:prstGeom prst="rect">
            <a:avLst/>
          </a:prstGeom>
        </p:spPr>
        <p:txBody>
          <a:bodyPr wrap="none">
            <a:spAutoFit/>
          </a:bodyPr>
          <a:lstStyle/>
          <a:p>
            <a:r>
              <a:rPr lang="en-US" sz="2200" b="1" dirty="0">
                <a:latin typeface="Bahnschrift Condensed" panose="020B0502040204020203" pitchFamily="34" charset="0"/>
              </a:rPr>
              <a:t>Doctrine and Covenants 68:13-24.</a:t>
            </a:r>
          </a:p>
        </p:txBody>
      </p:sp>
      <p:sp>
        <p:nvSpPr>
          <p:cNvPr id="3" name="Rectangle 2">
            <a:extLst>
              <a:ext uri="{FF2B5EF4-FFF2-40B4-BE49-F238E27FC236}">
                <a16:creationId xmlns:a16="http://schemas.microsoft.com/office/drawing/2014/main" id="{B805EB65-FB50-4E80-AE79-1006942D9017}"/>
              </a:ext>
            </a:extLst>
          </p:cNvPr>
          <p:cNvSpPr/>
          <p:nvPr/>
        </p:nvSpPr>
        <p:spPr>
          <a:xfrm>
            <a:off x="3048000" y="2459504"/>
            <a:ext cx="6096000" cy="1938992"/>
          </a:xfrm>
          <a:prstGeom prst="rect">
            <a:avLst/>
          </a:prstGeom>
        </p:spPr>
        <p:txBody>
          <a:bodyPr>
            <a:spAutoFit/>
          </a:bodyPr>
          <a:lstStyle/>
          <a:p>
            <a:pPr algn="ctr"/>
            <a:r>
              <a:rPr lang="en-US" sz="4000" dirty="0">
                <a:effectLst>
                  <a:outerShdw blurRad="38100" dist="38100" dir="2700000" algn="tl">
                    <a:srgbClr val="000000">
                      <a:alpha val="43137"/>
                    </a:srgbClr>
                  </a:outerShdw>
                </a:effectLst>
                <a:latin typeface="Garamond" panose="02020404030301010803" pitchFamily="18" charset="0"/>
              </a:rPr>
              <a:t>“The Lord reveals that the First Presidency is to oversee </a:t>
            </a:r>
          </a:p>
          <a:p>
            <a:pPr algn="ctr"/>
            <a:r>
              <a:rPr lang="en-US" sz="4000" dirty="0">
                <a:effectLst>
                  <a:outerShdw blurRad="38100" dist="38100" dir="2700000" algn="tl">
                    <a:srgbClr val="000000">
                      <a:alpha val="43137"/>
                    </a:srgbClr>
                  </a:outerShdw>
                </a:effectLst>
                <a:latin typeface="Garamond" panose="02020404030301010803" pitchFamily="18" charset="0"/>
              </a:rPr>
              <a:t>the calling of bishops”</a:t>
            </a:r>
          </a:p>
        </p:txBody>
      </p:sp>
    </p:spTree>
    <p:extLst>
      <p:ext uri="{BB962C8B-B14F-4D97-AF65-F5344CB8AC3E}">
        <p14:creationId xmlns:p14="http://schemas.microsoft.com/office/powerpoint/2010/main" val="213135797"/>
      </p:ext>
    </p:extLst>
  </p:cSld>
  <p:clrMapOvr>
    <a:masterClrMapping/>
  </p:clrMapOvr>
  <p:transition spd="slow">
    <p:randomBa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BF3195A-C457-4C91-8E91-821227731BB0}"/>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74</a:t>
            </a:r>
          </a:p>
        </p:txBody>
      </p:sp>
      <p:sp>
        <p:nvSpPr>
          <p:cNvPr id="6" name="Rectangle 5">
            <a:extLst>
              <a:ext uri="{FF2B5EF4-FFF2-40B4-BE49-F238E27FC236}">
                <a16:creationId xmlns:a16="http://schemas.microsoft.com/office/drawing/2014/main" id="{B4F5F347-5FD7-448E-8915-521358115DEA}"/>
              </a:ext>
            </a:extLst>
          </p:cNvPr>
          <p:cNvSpPr/>
          <p:nvPr/>
        </p:nvSpPr>
        <p:spPr>
          <a:xfrm>
            <a:off x="1519082" y="1031221"/>
            <a:ext cx="3269869" cy="369332"/>
          </a:xfrm>
          <a:prstGeom prst="rect">
            <a:avLst/>
          </a:prstGeom>
        </p:spPr>
        <p:txBody>
          <a:bodyPr wrap="none">
            <a:spAutoFit/>
          </a:bodyPr>
          <a:lstStyle/>
          <a:p>
            <a:r>
              <a:rPr lang="en-US" i="1" dirty="0">
                <a:effectLst>
                  <a:outerShdw blurRad="38100" dist="38100" dir="2700000" algn="tl">
                    <a:srgbClr val="000000">
                      <a:alpha val="43137"/>
                    </a:srgbClr>
                  </a:outerShdw>
                </a:effectLst>
              </a:rPr>
              <a:t>“How was your bishop chosen?” </a:t>
            </a:r>
          </a:p>
        </p:txBody>
      </p:sp>
      <p:sp>
        <p:nvSpPr>
          <p:cNvPr id="8" name="Rectangle 7">
            <a:extLst>
              <a:ext uri="{FF2B5EF4-FFF2-40B4-BE49-F238E27FC236}">
                <a16:creationId xmlns:a16="http://schemas.microsoft.com/office/drawing/2014/main" id="{E36B423F-914B-4638-B0E0-6A84E838DCF8}"/>
              </a:ext>
            </a:extLst>
          </p:cNvPr>
          <p:cNvSpPr/>
          <p:nvPr/>
        </p:nvSpPr>
        <p:spPr>
          <a:xfrm>
            <a:off x="1519082" y="1498360"/>
            <a:ext cx="2620204" cy="369332"/>
          </a:xfrm>
          <a:prstGeom prst="rect">
            <a:avLst/>
          </a:prstGeom>
        </p:spPr>
        <p:txBody>
          <a:bodyPr wrap="none">
            <a:spAutoFit/>
          </a:bodyPr>
          <a:lstStyle/>
          <a:p>
            <a:r>
              <a:rPr lang="en-US" b="1" dirty="0"/>
              <a:t>How would you respond?</a:t>
            </a:r>
          </a:p>
        </p:txBody>
      </p:sp>
      <p:sp>
        <p:nvSpPr>
          <p:cNvPr id="9" name="Rectangle 8">
            <a:extLst>
              <a:ext uri="{FF2B5EF4-FFF2-40B4-BE49-F238E27FC236}">
                <a16:creationId xmlns:a16="http://schemas.microsoft.com/office/drawing/2014/main" id="{79B780E6-B3AE-4F76-A1F7-8CA17F9C1E1E}"/>
              </a:ext>
            </a:extLst>
          </p:cNvPr>
          <p:cNvSpPr/>
          <p:nvPr/>
        </p:nvSpPr>
        <p:spPr>
          <a:xfrm>
            <a:off x="1519082" y="1992868"/>
            <a:ext cx="3209533" cy="430887"/>
          </a:xfrm>
          <a:prstGeom prst="rect">
            <a:avLst/>
          </a:prstGeom>
        </p:spPr>
        <p:txBody>
          <a:bodyPr wrap="none">
            <a:spAutoFit/>
          </a:bodyPr>
          <a:lstStyle/>
          <a:p>
            <a:r>
              <a:rPr lang="en-US" sz="2200" b="1" dirty="0">
                <a:latin typeface="Bahnschrift Condensed" panose="020B0502040204020203" pitchFamily="34" charset="0"/>
              </a:rPr>
              <a:t>Doctrine and Covenants 68:14-15.</a:t>
            </a:r>
          </a:p>
        </p:txBody>
      </p:sp>
      <p:sp>
        <p:nvSpPr>
          <p:cNvPr id="10" name="Rectangle 9">
            <a:extLst>
              <a:ext uri="{FF2B5EF4-FFF2-40B4-BE49-F238E27FC236}">
                <a16:creationId xmlns:a16="http://schemas.microsoft.com/office/drawing/2014/main" id="{5D90BBD2-25FF-4B1F-963E-1E1FA29AC640}"/>
              </a:ext>
            </a:extLst>
          </p:cNvPr>
          <p:cNvSpPr/>
          <p:nvPr/>
        </p:nvSpPr>
        <p:spPr>
          <a:xfrm>
            <a:off x="1519081" y="2344243"/>
            <a:ext cx="8936883" cy="1077218"/>
          </a:xfrm>
          <a:prstGeom prst="rect">
            <a:avLst/>
          </a:prstGeom>
        </p:spPr>
        <p:txBody>
          <a:bodyPr wrap="square">
            <a:spAutoFit/>
          </a:bodyPr>
          <a:lstStyle/>
          <a:p>
            <a:pPr algn="just" fontAlgn="base"/>
            <a:r>
              <a:rPr lang="en-US" sz="1600" b="1" dirty="0">
                <a:latin typeface="Palatino"/>
              </a:rPr>
              <a:t>14 </a:t>
            </a:r>
            <a:r>
              <a:rPr lang="en-US" sz="1600" dirty="0">
                <a:latin typeface="Palatino"/>
              </a:rPr>
              <a:t>There remain hereafter, in the due time of the Lord, other bishops to be set apart unto the church, to minister even according to the first;</a:t>
            </a:r>
          </a:p>
          <a:p>
            <a:pPr algn="just" fontAlgn="base"/>
            <a:r>
              <a:rPr lang="en-US" sz="1600" b="1" dirty="0">
                <a:latin typeface="Palatino"/>
              </a:rPr>
              <a:t>15 </a:t>
            </a:r>
            <a:r>
              <a:rPr lang="en-US" sz="1600" dirty="0">
                <a:latin typeface="Palatino"/>
              </a:rPr>
              <a:t>Wherefore they shall be high priests who are worthy, and they shall be appointed by the First Presidency of the Melchizedek Priesthood, except they be literal descendants of Aaron.</a:t>
            </a:r>
            <a:endParaRPr lang="en-US" sz="1600" b="0" i="0" dirty="0">
              <a:effectLst/>
              <a:latin typeface="Palatino"/>
            </a:endParaRPr>
          </a:p>
        </p:txBody>
      </p:sp>
      <p:sp>
        <p:nvSpPr>
          <p:cNvPr id="11" name="Rectangle 10">
            <a:extLst>
              <a:ext uri="{FF2B5EF4-FFF2-40B4-BE49-F238E27FC236}">
                <a16:creationId xmlns:a16="http://schemas.microsoft.com/office/drawing/2014/main" id="{5B5F078C-E036-4C35-A61E-C3962AD14214}"/>
              </a:ext>
            </a:extLst>
          </p:cNvPr>
          <p:cNvSpPr/>
          <p:nvPr/>
        </p:nvSpPr>
        <p:spPr>
          <a:xfrm>
            <a:off x="1519081" y="3595864"/>
            <a:ext cx="9538126" cy="353943"/>
          </a:xfrm>
          <a:prstGeom prst="rect">
            <a:avLst/>
          </a:prstGeom>
        </p:spPr>
        <p:txBody>
          <a:bodyPr wrap="square">
            <a:spAutoFit/>
          </a:bodyPr>
          <a:lstStyle/>
          <a:p>
            <a:pPr algn="just"/>
            <a:r>
              <a:rPr lang="en-US" sz="1700" b="1" dirty="0"/>
              <a:t>Why is it important for you to know that the First Presidency approved the calling of your bishop?</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inVertical)">
                                      <p:cBhvr>
                                        <p:cTn id="14" dur="1250"/>
                                        <p:tgtEl>
                                          <p:spTgt spid="10"/>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125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4">
            <a:extLst>
              <a:ext uri="{FF2B5EF4-FFF2-40B4-BE49-F238E27FC236}">
                <a16:creationId xmlns:a16="http://schemas.microsoft.com/office/drawing/2014/main" id="{3C847A2C-60AD-4910-B345-7D849FAE92C7}"/>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74</a:t>
            </a:r>
          </a:p>
        </p:txBody>
      </p:sp>
      <p:sp>
        <p:nvSpPr>
          <p:cNvPr id="2" name="Rectangle 1">
            <a:extLst>
              <a:ext uri="{FF2B5EF4-FFF2-40B4-BE49-F238E27FC236}">
                <a16:creationId xmlns:a16="http://schemas.microsoft.com/office/drawing/2014/main" id="{80802322-AC47-40C9-A43F-15323CF1D79C}"/>
              </a:ext>
            </a:extLst>
          </p:cNvPr>
          <p:cNvSpPr/>
          <p:nvPr/>
        </p:nvSpPr>
        <p:spPr>
          <a:xfrm>
            <a:off x="3048000" y="2551837"/>
            <a:ext cx="6096000" cy="1754326"/>
          </a:xfrm>
          <a:prstGeom prst="rect">
            <a:avLst/>
          </a:prstGeom>
        </p:spPr>
        <p:txBody>
          <a:bodyPr>
            <a:spAutoFit/>
          </a:bodyPr>
          <a:lstStyle/>
          <a:p>
            <a:pPr algn="ctr"/>
            <a:r>
              <a:rPr lang="en-US" sz="3600" dirty="0">
                <a:effectLst>
                  <a:outerShdw blurRad="38100" dist="38100" dir="2700000" algn="tl">
                    <a:srgbClr val="000000">
                      <a:alpha val="43137"/>
                    </a:srgbClr>
                  </a:outerShdw>
                </a:effectLst>
                <a:latin typeface="Garamond" panose="02020404030301010803" pitchFamily="18" charset="0"/>
              </a:rPr>
              <a:t>“The Lord commands parents to teach the gospel to their children”</a:t>
            </a:r>
          </a:p>
        </p:txBody>
      </p:sp>
      <p:sp>
        <p:nvSpPr>
          <p:cNvPr id="11" name="Rectangle 10">
            <a:extLst>
              <a:ext uri="{FF2B5EF4-FFF2-40B4-BE49-F238E27FC236}">
                <a16:creationId xmlns:a16="http://schemas.microsoft.com/office/drawing/2014/main" id="{95B5A6B2-4621-4F36-B161-425D19EFC0F5}"/>
              </a:ext>
            </a:extLst>
          </p:cNvPr>
          <p:cNvSpPr/>
          <p:nvPr/>
        </p:nvSpPr>
        <p:spPr>
          <a:xfrm>
            <a:off x="1443233" y="1078468"/>
            <a:ext cx="3276859" cy="430887"/>
          </a:xfrm>
          <a:prstGeom prst="rect">
            <a:avLst/>
          </a:prstGeom>
        </p:spPr>
        <p:txBody>
          <a:bodyPr wrap="none">
            <a:spAutoFit/>
          </a:bodyPr>
          <a:lstStyle/>
          <a:p>
            <a:r>
              <a:rPr lang="en-US" sz="2200" b="1" dirty="0">
                <a:latin typeface="Bahnschrift Condensed" panose="020B0502040204020203" pitchFamily="34" charset="0"/>
              </a:rPr>
              <a:t>Doctrine and Covenants 68:25-35.</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1E94C9E6-3026-44E4-B034-91214F1A89C7}"/>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74</a:t>
            </a:r>
          </a:p>
        </p:txBody>
      </p:sp>
      <p:sp>
        <p:nvSpPr>
          <p:cNvPr id="6" name="Rectangle 5">
            <a:extLst>
              <a:ext uri="{FF2B5EF4-FFF2-40B4-BE49-F238E27FC236}">
                <a16:creationId xmlns:a16="http://schemas.microsoft.com/office/drawing/2014/main" id="{409F12D2-A10E-4230-B9E8-E7BE9B5E22CF}"/>
              </a:ext>
            </a:extLst>
          </p:cNvPr>
          <p:cNvSpPr/>
          <p:nvPr/>
        </p:nvSpPr>
        <p:spPr>
          <a:xfrm>
            <a:off x="1134793" y="689789"/>
            <a:ext cx="3398581" cy="430887"/>
          </a:xfrm>
          <a:prstGeom prst="rect">
            <a:avLst/>
          </a:prstGeom>
        </p:spPr>
        <p:txBody>
          <a:bodyPr wrap="square">
            <a:spAutoFit/>
          </a:bodyPr>
          <a:lstStyle/>
          <a:p>
            <a:r>
              <a:rPr lang="en-US" sz="2200" b="1" dirty="0">
                <a:latin typeface="Bahnschrift Condensed" panose="020B0502040204020203" pitchFamily="34" charset="0"/>
              </a:rPr>
              <a:t>Doctrine and Covenants 68:25-27.</a:t>
            </a:r>
          </a:p>
        </p:txBody>
      </p:sp>
      <p:sp>
        <p:nvSpPr>
          <p:cNvPr id="2" name="Rectangle 1">
            <a:extLst>
              <a:ext uri="{FF2B5EF4-FFF2-40B4-BE49-F238E27FC236}">
                <a16:creationId xmlns:a16="http://schemas.microsoft.com/office/drawing/2014/main" id="{934E36E8-91EB-43D4-AE6E-84AC4210D7E6}"/>
              </a:ext>
            </a:extLst>
          </p:cNvPr>
          <p:cNvSpPr/>
          <p:nvPr/>
        </p:nvSpPr>
        <p:spPr>
          <a:xfrm>
            <a:off x="1134793" y="1041164"/>
            <a:ext cx="9356662" cy="1815882"/>
          </a:xfrm>
          <a:prstGeom prst="rect">
            <a:avLst/>
          </a:prstGeom>
        </p:spPr>
        <p:txBody>
          <a:bodyPr wrap="square">
            <a:spAutoFit/>
          </a:bodyPr>
          <a:lstStyle/>
          <a:p>
            <a:pPr algn="just" fontAlgn="base"/>
            <a:r>
              <a:rPr lang="en-US" sz="1600" b="1" dirty="0">
                <a:latin typeface="Palatino"/>
              </a:rPr>
              <a:t>25 </a:t>
            </a:r>
            <a:r>
              <a:rPr lang="en-US" sz="1600" dirty="0">
                <a:latin typeface="Palatino"/>
              </a:rPr>
              <a:t>And again, inasmuch as parents have children in Zion, or in any of her stakes which are organized, that teach them not to understand the doctrine of repentance, faith in Christ the Son of the living God, and of baptism and the gift of the Holy Ghost by the laying on of the hands, when eight years old, the sin be upon the heads of the parents.</a:t>
            </a:r>
          </a:p>
          <a:p>
            <a:pPr algn="just" fontAlgn="base"/>
            <a:r>
              <a:rPr lang="en-US" sz="1600" b="1" dirty="0">
                <a:latin typeface="Palatino"/>
              </a:rPr>
              <a:t>26 </a:t>
            </a:r>
            <a:r>
              <a:rPr lang="en-US" sz="1600" dirty="0">
                <a:latin typeface="Palatino"/>
              </a:rPr>
              <a:t>For this shall be a law unto the inhabitants of Zion, or in any of her stakes which are organized.</a:t>
            </a:r>
          </a:p>
          <a:p>
            <a:pPr algn="just" fontAlgn="base"/>
            <a:r>
              <a:rPr lang="en-US" sz="1600" b="1" dirty="0">
                <a:latin typeface="Palatino"/>
              </a:rPr>
              <a:t>27 </a:t>
            </a:r>
            <a:r>
              <a:rPr lang="en-US" sz="1600" dirty="0">
                <a:latin typeface="Palatino"/>
              </a:rPr>
              <a:t>And their children shall be baptized for the remission of their sins when eight years old, and receive the laying on of the hands.</a:t>
            </a:r>
            <a:endParaRPr lang="en-US" sz="1600" b="0" i="0" dirty="0">
              <a:effectLst/>
              <a:latin typeface="Palatino"/>
            </a:endParaRPr>
          </a:p>
        </p:txBody>
      </p:sp>
      <p:sp>
        <p:nvSpPr>
          <p:cNvPr id="9" name="Rectangle 8">
            <a:extLst>
              <a:ext uri="{FF2B5EF4-FFF2-40B4-BE49-F238E27FC236}">
                <a16:creationId xmlns:a16="http://schemas.microsoft.com/office/drawing/2014/main" id="{879D27B7-5270-49C4-B7B1-2836A669A6EE}"/>
              </a:ext>
            </a:extLst>
          </p:cNvPr>
          <p:cNvSpPr/>
          <p:nvPr/>
        </p:nvSpPr>
        <p:spPr>
          <a:xfrm>
            <a:off x="1134793" y="2857046"/>
            <a:ext cx="6240042" cy="369332"/>
          </a:xfrm>
          <a:prstGeom prst="rect">
            <a:avLst/>
          </a:prstGeom>
        </p:spPr>
        <p:txBody>
          <a:bodyPr wrap="none">
            <a:spAutoFit/>
          </a:bodyPr>
          <a:lstStyle/>
          <a:p>
            <a:r>
              <a:rPr lang="en-US" b="1" dirty="0"/>
              <a:t>What has the Lord commanded parents to teach their children?</a:t>
            </a:r>
          </a:p>
        </p:txBody>
      </p:sp>
      <p:sp>
        <p:nvSpPr>
          <p:cNvPr id="10" name="Rectangle 9">
            <a:extLst>
              <a:ext uri="{FF2B5EF4-FFF2-40B4-BE49-F238E27FC236}">
                <a16:creationId xmlns:a16="http://schemas.microsoft.com/office/drawing/2014/main" id="{C03AB593-632A-474A-963D-AFFDC33B5BEF}"/>
              </a:ext>
            </a:extLst>
          </p:cNvPr>
          <p:cNvSpPr/>
          <p:nvPr/>
        </p:nvSpPr>
        <p:spPr>
          <a:xfrm>
            <a:off x="1134792" y="3208421"/>
            <a:ext cx="9356661"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The Lord has commanded parents to teach their children to understand the doctrine of repentance, faith in Christ, baptism, and the gift of the Holy Ghost.</a:t>
            </a:r>
          </a:p>
        </p:txBody>
      </p:sp>
      <p:sp>
        <p:nvSpPr>
          <p:cNvPr id="12" name="Rectangle 11">
            <a:extLst>
              <a:ext uri="{FF2B5EF4-FFF2-40B4-BE49-F238E27FC236}">
                <a16:creationId xmlns:a16="http://schemas.microsoft.com/office/drawing/2014/main" id="{9CEED1A3-654B-4757-997C-57495A52F822}"/>
              </a:ext>
            </a:extLst>
          </p:cNvPr>
          <p:cNvSpPr/>
          <p:nvPr/>
        </p:nvSpPr>
        <p:spPr>
          <a:xfrm>
            <a:off x="1134791" y="3854752"/>
            <a:ext cx="7704410" cy="369332"/>
          </a:xfrm>
          <a:prstGeom prst="rect">
            <a:avLst/>
          </a:prstGeom>
        </p:spPr>
        <p:txBody>
          <a:bodyPr wrap="square">
            <a:spAutoFit/>
          </a:bodyPr>
          <a:lstStyle/>
          <a:p>
            <a:r>
              <a:rPr lang="en-US" b="1" dirty="0"/>
              <a:t>Why do you think it is important for little children to understand repentance?</a:t>
            </a:r>
          </a:p>
        </p:txBody>
      </p:sp>
      <p:sp>
        <p:nvSpPr>
          <p:cNvPr id="13" name="Rectangle 12">
            <a:extLst>
              <a:ext uri="{FF2B5EF4-FFF2-40B4-BE49-F238E27FC236}">
                <a16:creationId xmlns:a16="http://schemas.microsoft.com/office/drawing/2014/main" id="{22540DD1-F132-4749-BC47-1525A6395DA1}"/>
              </a:ext>
            </a:extLst>
          </p:cNvPr>
          <p:cNvSpPr/>
          <p:nvPr/>
        </p:nvSpPr>
        <p:spPr>
          <a:xfrm>
            <a:off x="1134790" y="4149373"/>
            <a:ext cx="2544158" cy="369332"/>
          </a:xfrm>
          <a:prstGeom prst="rect">
            <a:avLst/>
          </a:prstGeom>
        </p:spPr>
        <p:txBody>
          <a:bodyPr wrap="none">
            <a:spAutoFit/>
          </a:bodyPr>
          <a:lstStyle/>
          <a:p>
            <a:r>
              <a:rPr lang="en-US" b="1" dirty="0"/>
              <a:t>Faith in Christ? Baptism?</a:t>
            </a:r>
          </a:p>
        </p:txBody>
      </p:sp>
      <p:sp>
        <p:nvSpPr>
          <p:cNvPr id="14" name="Rectangle 13">
            <a:extLst>
              <a:ext uri="{FF2B5EF4-FFF2-40B4-BE49-F238E27FC236}">
                <a16:creationId xmlns:a16="http://schemas.microsoft.com/office/drawing/2014/main" id="{8683BCC2-6238-4F98-BEC6-DBBC7C7384C6}"/>
              </a:ext>
            </a:extLst>
          </p:cNvPr>
          <p:cNvSpPr/>
          <p:nvPr/>
        </p:nvSpPr>
        <p:spPr>
          <a:xfrm>
            <a:off x="3632397" y="4149039"/>
            <a:ext cx="2742097" cy="369332"/>
          </a:xfrm>
          <a:prstGeom prst="rect">
            <a:avLst/>
          </a:prstGeom>
        </p:spPr>
        <p:txBody>
          <a:bodyPr wrap="none">
            <a:spAutoFit/>
          </a:bodyPr>
          <a:lstStyle/>
          <a:p>
            <a:r>
              <a:rPr lang="en-US" b="1" dirty="0"/>
              <a:t>The gift of the Holy Ghost?</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10" dur="1000" fill="hold"/>
                                        <p:tgtEl>
                                          <p:spTgt spid="9"/>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p:tgtEl>
                                          <p:spTgt spid="10"/>
                                        </p:tgtEl>
                                        <p:attrNameLst>
                                          <p:attrName>ppt_y</p:attrName>
                                        </p:attrNameLst>
                                      </p:cBhvr>
                                      <p:tavLst>
                                        <p:tav tm="0">
                                          <p:val>
                                            <p:strVal val="#ppt_y+#ppt_h*1.125000"/>
                                          </p:val>
                                        </p:tav>
                                        <p:tav tm="100000">
                                          <p:val>
                                            <p:strVal val="#ppt_y"/>
                                          </p:val>
                                        </p:tav>
                                      </p:tavLst>
                                    </p:anim>
                                    <p:animEffect transition="in" filter="wipe(up)">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circle(in)">
                                      <p:cBhvr>
                                        <p:cTn id="30" dur="1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down)">
                                      <p:cBhvr>
                                        <p:cTn id="35"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3" grpId="0"/>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407</Words>
  <Application>Microsoft Office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10</vt:i4>
      </vt:variant>
    </vt:vector>
  </HeadingPairs>
  <TitlesOfParts>
    <vt:vector size="23" baseType="lpstr">
      <vt:lpstr>Microsoft JhengHei</vt:lpstr>
      <vt:lpstr>PMingLiU-ExtB</vt:lpstr>
      <vt:lpstr>Arial</vt:lpstr>
      <vt:lpstr>Bahnschrift Condensed</vt:lpstr>
      <vt:lpstr>Calibri</vt:lpstr>
      <vt:lpstr>Calibri Light</vt:lpstr>
      <vt:lpstr>Cambria Math</vt:lpstr>
      <vt:lpstr>Garamond</vt:lpstr>
      <vt:lpstr>MV Boli</vt:lpstr>
      <vt:lpstr>Palatino</vt:lpstr>
      <vt:lpstr>Times New Roman</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2199</cp:revision>
  <dcterms:created xsi:type="dcterms:W3CDTF">2018-08-29T04:26:39Z</dcterms:created>
  <dcterms:modified xsi:type="dcterms:W3CDTF">2018-10-02T08:21:48Z</dcterms:modified>
</cp:coreProperties>
</file>