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5"/>
  </p:notesMasterIdLst>
  <p:sldIdLst>
    <p:sldId id="296" r:id="rId2"/>
    <p:sldId id="304" r:id="rId3"/>
    <p:sldId id="299" r:id="rId4"/>
    <p:sldId id="308" r:id="rId5"/>
    <p:sldId id="305" r:id="rId6"/>
    <p:sldId id="306" r:id="rId7"/>
    <p:sldId id="307" r:id="rId8"/>
    <p:sldId id="310" r:id="rId9"/>
    <p:sldId id="309" r:id="rId10"/>
    <p:sldId id="312" r:id="rId11"/>
    <p:sldId id="313" r:id="rId12"/>
    <p:sldId id="314" r:id="rId13"/>
    <p:sldId id="31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8028"/>
    <a:srgbClr val="FF6600"/>
    <a:srgbClr val="333399"/>
    <a:srgbClr val="E6E6E6"/>
    <a:srgbClr val="D6E513"/>
    <a:srgbClr val="CC0000"/>
    <a:srgbClr val="B9B93A"/>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0"/>
              </a:schemeClr>
            </a:gs>
            <a:gs pos="46000">
              <a:schemeClr val="accent2">
                <a:lumMod val="95000"/>
                <a:lumOff val="5000"/>
              </a:schemeClr>
            </a:gs>
            <a:gs pos="100000">
              <a:srgbClr val="FFFF00"/>
            </a:gs>
          </a:gsLst>
          <a:lin ang="8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PMingLiU-ExtB" panose="02020500000000000000" pitchFamily="18" charset="-120"/>
                <a:ea typeface="PMingLiU-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72</a:t>
            </a:r>
          </a:p>
        </p:txBody>
      </p:sp>
      <p:sp>
        <p:nvSpPr>
          <p:cNvPr id="19" name="Rectangle 18">
            <a:extLst>
              <a:ext uri="{FF2B5EF4-FFF2-40B4-BE49-F238E27FC236}">
                <a16:creationId xmlns:a16="http://schemas.microsoft.com/office/drawing/2014/main" id="{C4EC44C2-A5D7-455A-8DD2-D2033A5DBFB2}"/>
              </a:ext>
            </a:extLst>
          </p:cNvPr>
          <p:cNvSpPr/>
          <p:nvPr/>
        </p:nvSpPr>
        <p:spPr>
          <a:xfrm>
            <a:off x="1134793" y="890974"/>
            <a:ext cx="8486286" cy="369332"/>
          </a:xfrm>
          <a:prstGeom prst="rect">
            <a:avLst/>
          </a:prstGeom>
        </p:spPr>
        <p:txBody>
          <a:bodyPr wrap="square">
            <a:spAutoFit/>
          </a:bodyPr>
          <a:lstStyle/>
          <a:p>
            <a:r>
              <a:rPr lang="en-US" b="1" dirty="0"/>
              <a:t>What blessings would Brother McLellin receive if he would faithfully do the Lord’s will?</a:t>
            </a:r>
          </a:p>
        </p:txBody>
      </p:sp>
      <p:sp>
        <p:nvSpPr>
          <p:cNvPr id="2" name="Rectangle 1">
            <a:extLst>
              <a:ext uri="{FF2B5EF4-FFF2-40B4-BE49-F238E27FC236}">
                <a16:creationId xmlns:a16="http://schemas.microsoft.com/office/drawing/2014/main" id="{44362CFF-3EE5-4253-A947-F4268FADB538}"/>
              </a:ext>
            </a:extLst>
          </p:cNvPr>
          <p:cNvSpPr/>
          <p:nvPr/>
        </p:nvSpPr>
        <p:spPr>
          <a:xfrm>
            <a:off x="1134793" y="1260306"/>
            <a:ext cx="8897103"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The Lord would be with him and would bless him to be able to strengthen the faithful and heal the sick.</a:t>
            </a:r>
          </a:p>
        </p:txBody>
      </p:sp>
      <p:sp>
        <p:nvSpPr>
          <p:cNvPr id="3" name="Rectangle 2">
            <a:extLst>
              <a:ext uri="{FF2B5EF4-FFF2-40B4-BE49-F238E27FC236}">
                <a16:creationId xmlns:a16="http://schemas.microsoft.com/office/drawing/2014/main" id="{0A9937E1-CCEC-49F1-8E5F-7FA1F74D2CDA}"/>
              </a:ext>
            </a:extLst>
          </p:cNvPr>
          <p:cNvSpPr/>
          <p:nvPr/>
        </p:nvSpPr>
        <p:spPr>
          <a:xfrm>
            <a:off x="1134792" y="1952803"/>
            <a:ext cx="8897103" cy="646331"/>
          </a:xfrm>
          <a:prstGeom prst="rect">
            <a:avLst/>
          </a:prstGeom>
        </p:spPr>
        <p:txBody>
          <a:bodyPr wrap="square">
            <a:spAutoFit/>
          </a:bodyPr>
          <a:lstStyle/>
          <a:p>
            <a:pPr algn="just"/>
            <a:r>
              <a:rPr lang="en-US" b="1" dirty="0"/>
              <a:t>What can we learn from these verses about blessings we can receive when we follow the Lord’s will for us?</a:t>
            </a:r>
          </a:p>
        </p:txBody>
      </p:sp>
      <p:sp>
        <p:nvSpPr>
          <p:cNvPr id="4" name="Rectangle 3">
            <a:extLst>
              <a:ext uri="{FF2B5EF4-FFF2-40B4-BE49-F238E27FC236}">
                <a16:creationId xmlns:a16="http://schemas.microsoft.com/office/drawing/2014/main" id="{E5852A45-574B-4646-A5E3-2C56EC8872F9}"/>
              </a:ext>
            </a:extLst>
          </p:cNvPr>
          <p:cNvSpPr/>
          <p:nvPr/>
        </p:nvSpPr>
        <p:spPr>
          <a:xfrm>
            <a:off x="1134792" y="2590708"/>
            <a:ext cx="8897102"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If we are faithful in doing the Lord’s will, He will be with us and will bless us so we can accomplish what He requires of us.</a:t>
            </a:r>
          </a:p>
        </p:txBody>
      </p:sp>
      <p:sp>
        <p:nvSpPr>
          <p:cNvPr id="20" name="Rectangle 19">
            <a:extLst>
              <a:ext uri="{FF2B5EF4-FFF2-40B4-BE49-F238E27FC236}">
                <a16:creationId xmlns:a16="http://schemas.microsoft.com/office/drawing/2014/main" id="{095C862D-2CD8-4805-8774-498B42AD7111}"/>
              </a:ext>
            </a:extLst>
          </p:cNvPr>
          <p:cNvSpPr/>
          <p:nvPr/>
        </p:nvSpPr>
        <p:spPr>
          <a:xfrm>
            <a:off x="1134791" y="3237039"/>
            <a:ext cx="2906565" cy="430887"/>
          </a:xfrm>
          <a:prstGeom prst="rect">
            <a:avLst/>
          </a:prstGeom>
        </p:spPr>
        <p:txBody>
          <a:bodyPr wrap="none">
            <a:spAutoFit/>
          </a:bodyPr>
          <a:lstStyle/>
          <a:p>
            <a:r>
              <a:rPr lang="en-US" sz="2200" b="1" dirty="0">
                <a:latin typeface="Bahnschrift Condensed" panose="020B0502040204020203" pitchFamily="34" charset="0"/>
              </a:rPr>
              <a:t>Doctrine and Covenants 66:10.</a:t>
            </a:r>
          </a:p>
        </p:txBody>
      </p:sp>
      <p:sp>
        <p:nvSpPr>
          <p:cNvPr id="5" name="Rectangle 4">
            <a:extLst>
              <a:ext uri="{FF2B5EF4-FFF2-40B4-BE49-F238E27FC236}">
                <a16:creationId xmlns:a16="http://schemas.microsoft.com/office/drawing/2014/main" id="{FA0DFF29-931C-4845-8B50-5EE446D3C1F6}"/>
              </a:ext>
            </a:extLst>
          </p:cNvPr>
          <p:cNvSpPr/>
          <p:nvPr/>
        </p:nvSpPr>
        <p:spPr>
          <a:xfrm>
            <a:off x="1134790" y="3652537"/>
            <a:ext cx="8897102" cy="646331"/>
          </a:xfrm>
          <a:prstGeom prst="rect">
            <a:avLst/>
          </a:prstGeom>
        </p:spPr>
        <p:txBody>
          <a:bodyPr wrap="square">
            <a:spAutoFit/>
          </a:bodyPr>
          <a:lstStyle/>
          <a:p>
            <a:pPr algn="just"/>
            <a:r>
              <a:rPr lang="en-US" b="1" dirty="0">
                <a:latin typeface="Palatino"/>
              </a:rPr>
              <a:t>Seek not to be cumbered. Forsake all unrighteousness. </a:t>
            </a:r>
            <a:r>
              <a:rPr lang="en-US" dirty="0">
                <a:latin typeface="Palatino"/>
              </a:rPr>
              <a:t>Commit not adultery—a temptation with which thou hast been troubled.</a:t>
            </a:r>
            <a:endParaRPr lang="en-US" dirty="0"/>
          </a:p>
        </p:txBody>
      </p:sp>
      <p:sp>
        <p:nvSpPr>
          <p:cNvPr id="6" name="Rectangle 5">
            <a:extLst>
              <a:ext uri="{FF2B5EF4-FFF2-40B4-BE49-F238E27FC236}">
                <a16:creationId xmlns:a16="http://schemas.microsoft.com/office/drawing/2014/main" id="{FB497BF1-45C9-4981-9B2F-AA2554D0CE04}"/>
              </a:ext>
            </a:extLst>
          </p:cNvPr>
          <p:cNvSpPr/>
          <p:nvPr/>
        </p:nvSpPr>
        <p:spPr>
          <a:xfrm>
            <a:off x="1135349" y="4321773"/>
            <a:ext cx="8355038" cy="369332"/>
          </a:xfrm>
          <a:prstGeom prst="rect">
            <a:avLst/>
          </a:prstGeom>
        </p:spPr>
        <p:txBody>
          <a:bodyPr wrap="square">
            <a:spAutoFit/>
          </a:bodyPr>
          <a:lstStyle/>
          <a:p>
            <a:pPr algn="just"/>
            <a:r>
              <a:rPr lang="en-US" b="1" dirty="0"/>
              <a:t>How would unrighteousness, or sin, cumber Brother McLellin’s missionary work? </a:t>
            </a:r>
          </a:p>
        </p:txBody>
      </p:sp>
      <p:sp>
        <p:nvSpPr>
          <p:cNvPr id="7" name="Rectangle 6">
            <a:extLst>
              <a:ext uri="{FF2B5EF4-FFF2-40B4-BE49-F238E27FC236}">
                <a16:creationId xmlns:a16="http://schemas.microsoft.com/office/drawing/2014/main" id="{5C1CB8E4-5431-48AF-99EE-843FE6939795}"/>
              </a:ext>
            </a:extLst>
          </p:cNvPr>
          <p:cNvSpPr/>
          <p:nvPr/>
        </p:nvSpPr>
        <p:spPr>
          <a:xfrm>
            <a:off x="1134790" y="4691105"/>
            <a:ext cx="4908138" cy="369332"/>
          </a:xfrm>
          <a:prstGeom prst="rect">
            <a:avLst/>
          </a:prstGeom>
        </p:spPr>
        <p:txBody>
          <a:bodyPr wrap="none">
            <a:spAutoFit/>
          </a:bodyPr>
          <a:lstStyle/>
          <a:p>
            <a:r>
              <a:rPr lang="en-US" b="1" dirty="0"/>
              <a:t>How does unrighteousness cumber us spiritually?</a:t>
            </a:r>
          </a:p>
        </p:txBody>
      </p:sp>
      <p:sp>
        <p:nvSpPr>
          <p:cNvPr id="11" name="Rectangle 10">
            <a:extLst>
              <a:ext uri="{FF2B5EF4-FFF2-40B4-BE49-F238E27FC236}">
                <a16:creationId xmlns:a16="http://schemas.microsoft.com/office/drawing/2014/main" id="{F128776E-91E1-4E6D-847B-387983AD6507}"/>
              </a:ext>
            </a:extLst>
          </p:cNvPr>
          <p:cNvSpPr/>
          <p:nvPr/>
        </p:nvSpPr>
        <p:spPr>
          <a:xfrm>
            <a:off x="1134789" y="5029105"/>
            <a:ext cx="7134567"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The Lord wants us to forsake all things that cumber our spiritual progress. </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1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randombar(horizontal)">
                                      <p:cBhvr>
                                        <p:cTn id="24" dur="1000"/>
                                        <p:tgtEl>
                                          <p:spTgt spid="20"/>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randombar(horizontal)">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1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20" grpId="0"/>
      <p:bldP spid="5" grpId="0"/>
      <p:bldP spid="6" grpId="0"/>
      <p:bldP spid="7"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72</a:t>
            </a:r>
          </a:p>
        </p:txBody>
      </p:sp>
      <p:sp>
        <p:nvSpPr>
          <p:cNvPr id="3" name="Rectangle 2">
            <a:extLst>
              <a:ext uri="{FF2B5EF4-FFF2-40B4-BE49-F238E27FC236}">
                <a16:creationId xmlns:a16="http://schemas.microsoft.com/office/drawing/2014/main" id="{4AD51909-F972-4B60-9344-ED53B1F9977F}"/>
              </a:ext>
            </a:extLst>
          </p:cNvPr>
          <p:cNvSpPr/>
          <p:nvPr/>
        </p:nvSpPr>
        <p:spPr>
          <a:xfrm>
            <a:off x="1002269" y="890974"/>
            <a:ext cx="2906565" cy="430887"/>
          </a:xfrm>
          <a:prstGeom prst="rect">
            <a:avLst/>
          </a:prstGeom>
        </p:spPr>
        <p:txBody>
          <a:bodyPr wrap="none">
            <a:spAutoFit/>
          </a:bodyPr>
          <a:lstStyle/>
          <a:p>
            <a:r>
              <a:rPr lang="en-US" sz="2200" b="1" dirty="0">
                <a:latin typeface="Bahnschrift Condensed" panose="020B0502040204020203" pitchFamily="34" charset="0"/>
              </a:rPr>
              <a:t>Doctrine and Covenants 66:10.</a:t>
            </a:r>
          </a:p>
        </p:txBody>
      </p:sp>
      <p:sp>
        <p:nvSpPr>
          <p:cNvPr id="4" name="Rectangle 3">
            <a:extLst>
              <a:ext uri="{FF2B5EF4-FFF2-40B4-BE49-F238E27FC236}">
                <a16:creationId xmlns:a16="http://schemas.microsoft.com/office/drawing/2014/main" id="{8DA80CA1-8D1F-4033-9968-0131855E8352}"/>
              </a:ext>
            </a:extLst>
          </p:cNvPr>
          <p:cNvSpPr/>
          <p:nvPr/>
        </p:nvSpPr>
        <p:spPr>
          <a:xfrm>
            <a:off x="1002268" y="1306472"/>
            <a:ext cx="8897102" cy="646331"/>
          </a:xfrm>
          <a:prstGeom prst="rect">
            <a:avLst/>
          </a:prstGeom>
        </p:spPr>
        <p:txBody>
          <a:bodyPr wrap="square">
            <a:spAutoFit/>
          </a:bodyPr>
          <a:lstStyle/>
          <a:p>
            <a:pPr algn="just"/>
            <a:r>
              <a:rPr lang="en-US" dirty="0">
                <a:latin typeface="Palatino"/>
              </a:rPr>
              <a:t>Seek not to be cumbered. Forsake all unrighteousness. </a:t>
            </a:r>
            <a:r>
              <a:rPr lang="en-US" b="1" dirty="0">
                <a:latin typeface="Palatino"/>
              </a:rPr>
              <a:t>Commit not adultery—a temptation with which thou hast been troubled.</a:t>
            </a:r>
            <a:endParaRPr lang="en-US" b="1" dirty="0"/>
          </a:p>
        </p:txBody>
      </p:sp>
      <p:sp>
        <p:nvSpPr>
          <p:cNvPr id="2" name="Rectangle 1">
            <a:extLst>
              <a:ext uri="{FF2B5EF4-FFF2-40B4-BE49-F238E27FC236}">
                <a16:creationId xmlns:a16="http://schemas.microsoft.com/office/drawing/2014/main" id="{1E17A7F1-F7B1-4661-AB4F-6EC3EE140C36}"/>
              </a:ext>
            </a:extLst>
          </p:cNvPr>
          <p:cNvSpPr/>
          <p:nvPr/>
        </p:nvSpPr>
        <p:spPr>
          <a:xfrm>
            <a:off x="931126" y="2091302"/>
            <a:ext cx="5533053" cy="369332"/>
          </a:xfrm>
          <a:prstGeom prst="rect">
            <a:avLst/>
          </a:prstGeom>
        </p:spPr>
        <p:txBody>
          <a:bodyPr wrap="none">
            <a:spAutoFit/>
          </a:bodyPr>
          <a:lstStyle/>
          <a:p>
            <a:r>
              <a:rPr lang="en-US" b="1" dirty="0"/>
              <a:t> What temptation had Brother McLellin struggled with? </a:t>
            </a:r>
          </a:p>
        </p:txBody>
      </p:sp>
      <p:sp>
        <p:nvSpPr>
          <p:cNvPr id="5" name="Rectangle 4">
            <a:extLst>
              <a:ext uri="{FF2B5EF4-FFF2-40B4-BE49-F238E27FC236}">
                <a16:creationId xmlns:a16="http://schemas.microsoft.com/office/drawing/2014/main" id="{F8CCE189-6031-4788-9D88-547439C71214}"/>
              </a:ext>
            </a:extLst>
          </p:cNvPr>
          <p:cNvSpPr/>
          <p:nvPr/>
        </p:nvSpPr>
        <p:spPr>
          <a:xfrm>
            <a:off x="1001286" y="2407626"/>
            <a:ext cx="5390771"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Lord knows our specific challenges and temptations</a:t>
            </a:r>
          </a:p>
        </p:txBody>
      </p:sp>
      <p:sp>
        <p:nvSpPr>
          <p:cNvPr id="6" name="Rectangle 5">
            <a:extLst>
              <a:ext uri="{FF2B5EF4-FFF2-40B4-BE49-F238E27FC236}">
                <a16:creationId xmlns:a16="http://schemas.microsoft.com/office/drawing/2014/main" id="{D33CA4D9-55C8-4940-BFB7-F3F77BDA86AC}"/>
              </a:ext>
            </a:extLst>
          </p:cNvPr>
          <p:cNvSpPr/>
          <p:nvPr/>
        </p:nvSpPr>
        <p:spPr>
          <a:xfrm>
            <a:off x="1001286" y="2906909"/>
            <a:ext cx="8897101" cy="646331"/>
          </a:xfrm>
          <a:prstGeom prst="rect">
            <a:avLst/>
          </a:prstGeom>
        </p:spPr>
        <p:txBody>
          <a:bodyPr wrap="square">
            <a:spAutoFit/>
          </a:bodyPr>
          <a:lstStyle/>
          <a:p>
            <a:pPr algn="just"/>
            <a:r>
              <a:rPr lang="en-US" b="1" dirty="0"/>
              <a:t>Why do you think it is important to understand that the Lord knows our specific challenges and temptations?</a:t>
            </a:r>
          </a:p>
        </p:txBody>
      </p:sp>
    </p:spTree>
    <p:extLst>
      <p:ext uri="{BB962C8B-B14F-4D97-AF65-F5344CB8AC3E}">
        <p14:creationId xmlns:p14="http://schemas.microsoft.com/office/powerpoint/2010/main" val="408323531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000"/>
                                        <p:tgtEl>
                                          <p:spTgt spid="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5"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5" dur="1000" fill="hold"/>
                                        <p:tgtEl>
                                          <p:spTgt spid="5"/>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72</a:t>
            </a:r>
          </a:p>
        </p:txBody>
      </p:sp>
      <p:sp>
        <p:nvSpPr>
          <p:cNvPr id="2" name="Rectangle 1">
            <a:extLst>
              <a:ext uri="{FF2B5EF4-FFF2-40B4-BE49-F238E27FC236}">
                <a16:creationId xmlns:a16="http://schemas.microsoft.com/office/drawing/2014/main" id="{A6FBA304-4D1F-408E-8141-CDD25FB04B34}"/>
              </a:ext>
            </a:extLst>
          </p:cNvPr>
          <p:cNvSpPr/>
          <p:nvPr/>
        </p:nvSpPr>
        <p:spPr>
          <a:xfrm>
            <a:off x="1133809" y="2638361"/>
            <a:ext cx="4669163" cy="369332"/>
          </a:xfrm>
          <a:prstGeom prst="rect">
            <a:avLst/>
          </a:prstGeom>
        </p:spPr>
        <p:txBody>
          <a:bodyPr wrap="none">
            <a:spAutoFit/>
          </a:bodyPr>
          <a:lstStyle/>
          <a:p>
            <a:r>
              <a:rPr lang="en-US" b="1" dirty="0"/>
              <a:t>What do we need to do to receive eternal life? </a:t>
            </a:r>
          </a:p>
        </p:txBody>
      </p:sp>
      <p:sp>
        <p:nvSpPr>
          <p:cNvPr id="4" name="Rectangle 3">
            <a:extLst>
              <a:ext uri="{FF2B5EF4-FFF2-40B4-BE49-F238E27FC236}">
                <a16:creationId xmlns:a16="http://schemas.microsoft.com/office/drawing/2014/main" id="{B9EC4865-8CB8-4FF1-BAAD-83F99CA812BC}"/>
              </a:ext>
            </a:extLst>
          </p:cNvPr>
          <p:cNvSpPr/>
          <p:nvPr/>
        </p:nvSpPr>
        <p:spPr>
          <a:xfrm>
            <a:off x="1134793" y="770334"/>
            <a:ext cx="3153427" cy="430887"/>
          </a:xfrm>
          <a:prstGeom prst="rect">
            <a:avLst/>
          </a:prstGeom>
        </p:spPr>
        <p:txBody>
          <a:bodyPr wrap="none">
            <a:spAutoFit/>
          </a:bodyPr>
          <a:lstStyle/>
          <a:p>
            <a:r>
              <a:rPr lang="en-US" sz="2200" b="1" dirty="0">
                <a:latin typeface="Bahnschrift Condensed" panose="020B0502040204020203" pitchFamily="34" charset="0"/>
              </a:rPr>
              <a:t>Doctrine and Covenants 66:11-13.</a:t>
            </a:r>
          </a:p>
        </p:txBody>
      </p:sp>
      <p:sp>
        <p:nvSpPr>
          <p:cNvPr id="5" name="Rectangle 4">
            <a:extLst>
              <a:ext uri="{FF2B5EF4-FFF2-40B4-BE49-F238E27FC236}">
                <a16:creationId xmlns:a16="http://schemas.microsoft.com/office/drawing/2014/main" id="{77394920-8E2F-4CDC-94A1-C927FBEAEB1F}"/>
              </a:ext>
            </a:extLst>
          </p:cNvPr>
          <p:cNvSpPr/>
          <p:nvPr/>
        </p:nvSpPr>
        <p:spPr>
          <a:xfrm>
            <a:off x="1133809" y="1134961"/>
            <a:ext cx="8897101" cy="1323439"/>
          </a:xfrm>
          <a:prstGeom prst="rect">
            <a:avLst/>
          </a:prstGeom>
        </p:spPr>
        <p:txBody>
          <a:bodyPr wrap="square">
            <a:spAutoFit/>
          </a:bodyPr>
          <a:lstStyle/>
          <a:p>
            <a:pPr algn="just" fontAlgn="base"/>
            <a:r>
              <a:rPr lang="en-US" sz="1600" b="1" dirty="0">
                <a:latin typeface="Palatino"/>
              </a:rPr>
              <a:t>11 </a:t>
            </a:r>
            <a:r>
              <a:rPr lang="en-US" sz="1600" dirty="0">
                <a:latin typeface="Palatino"/>
              </a:rPr>
              <a:t>Keep these sayings, for they are true and faithful; and thou shalt magnify thine office, and push many people to Zion with songs of everlasting joy upon their heads.</a:t>
            </a:r>
          </a:p>
          <a:p>
            <a:pPr algn="just" fontAlgn="base"/>
            <a:r>
              <a:rPr lang="en-US" sz="1600" b="1" dirty="0">
                <a:latin typeface="Palatino"/>
              </a:rPr>
              <a:t>12 </a:t>
            </a:r>
            <a:r>
              <a:rPr lang="en-US" sz="1600" dirty="0">
                <a:latin typeface="Palatino"/>
              </a:rPr>
              <a:t>Continue in these things even unto the end, and you shall have a crown of eternal life at the right hand of my Father, who is full of grace and truth.</a:t>
            </a:r>
          </a:p>
          <a:p>
            <a:pPr algn="just" fontAlgn="base"/>
            <a:r>
              <a:rPr lang="en-US" sz="1600" b="1" dirty="0">
                <a:latin typeface="Palatino"/>
              </a:rPr>
              <a:t>13 </a:t>
            </a:r>
            <a:r>
              <a:rPr lang="en-US" sz="1600" dirty="0">
                <a:latin typeface="Palatino"/>
              </a:rPr>
              <a:t>Verily, thus saith the Lord your God, your Redeemer, even Jesus Christ. Amen.</a:t>
            </a:r>
            <a:endParaRPr lang="en-US" sz="1600" b="0" i="0" dirty="0">
              <a:effectLst/>
              <a:latin typeface="Palatino"/>
            </a:endParaRPr>
          </a:p>
        </p:txBody>
      </p:sp>
      <p:sp>
        <p:nvSpPr>
          <p:cNvPr id="3" name="Rectangle 2">
            <a:extLst>
              <a:ext uri="{FF2B5EF4-FFF2-40B4-BE49-F238E27FC236}">
                <a16:creationId xmlns:a16="http://schemas.microsoft.com/office/drawing/2014/main" id="{47F5811C-2F0A-4AA4-ACE8-FA1F630B5154}"/>
              </a:ext>
            </a:extLst>
          </p:cNvPr>
          <p:cNvSpPr/>
          <p:nvPr/>
        </p:nvSpPr>
        <p:spPr>
          <a:xfrm>
            <a:off x="1133809" y="3059668"/>
            <a:ext cx="5985421" cy="369332"/>
          </a:xfrm>
          <a:prstGeom prst="rect">
            <a:avLst/>
          </a:prstGeom>
        </p:spPr>
        <p:txBody>
          <a:bodyPr wrap="none">
            <a:spAutoFit/>
          </a:bodyPr>
          <a:lstStyle/>
          <a:p>
            <a:r>
              <a:rPr lang="en-US" i="1" dirty="0">
                <a:effectLst>
                  <a:outerShdw blurRad="38100" dist="38100" dir="2700000" algn="tl">
                    <a:srgbClr val="000000">
                      <a:alpha val="43137"/>
                    </a:srgbClr>
                  </a:outerShdw>
                </a:effectLst>
              </a:rPr>
              <a:t>if we continue faithfully to the end, we will receive eternal life</a:t>
            </a:r>
          </a:p>
        </p:txBody>
      </p:sp>
      <p:sp>
        <p:nvSpPr>
          <p:cNvPr id="6" name="Rectangle 5">
            <a:extLst>
              <a:ext uri="{FF2B5EF4-FFF2-40B4-BE49-F238E27FC236}">
                <a16:creationId xmlns:a16="http://schemas.microsoft.com/office/drawing/2014/main" id="{466780D2-93AE-4428-9083-B1F8F51A539E}"/>
              </a:ext>
            </a:extLst>
          </p:cNvPr>
          <p:cNvSpPr/>
          <p:nvPr/>
        </p:nvSpPr>
        <p:spPr>
          <a:xfrm>
            <a:off x="1133809" y="3498597"/>
            <a:ext cx="5814092" cy="369332"/>
          </a:xfrm>
          <a:prstGeom prst="rect">
            <a:avLst/>
          </a:prstGeom>
        </p:spPr>
        <p:txBody>
          <a:bodyPr wrap="none">
            <a:spAutoFit/>
          </a:bodyPr>
          <a:lstStyle/>
          <a:p>
            <a:r>
              <a:rPr lang="en-US" b="1" dirty="0"/>
              <a:t>What does it mean to you to continue faithfully to the end?</a:t>
            </a:r>
          </a:p>
        </p:txBody>
      </p:sp>
    </p:spTree>
    <p:extLst>
      <p:ext uri="{BB962C8B-B14F-4D97-AF65-F5344CB8AC3E}">
        <p14:creationId xmlns:p14="http://schemas.microsoft.com/office/powerpoint/2010/main" val="7625151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0-#ppt_w/2"/>
                                          </p:val>
                                        </p:tav>
                                        <p:tav tm="100000">
                                          <p:val>
                                            <p:strVal val="#ppt_x"/>
                                          </p:val>
                                        </p:tav>
                                      </p:tavLst>
                                    </p:anim>
                                    <p:anim calcmode="lin" valueType="num">
                                      <p:cBhvr additive="base">
                                        <p:cTn id="16"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ircle(in)">
                                      <p:cBhvr>
                                        <p:cTn id="21" dur="20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3"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72</a:t>
            </a:r>
          </a:p>
        </p:txBody>
      </p:sp>
      <p:sp>
        <p:nvSpPr>
          <p:cNvPr id="3" name="Rectangle: Rounded Corners 2">
            <a:extLst>
              <a:ext uri="{FF2B5EF4-FFF2-40B4-BE49-F238E27FC236}">
                <a16:creationId xmlns:a16="http://schemas.microsoft.com/office/drawing/2014/main" id="{E7B5FCC4-208F-4868-94FD-6ED494842690}"/>
              </a:ext>
            </a:extLst>
          </p:cNvPr>
          <p:cNvSpPr/>
          <p:nvPr/>
        </p:nvSpPr>
        <p:spPr>
          <a:xfrm>
            <a:off x="2105265" y="890974"/>
            <a:ext cx="7063408" cy="2806383"/>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“While Joseph was in prison at Richmond, Mo., McLellin, who was a large and active man, went to the sheriff and asked for the privilege of flogging the Prophet. Permission was granted on condition that Joseph would fight. The sheriff made known … McLellin’s earnest request, to which Joseph consented, if his irons were taken off. McLellin then refused to fight unless he could have a club, to which Joseph was perfectly willing; but the sheriff would not allow them to fight on such unequal terms” (“History of Brigham Young,”Millennial Star, Dec. 17, 1864,808).</a:t>
            </a:r>
          </a:p>
        </p:txBody>
      </p:sp>
      <p:sp>
        <p:nvSpPr>
          <p:cNvPr id="4" name="Rectangle 3">
            <a:extLst>
              <a:ext uri="{FF2B5EF4-FFF2-40B4-BE49-F238E27FC236}">
                <a16:creationId xmlns:a16="http://schemas.microsoft.com/office/drawing/2014/main" id="{BF96A240-D674-4E31-93C9-DC935CDFE2D9}"/>
              </a:ext>
            </a:extLst>
          </p:cNvPr>
          <p:cNvSpPr/>
          <p:nvPr/>
        </p:nvSpPr>
        <p:spPr>
          <a:xfrm>
            <a:off x="1775791" y="4364791"/>
            <a:ext cx="7714596" cy="369332"/>
          </a:xfrm>
          <a:prstGeom prst="rect">
            <a:avLst/>
          </a:prstGeom>
        </p:spPr>
        <p:txBody>
          <a:bodyPr wrap="square">
            <a:spAutoFit/>
          </a:bodyPr>
          <a:lstStyle/>
          <a:p>
            <a:r>
              <a:rPr lang="en-US" b="1" dirty="0"/>
              <a:t>What will you do to move closer to God and to continue faithfully to the end?</a:t>
            </a:r>
          </a:p>
        </p:txBody>
      </p:sp>
    </p:spTree>
    <p:extLst>
      <p:ext uri="{BB962C8B-B14F-4D97-AF65-F5344CB8AC3E}">
        <p14:creationId xmlns:p14="http://schemas.microsoft.com/office/powerpoint/2010/main" val="103574721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72</a:t>
            </a:r>
          </a:p>
        </p:txBody>
      </p:sp>
      <p:sp>
        <p:nvSpPr>
          <p:cNvPr id="3" name="Rectangle 2">
            <a:extLst>
              <a:ext uri="{FF2B5EF4-FFF2-40B4-BE49-F238E27FC236}">
                <a16:creationId xmlns:a16="http://schemas.microsoft.com/office/drawing/2014/main" id="{A45A8041-F84B-4507-A449-C607E8B54304}"/>
              </a:ext>
            </a:extLst>
          </p:cNvPr>
          <p:cNvSpPr/>
          <p:nvPr/>
        </p:nvSpPr>
        <p:spPr>
          <a:xfrm>
            <a:off x="2437617" y="2797128"/>
            <a:ext cx="7316766" cy="830997"/>
          </a:xfrm>
          <a:prstGeom prst="rect">
            <a:avLst/>
          </a:prstGeom>
        </p:spPr>
        <p:txBody>
          <a:bodyPr wrap="square">
            <a:spAutoFit/>
          </a:bodyPr>
          <a:lstStyle/>
          <a:p>
            <a:pPr algn="ctr"/>
            <a:r>
              <a:rPr lang="en-US" sz="4800" b="1" dirty="0">
                <a:solidFill>
                  <a:schemeClr val="tx1">
                    <a:lumMod val="95000"/>
                    <a:lumOff val="5000"/>
                  </a:schemeClr>
                </a:solidFill>
                <a:effectLst>
                  <a:outerShdw blurRad="38100" dist="38100" dir="2700000" algn="tl">
                    <a:srgbClr val="000000">
                      <a:alpha val="43137"/>
                    </a:srgbClr>
                  </a:outerShdw>
                </a:effectLst>
                <a:latin typeface="Garamond" panose="02020404030301010803" pitchFamily="18" charset="0"/>
                <a:ea typeface="Microsoft JhengHei" panose="020B0604030504040204" pitchFamily="34" charset="-120"/>
              </a:rPr>
              <a:t>Doctrine and Covenants 66.</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EFE89525-6B59-4873-8CAC-EC54E6E4C558}"/>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72</a:t>
            </a:r>
          </a:p>
        </p:txBody>
      </p:sp>
      <p:sp>
        <p:nvSpPr>
          <p:cNvPr id="2" name="Rectangle 1">
            <a:extLst>
              <a:ext uri="{FF2B5EF4-FFF2-40B4-BE49-F238E27FC236}">
                <a16:creationId xmlns:a16="http://schemas.microsoft.com/office/drawing/2014/main" id="{28C05309-E085-4C11-A91B-82AAADBADDC8}"/>
              </a:ext>
            </a:extLst>
          </p:cNvPr>
          <p:cNvSpPr/>
          <p:nvPr/>
        </p:nvSpPr>
        <p:spPr>
          <a:xfrm>
            <a:off x="1134793" y="890974"/>
            <a:ext cx="3002745" cy="430887"/>
          </a:xfrm>
          <a:prstGeom prst="rect">
            <a:avLst/>
          </a:prstGeom>
        </p:spPr>
        <p:txBody>
          <a:bodyPr wrap="none">
            <a:spAutoFit/>
          </a:bodyPr>
          <a:lstStyle/>
          <a:p>
            <a:r>
              <a:rPr lang="en-US" sz="2200" b="1" dirty="0">
                <a:latin typeface="Bahnschrift Condensed" panose="020B0502040204020203" pitchFamily="34" charset="0"/>
              </a:rPr>
              <a:t>Doctrine and Covenants 66:1-3.</a:t>
            </a:r>
          </a:p>
        </p:txBody>
      </p:sp>
      <p:sp>
        <p:nvSpPr>
          <p:cNvPr id="3" name="Rectangle 2">
            <a:extLst>
              <a:ext uri="{FF2B5EF4-FFF2-40B4-BE49-F238E27FC236}">
                <a16:creationId xmlns:a16="http://schemas.microsoft.com/office/drawing/2014/main" id="{84F52F4F-78F3-463E-ADEF-726D0967B76B}"/>
              </a:ext>
            </a:extLst>
          </p:cNvPr>
          <p:cNvSpPr/>
          <p:nvPr/>
        </p:nvSpPr>
        <p:spPr>
          <a:xfrm>
            <a:off x="1165388" y="2767280"/>
            <a:ext cx="9861225" cy="1077218"/>
          </a:xfrm>
          <a:prstGeom prst="rect">
            <a:avLst/>
          </a:prstGeom>
        </p:spPr>
        <p:txBody>
          <a:bodyPr wrap="none">
            <a:spAutoFit/>
          </a:bodyPr>
          <a:lstStyle/>
          <a:p>
            <a:pPr algn="ctr"/>
            <a:r>
              <a:rPr lang="en-US" sz="3200" b="1" dirty="0">
                <a:latin typeface="Garamond" panose="02020404030301010803" pitchFamily="18" charset="0"/>
              </a:rPr>
              <a:t>“The Lord declares that William E. McLellin is blessed </a:t>
            </a:r>
          </a:p>
          <a:p>
            <a:pPr algn="ctr"/>
            <a:r>
              <a:rPr lang="en-US" sz="3200" b="1" dirty="0">
                <a:latin typeface="Garamond" panose="02020404030301010803" pitchFamily="18" charset="0"/>
              </a:rPr>
              <a:t>because he has received the gospel”</a:t>
            </a:r>
          </a:p>
        </p:txBody>
      </p:sp>
    </p:spTree>
    <p:extLst>
      <p:ext uri="{BB962C8B-B14F-4D97-AF65-F5344CB8AC3E}">
        <p14:creationId xmlns:p14="http://schemas.microsoft.com/office/powerpoint/2010/main" val="224522743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E0834A13-7B63-4500-B875-AF7854C46E5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72</a:t>
            </a:r>
          </a:p>
        </p:txBody>
      </p:sp>
      <p:cxnSp>
        <p:nvCxnSpPr>
          <p:cNvPr id="3" name="Straight Arrow Connector 2">
            <a:extLst>
              <a:ext uri="{FF2B5EF4-FFF2-40B4-BE49-F238E27FC236}">
                <a16:creationId xmlns:a16="http://schemas.microsoft.com/office/drawing/2014/main" id="{274D869F-133A-498C-9AA4-C6C6868B39AD}"/>
              </a:ext>
            </a:extLst>
          </p:cNvPr>
          <p:cNvCxnSpPr>
            <a:cxnSpLocks/>
          </p:cNvCxnSpPr>
          <p:nvPr/>
        </p:nvCxnSpPr>
        <p:spPr>
          <a:xfrm>
            <a:off x="1659988" y="1547446"/>
            <a:ext cx="8937301" cy="0"/>
          </a:xfrm>
          <a:prstGeom prst="straightConnector1">
            <a:avLst/>
          </a:prstGeom>
          <a:ln w="28575" cmpd="sng">
            <a:headEnd type="triangle"/>
            <a:tailEnd type="triangle"/>
          </a:ln>
        </p:spPr>
        <p:style>
          <a:lnRef idx="3">
            <a:schemeClr val="dk1"/>
          </a:lnRef>
          <a:fillRef idx="0">
            <a:schemeClr val="dk1"/>
          </a:fillRef>
          <a:effectRef idx="2">
            <a:schemeClr val="dk1"/>
          </a:effectRef>
          <a:fontRef idx="minor">
            <a:schemeClr val="tx1"/>
          </a:fontRef>
        </p:style>
      </p:cxnSp>
      <p:sp>
        <p:nvSpPr>
          <p:cNvPr id="4" name="TextBox 3">
            <a:extLst>
              <a:ext uri="{FF2B5EF4-FFF2-40B4-BE49-F238E27FC236}">
                <a16:creationId xmlns:a16="http://schemas.microsoft.com/office/drawing/2014/main" id="{60D897DC-10E5-48CD-9222-2B0FEFBE3977}"/>
              </a:ext>
            </a:extLst>
          </p:cNvPr>
          <p:cNvSpPr txBox="1"/>
          <p:nvPr/>
        </p:nvSpPr>
        <p:spPr>
          <a:xfrm>
            <a:off x="1547444" y="1556805"/>
            <a:ext cx="1443537" cy="369332"/>
          </a:xfrm>
          <a:prstGeom prst="rect">
            <a:avLst/>
          </a:prstGeom>
          <a:noFill/>
        </p:spPr>
        <p:txBody>
          <a:bodyPr wrap="none" rtlCol="0">
            <a:spAutoFit/>
          </a:bodyPr>
          <a:lstStyle/>
          <a:p>
            <a:r>
              <a:rPr lang="en-US" b="1" dirty="0"/>
              <a:t>Far from God</a:t>
            </a:r>
          </a:p>
        </p:txBody>
      </p:sp>
      <p:sp>
        <p:nvSpPr>
          <p:cNvPr id="22" name="TextBox 21">
            <a:extLst>
              <a:ext uri="{FF2B5EF4-FFF2-40B4-BE49-F238E27FC236}">
                <a16:creationId xmlns:a16="http://schemas.microsoft.com/office/drawing/2014/main" id="{A29CC1F5-85B7-4053-84EA-3BD0B8676003}"/>
              </a:ext>
            </a:extLst>
          </p:cNvPr>
          <p:cNvSpPr txBox="1"/>
          <p:nvPr/>
        </p:nvSpPr>
        <p:spPr>
          <a:xfrm>
            <a:off x="9271359" y="1556805"/>
            <a:ext cx="1394292" cy="369332"/>
          </a:xfrm>
          <a:prstGeom prst="rect">
            <a:avLst/>
          </a:prstGeom>
          <a:noFill/>
        </p:spPr>
        <p:txBody>
          <a:bodyPr wrap="none" rtlCol="0">
            <a:spAutoFit/>
          </a:bodyPr>
          <a:lstStyle/>
          <a:p>
            <a:r>
              <a:rPr lang="en-US" b="1" dirty="0"/>
              <a:t>Close to God</a:t>
            </a:r>
          </a:p>
        </p:txBody>
      </p:sp>
      <p:sp>
        <p:nvSpPr>
          <p:cNvPr id="7" name="Rectangle 6">
            <a:extLst>
              <a:ext uri="{FF2B5EF4-FFF2-40B4-BE49-F238E27FC236}">
                <a16:creationId xmlns:a16="http://schemas.microsoft.com/office/drawing/2014/main" id="{11341A33-E005-48C4-BFC8-DBF3EBB82571}"/>
              </a:ext>
            </a:extLst>
          </p:cNvPr>
          <p:cNvSpPr/>
          <p:nvPr/>
        </p:nvSpPr>
        <p:spPr>
          <a:xfrm>
            <a:off x="2775617" y="2062040"/>
            <a:ext cx="6794696" cy="2677654"/>
          </a:xfrm>
          <a:prstGeom prst="rect">
            <a:avLst/>
          </a:prstGeom>
          <a:solidFill>
            <a:srgbClr val="D880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23A8641-A588-42FB-8482-00021E95F1B5}"/>
              </a:ext>
            </a:extLst>
          </p:cNvPr>
          <p:cNvSpPr txBox="1"/>
          <p:nvPr/>
        </p:nvSpPr>
        <p:spPr>
          <a:xfrm>
            <a:off x="4224589" y="2071399"/>
            <a:ext cx="5345724" cy="2677656"/>
          </a:xfrm>
          <a:prstGeom prst="rect">
            <a:avLst/>
          </a:prstGeom>
          <a:noFill/>
        </p:spPr>
        <p:txBody>
          <a:bodyPr wrap="square" rtlCol="0">
            <a:spAutoFit/>
          </a:bodyPr>
          <a:lstStyle/>
          <a:p>
            <a:pPr algn="just"/>
            <a:r>
              <a:rPr lang="en-US" sz="1400" dirty="0"/>
              <a:t>“If you want to stay close to someone who has been dear to you, but from whom you are separated, you know how to do it. You would find a way to speak to them, you would listen to them, and you would discover ways to do things for each other. The more often that happened, the longer it went on, the deeper would be the bond of affection. If much time passed without the speaking, the listening, and the doing, the bond would weaken. </a:t>
            </a:r>
          </a:p>
          <a:p>
            <a:pPr algn="just"/>
            <a:r>
              <a:rPr lang="en-US" sz="1400" dirty="0"/>
              <a:t>“God is perfect and omnipotent, and you and I are mortal. But he is our Father, he loves us, and he offers the same opportunity to draw closer to him as would a loving friend. And you will do it in much the same way: speaking, listening, and doing” (“To Draw Closer to God,” Ensign, May 1991,66).</a:t>
            </a:r>
          </a:p>
        </p:txBody>
      </p:sp>
      <p:pic>
        <p:nvPicPr>
          <p:cNvPr id="10" name="Picture 9">
            <a:extLst>
              <a:ext uri="{FF2B5EF4-FFF2-40B4-BE49-F238E27FC236}">
                <a16:creationId xmlns:a16="http://schemas.microsoft.com/office/drawing/2014/main" id="{84CCAE54-B4D4-4EB2-B1B0-BB57AF494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3322" y="2167245"/>
            <a:ext cx="1327199" cy="1771879"/>
          </a:xfrm>
          <a:prstGeom prst="rect">
            <a:avLst/>
          </a:prstGeom>
        </p:spPr>
      </p:pic>
      <p:sp>
        <p:nvSpPr>
          <p:cNvPr id="11" name="TextBox 10">
            <a:extLst>
              <a:ext uri="{FF2B5EF4-FFF2-40B4-BE49-F238E27FC236}">
                <a16:creationId xmlns:a16="http://schemas.microsoft.com/office/drawing/2014/main" id="{29ED3245-9BB9-44F0-BE4D-605DE381AAD1}"/>
              </a:ext>
            </a:extLst>
          </p:cNvPr>
          <p:cNvSpPr txBox="1"/>
          <p:nvPr/>
        </p:nvSpPr>
        <p:spPr>
          <a:xfrm>
            <a:off x="2883322" y="3903733"/>
            <a:ext cx="1322157" cy="523220"/>
          </a:xfrm>
          <a:prstGeom prst="rect">
            <a:avLst/>
          </a:prstGeom>
          <a:noFill/>
        </p:spPr>
        <p:txBody>
          <a:bodyPr wrap="none" rtlCol="0">
            <a:spAutoFit/>
          </a:bodyPr>
          <a:lstStyle/>
          <a:p>
            <a:pPr algn="ctr"/>
            <a:r>
              <a:rPr lang="en-US" sz="1400" b="1" dirty="0"/>
              <a:t>President</a:t>
            </a:r>
          </a:p>
          <a:p>
            <a:pPr algn="ctr"/>
            <a:r>
              <a:rPr lang="en-US" sz="1400" b="1" dirty="0"/>
              <a:t>Henry B. Eyring</a:t>
            </a:r>
          </a:p>
        </p:txBody>
      </p:sp>
      <p:sp>
        <p:nvSpPr>
          <p:cNvPr id="13" name="Rectangle 12">
            <a:extLst>
              <a:ext uri="{FF2B5EF4-FFF2-40B4-BE49-F238E27FC236}">
                <a16:creationId xmlns:a16="http://schemas.microsoft.com/office/drawing/2014/main" id="{F98FE089-58D6-4A23-B1D1-44DE66D31E67}"/>
              </a:ext>
            </a:extLst>
          </p:cNvPr>
          <p:cNvSpPr/>
          <p:nvPr/>
        </p:nvSpPr>
        <p:spPr>
          <a:xfrm>
            <a:off x="1659988" y="4964674"/>
            <a:ext cx="3363549" cy="369332"/>
          </a:xfrm>
          <a:prstGeom prst="rect">
            <a:avLst/>
          </a:prstGeom>
        </p:spPr>
        <p:txBody>
          <a:bodyPr wrap="none">
            <a:spAutoFit/>
          </a:bodyPr>
          <a:lstStyle/>
          <a:p>
            <a:r>
              <a:rPr lang="en-US" b="1" dirty="0"/>
              <a:t>How can we draw closer to God? </a:t>
            </a:r>
          </a:p>
        </p:txBody>
      </p:sp>
      <p:sp>
        <p:nvSpPr>
          <p:cNvPr id="24" name="Rectangle 23">
            <a:extLst>
              <a:ext uri="{FF2B5EF4-FFF2-40B4-BE49-F238E27FC236}">
                <a16:creationId xmlns:a16="http://schemas.microsoft.com/office/drawing/2014/main" id="{989EAE65-B6B2-463A-AFFD-85EF0EA7456C}"/>
              </a:ext>
            </a:extLst>
          </p:cNvPr>
          <p:cNvSpPr/>
          <p:nvPr/>
        </p:nvSpPr>
        <p:spPr>
          <a:xfrm>
            <a:off x="1659988" y="5334006"/>
            <a:ext cx="5213991" cy="369332"/>
          </a:xfrm>
          <a:prstGeom prst="rect">
            <a:avLst/>
          </a:prstGeom>
        </p:spPr>
        <p:txBody>
          <a:bodyPr wrap="none">
            <a:spAutoFit/>
          </a:bodyPr>
          <a:lstStyle/>
          <a:p>
            <a:r>
              <a:rPr lang="en-US" b="1" dirty="0"/>
              <a:t>What do you think it means to speak, listen, and do? </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25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125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horizontal)">
                                      <p:cBhvr>
                                        <p:cTn id="13" dur="1250"/>
                                        <p:tgtEl>
                                          <p:spTgt spid="7"/>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125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1000"/>
                                        <p:tgtEl>
                                          <p:spTgt spid="24"/>
                                        </p:tgtEl>
                                      </p:cBhvr>
                                    </p:animEffect>
                                    <p:anim calcmode="lin" valueType="num">
                                      <p:cBhvr>
                                        <p:cTn id="29" dur="1000" fill="hold"/>
                                        <p:tgtEl>
                                          <p:spTgt spid="24"/>
                                        </p:tgtEl>
                                        <p:attrNameLst>
                                          <p:attrName>ppt_x</p:attrName>
                                        </p:attrNameLst>
                                      </p:cBhvr>
                                      <p:tavLst>
                                        <p:tav tm="0">
                                          <p:val>
                                            <p:strVal val="#ppt_x"/>
                                          </p:val>
                                        </p:tav>
                                        <p:tav tm="100000">
                                          <p:val>
                                            <p:strVal val="#ppt_x"/>
                                          </p:val>
                                        </p:tav>
                                      </p:tavLst>
                                    </p:anim>
                                    <p:anim calcmode="lin" valueType="num">
                                      <p:cBhvr>
                                        <p:cTn id="30"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p:bldP spid="1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E74D729F-8509-4BBC-8844-5612EC71A191}"/>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72</a:t>
            </a:r>
          </a:p>
        </p:txBody>
      </p:sp>
      <p:sp>
        <p:nvSpPr>
          <p:cNvPr id="2" name="Rectangle 1">
            <a:extLst>
              <a:ext uri="{FF2B5EF4-FFF2-40B4-BE49-F238E27FC236}">
                <a16:creationId xmlns:a16="http://schemas.microsoft.com/office/drawing/2014/main" id="{5AF51F89-DFCC-4D3D-A9DF-94E3A1555BF7}"/>
              </a:ext>
            </a:extLst>
          </p:cNvPr>
          <p:cNvSpPr/>
          <p:nvPr/>
        </p:nvSpPr>
        <p:spPr>
          <a:xfrm>
            <a:off x="1378225" y="1408766"/>
            <a:ext cx="9144001" cy="1815882"/>
          </a:xfrm>
          <a:prstGeom prst="rect">
            <a:avLst/>
          </a:prstGeom>
        </p:spPr>
        <p:txBody>
          <a:bodyPr wrap="square">
            <a:spAutoFit/>
          </a:bodyPr>
          <a:lstStyle/>
          <a:p>
            <a:pPr algn="just" fontAlgn="base"/>
            <a:r>
              <a:rPr lang="en-US" sz="1600" b="1" dirty="0">
                <a:latin typeface="Palatino"/>
              </a:rPr>
              <a:t>1 </a:t>
            </a:r>
            <a:r>
              <a:rPr lang="en-US" sz="1600" dirty="0">
                <a:latin typeface="Palatino"/>
              </a:rPr>
              <a:t>Behold, thus saith the Lord unto my servant William E. McLellin—Blessed are you, inasmuch as you have turned away from your iniquities, and have received my truths, saith the Lord your Redeemer, the Savior of the world, even of as many as believe on my name.</a:t>
            </a:r>
          </a:p>
          <a:p>
            <a:pPr algn="just" fontAlgn="base"/>
            <a:r>
              <a:rPr lang="en-US" sz="1600" b="1" dirty="0">
                <a:latin typeface="Palatino"/>
              </a:rPr>
              <a:t>2 </a:t>
            </a:r>
            <a:r>
              <a:rPr lang="en-US" sz="1600" dirty="0">
                <a:latin typeface="Palatino"/>
              </a:rPr>
              <a:t>Verily I say unto you, blessed are you for receiving mine everlasting covenant, even the fulness of my gospel, sent forth unto the children of men, that they might have life and be made partakers of the glories which are to be revealed in the last days, as it was written by the prophets and apostles in days of old.</a:t>
            </a:r>
            <a:endParaRPr lang="en-US" sz="1600" b="0" i="0" dirty="0">
              <a:effectLst/>
              <a:latin typeface="Palatino"/>
            </a:endParaRPr>
          </a:p>
        </p:txBody>
      </p:sp>
      <p:sp>
        <p:nvSpPr>
          <p:cNvPr id="7" name="Rectangle 6">
            <a:extLst>
              <a:ext uri="{FF2B5EF4-FFF2-40B4-BE49-F238E27FC236}">
                <a16:creationId xmlns:a16="http://schemas.microsoft.com/office/drawing/2014/main" id="{708DE025-7321-4749-838D-E7D02591DC85}"/>
              </a:ext>
            </a:extLst>
          </p:cNvPr>
          <p:cNvSpPr/>
          <p:nvPr/>
        </p:nvSpPr>
        <p:spPr>
          <a:xfrm>
            <a:off x="1378224" y="1049785"/>
            <a:ext cx="3002745" cy="430887"/>
          </a:xfrm>
          <a:prstGeom prst="rect">
            <a:avLst/>
          </a:prstGeom>
        </p:spPr>
        <p:txBody>
          <a:bodyPr wrap="none">
            <a:spAutoFit/>
          </a:bodyPr>
          <a:lstStyle/>
          <a:p>
            <a:r>
              <a:rPr lang="en-US" sz="2200" b="1" dirty="0">
                <a:latin typeface="Bahnschrift Condensed" panose="020B0502040204020203" pitchFamily="34" charset="0"/>
              </a:rPr>
              <a:t>Doctrine and Covenants 66:1-2.</a:t>
            </a:r>
          </a:p>
        </p:txBody>
      </p:sp>
      <p:sp>
        <p:nvSpPr>
          <p:cNvPr id="3" name="Rectangle 2">
            <a:extLst>
              <a:ext uri="{FF2B5EF4-FFF2-40B4-BE49-F238E27FC236}">
                <a16:creationId xmlns:a16="http://schemas.microsoft.com/office/drawing/2014/main" id="{ECB7C830-8462-4497-9F2A-FCD7F2AD64C2}"/>
              </a:ext>
            </a:extLst>
          </p:cNvPr>
          <p:cNvSpPr/>
          <p:nvPr/>
        </p:nvSpPr>
        <p:spPr>
          <a:xfrm>
            <a:off x="1378225" y="3229975"/>
            <a:ext cx="7050158" cy="369332"/>
          </a:xfrm>
          <a:prstGeom prst="rect">
            <a:avLst/>
          </a:prstGeom>
        </p:spPr>
        <p:txBody>
          <a:bodyPr wrap="square">
            <a:spAutoFit/>
          </a:bodyPr>
          <a:lstStyle/>
          <a:p>
            <a:r>
              <a:rPr lang="en-US" b="1" dirty="0"/>
              <a:t>Why had Brother McLellin been able to receive blessings from the Lord?</a:t>
            </a:r>
          </a:p>
        </p:txBody>
      </p:sp>
      <p:sp>
        <p:nvSpPr>
          <p:cNvPr id="4" name="Rectangle 3">
            <a:extLst>
              <a:ext uri="{FF2B5EF4-FFF2-40B4-BE49-F238E27FC236}">
                <a16:creationId xmlns:a16="http://schemas.microsoft.com/office/drawing/2014/main" id="{83E3AF29-3874-449F-94E7-DDFC631DBACA}"/>
              </a:ext>
            </a:extLst>
          </p:cNvPr>
          <p:cNvSpPr/>
          <p:nvPr/>
        </p:nvSpPr>
        <p:spPr>
          <a:xfrm>
            <a:off x="1378224" y="3599307"/>
            <a:ext cx="9144001"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Because he had turned away from his sins, received the Lord’s truths, and received the fulness of the gospel.</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BCC36943-8E2A-4A27-9C51-C469855299B2}"/>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72</a:t>
            </a:r>
          </a:p>
        </p:txBody>
      </p:sp>
      <p:sp>
        <p:nvSpPr>
          <p:cNvPr id="3" name="Rectangle 2">
            <a:extLst>
              <a:ext uri="{FF2B5EF4-FFF2-40B4-BE49-F238E27FC236}">
                <a16:creationId xmlns:a16="http://schemas.microsoft.com/office/drawing/2014/main" id="{3EA59A77-0BA5-46FF-9AD7-11981922AF28}"/>
              </a:ext>
            </a:extLst>
          </p:cNvPr>
          <p:cNvSpPr/>
          <p:nvPr/>
        </p:nvSpPr>
        <p:spPr>
          <a:xfrm>
            <a:off x="1134793" y="2276863"/>
            <a:ext cx="5330818" cy="369332"/>
          </a:xfrm>
          <a:prstGeom prst="rect">
            <a:avLst/>
          </a:prstGeom>
        </p:spPr>
        <p:txBody>
          <a:bodyPr wrap="none">
            <a:spAutoFit/>
          </a:bodyPr>
          <a:lstStyle/>
          <a:p>
            <a:r>
              <a:rPr lang="en-US" b="1" dirty="0"/>
              <a:t>What can we learn from the Lord’s counsel in verse 3?</a:t>
            </a:r>
          </a:p>
        </p:txBody>
      </p:sp>
      <p:sp>
        <p:nvSpPr>
          <p:cNvPr id="4" name="Rectangle 3">
            <a:extLst>
              <a:ext uri="{FF2B5EF4-FFF2-40B4-BE49-F238E27FC236}">
                <a16:creationId xmlns:a16="http://schemas.microsoft.com/office/drawing/2014/main" id="{18BF061E-EA44-4D6B-BA68-2F15CD93FB04}"/>
              </a:ext>
            </a:extLst>
          </p:cNvPr>
          <p:cNvSpPr/>
          <p:nvPr/>
        </p:nvSpPr>
        <p:spPr>
          <a:xfrm>
            <a:off x="1134793" y="2657815"/>
            <a:ext cx="4376904" cy="369332"/>
          </a:xfrm>
          <a:prstGeom prst="rect">
            <a:avLst/>
          </a:prstGeom>
        </p:spPr>
        <p:txBody>
          <a:bodyPr wrap="none">
            <a:spAutoFit/>
          </a:bodyPr>
          <a:lstStyle/>
          <a:p>
            <a:r>
              <a:rPr lang="en-US" i="1" dirty="0">
                <a:effectLst>
                  <a:outerShdw blurRad="38100" dist="38100" dir="2700000" algn="tl">
                    <a:srgbClr val="000000">
                      <a:alpha val="43137"/>
                    </a:srgbClr>
                  </a:outerShdw>
                </a:effectLst>
              </a:rPr>
              <a:t>We are commanded to repent of all our sins.</a:t>
            </a:r>
          </a:p>
        </p:txBody>
      </p:sp>
      <p:sp>
        <p:nvSpPr>
          <p:cNvPr id="9" name="Rectangle 8">
            <a:extLst>
              <a:ext uri="{FF2B5EF4-FFF2-40B4-BE49-F238E27FC236}">
                <a16:creationId xmlns:a16="http://schemas.microsoft.com/office/drawing/2014/main" id="{10403CD1-923C-4533-B278-20C064BCE65A}"/>
              </a:ext>
            </a:extLst>
          </p:cNvPr>
          <p:cNvSpPr/>
          <p:nvPr/>
        </p:nvSpPr>
        <p:spPr>
          <a:xfrm>
            <a:off x="1134794" y="760316"/>
            <a:ext cx="2826415" cy="430887"/>
          </a:xfrm>
          <a:prstGeom prst="rect">
            <a:avLst/>
          </a:prstGeom>
        </p:spPr>
        <p:txBody>
          <a:bodyPr wrap="none">
            <a:spAutoFit/>
          </a:bodyPr>
          <a:lstStyle/>
          <a:p>
            <a:r>
              <a:rPr lang="en-US" sz="2200" b="1" dirty="0">
                <a:latin typeface="Bahnschrift Condensed" panose="020B0502040204020203" pitchFamily="34" charset="0"/>
              </a:rPr>
              <a:t>Doctrine and Covenants 66:3.</a:t>
            </a:r>
          </a:p>
        </p:txBody>
      </p:sp>
      <p:sp>
        <p:nvSpPr>
          <p:cNvPr id="10" name="Rectangle 9">
            <a:extLst>
              <a:ext uri="{FF2B5EF4-FFF2-40B4-BE49-F238E27FC236}">
                <a16:creationId xmlns:a16="http://schemas.microsoft.com/office/drawing/2014/main" id="{499145AD-DCB3-48CE-BF35-532BD3D2FB02}"/>
              </a:ext>
            </a:extLst>
          </p:cNvPr>
          <p:cNvSpPr/>
          <p:nvPr/>
        </p:nvSpPr>
        <p:spPr>
          <a:xfrm>
            <a:off x="1134793" y="1111691"/>
            <a:ext cx="9144001" cy="584775"/>
          </a:xfrm>
          <a:prstGeom prst="rect">
            <a:avLst/>
          </a:prstGeom>
        </p:spPr>
        <p:txBody>
          <a:bodyPr wrap="square">
            <a:spAutoFit/>
          </a:bodyPr>
          <a:lstStyle/>
          <a:p>
            <a:pPr algn="just"/>
            <a:r>
              <a:rPr lang="en-US" sz="1600" dirty="0">
                <a:latin typeface="Palatino"/>
              </a:rPr>
              <a:t>Verily I say unto you, my servant William, that you are clean, but not all; repent, therefore, of those things which are not pleasing in my sight, saith the Lord, for the Lord will show them unto you.</a:t>
            </a:r>
            <a:endParaRPr lang="en-US" sz="1600" dirty="0"/>
          </a:p>
        </p:txBody>
      </p:sp>
      <p:sp>
        <p:nvSpPr>
          <p:cNvPr id="11" name="Rectangle 10">
            <a:extLst>
              <a:ext uri="{FF2B5EF4-FFF2-40B4-BE49-F238E27FC236}">
                <a16:creationId xmlns:a16="http://schemas.microsoft.com/office/drawing/2014/main" id="{89BDE0A4-7FFD-42CD-9EBD-286FBEF2F5A7}"/>
              </a:ext>
            </a:extLst>
          </p:cNvPr>
          <p:cNvSpPr/>
          <p:nvPr/>
        </p:nvSpPr>
        <p:spPr>
          <a:xfrm>
            <a:off x="1134793" y="1770673"/>
            <a:ext cx="5337936" cy="369332"/>
          </a:xfrm>
          <a:prstGeom prst="rect">
            <a:avLst/>
          </a:prstGeom>
        </p:spPr>
        <p:txBody>
          <a:bodyPr wrap="none">
            <a:spAutoFit/>
          </a:bodyPr>
          <a:lstStyle/>
          <a:p>
            <a:r>
              <a:rPr lang="en-US" b="1" dirty="0"/>
              <a:t>What do you think it means to be “clean, but not all”?</a:t>
            </a:r>
          </a:p>
        </p:txBody>
      </p:sp>
      <p:sp>
        <p:nvSpPr>
          <p:cNvPr id="5" name="Rectangle 4">
            <a:extLst>
              <a:ext uri="{FF2B5EF4-FFF2-40B4-BE49-F238E27FC236}">
                <a16:creationId xmlns:a16="http://schemas.microsoft.com/office/drawing/2014/main" id="{9CF5E102-646F-4125-AB65-03BF7D86A447}"/>
              </a:ext>
            </a:extLst>
          </p:cNvPr>
          <p:cNvSpPr/>
          <p:nvPr/>
        </p:nvSpPr>
        <p:spPr>
          <a:xfrm>
            <a:off x="1134792" y="3066247"/>
            <a:ext cx="7280337" cy="369332"/>
          </a:xfrm>
          <a:prstGeom prst="rect">
            <a:avLst/>
          </a:prstGeom>
        </p:spPr>
        <p:txBody>
          <a:bodyPr wrap="square">
            <a:spAutoFit/>
          </a:bodyPr>
          <a:lstStyle/>
          <a:p>
            <a:r>
              <a:rPr lang="en-US" b="1" dirty="0"/>
              <a:t>Why is it important to repent of all of our sins, and not just some of them?</a:t>
            </a:r>
          </a:p>
        </p:txBody>
      </p:sp>
      <p:sp>
        <p:nvSpPr>
          <p:cNvPr id="6" name="Rectangle 5">
            <a:extLst>
              <a:ext uri="{FF2B5EF4-FFF2-40B4-BE49-F238E27FC236}">
                <a16:creationId xmlns:a16="http://schemas.microsoft.com/office/drawing/2014/main" id="{49C93612-EA95-4327-AA6B-9F0A8E9CBE3A}"/>
              </a:ext>
            </a:extLst>
          </p:cNvPr>
          <p:cNvSpPr/>
          <p:nvPr/>
        </p:nvSpPr>
        <p:spPr>
          <a:xfrm>
            <a:off x="1134792" y="3447199"/>
            <a:ext cx="8499538" cy="369332"/>
          </a:xfrm>
          <a:prstGeom prst="rect">
            <a:avLst/>
          </a:prstGeom>
        </p:spPr>
        <p:txBody>
          <a:bodyPr wrap="square">
            <a:spAutoFit/>
          </a:bodyPr>
          <a:lstStyle/>
          <a:p>
            <a:r>
              <a:rPr lang="en-US" b="1" dirty="0"/>
              <a:t>What can we learn from this verse about how the Lord will help us in our repentance? </a:t>
            </a:r>
          </a:p>
        </p:txBody>
      </p:sp>
      <p:sp>
        <p:nvSpPr>
          <p:cNvPr id="7" name="Rectangle 6">
            <a:extLst>
              <a:ext uri="{FF2B5EF4-FFF2-40B4-BE49-F238E27FC236}">
                <a16:creationId xmlns:a16="http://schemas.microsoft.com/office/drawing/2014/main" id="{811644BA-F9BD-4A4B-B555-671B71563097}"/>
              </a:ext>
            </a:extLst>
          </p:cNvPr>
          <p:cNvSpPr/>
          <p:nvPr/>
        </p:nvSpPr>
        <p:spPr>
          <a:xfrm>
            <a:off x="1134792" y="3768723"/>
            <a:ext cx="5222263"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Lord will show us the things we need to repent of.</a:t>
            </a:r>
          </a:p>
        </p:txBody>
      </p:sp>
      <p:sp>
        <p:nvSpPr>
          <p:cNvPr id="18" name="Rectangle 17">
            <a:extLst>
              <a:ext uri="{FF2B5EF4-FFF2-40B4-BE49-F238E27FC236}">
                <a16:creationId xmlns:a16="http://schemas.microsoft.com/office/drawing/2014/main" id="{773C7960-A3F9-467F-A241-32FB57724230}"/>
              </a:ext>
            </a:extLst>
          </p:cNvPr>
          <p:cNvSpPr/>
          <p:nvPr/>
        </p:nvSpPr>
        <p:spPr>
          <a:xfrm>
            <a:off x="1134791" y="4159029"/>
            <a:ext cx="7638147" cy="369332"/>
          </a:xfrm>
          <a:prstGeom prst="rect">
            <a:avLst/>
          </a:prstGeom>
        </p:spPr>
        <p:txBody>
          <a:bodyPr wrap="square">
            <a:spAutoFit/>
          </a:bodyPr>
          <a:lstStyle/>
          <a:p>
            <a:r>
              <a:rPr lang="en-US" b="1" dirty="0"/>
              <a:t>What are some ways the Lord might show us the things we need to repent of?</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10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125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1250" fill="hold"/>
                                        <p:tgtEl>
                                          <p:spTgt spid="5"/>
                                        </p:tgtEl>
                                        <p:attrNameLst>
                                          <p:attrName>ppt_x</p:attrName>
                                        </p:attrNameLst>
                                      </p:cBhvr>
                                      <p:tavLst>
                                        <p:tav tm="0">
                                          <p:val>
                                            <p:strVal val="0-#ppt_w/2"/>
                                          </p:val>
                                        </p:tav>
                                        <p:tav tm="100000">
                                          <p:val>
                                            <p:strVal val="#ppt_x"/>
                                          </p:val>
                                        </p:tav>
                                      </p:tavLst>
                                    </p:anim>
                                    <p:anim calcmode="lin" valueType="num">
                                      <p:cBhvr additive="base">
                                        <p:cTn id="33" dur="125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1250" fill="hold"/>
                                        <p:tgtEl>
                                          <p:spTgt spid="6"/>
                                        </p:tgtEl>
                                        <p:attrNameLst>
                                          <p:attrName>ppt_x</p:attrName>
                                        </p:attrNameLst>
                                      </p:cBhvr>
                                      <p:tavLst>
                                        <p:tav tm="0">
                                          <p:val>
                                            <p:strVal val="1+#ppt_w/2"/>
                                          </p:val>
                                        </p:tav>
                                        <p:tav tm="100000">
                                          <p:val>
                                            <p:strVal val="#ppt_x"/>
                                          </p:val>
                                        </p:tav>
                                      </p:tavLst>
                                    </p:anim>
                                    <p:anim calcmode="lin" valueType="num">
                                      <p:cBhvr additive="base">
                                        <p:cTn id="39" dur="125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1000"/>
                                        <p:tgtEl>
                                          <p:spTgt spid="7"/>
                                        </p:tgtEl>
                                      </p:cBhvr>
                                    </p:animEffect>
                                    <p:anim calcmode="lin" valueType="num">
                                      <p:cBhvr>
                                        <p:cTn id="45" dur="1000" fill="hold"/>
                                        <p:tgtEl>
                                          <p:spTgt spid="7"/>
                                        </p:tgtEl>
                                        <p:attrNameLst>
                                          <p:attrName>ppt_x</p:attrName>
                                        </p:attrNameLst>
                                      </p:cBhvr>
                                      <p:tavLst>
                                        <p:tav tm="0">
                                          <p:val>
                                            <p:strVal val="#ppt_x"/>
                                          </p:val>
                                        </p:tav>
                                        <p:tav tm="100000">
                                          <p:val>
                                            <p:strVal val="#ppt_x"/>
                                          </p:val>
                                        </p:tav>
                                      </p:tavLst>
                                    </p:anim>
                                    <p:anim calcmode="lin" valueType="num">
                                      <p:cBhvr>
                                        <p:cTn id="4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circle(in)">
                                      <p:cBhvr>
                                        <p:cTn id="51"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9" grpId="0"/>
      <p:bldP spid="10" grpId="0"/>
      <p:bldP spid="11" grpId="0"/>
      <p:bldP spid="5" grpId="0"/>
      <p:bldP spid="6" grpId="0"/>
      <p:bldP spid="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BF3195A-C457-4C91-8E91-821227731BB0}"/>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72</a:t>
            </a:r>
          </a:p>
        </p:txBody>
      </p:sp>
      <p:sp>
        <p:nvSpPr>
          <p:cNvPr id="25" name="Rectangle 24">
            <a:extLst>
              <a:ext uri="{FF2B5EF4-FFF2-40B4-BE49-F238E27FC236}">
                <a16:creationId xmlns:a16="http://schemas.microsoft.com/office/drawing/2014/main" id="{2A3FCA37-1A5A-490C-BEAB-BE718D7A9CB3}"/>
              </a:ext>
            </a:extLst>
          </p:cNvPr>
          <p:cNvSpPr/>
          <p:nvPr/>
        </p:nvSpPr>
        <p:spPr>
          <a:xfrm>
            <a:off x="3013743" y="860952"/>
            <a:ext cx="6164514" cy="175432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9EA046D7-AD23-47F8-9A81-4806AEBDB870}"/>
              </a:ext>
            </a:extLst>
          </p:cNvPr>
          <p:cNvSpPr txBox="1"/>
          <p:nvPr/>
        </p:nvSpPr>
        <p:spPr>
          <a:xfrm>
            <a:off x="4083357" y="860951"/>
            <a:ext cx="5094900" cy="1754326"/>
          </a:xfrm>
          <a:prstGeom prst="rect">
            <a:avLst/>
          </a:prstGeom>
          <a:noFill/>
        </p:spPr>
        <p:txBody>
          <a:bodyPr wrap="square" rtlCol="0">
            <a:spAutoFit/>
          </a:bodyPr>
          <a:lstStyle/>
          <a:p>
            <a:pPr algn="just"/>
            <a:r>
              <a:rPr lang="en-US" dirty="0"/>
              <a:t>“One of the questions we must ask of our Heavenly Father in private prayer is this: ‘What have I done today, or not done, which displeases Thee? If I can only know, I will repent with all my heart without delay.’ That humble prayer will be answered” (“Do Not Delay,”</a:t>
            </a:r>
            <a:r>
              <a:rPr lang="en-US" dirty="0" err="1"/>
              <a:t>Ensign,Nov</a:t>
            </a:r>
            <a:r>
              <a:rPr lang="en-US" dirty="0"/>
              <a:t>. 1999,34).</a:t>
            </a:r>
          </a:p>
        </p:txBody>
      </p:sp>
      <p:pic>
        <p:nvPicPr>
          <p:cNvPr id="27" name="Picture 26">
            <a:extLst>
              <a:ext uri="{FF2B5EF4-FFF2-40B4-BE49-F238E27FC236}">
                <a16:creationId xmlns:a16="http://schemas.microsoft.com/office/drawing/2014/main" id="{57FF1735-627B-4365-BADC-ECE6056219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1448" y="919174"/>
            <a:ext cx="854204" cy="1140406"/>
          </a:xfrm>
          <a:prstGeom prst="rect">
            <a:avLst/>
          </a:prstGeom>
        </p:spPr>
      </p:pic>
      <p:sp>
        <p:nvSpPr>
          <p:cNvPr id="28" name="TextBox 27">
            <a:extLst>
              <a:ext uri="{FF2B5EF4-FFF2-40B4-BE49-F238E27FC236}">
                <a16:creationId xmlns:a16="http://schemas.microsoft.com/office/drawing/2014/main" id="{35E330D2-564C-4675-8E6E-B2DC5016373C}"/>
              </a:ext>
            </a:extLst>
          </p:cNvPr>
          <p:cNvSpPr txBox="1"/>
          <p:nvPr/>
        </p:nvSpPr>
        <p:spPr>
          <a:xfrm>
            <a:off x="3049856" y="2059580"/>
            <a:ext cx="997388" cy="400110"/>
          </a:xfrm>
          <a:prstGeom prst="rect">
            <a:avLst/>
          </a:prstGeom>
          <a:noFill/>
        </p:spPr>
        <p:txBody>
          <a:bodyPr wrap="none" rtlCol="0">
            <a:spAutoFit/>
          </a:bodyPr>
          <a:lstStyle/>
          <a:p>
            <a:pPr algn="ctr"/>
            <a:r>
              <a:rPr lang="en-US" sz="1000" b="1" dirty="0"/>
              <a:t>President</a:t>
            </a:r>
          </a:p>
          <a:p>
            <a:pPr algn="ctr"/>
            <a:r>
              <a:rPr lang="en-US" sz="1000" b="1" dirty="0"/>
              <a:t>Henry B. Eyring</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3C847A2C-60AD-4910-B345-7D849FAE92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72</a:t>
            </a:r>
          </a:p>
        </p:txBody>
      </p:sp>
      <p:sp>
        <p:nvSpPr>
          <p:cNvPr id="2" name="Rectangle 1">
            <a:extLst>
              <a:ext uri="{FF2B5EF4-FFF2-40B4-BE49-F238E27FC236}">
                <a16:creationId xmlns:a16="http://schemas.microsoft.com/office/drawing/2014/main" id="{42596DF6-D880-43A2-98FC-5C9431A0776B}"/>
              </a:ext>
            </a:extLst>
          </p:cNvPr>
          <p:cNvSpPr/>
          <p:nvPr/>
        </p:nvSpPr>
        <p:spPr>
          <a:xfrm>
            <a:off x="2776330" y="2521059"/>
            <a:ext cx="6639339" cy="1815882"/>
          </a:xfrm>
          <a:prstGeom prst="rect">
            <a:avLst/>
          </a:prstGeom>
        </p:spPr>
        <p:txBody>
          <a:bodyPr wrap="square">
            <a:spAutoFit/>
          </a:bodyPr>
          <a:lstStyle/>
          <a:p>
            <a:pPr algn="ctr"/>
            <a:r>
              <a:rPr lang="en-US" sz="2800" b="1" dirty="0">
                <a:latin typeface="Garamond" panose="02020404030301010803" pitchFamily="18" charset="0"/>
              </a:rPr>
              <a:t>“The Lord commands William E. McLellin to proclaim the gospel, forsake all unrighteousness, and continue faithfully to the end”</a:t>
            </a:r>
          </a:p>
        </p:txBody>
      </p:sp>
      <p:sp>
        <p:nvSpPr>
          <p:cNvPr id="19" name="Rectangle 18">
            <a:extLst>
              <a:ext uri="{FF2B5EF4-FFF2-40B4-BE49-F238E27FC236}">
                <a16:creationId xmlns:a16="http://schemas.microsoft.com/office/drawing/2014/main" id="{45F269D4-CCC8-4CE6-838F-EE11EB7938CB}"/>
              </a:ext>
            </a:extLst>
          </p:cNvPr>
          <p:cNvSpPr/>
          <p:nvPr/>
        </p:nvSpPr>
        <p:spPr>
          <a:xfrm>
            <a:off x="1134794" y="760316"/>
            <a:ext cx="3068469" cy="430887"/>
          </a:xfrm>
          <a:prstGeom prst="rect">
            <a:avLst/>
          </a:prstGeom>
        </p:spPr>
        <p:txBody>
          <a:bodyPr wrap="none">
            <a:spAutoFit/>
          </a:bodyPr>
          <a:lstStyle/>
          <a:p>
            <a:r>
              <a:rPr lang="en-US" sz="2200" b="1" dirty="0">
                <a:latin typeface="Bahnschrift Condensed" panose="020B0502040204020203" pitchFamily="34" charset="0"/>
              </a:rPr>
              <a:t>Doctrine and Covenants 66:4:13.</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1E94C9E6-3026-44E4-B034-91214F1A89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72</a:t>
            </a:r>
          </a:p>
        </p:txBody>
      </p:sp>
      <p:sp>
        <p:nvSpPr>
          <p:cNvPr id="12" name="Rectangle 11">
            <a:extLst>
              <a:ext uri="{FF2B5EF4-FFF2-40B4-BE49-F238E27FC236}">
                <a16:creationId xmlns:a16="http://schemas.microsoft.com/office/drawing/2014/main" id="{0B0CD3B5-3E5E-4FF3-8F5D-5BEB28417DF0}"/>
              </a:ext>
            </a:extLst>
          </p:cNvPr>
          <p:cNvSpPr/>
          <p:nvPr/>
        </p:nvSpPr>
        <p:spPr>
          <a:xfrm>
            <a:off x="1134794" y="760316"/>
            <a:ext cx="2836033" cy="430887"/>
          </a:xfrm>
          <a:prstGeom prst="rect">
            <a:avLst/>
          </a:prstGeom>
        </p:spPr>
        <p:txBody>
          <a:bodyPr wrap="none">
            <a:spAutoFit/>
          </a:bodyPr>
          <a:lstStyle/>
          <a:p>
            <a:r>
              <a:rPr lang="en-US" sz="2200" b="1" dirty="0">
                <a:latin typeface="Bahnschrift Condensed" panose="020B0502040204020203" pitchFamily="34" charset="0"/>
              </a:rPr>
              <a:t>Doctrine and Covenants 66:4.</a:t>
            </a:r>
          </a:p>
        </p:txBody>
      </p:sp>
      <p:sp>
        <p:nvSpPr>
          <p:cNvPr id="2" name="Rectangle 1">
            <a:extLst>
              <a:ext uri="{FF2B5EF4-FFF2-40B4-BE49-F238E27FC236}">
                <a16:creationId xmlns:a16="http://schemas.microsoft.com/office/drawing/2014/main" id="{D94A029D-831B-456A-8FC9-28C654C1DD32}"/>
              </a:ext>
            </a:extLst>
          </p:cNvPr>
          <p:cNvSpPr/>
          <p:nvPr/>
        </p:nvSpPr>
        <p:spPr>
          <a:xfrm>
            <a:off x="1134794" y="1098438"/>
            <a:ext cx="9347676" cy="646331"/>
          </a:xfrm>
          <a:prstGeom prst="rect">
            <a:avLst/>
          </a:prstGeom>
        </p:spPr>
        <p:txBody>
          <a:bodyPr wrap="square">
            <a:spAutoFit/>
          </a:bodyPr>
          <a:lstStyle/>
          <a:p>
            <a:pPr algn="just"/>
            <a:r>
              <a:rPr lang="en-US" dirty="0">
                <a:latin typeface="Palatino"/>
              </a:rPr>
              <a:t>And now, verily, I, the Lord, will show unto you what I will concerning you, or what is my will concerning you.</a:t>
            </a:r>
            <a:endParaRPr lang="en-US" dirty="0"/>
          </a:p>
        </p:txBody>
      </p:sp>
      <p:sp>
        <p:nvSpPr>
          <p:cNvPr id="3" name="Rectangle 2">
            <a:extLst>
              <a:ext uri="{FF2B5EF4-FFF2-40B4-BE49-F238E27FC236}">
                <a16:creationId xmlns:a16="http://schemas.microsoft.com/office/drawing/2014/main" id="{43196951-BB67-48CE-A7B1-9DD64BCFAB77}"/>
              </a:ext>
            </a:extLst>
          </p:cNvPr>
          <p:cNvSpPr/>
          <p:nvPr/>
        </p:nvSpPr>
        <p:spPr>
          <a:xfrm>
            <a:off x="1134794" y="1898225"/>
            <a:ext cx="4522713" cy="369332"/>
          </a:xfrm>
          <a:prstGeom prst="rect">
            <a:avLst/>
          </a:prstGeom>
        </p:spPr>
        <p:txBody>
          <a:bodyPr wrap="none">
            <a:spAutoFit/>
          </a:bodyPr>
          <a:lstStyle/>
          <a:p>
            <a:r>
              <a:rPr lang="en-US" b="1" dirty="0"/>
              <a:t>Why is it a blessing to know God’s will for us?</a:t>
            </a:r>
          </a:p>
        </p:txBody>
      </p:sp>
      <p:sp>
        <p:nvSpPr>
          <p:cNvPr id="13" name="Rectangle 12">
            <a:extLst>
              <a:ext uri="{FF2B5EF4-FFF2-40B4-BE49-F238E27FC236}">
                <a16:creationId xmlns:a16="http://schemas.microsoft.com/office/drawing/2014/main" id="{11F06922-D11A-42D4-8489-B36002940E0E}"/>
              </a:ext>
            </a:extLst>
          </p:cNvPr>
          <p:cNvSpPr/>
          <p:nvPr/>
        </p:nvSpPr>
        <p:spPr>
          <a:xfrm>
            <a:off x="1134794" y="2300251"/>
            <a:ext cx="3039615" cy="430887"/>
          </a:xfrm>
          <a:prstGeom prst="rect">
            <a:avLst/>
          </a:prstGeom>
        </p:spPr>
        <p:txBody>
          <a:bodyPr wrap="none">
            <a:spAutoFit/>
          </a:bodyPr>
          <a:lstStyle/>
          <a:p>
            <a:r>
              <a:rPr lang="en-US" sz="2200" b="1" dirty="0">
                <a:latin typeface="Bahnschrift Condensed" panose="020B0502040204020203" pitchFamily="34" charset="0"/>
              </a:rPr>
              <a:t>Doctrine and Covenants 66:5-9.</a:t>
            </a:r>
          </a:p>
        </p:txBody>
      </p:sp>
      <p:sp>
        <p:nvSpPr>
          <p:cNvPr id="14" name="Rectangle 13">
            <a:extLst>
              <a:ext uri="{FF2B5EF4-FFF2-40B4-BE49-F238E27FC236}">
                <a16:creationId xmlns:a16="http://schemas.microsoft.com/office/drawing/2014/main" id="{16147A7A-BC12-4291-8706-EB8C3A35A630}"/>
              </a:ext>
            </a:extLst>
          </p:cNvPr>
          <p:cNvSpPr/>
          <p:nvPr/>
        </p:nvSpPr>
        <p:spPr>
          <a:xfrm>
            <a:off x="1134794" y="2731138"/>
            <a:ext cx="9347676" cy="2554545"/>
          </a:xfrm>
          <a:prstGeom prst="rect">
            <a:avLst/>
          </a:prstGeom>
        </p:spPr>
        <p:txBody>
          <a:bodyPr wrap="square">
            <a:spAutoFit/>
          </a:bodyPr>
          <a:lstStyle/>
          <a:p>
            <a:pPr algn="just" fontAlgn="base"/>
            <a:r>
              <a:rPr lang="en-US" sz="1600" b="1" dirty="0">
                <a:latin typeface="Palatino"/>
              </a:rPr>
              <a:t>5 </a:t>
            </a:r>
            <a:r>
              <a:rPr lang="en-US" sz="1600" dirty="0">
                <a:latin typeface="Palatino"/>
              </a:rPr>
              <a:t>Behold, verily I say unto you, that it is my will that you should proclaim my gospel from land to land, and from city to city, yea, in those regions round about where it has not been proclaimed.</a:t>
            </a:r>
          </a:p>
          <a:p>
            <a:pPr algn="just" fontAlgn="base"/>
            <a:r>
              <a:rPr lang="en-US" sz="1600" b="1" dirty="0">
                <a:latin typeface="Palatino"/>
              </a:rPr>
              <a:t>6 </a:t>
            </a:r>
            <a:r>
              <a:rPr lang="en-US" sz="1600" dirty="0">
                <a:latin typeface="Palatino"/>
              </a:rPr>
              <a:t>Tarry not many days in this place; go not up unto the land of Zion as yet; but inasmuch as you can send, send; otherwise, think not of thy property.</a:t>
            </a:r>
          </a:p>
          <a:p>
            <a:pPr algn="just" fontAlgn="base"/>
            <a:r>
              <a:rPr lang="en-US" sz="1600" b="1" dirty="0">
                <a:latin typeface="Palatino"/>
              </a:rPr>
              <a:t>7 </a:t>
            </a:r>
            <a:r>
              <a:rPr lang="en-US" sz="1600" dirty="0">
                <a:latin typeface="Palatino"/>
              </a:rPr>
              <a:t>Go unto the eastern lands, bear testimony in every place, unto every people and in their synagogues, reasoning with the people.</a:t>
            </a:r>
          </a:p>
          <a:p>
            <a:pPr algn="just" fontAlgn="base"/>
            <a:r>
              <a:rPr lang="en-US" sz="1600" b="1" dirty="0">
                <a:latin typeface="Palatino"/>
              </a:rPr>
              <a:t>8 </a:t>
            </a:r>
            <a:r>
              <a:rPr lang="en-US" sz="1600" dirty="0">
                <a:latin typeface="Palatino"/>
              </a:rPr>
              <a:t>Let my servant Samuel H. Smith go with you, and forsake him not, and give him thine instructions; and he that is faithful shall be made strong in every place; and I, the Lord, will go with you.</a:t>
            </a:r>
          </a:p>
          <a:p>
            <a:pPr algn="just" fontAlgn="base"/>
            <a:r>
              <a:rPr lang="en-US" sz="1600" b="1" dirty="0">
                <a:latin typeface="Palatino"/>
              </a:rPr>
              <a:t>9 </a:t>
            </a:r>
            <a:r>
              <a:rPr lang="en-US" sz="1600" dirty="0">
                <a:latin typeface="Palatino"/>
              </a:rPr>
              <a:t>Lay your hands upon the sick, and they shall recover. Return not till I, the Lord, shall send you. Be patient in affliction. Ask, and ye shall receive; knock, and it shall be opened unto you.</a:t>
            </a:r>
            <a:endParaRPr lang="en-US" sz="1600" b="0" i="0" dirty="0">
              <a:effectLst/>
              <a:latin typeface="Palatino"/>
            </a:endParaRP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p:tgtEl>
                                          <p:spTgt spid="13"/>
                                        </p:tgtEl>
                                        <p:attrNameLst>
                                          <p:attrName>ppt_y</p:attrName>
                                        </p:attrNameLst>
                                      </p:cBhvr>
                                      <p:tavLst>
                                        <p:tav tm="0">
                                          <p:val>
                                            <p:strVal val="#ppt_y+#ppt_h*1.125000"/>
                                          </p:val>
                                        </p:tav>
                                        <p:tav tm="100000">
                                          <p:val>
                                            <p:strVal val="#ppt_y"/>
                                          </p:val>
                                        </p:tav>
                                      </p:tavLst>
                                    </p:anim>
                                    <p:animEffect transition="in" filter="wipe(up)">
                                      <p:cBhvr>
                                        <p:cTn id="14" dur="500"/>
                                        <p:tgtEl>
                                          <p:spTgt spid="13"/>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p:tgtEl>
                                          <p:spTgt spid="14"/>
                                        </p:tgtEl>
                                        <p:attrNameLst>
                                          <p:attrName>ppt_y</p:attrName>
                                        </p:attrNameLst>
                                      </p:cBhvr>
                                      <p:tavLst>
                                        <p:tav tm="0">
                                          <p:val>
                                            <p:strVal val="#ppt_y+#ppt_h*1.125000"/>
                                          </p:val>
                                        </p:tav>
                                        <p:tav tm="100000">
                                          <p:val>
                                            <p:strVal val="#ppt_y"/>
                                          </p:val>
                                        </p:tav>
                                      </p:tavLst>
                                    </p:anim>
                                    <p:animEffect transition="in" filter="wipe(up)">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920</Words>
  <Application>Microsoft Office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Microsoft JhengHei</vt:lpstr>
      <vt:lpstr>PMingLiU-ExtB</vt:lpstr>
      <vt:lpstr>Arial</vt:lpstr>
      <vt:lpstr>Bahnschrift Condensed</vt:lpstr>
      <vt:lpstr>Calibri</vt:lpstr>
      <vt:lpstr>Calibri Light</vt:lpstr>
      <vt:lpstr>Cambria Math</vt:lpstr>
      <vt:lpstr>Garamond</vt:lpstr>
      <vt:lpstr>MV Boli</vt:lpstr>
      <vt:lpstr>Palatino</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2169</cp:revision>
  <dcterms:created xsi:type="dcterms:W3CDTF">2018-08-29T04:26:39Z</dcterms:created>
  <dcterms:modified xsi:type="dcterms:W3CDTF">2018-10-02T06:33:40Z</dcterms:modified>
</cp:coreProperties>
</file>