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719" r:id="rId1"/>
  </p:sldMasterIdLst>
  <p:notesMasterIdLst>
    <p:notesMasterId r:id="rId12"/>
  </p:notesMasterIdLst>
  <p:sldIdLst>
    <p:sldId id="296" r:id="rId2"/>
    <p:sldId id="304" r:id="rId3"/>
    <p:sldId id="299" r:id="rId4"/>
    <p:sldId id="308" r:id="rId5"/>
    <p:sldId id="305" r:id="rId6"/>
    <p:sldId id="306" r:id="rId7"/>
    <p:sldId id="307" r:id="rId8"/>
    <p:sldId id="310" r:id="rId9"/>
    <p:sldId id="309" r:id="rId10"/>
    <p:sldId id="312"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onald Esquerra" initials="RE" lastIdx="1" clrIdx="0">
    <p:extLst>
      <p:ext uri="{19B8F6BF-5375-455C-9EA6-DF929625EA0E}">
        <p15:presenceInfo xmlns:p15="http://schemas.microsoft.com/office/powerpoint/2012/main" userId="cdeda1aeaf90b9f3"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6600"/>
    <a:srgbClr val="333399"/>
    <a:srgbClr val="E6E6E6"/>
    <a:srgbClr val="D88028"/>
    <a:srgbClr val="D6E513"/>
    <a:srgbClr val="CC0000"/>
    <a:srgbClr val="B9B93A"/>
    <a:srgbClr val="13BD23"/>
    <a:srgbClr val="FFFFFF"/>
    <a:srgbClr val="F2D8D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44" autoAdjust="0"/>
    <p:restoredTop sz="94660"/>
  </p:normalViewPr>
  <p:slideViewPr>
    <p:cSldViewPr snapToGrid="0">
      <p:cViewPr>
        <p:scale>
          <a:sx n="66" d="100"/>
          <a:sy n="66" d="100"/>
        </p:scale>
        <p:origin x="348" y="21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818E6F4-4A24-4637-903E-B0B1742766B0}" type="datetimeFigureOut">
              <a:rPr lang="en-US" smtClean="0"/>
              <a:t>10/2/2018</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A2F80BE-C61D-4FF6-A9D6-85F634C9F475}" type="slidenum">
              <a:rPr lang="en-US" smtClean="0"/>
              <a:t>‹#›</a:t>
            </a:fld>
            <a:endParaRPr lang="en-US" dirty="0"/>
          </a:p>
        </p:txBody>
      </p:sp>
    </p:spTree>
    <p:extLst>
      <p:ext uri="{BB962C8B-B14F-4D97-AF65-F5344CB8AC3E}">
        <p14:creationId xmlns:p14="http://schemas.microsoft.com/office/powerpoint/2010/main" val="37851771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0D0788-7DBB-4A74-8692-D74F1D9231C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CBD76C2-4A12-42D3-ACDC-3303B253CA0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E7886F4-DB9B-4E05-8DB3-4A3BF4F5EAD1}"/>
              </a:ext>
            </a:extLst>
          </p:cNvPr>
          <p:cNvSpPr>
            <a:spLocks noGrp="1"/>
          </p:cNvSpPr>
          <p:nvPr>
            <p:ph type="dt" sz="half" idx="10"/>
          </p:nvPr>
        </p:nvSpPr>
        <p:spPr/>
        <p:txBody>
          <a:bodyPr/>
          <a:lstStyle/>
          <a:p>
            <a:fld id="{75640873-EF0B-4AC7-AF11-57FEBA4985EA}" type="datetimeFigureOut">
              <a:rPr lang="en-US" smtClean="0"/>
              <a:t>10/2/2018</a:t>
            </a:fld>
            <a:endParaRPr lang="en-US" dirty="0"/>
          </a:p>
        </p:txBody>
      </p:sp>
      <p:sp>
        <p:nvSpPr>
          <p:cNvPr id="5" name="Footer Placeholder 4">
            <a:extLst>
              <a:ext uri="{FF2B5EF4-FFF2-40B4-BE49-F238E27FC236}">
                <a16:creationId xmlns:a16="http://schemas.microsoft.com/office/drawing/2014/main" id="{D040FD86-19B1-44CE-B93C-C2B000FF924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F1C1CDA-3248-4517-99CD-08B3DC5B4C91}"/>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28824395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871F87-14F3-4D84-BC4E-FD2DD441F54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E97B02E-18E0-4C9E-BC60-5A7FBCFF4B8D}"/>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F1BCE62-D9FD-4BD4-8DC0-77A9BA442107}"/>
              </a:ext>
            </a:extLst>
          </p:cNvPr>
          <p:cNvSpPr>
            <a:spLocks noGrp="1"/>
          </p:cNvSpPr>
          <p:nvPr>
            <p:ph type="dt" sz="half" idx="10"/>
          </p:nvPr>
        </p:nvSpPr>
        <p:spPr/>
        <p:txBody>
          <a:bodyPr/>
          <a:lstStyle/>
          <a:p>
            <a:fld id="{75640873-EF0B-4AC7-AF11-57FEBA4985EA}" type="datetimeFigureOut">
              <a:rPr lang="en-US" smtClean="0"/>
              <a:t>10/2/2018</a:t>
            </a:fld>
            <a:endParaRPr lang="en-US" dirty="0"/>
          </a:p>
        </p:txBody>
      </p:sp>
      <p:sp>
        <p:nvSpPr>
          <p:cNvPr id="5" name="Footer Placeholder 4">
            <a:extLst>
              <a:ext uri="{FF2B5EF4-FFF2-40B4-BE49-F238E27FC236}">
                <a16:creationId xmlns:a16="http://schemas.microsoft.com/office/drawing/2014/main" id="{375E7B3A-B3FE-4835-A5DF-9D0E36189C9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074C966-D78F-4E79-937C-0FB8CBD5F1B5}"/>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4604556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D0BF33E-A692-4782-A30A-06E69F1C2EB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53339D0-0CBE-4750-AC38-02120948EB10}"/>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F6FEEC3-27DE-4036-B81F-0E3EE4D2A95A}"/>
              </a:ext>
            </a:extLst>
          </p:cNvPr>
          <p:cNvSpPr>
            <a:spLocks noGrp="1"/>
          </p:cNvSpPr>
          <p:nvPr>
            <p:ph type="dt" sz="half" idx="10"/>
          </p:nvPr>
        </p:nvSpPr>
        <p:spPr/>
        <p:txBody>
          <a:bodyPr/>
          <a:lstStyle/>
          <a:p>
            <a:fld id="{75640873-EF0B-4AC7-AF11-57FEBA4985EA}" type="datetimeFigureOut">
              <a:rPr lang="en-US" smtClean="0"/>
              <a:t>10/2/2018</a:t>
            </a:fld>
            <a:endParaRPr lang="en-US" dirty="0"/>
          </a:p>
        </p:txBody>
      </p:sp>
      <p:sp>
        <p:nvSpPr>
          <p:cNvPr id="5" name="Footer Placeholder 4">
            <a:extLst>
              <a:ext uri="{FF2B5EF4-FFF2-40B4-BE49-F238E27FC236}">
                <a16:creationId xmlns:a16="http://schemas.microsoft.com/office/drawing/2014/main" id="{D20F68D8-11C5-49DE-93C9-4B1AB2D28AD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54B7A2B-0EF3-4149-A692-D832A3940059}"/>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12533532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192F55-0BDF-478A-A10C-67210DA9742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38510F3-63EE-4ACF-84AA-C47775F63DE4}"/>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2944106-7A67-4E85-8F91-A20437C91F1F}"/>
              </a:ext>
            </a:extLst>
          </p:cNvPr>
          <p:cNvSpPr>
            <a:spLocks noGrp="1"/>
          </p:cNvSpPr>
          <p:nvPr>
            <p:ph type="dt" sz="half" idx="10"/>
          </p:nvPr>
        </p:nvSpPr>
        <p:spPr/>
        <p:txBody>
          <a:bodyPr/>
          <a:lstStyle/>
          <a:p>
            <a:fld id="{75640873-EF0B-4AC7-AF11-57FEBA4985EA}" type="datetimeFigureOut">
              <a:rPr lang="en-US" smtClean="0"/>
              <a:t>10/2/2018</a:t>
            </a:fld>
            <a:endParaRPr lang="en-US" dirty="0"/>
          </a:p>
        </p:txBody>
      </p:sp>
      <p:sp>
        <p:nvSpPr>
          <p:cNvPr id="5" name="Footer Placeholder 4">
            <a:extLst>
              <a:ext uri="{FF2B5EF4-FFF2-40B4-BE49-F238E27FC236}">
                <a16:creationId xmlns:a16="http://schemas.microsoft.com/office/drawing/2014/main" id="{FBD32F9A-7EF4-4E55-BCAB-69FAB536E25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4472975-2D38-4E00-AB3C-801B503CA08C}"/>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2197853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0C5F27-EA5C-4245-8D29-806A9FB576D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1250C4D-A603-4E77-826F-EE4D991534B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7B16E9F3-B57B-46C7-876B-09710D2AC8B4}"/>
              </a:ext>
            </a:extLst>
          </p:cNvPr>
          <p:cNvSpPr>
            <a:spLocks noGrp="1"/>
          </p:cNvSpPr>
          <p:nvPr>
            <p:ph type="dt" sz="half" idx="10"/>
          </p:nvPr>
        </p:nvSpPr>
        <p:spPr/>
        <p:txBody>
          <a:bodyPr/>
          <a:lstStyle/>
          <a:p>
            <a:fld id="{75640873-EF0B-4AC7-AF11-57FEBA4985EA}" type="datetimeFigureOut">
              <a:rPr lang="en-US" smtClean="0"/>
              <a:t>10/2/2018</a:t>
            </a:fld>
            <a:endParaRPr lang="en-US" dirty="0"/>
          </a:p>
        </p:txBody>
      </p:sp>
      <p:sp>
        <p:nvSpPr>
          <p:cNvPr id="5" name="Footer Placeholder 4">
            <a:extLst>
              <a:ext uri="{FF2B5EF4-FFF2-40B4-BE49-F238E27FC236}">
                <a16:creationId xmlns:a16="http://schemas.microsoft.com/office/drawing/2014/main" id="{D55F1943-C640-474E-ACDD-E35807768E6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E39C4BA-2E7A-4026-8882-46771D869A03}"/>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3206409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DE9822-6A96-44EE-ABE7-6CDFDC83AF1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5B629A7-9314-497F-814F-67DA4C58CD76}"/>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1B068D5-C59F-436E-9CC2-24489F765214}"/>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1AB226B-557A-4CD5-B7CA-38031B515E0A}"/>
              </a:ext>
            </a:extLst>
          </p:cNvPr>
          <p:cNvSpPr>
            <a:spLocks noGrp="1"/>
          </p:cNvSpPr>
          <p:nvPr>
            <p:ph type="dt" sz="half" idx="10"/>
          </p:nvPr>
        </p:nvSpPr>
        <p:spPr/>
        <p:txBody>
          <a:bodyPr/>
          <a:lstStyle/>
          <a:p>
            <a:fld id="{75640873-EF0B-4AC7-AF11-57FEBA4985EA}" type="datetimeFigureOut">
              <a:rPr lang="en-US" smtClean="0"/>
              <a:t>10/2/2018</a:t>
            </a:fld>
            <a:endParaRPr lang="en-US" dirty="0"/>
          </a:p>
        </p:txBody>
      </p:sp>
      <p:sp>
        <p:nvSpPr>
          <p:cNvPr id="6" name="Footer Placeholder 5">
            <a:extLst>
              <a:ext uri="{FF2B5EF4-FFF2-40B4-BE49-F238E27FC236}">
                <a16:creationId xmlns:a16="http://schemas.microsoft.com/office/drawing/2014/main" id="{B26681C6-0662-4973-911D-37FD3FC36D5F}"/>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332517ED-0D41-4627-AB6F-86AD55083FF9}"/>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29789978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5CD04-E5FB-4CDC-9F21-4C1786D149D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FE0B6A6-2F3E-4392-8531-B2BBD142B3E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B6268181-6C06-43D8-9556-E31DEBCA24A5}"/>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9E29E02-4A84-467E-97EA-37ED0847E0C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9E816EF1-EA0B-4DF2-8F6C-2A50DA118810}"/>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73DC9E8-A995-4377-90E3-E595DED79A1D}"/>
              </a:ext>
            </a:extLst>
          </p:cNvPr>
          <p:cNvSpPr>
            <a:spLocks noGrp="1"/>
          </p:cNvSpPr>
          <p:nvPr>
            <p:ph type="dt" sz="half" idx="10"/>
          </p:nvPr>
        </p:nvSpPr>
        <p:spPr/>
        <p:txBody>
          <a:bodyPr/>
          <a:lstStyle/>
          <a:p>
            <a:fld id="{75640873-EF0B-4AC7-AF11-57FEBA4985EA}" type="datetimeFigureOut">
              <a:rPr lang="en-US" smtClean="0"/>
              <a:t>10/2/2018</a:t>
            </a:fld>
            <a:endParaRPr lang="en-US" dirty="0"/>
          </a:p>
        </p:txBody>
      </p:sp>
      <p:sp>
        <p:nvSpPr>
          <p:cNvPr id="8" name="Footer Placeholder 7">
            <a:extLst>
              <a:ext uri="{FF2B5EF4-FFF2-40B4-BE49-F238E27FC236}">
                <a16:creationId xmlns:a16="http://schemas.microsoft.com/office/drawing/2014/main" id="{5D7CF3F5-F757-47A4-B315-4EC13FAA0FEF}"/>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CF9E7F81-A48B-4B1E-84DE-3BAA1C487FFE}"/>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17511430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F64217-0635-4A95-940B-9778BB7D075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6E1D4BB-A51E-4CB2-9CAB-77354A12F5E8}"/>
              </a:ext>
            </a:extLst>
          </p:cNvPr>
          <p:cNvSpPr>
            <a:spLocks noGrp="1"/>
          </p:cNvSpPr>
          <p:nvPr>
            <p:ph type="dt" sz="half" idx="10"/>
          </p:nvPr>
        </p:nvSpPr>
        <p:spPr/>
        <p:txBody>
          <a:bodyPr/>
          <a:lstStyle/>
          <a:p>
            <a:fld id="{75640873-EF0B-4AC7-AF11-57FEBA4985EA}" type="datetimeFigureOut">
              <a:rPr lang="en-US" smtClean="0"/>
              <a:t>10/2/2018</a:t>
            </a:fld>
            <a:endParaRPr lang="en-US" dirty="0"/>
          </a:p>
        </p:txBody>
      </p:sp>
      <p:sp>
        <p:nvSpPr>
          <p:cNvPr id="4" name="Footer Placeholder 3">
            <a:extLst>
              <a:ext uri="{FF2B5EF4-FFF2-40B4-BE49-F238E27FC236}">
                <a16:creationId xmlns:a16="http://schemas.microsoft.com/office/drawing/2014/main" id="{9CB4ED51-2BF1-4AA0-8743-DD81E0FFBA21}"/>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8DC04A6A-E4E3-42DA-9921-D093B29B3EC4}"/>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41411686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7D2063F-FAD6-48D9-AEBB-26210FBB1BDA}"/>
              </a:ext>
            </a:extLst>
          </p:cNvPr>
          <p:cNvSpPr>
            <a:spLocks noGrp="1"/>
          </p:cNvSpPr>
          <p:nvPr>
            <p:ph type="dt" sz="half" idx="10"/>
          </p:nvPr>
        </p:nvSpPr>
        <p:spPr/>
        <p:txBody>
          <a:bodyPr/>
          <a:lstStyle/>
          <a:p>
            <a:fld id="{75640873-EF0B-4AC7-AF11-57FEBA4985EA}" type="datetimeFigureOut">
              <a:rPr lang="en-US" smtClean="0"/>
              <a:t>10/2/2018</a:t>
            </a:fld>
            <a:endParaRPr lang="en-US" dirty="0"/>
          </a:p>
        </p:txBody>
      </p:sp>
      <p:sp>
        <p:nvSpPr>
          <p:cNvPr id="3" name="Footer Placeholder 2">
            <a:extLst>
              <a:ext uri="{FF2B5EF4-FFF2-40B4-BE49-F238E27FC236}">
                <a16:creationId xmlns:a16="http://schemas.microsoft.com/office/drawing/2014/main" id="{4F7338B6-F9D1-4E93-BD6A-E2A7AB91B9B9}"/>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46AA2F23-A63F-487E-B454-E4CE8347A5EC}"/>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33318097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3D0641-248B-4A43-B367-E733A7D01B8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B36AAE8-298E-4BAE-90B4-790C23FAD94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93EE4E4-7F41-48D5-8E50-15E225F2C29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827491A-FC22-41CD-AE92-6EA5FBC2AB5A}"/>
              </a:ext>
            </a:extLst>
          </p:cNvPr>
          <p:cNvSpPr>
            <a:spLocks noGrp="1"/>
          </p:cNvSpPr>
          <p:nvPr>
            <p:ph type="dt" sz="half" idx="10"/>
          </p:nvPr>
        </p:nvSpPr>
        <p:spPr/>
        <p:txBody>
          <a:bodyPr/>
          <a:lstStyle/>
          <a:p>
            <a:fld id="{75640873-EF0B-4AC7-AF11-57FEBA4985EA}" type="datetimeFigureOut">
              <a:rPr lang="en-US" smtClean="0"/>
              <a:t>10/2/2018</a:t>
            </a:fld>
            <a:endParaRPr lang="en-US" dirty="0"/>
          </a:p>
        </p:txBody>
      </p:sp>
      <p:sp>
        <p:nvSpPr>
          <p:cNvPr id="6" name="Footer Placeholder 5">
            <a:extLst>
              <a:ext uri="{FF2B5EF4-FFF2-40B4-BE49-F238E27FC236}">
                <a16:creationId xmlns:a16="http://schemas.microsoft.com/office/drawing/2014/main" id="{2B6729B1-F63F-4879-8065-106C93A15C12}"/>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D5F46BAC-197E-4770-84AE-D29893C1CB34}"/>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6439323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9EACCB-B170-42D4-AD6F-7B099A75052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3191F2E-981B-402E-AF04-BF566BAE187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5CC14F0-5459-41C5-B754-C9EC0BF4BB1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E008CB4-29C8-417A-B11C-507F261A2418}"/>
              </a:ext>
            </a:extLst>
          </p:cNvPr>
          <p:cNvSpPr>
            <a:spLocks noGrp="1"/>
          </p:cNvSpPr>
          <p:nvPr>
            <p:ph type="dt" sz="half" idx="10"/>
          </p:nvPr>
        </p:nvSpPr>
        <p:spPr/>
        <p:txBody>
          <a:bodyPr/>
          <a:lstStyle/>
          <a:p>
            <a:fld id="{75640873-EF0B-4AC7-AF11-57FEBA4985EA}" type="datetimeFigureOut">
              <a:rPr lang="en-US" smtClean="0"/>
              <a:t>10/2/2018</a:t>
            </a:fld>
            <a:endParaRPr lang="en-US" dirty="0"/>
          </a:p>
        </p:txBody>
      </p:sp>
      <p:sp>
        <p:nvSpPr>
          <p:cNvPr id="6" name="Footer Placeholder 5">
            <a:extLst>
              <a:ext uri="{FF2B5EF4-FFF2-40B4-BE49-F238E27FC236}">
                <a16:creationId xmlns:a16="http://schemas.microsoft.com/office/drawing/2014/main" id="{86061D85-8EF0-4310-82A3-EB9A101FA657}"/>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FBB9AB4C-5918-44A0-B1BD-5F82F3A42151}"/>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34233655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29000">
              <a:schemeClr val="bg1">
                <a:lumMod val="65000"/>
              </a:schemeClr>
            </a:gs>
            <a:gs pos="23000">
              <a:schemeClr val="accent1">
                <a:lumMod val="89000"/>
              </a:schemeClr>
            </a:gs>
            <a:gs pos="69000">
              <a:schemeClr val="accent4">
                <a:lumMod val="75000"/>
              </a:schemeClr>
            </a:gs>
            <a:gs pos="97000">
              <a:schemeClr val="accent1">
                <a:lumMod val="70000"/>
              </a:schemeClr>
            </a:gs>
          </a:gsLst>
          <a:lin ang="2700000" scaled="1"/>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D1ACE68-B3DB-406F-84EE-53150ACB55B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EE2E306-58C0-4C2B-AFE2-751FBADBA98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8355992-1DBB-4CFB-9400-67DF6E6706C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640873-EF0B-4AC7-AF11-57FEBA4985EA}" type="datetimeFigureOut">
              <a:rPr lang="en-US" smtClean="0"/>
              <a:t>10/2/2018</a:t>
            </a:fld>
            <a:endParaRPr lang="en-US" dirty="0"/>
          </a:p>
        </p:txBody>
      </p:sp>
      <p:sp>
        <p:nvSpPr>
          <p:cNvPr id="5" name="Footer Placeholder 4">
            <a:extLst>
              <a:ext uri="{FF2B5EF4-FFF2-40B4-BE49-F238E27FC236}">
                <a16:creationId xmlns:a16="http://schemas.microsoft.com/office/drawing/2014/main" id="{606C2B0B-5876-4001-9E6D-FE7214D2C7B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5A7A3EC7-EDAA-437D-814D-B50613CEA76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93B05A-D8BA-4E04-8927-7D3B765C5B2D}" type="slidenum">
              <a:rPr lang="en-US" smtClean="0"/>
              <a:t>‹#›</a:t>
            </a:fld>
            <a:endParaRPr lang="en-US" dirty="0"/>
          </a:p>
        </p:txBody>
      </p:sp>
    </p:spTree>
    <p:extLst>
      <p:ext uri="{BB962C8B-B14F-4D97-AF65-F5344CB8AC3E}">
        <p14:creationId xmlns:p14="http://schemas.microsoft.com/office/powerpoint/2010/main" val="3174249434"/>
      </p:ext>
    </p:extLst>
  </p:cSld>
  <p:clrMap bg1="lt1" tx1="dk1" bg2="lt2" tx2="dk2" accent1="accent1" accent2="accent2" accent3="accent3" accent4="accent4" accent5="accent5" accent6="accent6" hlink="hlink" folHlink="folHlink"/>
  <p:sldLayoutIdLst>
    <p:sldLayoutId id="2147484720" r:id="rId1"/>
    <p:sldLayoutId id="2147484721" r:id="rId2"/>
    <p:sldLayoutId id="2147484722" r:id="rId3"/>
    <p:sldLayoutId id="2147484723" r:id="rId4"/>
    <p:sldLayoutId id="2147484724" r:id="rId5"/>
    <p:sldLayoutId id="2147484725" r:id="rId6"/>
    <p:sldLayoutId id="2147484726" r:id="rId7"/>
    <p:sldLayoutId id="2147484727" r:id="rId8"/>
    <p:sldLayoutId id="2147484728" r:id="rId9"/>
    <p:sldLayoutId id="2147484729" r:id="rId10"/>
    <p:sldLayoutId id="2147484730"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490386" y="420493"/>
            <a:ext cx="2001079"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rgbClr val="FF6600"/>
                </a:solidFill>
              </a:rPr>
              <a:t>LESSON 15</a:t>
            </a:r>
          </a:p>
        </p:txBody>
      </p:sp>
      <p:pic>
        <p:nvPicPr>
          <p:cNvPr id="8" name="Picture 2" descr="https://html1-f.scribdassets.com/8wio8d6utc4g5ese/images/1-6d60390e3c.jpg">
            <a:extLst>
              <a:ext uri="{FF2B5EF4-FFF2-40B4-BE49-F238E27FC236}">
                <a16:creationId xmlns:a16="http://schemas.microsoft.com/office/drawing/2014/main" id="{55FDD61B-D499-4BC6-9AF2-1907B4AFF6E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46058" y="0"/>
            <a:ext cx="6545942" cy="6858000"/>
          </a:xfrm>
          <a:prstGeom prst="rect">
            <a:avLst/>
          </a:prstGeom>
          <a:noFill/>
          <a:ln>
            <a:gradFill flip="none" rotWithShape="1">
              <a:gsLst>
                <a:gs pos="0">
                  <a:schemeClr val="accent1">
                    <a:lumMod val="5000"/>
                    <a:lumOff val="95000"/>
                  </a:schemeClr>
                </a:gs>
                <a:gs pos="25000">
                  <a:schemeClr val="accent1">
                    <a:lumMod val="45000"/>
                    <a:lumOff val="55000"/>
                  </a:schemeClr>
                </a:gs>
                <a:gs pos="83000">
                  <a:schemeClr val="accent1">
                    <a:lumMod val="45000"/>
                    <a:lumOff val="55000"/>
                  </a:schemeClr>
                </a:gs>
                <a:gs pos="100000">
                  <a:schemeClr val="accent1">
                    <a:lumMod val="30000"/>
                    <a:lumOff val="70000"/>
                  </a:schemeClr>
                </a:gs>
              </a:gsLst>
              <a:path path="rect">
                <a:fillToRect l="100000" t="100000"/>
              </a:path>
              <a:tileRect r="-100000" b="-100000"/>
            </a:gradFill>
          </a:ln>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40453D80-1807-47DD-9F91-3E3FDD322FB6}"/>
              </a:ext>
            </a:extLst>
          </p:cNvPr>
          <p:cNvSpPr txBox="1"/>
          <p:nvPr/>
        </p:nvSpPr>
        <p:spPr>
          <a:xfrm>
            <a:off x="6268278" y="5247862"/>
            <a:ext cx="4969565" cy="830997"/>
          </a:xfrm>
          <a:prstGeom prst="rect">
            <a:avLst/>
          </a:prstGeom>
          <a:noFill/>
        </p:spPr>
        <p:txBody>
          <a:bodyPr wrap="square" rtlCol="0">
            <a:spAutoFit/>
          </a:bodyPr>
          <a:lstStyle/>
          <a:p>
            <a:r>
              <a:rPr lang="en-US" sz="2400" b="1" dirty="0">
                <a:solidFill>
                  <a:schemeClr val="bg2">
                    <a:lumMod val="10000"/>
                  </a:schemeClr>
                </a:solidFill>
              </a:rPr>
              <a:t>Doctrine and Covenants </a:t>
            </a:r>
          </a:p>
          <a:p>
            <a:r>
              <a:rPr lang="en-US" sz="2400" b="1" dirty="0">
                <a:solidFill>
                  <a:schemeClr val="bg2">
                    <a:lumMod val="10000"/>
                  </a:schemeClr>
                </a:solidFill>
              </a:rPr>
              <a:t>and Church History</a:t>
            </a:r>
          </a:p>
        </p:txBody>
      </p:sp>
      <p:sp>
        <p:nvSpPr>
          <p:cNvPr id="10" name="TextBox 9">
            <a:extLst>
              <a:ext uri="{FF2B5EF4-FFF2-40B4-BE49-F238E27FC236}">
                <a16:creationId xmlns:a16="http://schemas.microsoft.com/office/drawing/2014/main" id="{0561AD48-C1FF-4315-91C1-654541E58BDD}"/>
              </a:ext>
            </a:extLst>
          </p:cNvPr>
          <p:cNvSpPr txBox="1"/>
          <p:nvPr/>
        </p:nvSpPr>
        <p:spPr>
          <a:xfrm>
            <a:off x="726701" y="2921168"/>
            <a:ext cx="4797287" cy="1015663"/>
          </a:xfrm>
          <a:prstGeom prst="rect">
            <a:avLst/>
          </a:prstGeom>
          <a:noFill/>
        </p:spPr>
        <p:txBody>
          <a:bodyPr wrap="square" rtlCol="0">
            <a:spAutoFit/>
          </a:bodyPr>
          <a:lstStyle/>
          <a:p>
            <a:pPr algn="ctr"/>
            <a:r>
              <a:rPr lang="en-US" sz="6000" b="1" dirty="0">
                <a:effectLst>
                  <a:outerShdw blurRad="38100" dist="38100" dir="2700000" algn="tl">
                    <a:srgbClr val="000000">
                      <a:alpha val="43137"/>
                    </a:srgbClr>
                  </a:outerShdw>
                </a:effectLst>
                <a:latin typeface="PMingLiU-ExtB" panose="02020500000000000000" pitchFamily="18" charset="-120"/>
                <a:ea typeface="PMingLiU-ExtB" panose="02020500000000000000" pitchFamily="18" charset="-120"/>
                <a:cs typeface="Times New Roman" panose="02020603050405020304" pitchFamily="18" charset="0"/>
              </a:rPr>
              <a:t>SEMINARY</a:t>
            </a:r>
          </a:p>
        </p:txBody>
      </p:sp>
    </p:spTree>
    <p:extLst>
      <p:ext uri="{BB962C8B-B14F-4D97-AF65-F5344CB8AC3E}">
        <p14:creationId xmlns:p14="http://schemas.microsoft.com/office/powerpoint/2010/main" val="1366171026"/>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ubtitle 4">
            <a:extLst>
              <a:ext uri="{FF2B5EF4-FFF2-40B4-BE49-F238E27FC236}">
                <a16:creationId xmlns:a16="http://schemas.microsoft.com/office/drawing/2014/main" id="{C7BA3BEE-A1E1-4F60-B5B7-82073629A1DD}"/>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MV Boli" panose="02000500030200090000" pitchFamily="2" charset="0"/>
                <a:ea typeface="Cambria Math" panose="02040503050406030204" pitchFamily="18" charset="0"/>
                <a:cs typeface="MV Boli" panose="02000500030200090000" pitchFamily="2" charset="0"/>
              </a:rPr>
              <a:t>LESSON 71</a:t>
            </a:r>
          </a:p>
        </p:txBody>
      </p:sp>
      <p:sp>
        <p:nvSpPr>
          <p:cNvPr id="8" name="Rectangle 7">
            <a:extLst>
              <a:ext uri="{FF2B5EF4-FFF2-40B4-BE49-F238E27FC236}">
                <a16:creationId xmlns:a16="http://schemas.microsoft.com/office/drawing/2014/main" id="{3517235A-D244-4614-84B0-9BDAE67DD064}"/>
              </a:ext>
            </a:extLst>
          </p:cNvPr>
          <p:cNvSpPr/>
          <p:nvPr/>
        </p:nvSpPr>
        <p:spPr>
          <a:xfrm>
            <a:off x="3401106" y="890974"/>
            <a:ext cx="5817421" cy="2031325"/>
          </a:xfrm>
          <a:prstGeom prst="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A7DD2D78-17B7-432A-9D53-6A7D7A420529}"/>
              </a:ext>
            </a:extLst>
          </p:cNvPr>
          <p:cNvSpPr txBox="1"/>
          <p:nvPr/>
        </p:nvSpPr>
        <p:spPr>
          <a:xfrm>
            <a:off x="4704584" y="890974"/>
            <a:ext cx="4513943" cy="2031325"/>
          </a:xfrm>
          <a:prstGeom prst="rect">
            <a:avLst/>
          </a:prstGeom>
          <a:noFill/>
        </p:spPr>
        <p:txBody>
          <a:bodyPr wrap="square" rtlCol="0">
            <a:spAutoFit/>
          </a:bodyPr>
          <a:lstStyle/>
          <a:p>
            <a:pPr algn="just"/>
            <a:r>
              <a:rPr lang="en-US" dirty="0"/>
              <a:t>“I would ask that your faith and prayers continue to be offered in behalf of those areas where our influence is limited and where we are not allowed to share the gospel freely at this time. Miracles can occur as we do so” (“Welcome to Conference,” Ensignor Liahona, Nov. 2009,6).</a:t>
            </a:r>
          </a:p>
        </p:txBody>
      </p:sp>
      <p:pic>
        <p:nvPicPr>
          <p:cNvPr id="12" name="Picture 11">
            <a:extLst>
              <a:ext uri="{FF2B5EF4-FFF2-40B4-BE49-F238E27FC236}">
                <a16:creationId xmlns:a16="http://schemas.microsoft.com/office/drawing/2014/main" id="{32533C73-2046-4FDD-BBF8-F7078E1235B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15093" y="961267"/>
            <a:ext cx="1174977" cy="1467260"/>
          </a:xfrm>
          <a:prstGeom prst="rect">
            <a:avLst/>
          </a:prstGeom>
        </p:spPr>
      </p:pic>
      <p:sp>
        <p:nvSpPr>
          <p:cNvPr id="13" name="TextBox 12">
            <a:extLst>
              <a:ext uri="{FF2B5EF4-FFF2-40B4-BE49-F238E27FC236}">
                <a16:creationId xmlns:a16="http://schemas.microsoft.com/office/drawing/2014/main" id="{0BD2092C-6981-4829-9F88-CC29CE880AA1}"/>
              </a:ext>
            </a:extLst>
          </p:cNvPr>
          <p:cNvSpPr txBox="1"/>
          <p:nvPr/>
        </p:nvSpPr>
        <p:spPr>
          <a:xfrm>
            <a:off x="3401107" y="2428527"/>
            <a:ext cx="1402948" cy="461665"/>
          </a:xfrm>
          <a:prstGeom prst="rect">
            <a:avLst/>
          </a:prstGeom>
          <a:noFill/>
        </p:spPr>
        <p:txBody>
          <a:bodyPr wrap="none" rtlCol="0">
            <a:spAutoFit/>
          </a:bodyPr>
          <a:lstStyle/>
          <a:p>
            <a:pPr algn="ctr"/>
            <a:r>
              <a:rPr lang="en-US" sz="1200" b="1" dirty="0"/>
              <a:t>President</a:t>
            </a:r>
          </a:p>
          <a:p>
            <a:pPr algn="ctr"/>
            <a:r>
              <a:rPr lang="en-US" sz="1200" b="1" dirty="0"/>
              <a:t>Thomas S. Monson</a:t>
            </a:r>
          </a:p>
        </p:txBody>
      </p:sp>
      <p:sp>
        <p:nvSpPr>
          <p:cNvPr id="14" name="Rectangle 13">
            <a:extLst>
              <a:ext uri="{FF2B5EF4-FFF2-40B4-BE49-F238E27FC236}">
                <a16:creationId xmlns:a16="http://schemas.microsoft.com/office/drawing/2014/main" id="{1A7B1E77-8B18-4251-8CBE-E31F2F207EAA}"/>
              </a:ext>
            </a:extLst>
          </p:cNvPr>
          <p:cNvSpPr/>
          <p:nvPr/>
        </p:nvSpPr>
        <p:spPr>
          <a:xfrm>
            <a:off x="1474789" y="3052410"/>
            <a:ext cx="3229795" cy="369332"/>
          </a:xfrm>
          <a:prstGeom prst="rect">
            <a:avLst/>
          </a:prstGeom>
        </p:spPr>
        <p:txBody>
          <a:bodyPr wrap="none">
            <a:spAutoFit/>
          </a:bodyPr>
          <a:lstStyle/>
          <a:p>
            <a:r>
              <a:rPr lang="en-US" b="1" dirty="0"/>
              <a:t>What should we be praying for?</a:t>
            </a:r>
          </a:p>
        </p:txBody>
      </p:sp>
      <p:sp>
        <p:nvSpPr>
          <p:cNvPr id="15" name="Rectangle 14">
            <a:extLst>
              <a:ext uri="{FF2B5EF4-FFF2-40B4-BE49-F238E27FC236}">
                <a16:creationId xmlns:a16="http://schemas.microsoft.com/office/drawing/2014/main" id="{A6273AC7-B3EA-430C-89A6-66280E688D33}"/>
              </a:ext>
            </a:extLst>
          </p:cNvPr>
          <p:cNvSpPr/>
          <p:nvPr/>
        </p:nvSpPr>
        <p:spPr>
          <a:xfrm>
            <a:off x="1483556" y="3403989"/>
            <a:ext cx="6864306" cy="369332"/>
          </a:xfrm>
          <a:prstGeom prst="rect">
            <a:avLst/>
          </a:prstGeom>
        </p:spPr>
        <p:txBody>
          <a:bodyPr wrap="square">
            <a:spAutoFit/>
          </a:bodyPr>
          <a:lstStyle/>
          <a:p>
            <a:r>
              <a:rPr lang="en-US" b="1" dirty="0"/>
              <a:t>How will these prayers help prepare the way for the Second Coming? </a:t>
            </a:r>
          </a:p>
        </p:txBody>
      </p:sp>
      <p:sp>
        <p:nvSpPr>
          <p:cNvPr id="16" name="Rectangle 15">
            <a:extLst>
              <a:ext uri="{FF2B5EF4-FFF2-40B4-BE49-F238E27FC236}">
                <a16:creationId xmlns:a16="http://schemas.microsoft.com/office/drawing/2014/main" id="{DC585233-F6E9-411A-B322-7401EE4D832D}"/>
              </a:ext>
            </a:extLst>
          </p:cNvPr>
          <p:cNvSpPr/>
          <p:nvPr/>
        </p:nvSpPr>
        <p:spPr>
          <a:xfrm>
            <a:off x="1483556" y="3779279"/>
            <a:ext cx="3050835" cy="430887"/>
          </a:xfrm>
          <a:prstGeom prst="rect">
            <a:avLst/>
          </a:prstGeom>
        </p:spPr>
        <p:txBody>
          <a:bodyPr wrap="none">
            <a:spAutoFit/>
          </a:bodyPr>
          <a:lstStyle/>
          <a:p>
            <a:r>
              <a:rPr lang="en-US" sz="2200" b="1" dirty="0">
                <a:latin typeface="Bahnschrift Condensed" panose="020B0502040204020203" pitchFamily="34" charset="0"/>
              </a:rPr>
              <a:t>Doctrine and Covenants 65: 1-2.</a:t>
            </a:r>
          </a:p>
        </p:txBody>
      </p:sp>
      <p:sp>
        <p:nvSpPr>
          <p:cNvPr id="17" name="Rectangle 16">
            <a:extLst>
              <a:ext uri="{FF2B5EF4-FFF2-40B4-BE49-F238E27FC236}">
                <a16:creationId xmlns:a16="http://schemas.microsoft.com/office/drawing/2014/main" id="{ED247ECD-03CE-40EB-AE0C-9914137C5114}"/>
              </a:ext>
            </a:extLst>
          </p:cNvPr>
          <p:cNvSpPr/>
          <p:nvPr/>
        </p:nvSpPr>
        <p:spPr>
          <a:xfrm>
            <a:off x="1474789" y="4129456"/>
            <a:ext cx="9224888" cy="1477328"/>
          </a:xfrm>
          <a:prstGeom prst="rect">
            <a:avLst/>
          </a:prstGeom>
        </p:spPr>
        <p:txBody>
          <a:bodyPr wrap="square">
            <a:spAutoFit/>
          </a:bodyPr>
          <a:lstStyle/>
          <a:p>
            <a:pPr algn="just" fontAlgn="base"/>
            <a:r>
              <a:rPr lang="en-US" sz="1500" b="1" dirty="0">
                <a:latin typeface="Palatino"/>
              </a:rPr>
              <a:t>1 </a:t>
            </a:r>
            <a:r>
              <a:rPr lang="en-US" sz="1500" dirty="0">
                <a:latin typeface="Palatino"/>
              </a:rPr>
              <a:t>Hearken, and lo, a voice as of one sent down from on high, who is mighty and powerful, whose going forth is unto the ends of the earth, yea, whose voice is unto men—Prepare ye the way of the Lord, make his paths straight.</a:t>
            </a:r>
          </a:p>
          <a:p>
            <a:pPr algn="just" fontAlgn="base"/>
            <a:r>
              <a:rPr lang="en-US" sz="1500" b="1" dirty="0">
                <a:latin typeface="Palatino"/>
              </a:rPr>
              <a:t>2 </a:t>
            </a:r>
            <a:r>
              <a:rPr lang="en-US" sz="1500" dirty="0">
                <a:latin typeface="Palatino"/>
              </a:rPr>
              <a:t>The keys of the kingdom of God are committed unto man on the earth, and from thence shall the gospel roll forth unto the ends of the earth, as the stone which is cut out of the mountain without hands shall roll forth, until it has filled the whole earth.</a:t>
            </a:r>
            <a:endParaRPr lang="en-US" sz="1500" b="0" i="0" dirty="0">
              <a:effectLst/>
              <a:latin typeface="Palatino"/>
            </a:endParaRPr>
          </a:p>
        </p:txBody>
      </p:sp>
      <p:sp>
        <p:nvSpPr>
          <p:cNvPr id="18" name="Rectangle 17">
            <a:extLst>
              <a:ext uri="{FF2B5EF4-FFF2-40B4-BE49-F238E27FC236}">
                <a16:creationId xmlns:a16="http://schemas.microsoft.com/office/drawing/2014/main" id="{8E0C9D77-0864-41CA-B38E-BD8B5EE4CBB5}"/>
              </a:ext>
            </a:extLst>
          </p:cNvPr>
          <p:cNvSpPr/>
          <p:nvPr/>
        </p:nvSpPr>
        <p:spPr>
          <a:xfrm>
            <a:off x="1474789" y="5541683"/>
            <a:ext cx="8015598" cy="369332"/>
          </a:xfrm>
          <a:prstGeom prst="rect">
            <a:avLst/>
          </a:prstGeom>
        </p:spPr>
        <p:txBody>
          <a:bodyPr wrap="square">
            <a:spAutoFit/>
          </a:bodyPr>
          <a:lstStyle/>
          <a:p>
            <a:r>
              <a:rPr lang="en-US" b="1" dirty="0"/>
              <a:t>In what ways do we participate in the Lord’s work to fill the earth with His gospel?</a:t>
            </a:r>
          </a:p>
        </p:txBody>
      </p:sp>
    </p:spTree>
    <p:extLst>
      <p:ext uri="{BB962C8B-B14F-4D97-AF65-F5344CB8AC3E}">
        <p14:creationId xmlns:p14="http://schemas.microsoft.com/office/powerpoint/2010/main" val="771479741"/>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left)">
                                      <p:cBhvr>
                                        <p:cTn id="7" dur="75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wipe(left)">
                                      <p:cBhvr>
                                        <p:cTn id="12" dur="1000"/>
                                        <p:tgtEl>
                                          <p:spTgt spid="15"/>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17"/>
                                        </p:tgtEl>
                                        <p:attrNameLst>
                                          <p:attrName>style.visibility</p:attrName>
                                        </p:attrNameLst>
                                      </p:cBhvr>
                                      <p:to>
                                        <p:strVal val="visible"/>
                                      </p:to>
                                    </p:set>
                                    <p:animEffect transition="in" filter="checkerboard(across)">
                                      <p:cBhvr>
                                        <p:cTn id="17" dur="1000"/>
                                        <p:tgtEl>
                                          <p:spTgt spid="17"/>
                                        </p:tgtEl>
                                      </p:cBhvr>
                                    </p:animEffect>
                                  </p:childTnLst>
                                </p:cTn>
                              </p:par>
                              <p:par>
                                <p:cTn id="18" presetID="5" presetClass="entr" presetSubtype="10" fill="hold" grpId="0" nodeType="withEffect">
                                  <p:stCondLst>
                                    <p:cond delay="0"/>
                                  </p:stCondLst>
                                  <p:childTnLst>
                                    <p:set>
                                      <p:cBhvr>
                                        <p:cTn id="19" dur="1" fill="hold">
                                          <p:stCondLst>
                                            <p:cond delay="0"/>
                                          </p:stCondLst>
                                        </p:cTn>
                                        <p:tgtEl>
                                          <p:spTgt spid="16"/>
                                        </p:tgtEl>
                                        <p:attrNameLst>
                                          <p:attrName>style.visibility</p:attrName>
                                        </p:attrNameLst>
                                      </p:cBhvr>
                                      <p:to>
                                        <p:strVal val="visible"/>
                                      </p:to>
                                    </p:set>
                                    <p:animEffect transition="in" filter="checkerboard(across)">
                                      <p:cBhvr>
                                        <p:cTn id="20" dur="1000"/>
                                        <p:tgtEl>
                                          <p:spTgt spid="16"/>
                                        </p:tgtEl>
                                      </p:cBhvr>
                                    </p:animEffect>
                                  </p:childTnLst>
                                </p:cTn>
                              </p:par>
                            </p:childTnLst>
                          </p:cTn>
                        </p:par>
                      </p:childTnLst>
                    </p:cTn>
                  </p:par>
                  <p:par>
                    <p:cTn id="21" fill="hold">
                      <p:stCondLst>
                        <p:cond delay="indefinite"/>
                      </p:stCondLst>
                      <p:childTnLst>
                        <p:par>
                          <p:cTn id="22" fill="hold">
                            <p:stCondLst>
                              <p:cond delay="0"/>
                            </p:stCondLst>
                            <p:childTnLst>
                              <p:par>
                                <p:cTn id="23" presetID="6" presetClass="entr" presetSubtype="16" fill="hold" grpId="0" nodeType="clickEffect">
                                  <p:stCondLst>
                                    <p:cond delay="0"/>
                                  </p:stCondLst>
                                  <p:childTnLst>
                                    <p:set>
                                      <p:cBhvr>
                                        <p:cTn id="24" dur="1" fill="hold">
                                          <p:stCondLst>
                                            <p:cond delay="0"/>
                                          </p:stCondLst>
                                        </p:cTn>
                                        <p:tgtEl>
                                          <p:spTgt spid="18"/>
                                        </p:tgtEl>
                                        <p:attrNameLst>
                                          <p:attrName>style.visibility</p:attrName>
                                        </p:attrNameLst>
                                      </p:cBhvr>
                                      <p:to>
                                        <p:strVal val="visible"/>
                                      </p:to>
                                    </p:set>
                                    <p:animEffect transition="in" filter="circle(in)">
                                      <p:cBhvr>
                                        <p:cTn id="25" dur="2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P spid="16" grpId="0"/>
      <p:bldP spid="17" grpId="0"/>
      <p:bldP spid="1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MV Boli" panose="02000500030200090000" pitchFamily="2" charset="0"/>
                <a:ea typeface="Cambria Math" panose="02040503050406030204" pitchFamily="18" charset="0"/>
                <a:cs typeface="MV Boli" panose="02000500030200090000" pitchFamily="2" charset="0"/>
              </a:rPr>
              <a:t>LESSON 71</a:t>
            </a:r>
          </a:p>
        </p:txBody>
      </p:sp>
      <p:sp>
        <p:nvSpPr>
          <p:cNvPr id="3" name="Rectangle 2">
            <a:extLst>
              <a:ext uri="{FF2B5EF4-FFF2-40B4-BE49-F238E27FC236}">
                <a16:creationId xmlns:a16="http://schemas.microsoft.com/office/drawing/2014/main" id="{A45A8041-F84B-4507-A449-C607E8B54304}"/>
              </a:ext>
            </a:extLst>
          </p:cNvPr>
          <p:cNvSpPr/>
          <p:nvPr/>
        </p:nvSpPr>
        <p:spPr>
          <a:xfrm>
            <a:off x="2437617" y="2797128"/>
            <a:ext cx="7316766" cy="830997"/>
          </a:xfrm>
          <a:prstGeom prst="rect">
            <a:avLst/>
          </a:prstGeom>
        </p:spPr>
        <p:txBody>
          <a:bodyPr wrap="square">
            <a:spAutoFit/>
          </a:bodyPr>
          <a:lstStyle/>
          <a:p>
            <a:pPr algn="ctr"/>
            <a:r>
              <a:rPr lang="en-US" sz="4800" b="1" dirty="0">
                <a:solidFill>
                  <a:schemeClr val="tx1">
                    <a:lumMod val="95000"/>
                    <a:lumOff val="5000"/>
                  </a:schemeClr>
                </a:solidFill>
                <a:effectLst>
                  <a:outerShdw blurRad="38100" dist="38100" dir="2700000" algn="tl">
                    <a:srgbClr val="000000">
                      <a:alpha val="43137"/>
                    </a:srgbClr>
                  </a:outerShdw>
                </a:effectLst>
                <a:latin typeface="Garamond" panose="02020404030301010803" pitchFamily="18" charset="0"/>
                <a:ea typeface="Microsoft JhengHei" panose="020B0604030504040204" pitchFamily="34" charset="-120"/>
              </a:rPr>
              <a:t>Doctrine and Covenants 65.</a:t>
            </a:r>
          </a:p>
        </p:txBody>
      </p:sp>
    </p:spTree>
    <p:extLst>
      <p:ext uri="{BB962C8B-B14F-4D97-AF65-F5344CB8AC3E}">
        <p14:creationId xmlns:p14="http://schemas.microsoft.com/office/powerpoint/2010/main" val="209416750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EFE89525-6B59-4873-8CAC-EC54E6E4C558}"/>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MV Boli" panose="02000500030200090000" pitchFamily="2" charset="0"/>
                <a:ea typeface="Cambria Math" panose="02040503050406030204" pitchFamily="18" charset="0"/>
                <a:cs typeface="MV Boli" panose="02000500030200090000" pitchFamily="2" charset="0"/>
              </a:rPr>
              <a:t>LESSON 71</a:t>
            </a:r>
          </a:p>
        </p:txBody>
      </p:sp>
      <p:sp>
        <p:nvSpPr>
          <p:cNvPr id="2" name="Rectangle 1">
            <a:extLst>
              <a:ext uri="{FF2B5EF4-FFF2-40B4-BE49-F238E27FC236}">
                <a16:creationId xmlns:a16="http://schemas.microsoft.com/office/drawing/2014/main" id="{28C05309-E085-4C11-A91B-82AAADBADDC8}"/>
              </a:ext>
            </a:extLst>
          </p:cNvPr>
          <p:cNvSpPr/>
          <p:nvPr/>
        </p:nvSpPr>
        <p:spPr>
          <a:xfrm>
            <a:off x="1134793" y="890974"/>
            <a:ext cx="2675732" cy="430887"/>
          </a:xfrm>
          <a:prstGeom prst="rect">
            <a:avLst/>
          </a:prstGeom>
        </p:spPr>
        <p:txBody>
          <a:bodyPr wrap="none">
            <a:spAutoFit/>
          </a:bodyPr>
          <a:lstStyle/>
          <a:p>
            <a:r>
              <a:rPr lang="en-US" sz="2200" b="1" dirty="0">
                <a:latin typeface="Bahnschrift Condensed" panose="020B0502040204020203" pitchFamily="34" charset="0"/>
              </a:rPr>
              <a:t>Doctrine and Covenants 65.</a:t>
            </a:r>
          </a:p>
        </p:txBody>
      </p:sp>
      <p:sp>
        <p:nvSpPr>
          <p:cNvPr id="3" name="Rectangle 2">
            <a:extLst>
              <a:ext uri="{FF2B5EF4-FFF2-40B4-BE49-F238E27FC236}">
                <a16:creationId xmlns:a16="http://schemas.microsoft.com/office/drawing/2014/main" id="{84F52F4F-78F3-463E-ADEF-726D0967B76B}"/>
              </a:ext>
            </a:extLst>
          </p:cNvPr>
          <p:cNvSpPr/>
          <p:nvPr/>
        </p:nvSpPr>
        <p:spPr>
          <a:xfrm>
            <a:off x="2161878" y="2767280"/>
            <a:ext cx="7868244" cy="1323439"/>
          </a:xfrm>
          <a:prstGeom prst="rect">
            <a:avLst/>
          </a:prstGeom>
        </p:spPr>
        <p:txBody>
          <a:bodyPr wrap="none">
            <a:spAutoFit/>
          </a:bodyPr>
          <a:lstStyle/>
          <a:p>
            <a:pPr algn="ctr"/>
            <a:r>
              <a:rPr lang="en-US" sz="4000" b="1" dirty="0">
                <a:latin typeface="Garamond" panose="02020404030301010803" pitchFamily="18" charset="0"/>
              </a:rPr>
              <a:t>“The Lord declares that the gospel </a:t>
            </a:r>
          </a:p>
          <a:p>
            <a:pPr algn="ctr"/>
            <a:r>
              <a:rPr lang="en-US" sz="4000" b="1" dirty="0">
                <a:latin typeface="Garamond" panose="02020404030301010803" pitchFamily="18" charset="0"/>
              </a:rPr>
              <a:t>will fill the whole earth”</a:t>
            </a:r>
          </a:p>
        </p:txBody>
      </p:sp>
    </p:spTree>
    <p:extLst>
      <p:ext uri="{BB962C8B-B14F-4D97-AF65-F5344CB8AC3E}">
        <p14:creationId xmlns:p14="http://schemas.microsoft.com/office/powerpoint/2010/main" val="224522743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ubtitle 4">
            <a:extLst>
              <a:ext uri="{FF2B5EF4-FFF2-40B4-BE49-F238E27FC236}">
                <a16:creationId xmlns:a16="http://schemas.microsoft.com/office/drawing/2014/main" id="{E0834A13-7B63-4500-B875-AF7854C46E5D}"/>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MV Boli" panose="02000500030200090000" pitchFamily="2" charset="0"/>
                <a:ea typeface="Cambria Math" panose="02040503050406030204" pitchFamily="18" charset="0"/>
                <a:cs typeface="MV Boli" panose="02000500030200090000" pitchFamily="2" charset="0"/>
              </a:rPr>
              <a:t>LESSON 71</a:t>
            </a:r>
          </a:p>
        </p:txBody>
      </p:sp>
      <p:sp>
        <p:nvSpPr>
          <p:cNvPr id="14" name="Rectangle 13">
            <a:extLst>
              <a:ext uri="{FF2B5EF4-FFF2-40B4-BE49-F238E27FC236}">
                <a16:creationId xmlns:a16="http://schemas.microsoft.com/office/drawing/2014/main" id="{791EF4B9-6D69-4621-9E09-A95C6C6A52DF}"/>
              </a:ext>
            </a:extLst>
          </p:cNvPr>
          <p:cNvSpPr/>
          <p:nvPr/>
        </p:nvSpPr>
        <p:spPr>
          <a:xfrm>
            <a:off x="1502464" y="1345943"/>
            <a:ext cx="8705557" cy="353943"/>
          </a:xfrm>
          <a:prstGeom prst="rect">
            <a:avLst/>
          </a:prstGeom>
        </p:spPr>
        <p:txBody>
          <a:bodyPr wrap="square">
            <a:spAutoFit/>
          </a:bodyPr>
          <a:lstStyle/>
          <a:p>
            <a:pPr algn="ctr"/>
            <a:r>
              <a:rPr lang="en-US" sz="1700" dirty="0"/>
              <a:t>Revelation on prayer given through Joseph Smith the Prophet, at Hiram, Ohio, October 30, 1831.</a:t>
            </a:r>
          </a:p>
        </p:txBody>
      </p:sp>
      <p:sp>
        <p:nvSpPr>
          <p:cNvPr id="15" name="Rectangle 14">
            <a:extLst>
              <a:ext uri="{FF2B5EF4-FFF2-40B4-BE49-F238E27FC236}">
                <a16:creationId xmlns:a16="http://schemas.microsoft.com/office/drawing/2014/main" id="{2886E76F-A530-4AC3-8F77-E028F48AEEA9}"/>
              </a:ext>
            </a:extLst>
          </p:cNvPr>
          <p:cNvSpPr/>
          <p:nvPr/>
        </p:nvSpPr>
        <p:spPr>
          <a:xfrm>
            <a:off x="3655609" y="1005677"/>
            <a:ext cx="4361450" cy="369332"/>
          </a:xfrm>
          <a:prstGeom prst="rect">
            <a:avLst/>
          </a:prstGeom>
        </p:spPr>
        <p:txBody>
          <a:bodyPr wrap="none">
            <a:spAutoFit/>
          </a:bodyPr>
          <a:lstStyle/>
          <a:p>
            <a:r>
              <a:rPr lang="en-US" b="1" dirty="0"/>
              <a:t> Introduction to Doctrine and Covenants 65 </a:t>
            </a:r>
          </a:p>
        </p:txBody>
      </p:sp>
      <p:sp>
        <p:nvSpPr>
          <p:cNvPr id="16" name="Rectangle 15">
            <a:extLst>
              <a:ext uri="{FF2B5EF4-FFF2-40B4-BE49-F238E27FC236}">
                <a16:creationId xmlns:a16="http://schemas.microsoft.com/office/drawing/2014/main" id="{F27E1003-341E-4063-A77B-D0A788933F85}"/>
              </a:ext>
            </a:extLst>
          </p:cNvPr>
          <p:cNvSpPr/>
          <p:nvPr/>
        </p:nvSpPr>
        <p:spPr>
          <a:xfrm>
            <a:off x="1223890" y="1895642"/>
            <a:ext cx="3050835" cy="430887"/>
          </a:xfrm>
          <a:prstGeom prst="rect">
            <a:avLst/>
          </a:prstGeom>
        </p:spPr>
        <p:txBody>
          <a:bodyPr wrap="none">
            <a:spAutoFit/>
          </a:bodyPr>
          <a:lstStyle/>
          <a:p>
            <a:r>
              <a:rPr lang="en-US" sz="2200" b="1" dirty="0">
                <a:latin typeface="Bahnschrift Condensed" panose="020B0502040204020203" pitchFamily="34" charset="0"/>
              </a:rPr>
              <a:t>Doctrine and Covenants 65: 1-2.</a:t>
            </a:r>
          </a:p>
        </p:txBody>
      </p:sp>
      <p:sp>
        <p:nvSpPr>
          <p:cNvPr id="17" name="Rectangle 16">
            <a:extLst>
              <a:ext uri="{FF2B5EF4-FFF2-40B4-BE49-F238E27FC236}">
                <a16:creationId xmlns:a16="http://schemas.microsoft.com/office/drawing/2014/main" id="{0A7991EF-36A7-458D-8F3E-2C380CACBE72}"/>
              </a:ext>
            </a:extLst>
          </p:cNvPr>
          <p:cNvSpPr/>
          <p:nvPr/>
        </p:nvSpPr>
        <p:spPr>
          <a:xfrm>
            <a:off x="1223890" y="2225394"/>
            <a:ext cx="9224888" cy="1754326"/>
          </a:xfrm>
          <a:prstGeom prst="rect">
            <a:avLst/>
          </a:prstGeom>
        </p:spPr>
        <p:txBody>
          <a:bodyPr wrap="square">
            <a:spAutoFit/>
          </a:bodyPr>
          <a:lstStyle/>
          <a:p>
            <a:pPr algn="just" fontAlgn="base"/>
            <a:r>
              <a:rPr lang="en-US" b="1" dirty="0">
                <a:latin typeface="Palatino"/>
              </a:rPr>
              <a:t>1 </a:t>
            </a:r>
            <a:r>
              <a:rPr lang="en-US" dirty="0">
                <a:latin typeface="Palatino"/>
              </a:rPr>
              <a:t>Hearken, and lo, a voice as of one sent down from on high, who is mighty and powerful, whose going forth is unto the ends of the earth, yea, whose voice is unto men—Prepare ye the way of the Lord, make his paths straight.</a:t>
            </a:r>
          </a:p>
          <a:p>
            <a:pPr algn="just" fontAlgn="base"/>
            <a:r>
              <a:rPr lang="en-US" b="1" dirty="0">
                <a:latin typeface="Palatino"/>
              </a:rPr>
              <a:t>2 </a:t>
            </a:r>
            <a:r>
              <a:rPr lang="en-US" dirty="0">
                <a:latin typeface="Palatino"/>
              </a:rPr>
              <a:t>The keys of the kingdom of God are committed unto man on the earth, and from thence shall the gospel roll forth unto the ends of the earth, as the stone which is cut out of the mountain without hands shall roll forth, until it has filled the whole earth.</a:t>
            </a:r>
            <a:endParaRPr lang="en-US" b="0" i="0" dirty="0">
              <a:effectLst/>
              <a:latin typeface="Palatino"/>
            </a:endParaRPr>
          </a:p>
        </p:txBody>
      </p:sp>
      <p:sp>
        <p:nvSpPr>
          <p:cNvPr id="18" name="Rectangle 17">
            <a:extLst>
              <a:ext uri="{FF2B5EF4-FFF2-40B4-BE49-F238E27FC236}">
                <a16:creationId xmlns:a16="http://schemas.microsoft.com/office/drawing/2014/main" id="{6EA283FB-1616-4E3D-98EE-8204AFCB7387}"/>
              </a:ext>
            </a:extLst>
          </p:cNvPr>
          <p:cNvSpPr/>
          <p:nvPr/>
        </p:nvSpPr>
        <p:spPr>
          <a:xfrm>
            <a:off x="1229997" y="4079624"/>
            <a:ext cx="4112023" cy="369332"/>
          </a:xfrm>
          <a:prstGeom prst="rect">
            <a:avLst/>
          </a:prstGeom>
        </p:spPr>
        <p:txBody>
          <a:bodyPr wrap="none">
            <a:spAutoFit/>
          </a:bodyPr>
          <a:lstStyle/>
          <a:p>
            <a:r>
              <a:rPr lang="en-US" b="1" dirty="0"/>
              <a:t>Where will the gospel of Jesus Christ go? </a:t>
            </a:r>
          </a:p>
        </p:txBody>
      </p:sp>
      <p:sp>
        <p:nvSpPr>
          <p:cNvPr id="19" name="Rectangle 18">
            <a:extLst>
              <a:ext uri="{FF2B5EF4-FFF2-40B4-BE49-F238E27FC236}">
                <a16:creationId xmlns:a16="http://schemas.microsoft.com/office/drawing/2014/main" id="{4F887D70-7ADB-4D6D-B4D6-9ABE59A8F534}"/>
              </a:ext>
            </a:extLst>
          </p:cNvPr>
          <p:cNvSpPr/>
          <p:nvPr/>
        </p:nvSpPr>
        <p:spPr>
          <a:xfrm>
            <a:off x="1223890" y="4407580"/>
            <a:ext cx="6046784" cy="369332"/>
          </a:xfrm>
          <a:prstGeom prst="rect">
            <a:avLst/>
          </a:prstGeom>
        </p:spPr>
        <p:txBody>
          <a:bodyPr wrap="none">
            <a:spAutoFit/>
          </a:bodyPr>
          <a:lstStyle/>
          <a:p>
            <a:r>
              <a:rPr lang="en-US" i="1" dirty="0">
                <a:effectLst>
                  <a:outerShdw blurRad="38100" dist="38100" dir="2700000" algn="tl">
                    <a:srgbClr val="000000">
                      <a:alpha val="43137"/>
                    </a:srgbClr>
                  </a:outerShdw>
                </a:effectLst>
              </a:rPr>
              <a:t>The gospel of Jesus Christ will go forth to the ends of the earth</a:t>
            </a:r>
          </a:p>
        </p:txBody>
      </p:sp>
      <p:sp>
        <p:nvSpPr>
          <p:cNvPr id="20" name="Rectangle 19">
            <a:extLst>
              <a:ext uri="{FF2B5EF4-FFF2-40B4-BE49-F238E27FC236}">
                <a16:creationId xmlns:a16="http://schemas.microsoft.com/office/drawing/2014/main" id="{D47B64B6-8FB8-495B-A07E-D7EB0809085F}"/>
              </a:ext>
            </a:extLst>
          </p:cNvPr>
          <p:cNvSpPr/>
          <p:nvPr/>
        </p:nvSpPr>
        <p:spPr>
          <a:xfrm>
            <a:off x="1223890" y="4935342"/>
            <a:ext cx="8834510" cy="369332"/>
          </a:xfrm>
          <a:prstGeom prst="rect">
            <a:avLst/>
          </a:prstGeom>
        </p:spPr>
        <p:txBody>
          <a:bodyPr wrap="square">
            <a:spAutoFit/>
          </a:bodyPr>
          <a:lstStyle/>
          <a:p>
            <a:pPr algn="just"/>
            <a:r>
              <a:rPr lang="en-US" b="1" dirty="0"/>
              <a:t>What has the Lord “committed unto man” that enables the gospel to fill the whole earth? </a:t>
            </a:r>
          </a:p>
        </p:txBody>
      </p:sp>
      <p:sp>
        <p:nvSpPr>
          <p:cNvPr id="21" name="Rectangle 20">
            <a:extLst>
              <a:ext uri="{FF2B5EF4-FFF2-40B4-BE49-F238E27FC236}">
                <a16:creationId xmlns:a16="http://schemas.microsoft.com/office/drawing/2014/main" id="{7579DE49-2892-4BB7-A1FA-DC30527D1FD0}"/>
              </a:ext>
            </a:extLst>
          </p:cNvPr>
          <p:cNvSpPr/>
          <p:nvPr/>
        </p:nvSpPr>
        <p:spPr>
          <a:xfrm>
            <a:off x="1223890" y="5221921"/>
            <a:ext cx="3214021" cy="369332"/>
          </a:xfrm>
          <a:prstGeom prst="rect">
            <a:avLst/>
          </a:prstGeom>
        </p:spPr>
        <p:txBody>
          <a:bodyPr wrap="none">
            <a:spAutoFit/>
          </a:bodyPr>
          <a:lstStyle/>
          <a:p>
            <a:r>
              <a:rPr lang="en-US" i="1" dirty="0">
                <a:effectLst>
                  <a:outerShdw blurRad="38100" dist="38100" dir="2700000" algn="tl">
                    <a:srgbClr val="000000">
                      <a:alpha val="43137"/>
                    </a:srgbClr>
                  </a:outerShdw>
                </a:effectLst>
              </a:rPr>
              <a:t>The keys of the kingdom of God.</a:t>
            </a:r>
          </a:p>
        </p:txBody>
      </p:sp>
    </p:spTree>
    <p:extLst>
      <p:ext uri="{BB962C8B-B14F-4D97-AF65-F5344CB8AC3E}">
        <p14:creationId xmlns:p14="http://schemas.microsoft.com/office/powerpoint/2010/main" val="271785075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checkerboard(across)">
                                      <p:cBhvr>
                                        <p:cTn id="7" dur="1000"/>
                                        <p:tgtEl>
                                          <p:spTgt spid="16"/>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17"/>
                                        </p:tgtEl>
                                        <p:attrNameLst>
                                          <p:attrName>style.visibility</p:attrName>
                                        </p:attrNameLst>
                                      </p:cBhvr>
                                      <p:to>
                                        <p:strVal val="visible"/>
                                      </p:to>
                                    </p:set>
                                    <p:animEffect transition="in" filter="checkerboard(across)">
                                      <p:cBhvr>
                                        <p:cTn id="10" dur="1000"/>
                                        <p:tgtEl>
                                          <p:spTgt spid="17"/>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grpId="0" nodeType="clickEffect">
                                  <p:stCondLst>
                                    <p:cond delay="0"/>
                                  </p:stCondLst>
                                  <p:childTnLst>
                                    <p:set>
                                      <p:cBhvr>
                                        <p:cTn id="14" dur="1" fill="hold">
                                          <p:stCondLst>
                                            <p:cond delay="0"/>
                                          </p:stCondLst>
                                        </p:cTn>
                                        <p:tgtEl>
                                          <p:spTgt spid="18"/>
                                        </p:tgtEl>
                                        <p:attrNameLst>
                                          <p:attrName>style.visibility</p:attrName>
                                        </p:attrNameLst>
                                      </p:cBhvr>
                                      <p:to>
                                        <p:strVal val="visible"/>
                                      </p:to>
                                    </p:set>
                                    <p:animEffect transition="in" filter="fade">
                                      <p:cBhvr>
                                        <p:cTn id="15" dur="1000"/>
                                        <p:tgtEl>
                                          <p:spTgt spid="18"/>
                                        </p:tgtEl>
                                      </p:cBhvr>
                                    </p:animEffect>
                                    <p:anim calcmode="lin" valueType="num">
                                      <p:cBhvr>
                                        <p:cTn id="16" dur="1000" fill="hold"/>
                                        <p:tgtEl>
                                          <p:spTgt spid="18"/>
                                        </p:tgtEl>
                                        <p:attrNameLst>
                                          <p:attrName>ppt_x</p:attrName>
                                        </p:attrNameLst>
                                      </p:cBhvr>
                                      <p:tavLst>
                                        <p:tav tm="0">
                                          <p:val>
                                            <p:strVal val="#ppt_x"/>
                                          </p:val>
                                        </p:tav>
                                        <p:tav tm="100000">
                                          <p:val>
                                            <p:strVal val="#ppt_x"/>
                                          </p:val>
                                        </p:tav>
                                      </p:tavLst>
                                    </p:anim>
                                    <p:anim calcmode="lin" valueType="num">
                                      <p:cBhvr>
                                        <p:cTn id="17"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19">
                                            <p:txEl>
                                              <p:pRg st="0" end="0"/>
                                            </p:txEl>
                                          </p:spTgt>
                                        </p:tgtEl>
                                        <p:attrNameLst>
                                          <p:attrName>style.visibility</p:attrName>
                                        </p:attrNameLst>
                                      </p:cBhvr>
                                      <p:to>
                                        <p:strVal val="visible"/>
                                      </p:to>
                                    </p:set>
                                    <p:animEffect transition="in" filter="wipe(down)">
                                      <p:cBhvr>
                                        <p:cTn id="22" dur="1250"/>
                                        <p:tgtEl>
                                          <p:spTgt spid="19">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20"/>
                                        </p:tgtEl>
                                        <p:attrNameLst>
                                          <p:attrName>style.visibility</p:attrName>
                                        </p:attrNameLst>
                                      </p:cBhvr>
                                      <p:to>
                                        <p:strVal val="visible"/>
                                      </p:to>
                                    </p:set>
                                    <p:animEffect transition="in" filter="fade">
                                      <p:cBhvr>
                                        <p:cTn id="27" dur="1000"/>
                                        <p:tgtEl>
                                          <p:spTgt spid="20"/>
                                        </p:tgtEl>
                                      </p:cBhvr>
                                    </p:animEffect>
                                    <p:anim calcmode="lin" valueType="num">
                                      <p:cBhvr>
                                        <p:cTn id="28" dur="1000" fill="hold"/>
                                        <p:tgtEl>
                                          <p:spTgt spid="20"/>
                                        </p:tgtEl>
                                        <p:attrNameLst>
                                          <p:attrName>ppt_x</p:attrName>
                                        </p:attrNameLst>
                                      </p:cBhvr>
                                      <p:tavLst>
                                        <p:tav tm="0">
                                          <p:val>
                                            <p:strVal val="#ppt_x"/>
                                          </p:val>
                                        </p:tav>
                                        <p:tav tm="100000">
                                          <p:val>
                                            <p:strVal val="#ppt_x"/>
                                          </p:val>
                                        </p:tav>
                                      </p:tavLst>
                                    </p:anim>
                                    <p:anim calcmode="lin" valueType="num">
                                      <p:cBhvr>
                                        <p:cTn id="29"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2" presetClass="entr" presetSubtype="4" fill="hold" grpId="0" nodeType="clickEffect">
                                  <p:stCondLst>
                                    <p:cond delay="0"/>
                                  </p:stCondLst>
                                  <p:childTnLst>
                                    <p:set>
                                      <p:cBhvr>
                                        <p:cTn id="33" dur="1" fill="hold">
                                          <p:stCondLst>
                                            <p:cond delay="0"/>
                                          </p:stCondLst>
                                        </p:cTn>
                                        <p:tgtEl>
                                          <p:spTgt spid="21"/>
                                        </p:tgtEl>
                                        <p:attrNameLst>
                                          <p:attrName>style.visibility</p:attrName>
                                        </p:attrNameLst>
                                      </p:cBhvr>
                                      <p:to>
                                        <p:strVal val="visible"/>
                                      </p:to>
                                    </p:set>
                                    <p:animEffect transition="in" filter="wipe(down)">
                                      <p:cBhvr>
                                        <p:cTn id="34" dur="10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7" grpId="0"/>
      <p:bldP spid="18" grpId="0"/>
      <p:bldP spid="20" grpId="0"/>
      <p:bldP spid="2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ubtitle 4">
            <a:extLst>
              <a:ext uri="{FF2B5EF4-FFF2-40B4-BE49-F238E27FC236}">
                <a16:creationId xmlns:a16="http://schemas.microsoft.com/office/drawing/2014/main" id="{E74D729F-8509-4BBC-8844-5612EC71A191}"/>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MV Boli" panose="02000500030200090000" pitchFamily="2" charset="0"/>
                <a:ea typeface="Cambria Math" panose="02040503050406030204" pitchFamily="18" charset="0"/>
                <a:cs typeface="MV Boli" panose="02000500030200090000" pitchFamily="2" charset="0"/>
              </a:rPr>
              <a:t>LESSON 71</a:t>
            </a:r>
          </a:p>
        </p:txBody>
      </p:sp>
      <p:pic>
        <p:nvPicPr>
          <p:cNvPr id="16" name="Picture 2" descr="Resultado de imagen para daniel y nabucodonosor lds">
            <a:extLst>
              <a:ext uri="{FF2B5EF4-FFF2-40B4-BE49-F238E27FC236}">
                <a16:creationId xmlns:a16="http://schemas.microsoft.com/office/drawing/2014/main" id="{0AB491EF-CC83-4AD1-A154-F13A7234767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87885" y="1548542"/>
            <a:ext cx="4434737" cy="3260863"/>
          </a:xfrm>
          <a:prstGeom prst="rect">
            <a:avLst/>
          </a:prstGeom>
          <a:noFill/>
          <a:extLst>
            <a:ext uri="{909E8E84-426E-40DD-AFC4-6F175D3DCCD1}">
              <a14:hiddenFill xmlns:a14="http://schemas.microsoft.com/office/drawing/2010/main">
                <a:solidFill>
                  <a:srgbClr val="FFFFFF"/>
                </a:solidFill>
              </a14:hiddenFill>
            </a:ext>
          </a:extLst>
        </p:spPr>
      </p:pic>
      <p:sp>
        <p:nvSpPr>
          <p:cNvPr id="17" name="Rectangle 16">
            <a:extLst>
              <a:ext uri="{FF2B5EF4-FFF2-40B4-BE49-F238E27FC236}">
                <a16:creationId xmlns:a16="http://schemas.microsoft.com/office/drawing/2014/main" id="{437F7AB7-D64B-49D4-B482-CE3BE5EF37D2}"/>
              </a:ext>
            </a:extLst>
          </p:cNvPr>
          <p:cNvSpPr/>
          <p:nvPr/>
        </p:nvSpPr>
        <p:spPr>
          <a:xfrm>
            <a:off x="814556" y="890974"/>
            <a:ext cx="4946692" cy="5693866"/>
          </a:xfrm>
          <a:prstGeom prst="rect">
            <a:avLst/>
          </a:prstGeom>
        </p:spPr>
        <p:txBody>
          <a:bodyPr wrap="square">
            <a:spAutoFit/>
          </a:bodyPr>
          <a:lstStyle/>
          <a:p>
            <a:pPr algn="just" fontAlgn="base"/>
            <a:r>
              <a:rPr lang="en-US" sz="1400" b="1" dirty="0">
                <a:latin typeface="Palatino"/>
              </a:rPr>
              <a:t>31 </a:t>
            </a:r>
            <a:r>
              <a:rPr lang="en-US" sz="1400" dirty="0">
                <a:latin typeface="Palatino"/>
              </a:rPr>
              <a:t>¶ Thou, O king, sawest, and behold a great image. This great image, whose brightness was excellent, stood before thee; and the form thereof was terrible.</a:t>
            </a:r>
          </a:p>
          <a:p>
            <a:pPr algn="just" fontAlgn="base"/>
            <a:r>
              <a:rPr lang="en-US" sz="1400" b="1" dirty="0">
                <a:latin typeface="Palatino"/>
              </a:rPr>
              <a:t>32 </a:t>
            </a:r>
            <a:r>
              <a:rPr lang="en-US" sz="1400" dirty="0">
                <a:latin typeface="Palatino"/>
              </a:rPr>
              <a:t>This image’s head was of fine gold, his breast and his arms of silver, his belly and his thighs of brass,</a:t>
            </a:r>
          </a:p>
          <a:p>
            <a:pPr algn="just" fontAlgn="base"/>
            <a:r>
              <a:rPr lang="en-US" sz="1400" b="1" dirty="0">
                <a:latin typeface="Palatino"/>
              </a:rPr>
              <a:t>33 </a:t>
            </a:r>
            <a:r>
              <a:rPr lang="en-US" sz="1400" dirty="0">
                <a:latin typeface="Palatino"/>
              </a:rPr>
              <a:t>His legs of iron, his feet part of iron and part of clay.</a:t>
            </a:r>
          </a:p>
          <a:p>
            <a:pPr algn="just" fontAlgn="base"/>
            <a:r>
              <a:rPr lang="en-US" sz="1400" b="1" dirty="0">
                <a:latin typeface="Palatino"/>
              </a:rPr>
              <a:t>34 </a:t>
            </a:r>
            <a:r>
              <a:rPr lang="en-US" sz="1400" dirty="0">
                <a:latin typeface="Palatino"/>
              </a:rPr>
              <a:t>Thou sawest till that a stone was cut out without hands, which smote the image upon his feet that were of iron and clay, and brake them to pieces.</a:t>
            </a:r>
          </a:p>
          <a:p>
            <a:pPr algn="just" fontAlgn="base"/>
            <a:r>
              <a:rPr lang="en-US" sz="1400" b="1" dirty="0">
                <a:latin typeface="Palatino"/>
              </a:rPr>
              <a:t>35 </a:t>
            </a:r>
            <a:r>
              <a:rPr lang="en-US" sz="1400" dirty="0">
                <a:latin typeface="Palatino"/>
              </a:rPr>
              <a:t>Then was the iron, the clay, the brass, the silver, and the gold, broken to pieces together, and became like the chaff of the summer threshingfloors; and the wind carried them away, that no place was found for them: and the stone that smote the image became a great mountain, and filled the whole earth.</a:t>
            </a:r>
          </a:p>
          <a:p>
            <a:pPr algn="just" fontAlgn="base"/>
            <a:r>
              <a:rPr lang="en-US" sz="1400" b="1" dirty="0">
                <a:latin typeface="Palatino"/>
              </a:rPr>
              <a:t>36 </a:t>
            </a:r>
            <a:r>
              <a:rPr lang="en-US" sz="1400" dirty="0">
                <a:latin typeface="Palatino"/>
              </a:rPr>
              <a:t>¶ This is the dream; and we will tell the interpretation thereof before the king.</a:t>
            </a:r>
          </a:p>
          <a:p>
            <a:pPr algn="just" fontAlgn="base"/>
            <a:r>
              <a:rPr lang="en-US" sz="1400" b="1" dirty="0">
                <a:latin typeface="Palatino"/>
              </a:rPr>
              <a:t>37 </a:t>
            </a:r>
            <a:r>
              <a:rPr lang="en-US" sz="1400" dirty="0">
                <a:latin typeface="Palatino"/>
              </a:rPr>
              <a:t>Thou, O king, art a king of kings: for the God of heaven hath given thee a kingdom, power, and strength, and glory.</a:t>
            </a:r>
          </a:p>
          <a:p>
            <a:pPr algn="just" fontAlgn="base"/>
            <a:r>
              <a:rPr lang="en-US" sz="1400" b="1" dirty="0">
                <a:latin typeface="Palatino"/>
              </a:rPr>
              <a:t>38 </a:t>
            </a:r>
            <a:r>
              <a:rPr lang="en-US" sz="1400" dirty="0">
                <a:latin typeface="Palatino"/>
              </a:rPr>
              <a:t>And wheresoever the children of men dwell, the beasts of the field and the fowls of the heaven hath he given into thine hand, and hath made thee ruler over them all. Thou art this head of gold.</a:t>
            </a:r>
          </a:p>
          <a:p>
            <a:pPr algn="just" fontAlgn="base"/>
            <a:r>
              <a:rPr lang="en-US" sz="1400" b="1" dirty="0">
                <a:latin typeface="Palatino"/>
              </a:rPr>
              <a:t>39 </a:t>
            </a:r>
            <a:r>
              <a:rPr lang="en-US" sz="1400" dirty="0">
                <a:latin typeface="Palatino"/>
              </a:rPr>
              <a:t>And after thee shall arise another kingdom inferior to thee, and another third kingdom of brass, which shall bear rule over all the earth.</a:t>
            </a:r>
          </a:p>
        </p:txBody>
      </p:sp>
      <p:sp>
        <p:nvSpPr>
          <p:cNvPr id="15" name="Rectangle 14">
            <a:extLst>
              <a:ext uri="{FF2B5EF4-FFF2-40B4-BE49-F238E27FC236}">
                <a16:creationId xmlns:a16="http://schemas.microsoft.com/office/drawing/2014/main" id="{C7604E0B-6C9F-48DD-9945-E4DDD57A6AAE}"/>
              </a:ext>
            </a:extLst>
          </p:cNvPr>
          <p:cNvSpPr/>
          <p:nvPr/>
        </p:nvSpPr>
        <p:spPr>
          <a:xfrm>
            <a:off x="7649032" y="1035092"/>
            <a:ext cx="2095445" cy="369332"/>
          </a:xfrm>
          <a:prstGeom prst="rect">
            <a:avLst/>
          </a:prstGeom>
        </p:spPr>
        <p:txBody>
          <a:bodyPr wrap="none">
            <a:spAutoFit/>
          </a:bodyPr>
          <a:lstStyle/>
          <a:p>
            <a:r>
              <a:rPr lang="en-US" dirty="0">
                <a:latin typeface="Arial Black" panose="020B0A04020102020204" pitchFamily="34" charset="0"/>
              </a:rPr>
              <a:t>Daniel 2:31–39.</a:t>
            </a:r>
          </a:p>
        </p:txBody>
      </p:sp>
    </p:spTree>
    <p:extLst>
      <p:ext uri="{BB962C8B-B14F-4D97-AF65-F5344CB8AC3E}">
        <p14:creationId xmlns:p14="http://schemas.microsoft.com/office/powerpoint/2010/main" val="1891992703"/>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ubtitle 4">
            <a:extLst>
              <a:ext uri="{FF2B5EF4-FFF2-40B4-BE49-F238E27FC236}">
                <a16:creationId xmlns:a16="http://schemas.microsoft.com/office/drawing/2014/main" id="{BCC36943-8E2A-4A27-9C51-C469855299B2}"/>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MV Boli" panose="02000500030200090000" pitchFamily="2" charset="0"/>
                <a:ea typeface="Cambria Math" panose="02040503050406030204" pitchFamily="18" charset="0"/>
                <a:cs typeface="MV Boli" panose="02000500030200090000" pitchFamily="2" charset="0"/>
              </a:rPr>
              <a:t>LESSON 71</a:t>
            </a:r>
          </a:p>
        </p:txBody>
      </p:sp>
      <p:sp>
        <p:nvSpPr>
          <p:cNvPr id="13" name="Rectangle 12">
            <a:extLst>
              <a:ext uri="{FF2B5EF4-FFF2-40B4-BE49-F238E27FC236}">
                <a16:creationId xmlns:a16="http://schemas.microsoft.com/office/drawing/2014/main" id="{71623746-B136-42E5-829F-04933364477C}"/>
              </a:ext>
            </a:extLst>
          </p:cNvPr>
          <p:cNvSpPr/>
          <p:nvPr/>
        </p:nvSpPr>
        <p:spPr>
          <a:xfrm>
            <a:off x="798286" y="655733"/>
            <a:ext cx="4962962" cy="5693866"/>
          </a:xfrm>
          <a:prstGeom prst="rect">
            <a:avLst/>
          </a:prstGeom>
        </p:spPr>
        <p:txBody>
          <a:bodyPr wrap="square">
            <a:spAutoFit/>
          </a:bodyPr>
          <a:lstStyle/>
          <a:p>
            <a:pPr algn="just" fontAlgn="base"/>
            <a:r>
              <a:rPr lang="en-US" sz="1400" b="1" dirty="0">
                <a:latin typeface="Palatino"/>
              </a:rPr>
              <a:t>40 </a:t>
            </a:r>
            <a:r>
              <a:rPr lang="en-US" sz="1400" dirty="0">
                <a:latin typeface="Palatino"/>
              </a:rPr>
              <a:t>And the fourth kingdom shall be strong as iron: forasmuch as iron breaketh in pieces and subdueth all things: and as iron that breaketh all these, shall it break in pieces and bruise.</a:t>
            </a:r>
          </a:p>
          <a:p>
            <a:pPr algn="just" fontAlgn="base"/>
            <a:r>
              <a:rPr lang="en-US" sz="1400" b="1" dirty="0">
                <a:latin typeface="Palatino"/>
              </a:rPr>
              <a:t>41 </a:t>
            </a:r>
            <a:r>
              <a:rPr lang="en-US" sz="1400" dirty="0">
                <a:latin typeface="Palatino"/>
              </a:rPr>
              <a:t>And whereas thou sawest the feet and toes, part of potters’ clay, and part of iron, the kingdom shall be divided; but there shall be in it of the strength of the iron, forasmuch as thou sawest the iron mixed with miry clay.</a:t>
            </a:r>
          </a:p>
          <a:p>
            <a:pPr algn="just" fontAlgn="base"/>
            <a:r>
              <a:rPr lang="en-US" sz="1400" b="1" dirty="0">
                <a:latin typeface="Palatino"/>
              </a:rPr>
              <a:t>42 </a:t>
            </a:r>
            <a:r>
              <a:rPr lang="en-US" sz="1400" dirty="0">
                <a:latin typeface="Palatino"/>
              </a:rPr>
              <a:t>And as the toes of the feet were part of iron, and part of clay, so the kingdom shall be partly strong, and partly broken.</a:t>
            </a:r>
          </a:p>
          <a:p>
            <a:pPr algn="just" fontAlgn="base"/>
            <a:r>
              <a:rPr lang="en-US" sz="1400" b="1" dirty="0">
                <a:latin typeface="Palatino"/>
              </a:rPr>
              <a:t>43 </a:t>
            </a:r>
            <a:r>
              <a:rPr lang="en-US" sz="1400" dirty="0">
                <a:latin typeface="Palatino"/>
              </a:rPr>
              <a:t>And whereas thou sawest iron mixed with miry clay, they shall mingle themselves with the seed of men: but they shall not cleave one to another, even as iron is not mixed with clay.</a:t>
            </a:r>
          </a:p>
          <a:p>
            <a:pPr algn="just" fontAlgn="base"/>
            <a:r>
              <a:rPr lang="en-US" sz="1400" b="1" dirty="0">
                <a:latin typeface="Palatino"/>
              </a:rPr>
              <a:t>44 </a:t>
            </a:r>
            <a:r>
              <a:rPr lang="en-US" sz="1400" dirty="0">
                <a:latin typeface="Palatino"/>
              </a:rPr>
              <a:t>And in the days of these kings shall the God of heaven set up a kingdom, which shall never be destroyed: and the kingdom shall not be left to other people, but it shall break in pieces and consume all these kingdoms, and it shall stand for ever.</a:t>
            </a:r>
          </a:p>
          <a:p>
            <a:pPr algn="just" fontAlgn="base"/>
            <a:r>
              <a:rPr lang="en-US" sz="1400" b="1" dirty="0">
                <a:latin typeface="Palatino"/>
              </a:rPr>
              <a:t>45 </a:t>
            </a:r>
            <a:r>
              <a:rPr lang="en-US" sz="1400" dirty="0">
                <a:latin typeface="Palatino"/>
              </a:rPr>
              <a:t>Forasmuch as thou sawest that the stone was cut out of the mountain without hands, and that it brake in pieces the iron, the brass, the clay, the silver, and the gold; the great God hath made known to the king what shall come to pass hereafter: and the dream is certain, and the interpretation thereof sure.</a:t>
            </a:r>
          </a:p>
        </p:txBody>
      </p:sp>
      <p:pic>
        <p:nvPicPr>
          <p:cNvPr id="15" name="Picture 2" descr="Resultado de imagen para daniel y nabucodonosor lds">
            <a:extLst>
              <a:ext uri="{FF2B5EF4-FFF2-40B4-BE49-F238E27FC236}">
                <a16:creationId xmlns:a16="http://schemas.microsoft.com/office/drawing/2014/main" id="{2E34BEE3-7CED-41CE-A01A-44AD3EF42DE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87885" y="1548542"/>
            <a:ext cx="4434737" cy="3260863"/>
          </a:xfrm>
          <a:prstGeom prst="rect">
            <a:avLst/>
          </a:prstGeom>
          <a:noFill/>
          <a:extLst>
            <a:ext uri="{909E8E84-426E-40DD-AFC4-6F175D3DCCD1}">
              <a14:hiddenFill xmlns:a14="http://schemas.microsoft.com/office/drawing/2010/main">
                <a:solidFill>
                  <a:srgbClr val="FFFFFF"/>
                </a:solidFill>
              </a14:hiddenFill>
            </a:ext>
          </a:extLst>
        </p:spPr>
      </p:pic>
      <p:sp>
        <p:nvSpPr>
          <p:cNvPr id="16" name="Rectangle 15">
            <a:extLst>
              <a:ext uri="{FF2B5EF4-FFF2-40B4-BE49-F238E27FC236}">
                <a16:creationId xmlns:a16="http://schemas.microsoft.com/office/drawing/2014/main" id="{75138366-73F7-4112-AF4C-4EDA96FD29A6}"/>
              </a:ext>
            </a:extLst>
          </p:cNvPr>
          <p:cNvSpPr/>
          <p:nvPr/>
        </p:nvSpPr>
        <p:spPr>
          <a:xfrm>
            <a:off x="7649032" y="1035092"/>
            <a:ext cx="2056973" cy="369332"/>
          </a:xfrm>
          <a:prstGeom prst="rect">
            <a:avLst/>
          </a:prstGeom>
        </p:spPr>
        <p:txBody>
          <a:bodyPr wrap="none">
            <a:spAutoFit/>
          </a:bodyPr>
          <a:lstStyle/>
          <a:p>
            <a:r>
              <a:rPr lang="en-US" dirty="0">
                <a:latin typeface="Arial Black" panose="020B0A04020102020204" pitchFamily="34" charset="0"/>
              </a:rPr>
              <a:t>Daniel 2:40-45.</a:t>
            </a:r>
          </a:p>
        </p:txBody>
      </p:sp>
    </p:spTree>
    <p:extLst>
      <p:ext uri="{BB962C8B-B14F-4D97-AF65-F5344CB8AC3E}">
        <p14:creationId xmlns:p14="http://schemas.microsoft.com/office/powerpoint/2010/main" val="21313579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a:extLst>
              <a:ext uri="{FF2B5EF4-FFF2-40B4-BE49-F238E27FC236}">
                <a16:creationId xmlns:a16="http://schemas.microsoft.com/office/drawing/2014/main" id="{2BF3195A-C457-4C91-8E91-821227731BB0}"/>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MV Boli" panose="02000500030200090000" pitchFamily="2" charset="0"/>
                <a:ea typeface="Cambria Math" panose="02040503050406030204" pitchFamily="18" charset="0"/>
                <a:cs typeface="MV Boli" panose="02000500030200090000" pitchFamily="2" charset="0"/>
              </a:rPr>
              <a:t>LESSON 71</a:t>
            </a:r>
          </a:p>
        </p:txBody>
      </p:sp>
      <p:sp>
        <p:nvSpPr>
          <p:cNvPr id="12" name="Rectangle 11">
            <a:extLst>
              <a:ext uri="{FF2B5EF4-FFF2-40B4-BE49-F238E27FC236}">
                <a16:creationId xmlns:a16="http://schemas.microsoft.com/office/drawing/2014/main" id="{52048E1B-2B01-4B9F-897E-ED9DB78115BB}"/>
              </a:ext>
            </a:extLst>
          </p:cNvPr>
          <p:cNvSpPr/>
          <p:nvPr/>
        </p:nvSpPr>
        <p:spPr>
          <a:xfrm>
            <a:off x="1705968" y="945055"/>
            <a:ext cx="6604000" cy="369332"/>
          </a:xfrm>
          <a:prstGeom prst="rect">
            <a:avLst/>
          </a:prstGeom>
        </p:spPr>
        <p:txBody>
          <a:bodyPr wrap="square">
            <a:spAutoFit/>
          </a:bodyPr>
          <a:lstStyle/>
          <a:p>
            <a:r>
              <a:rPr lang="en-US" b="1" dirty="0"/>
              <a:t>What is the stone that is cut out of the mountain without hands?</a:t>
            </a:r>
          </a:p>
        </p:txBody>
      </p:sp>
      <p:sp>
        <p:nvSpPr>
          <p:cNvPr id="13" name="Rectangle 12">
            <a:extLst>
              <a:ext uri="{FF2B5EF4-FFF2-40B4-BE49-F238E27FC236}">
                <a16:creationId xmlns:a16="http://schemas.microsoft.com/office/drawing/2014/main" id="{BDF705E1-04E2-4617-9F2E-302D36BAE832}"/>
              </a:ext>
            </a:extLst>
          </p:cNvPr>
          <p:cNvSpPr/>
          <p:nvPr/>
        </p:nvSpPr>
        <p:spPr>
          <a:xfrm>
            <a:off x="1705968" y="1295809"/>
            <a:ext cx="2129109" cy="369332"/>
          </a:xfrm>
          <a:prstGeom prst="rect">
            <a:avLst/>
          </a:prstGeom>
        </p:spPr>
        <p:txBody>
          <a:bodyPr wrap="none">
            <a:spAutoFit/>
          </a:bodyPr>
          <a:lstStyle/>
          <a:p>
            <a:r>
              <a:rPr lang="en-US" i="1" dirty="0">
                <a:effectLst>
                  <a:outerShdw blurRad="38100" dist="38100" dir="2700000" algn="tl">
                    <a:srgbClr val="000000">
                      <a:alpha val="43137"/>
                    </a:srgbClr>
                  </a:outerShdw>
                </a:effectLst>
              </a:rPr>
              <a:t>The kingdom of God.</a:t>
            </a:r>
          </a:p>
        </p:txBody>
      </p:sp>
      <p:sp>
        <p:nvSpPr>
          <p:cNvPr id="14" name="Rectangle 13">
            <a:extLst>
              <a:ext uri="{FF2B5EF4-FFF2-40B4-BE49-F238E27FC236}">
                <a16:creationId xmlns:a16="http://schemas.microsoft.com/office/drawing/2014/main" id="{F413D30F-C556-4D76-9679-A36BDF8FAC34}"/>
              </a:ext>
            </a:extLst>
          </p:cNvPr>
          <p:cNvSpPr/>
          <p:nvPr/>
        </p:nvSpPr>
        <p:spPr>
          <a:xfrm>
            <a:off x="1647915" y="1848002"/>
            <a:ext cx="3406574" cy="369332"/>
          </a:xfrm>
          <a:prstGeom prst="rect">
            <a:avLst/>
          </a:prstGeom>
        </p:spPr>
        <p:txBody>
          <a:bodyPr wrap="none">
            <a:spAutoFit/>
          </a:bodyPr>
          <a:lstStyle/>
          <a:p>
            <a:r>
              <a:rPr lang="en-US" dirty="0">
                <a:effectLst>
                  <a:outerShdw blurRad="38100" dist="38100" dir="2700000" algn="tl">
                    <a:srgbClr val="000000">
                      <a:alpha val="43137"/>
                    </a:srgbClr>
                  </a:outerShdw>
                </a:effectLst>
              </a:rPr>
              <a:t>President Gordon B. Hinckley said:</a:t>
            </a:r>
          </a:p>
        </p:txBody>
      </p:sp>
      <p:sp>
        <p:nvSpPr>
          <p:cNvPr id="15" name="Rectangle 14">
            <a:extLst>
              <a:ext uri="{FF2B5EF4-FFF2-40B4-BE49-F238E27FC236}">
                <a16:creationId xmlns:a16="http://schemas.microsoft.com/office/drawing/2014/main" id="{6243C8E0-5854-4DC9-BCB1-18D1CD9C9514}"/>
              </a:ext>
            </a:extLst>
          </p:cNvPr>
          <p:cNvSpPr/>
          <p:nvPr/>
        </p:nvSpPr>
        <p:spPr>
          <a:xfrm>
            <a:off x="1705969" y="2243693"/>
            <a:ext cx="7590972" cy="2308324"/>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16" name="TextBox 15">
            <a:extLst>
              <a:ext uri="{FF2B5EF4-FFF2-40B4-BE49-F238E27FC236}">
                <a16:creationId xmlns:a16="http://schemas.microsoft.com/office/drawing/2014/main" id="{E6D1067E-DC33-4462-A7C6-93D6451639E2}"/>
              </a:ext>
            </a:extLst>
          </p:cNvPr>
          <p:cNvSpPr txBox="1"/>
          <p:nvPr/>
        </p:nvSpPr>
        <p:spPr>
          <a:xfrm>
            <a:off x="3389626" y="2243693"/>
            <a:ext cx="5950857" cy="2308324"/>
          </a:xfrm>
          <a:prstGeom prst="rect">
            <a:avLst/>
          </a:prstGeom>
          <a:noFill/>
        </p:spPr>
        <p:txBody>
          <a:bodyPr wrap="square" rtlCol="0">
            <a:spAutoFit/>
          </a:bodyPr>
          <a:lstStyle/>
          <a:p>
            <a:pPr algn="just"/>
            <a:r>
              <a:rPr lang="en-US" dirty="0"/>
              <a:t>“We are citizens in the greatest kingdom on earth—a kingdom not directed by the wisdom of men but led by the Lord Jesus Christ. Its presence is real. Its destiny is certain. This is the kingdom of which the prophet Daniel spoke—a stone, as it were, that should be cut out of the mountain without hands and roll forth and fill the earth. (See Dan. 2:34–35.) “No mortal man created this kingdom” (“Pillars of Truth,” Ensign, Jan. 1994,4).</a:t>
            </a:r>
          </a:p>
        </p:txBody>
      </p:sp>
      <p:pic>
        <p:nvPicPr>
          <p:cNvPr id="18" name="Picture 17">
            <a:extLst>
              <a:ext uri="{FF2B5EF4-FFF2-40B4-BE49-F238E27FC236}">
                <a16:creationId xmlns:a16="http://schemas.microsoft.com/office/drawing/2014/main" id="{DD6D2A09-559B-43EA-B1D2-2DFD4B5250B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32062" y="2336525"/>
            <a:ext cx="1557564" cy="2086934"/>
          </a:xfrm>
          <a:prstGeom prst="rect">
            <a:avLst/>
          </a:prstGeom>
        </p:spPr>
      </p:pic>
      <p:sp>
        <p:nvSpPr>
          <p:cNvPr id="19" name="Rectangle 18">
            <a:extLst>
              <a:ext uri="{FF2B5EF4-FFF2-40B4-BE49-F238E27FC236}">
                <a16:creationId xmlns:a16="http://schemas.microsoft.com/office/drawing/2014/main" id="{39C7AEE8-D4C9-4830-A539-277BB9D63871}"/>
              </a:ext>
            </a:extLst>
          </p:cNvPr>
          <p:cNvSpPr/>
          <p:nvPr/>
        </p:nvSpPr>
        <p:spPr>
          <a:xfrm>
            <a:off x="1705968" y="4644849"/>
            <a:ext cx="7234831" cy="369332"/>
          </a:xfrm>
          <a:prstGeom prst="rect">
            <a:avLst/>
          </a:prstGeom>
        </p:spPr>
        <p:txBody>
          <a:bodyPr wrap="square">
            <a:spAutoFit/>
          </a:bodyPr>
          <a:lstStyle/>
          <a:p>
            <a:r>
              <a:rPr lang="en-US" b="1" dirty="0"/>
              <a:t>What evidence do you see that Daniel’s prophecy is being fulfilled today?</a:t>
            </a:r>
          </a:p>
        </p:txBody>
      </p:sp>
      <p:sp>
        <p:nvSpPr>
          <p:cNvPr id="20" name="Rectangle 19">
            <a:extLst>
              <a:ext uri="{FF2B5EF4-FFF2-40B4-BE49-F238E27FC236}">
                <a16:creationId xmlns:a16="http://schemas.microsoft.com/office/drawing/2014/main" id="{4C674281-A669-472D-8668-75B190E0B466}"/>
              </a:ext>
            </a:extLst>
          </p:cNvPr>
          <p:cNvSpPr/>
          <p:nvPr/>
        </p:nvSpPr>
        <p:spPr>
          <a:xfrm>
            <a:off x="1705968" y="5014181"/>
            <a:ext cx="8468546" cy="646331"/>
          </a:xfrm>
          <a:prstGeom prst="rect">
            <a:avLst/>
          </a:prstGeom>
        </p:spPr>
        <p:txBody>
          <a:bodyPr wrap="square">
            <a:spAutoFit/>
          </a:bodyPr>
          <a:lstStyle/>
          <a:p>
            <a:pPr algn="just"/>
            <a:r>
              <a:rPr lang="en-US" b="1" dirty="0"/>
              <a:t>How does this evidence strengthen your testimony of The Church of Jesus Christ of Latter-day Saints?</a:t>
            </a:r>
          </a:p>
        </p:txBody>
      </p:sp>
      <p:sp>
        <p:nvSpPr>
          <p:cNvPr id="21" name="Rectangle 20">
            <a:extLst>
              <a:ext uri="{FF2B5EF4-FFF2-40B4-BE49-F238E27FC236}">
                <a16:creationId xmlns:a16="http://schemas.microsoft.com/office/drawing/2014/main" id="{9AEECCC2-02B2-424E-B225-3202FB65187C}"/>
              </a:ext>
            </a:extLst>
          </p:cNvPr>
          <p:cNvSpPr/>
          <p:nvPr/>
        </p:nvSpPr>
        <p:spPr>
          <a:xfrm>
            <a:off x="1705968" y="5609916"/>
            <a:ext cx="7423518" cy="369332"/>
          </a:xfrm>
          <a:prstGeom prst="rect">
            <a:avLst/>
          </a:prstGeom>
        </p:spPr>
        <p:txBody>
          <a:bodyPr wrap="square">
            <a:spAutoFit/>
          </a:bodyPr>
          <a:lstStyle/>
          <a:p>
            <a:r>
              <a:rPr lang="en-US" b="1" dirty="0"/>
              <a:t>What does it mean to you to be part of the kingdom of God on the earth?</a:t>
            </a:r>
          </a:p>
        </p:txBody>
      </p:sp>
    </p:spTree>
    <p:extLst>
      <p:ext uri="{BB962C8B-B14F-4D97-AF65-F5344CB8AC3E}">
        <p14:creationId xmlns:p14="http://schemas.microsoft.com/office/powerpoint/2010/main" val="406521057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arn(inVertical)">
                                      <p:cBhvr>
                                        <p:cTn id="7" dur="10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circle(in)">
                                      <p:cBhvr>
                                        <p:cTn id="12" dur="20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fade">
                                      <p:cBhvr>
                                        <p:cTn id="17" dur="1000"/>
                                        <p:tgtEl>
                                          <p:spTgt spid="14"/>
                                        </p:tgtEl>
                                      </p:cBhvr>
                                    </p:animEffect>
                                    <p:anim calcmode="lin" valueType="num">
                                      <p:cBhvr>
                                        <p:cTn id="18" dur="1000" fill="hold"/>
                                        <p:tgtEl>
                                          <p:spTgt spid="14"/>
                                        </p:tgtEl>
                                        <p:attrNameLst>
                                          <p:attrName>ppt_x</p:attrName>
                                        </p:attrNameLst>
                                      </p:cBhvr>
                                      <p:tavLst>
                                        <p:tav tm="0">
                                          <p:val>
                                            <p:strVal val="#ppt_x"/>
                                          </p:val>
                                        </p:tav>
                                        <p:tav tm="100000">
                                          <p:val>
                                            <p:strVal val="#ppt_x"/>
                                          </p:val>
                                        </p:tav>
                                      </p:tavLst>
                                    </p:anim>
                                    <p:anim calcmode="lin" valueType="num">
                                      <p:cBhvr>
                                        <p:cTn id="19"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14" presetClass="entr" presetSubtype="10" fill="hold" nodeType="clickEffect">
                                  <p:stCondLst>
                                    <p:cond delay="0"/>
                                  </p:stCondLst>
                                  <p:childTnLst>
                                    <p:set>
                                      <p:cBhvr>
                                        <p:cTn id="23" dur="1" fill="hold">
                                          <p:stCondLst>
                                            <p:cond delay="0"/>
                                          </p:stCondLst>
                                        </p:cTn>
                                        <p:tgtEl>
                                          <p:spTgt spid="18"/>
                                        </p:tgtEl>
                                        <p:attrNameLst>
                                          <p:attrName>style.visibility</p:attrName>
                                        </p:attrNameLst>
                                      </p:cBhvr>
                                      <p:to>
                                        <p:strVal val="visible"/>
                                      </p:to>
                                    </p:set>
                                    <p:animEffect transition="in" filter="randombar(horizontal)">
                                      <p:cBhvr>
                                        <p:cTn id="24" dur="1250"/>
                                        <p:tgtEl>
                                          <p:spTgt spid="18"/>
                                        </p:tgtEl>
                                      </p:cBhvr>
                                    </p:animEffect>
                                  </p:childTnLst>
                                </p:cTn>
                              </p:par>
                              <p:par>
                                <p:cTn id="25" presetID="14" presetClass="entr" presetSubtype="10" fill="hold" grpId="0" nodeType="withEffect">
                                  <p:stCondLst>
                                    <p:cond delay="0"/>
                                  </p:stCondLst>
                                  <p:childTnLst>
                                    <p:set>
                                      <p:cBhvr>
                                        <p:cTn id="26" dur="1" fill="hold">
                                          <p:stCondLst>
                                            <p:cond delay="0"/>
                                          </p:stCondLst>
                                        </p:cTn>
                                        <p:tgtEl>
                                          <p:spTgt spid="16"/>
                                        </p:tgtEl>
                                        <p:attrNameLst>
                                          <p:attrName>style.visibility</p:attrName>
                                        </p:attrNameLst>
                                      </p:cBhvr>
                                      <p:to>
                                        <p:strVal val="visible"/>
                                      </p:to>
                                    </p:set>
                                    <p:animEffect transition="in" filter="randombar(horizontal)">
                                      <p:cBhvr>
                                        <p:cTn id="27" dur="1250"/>
                                        <p:tgtEl>
                                          <p:spTgt spid="16"/>
                                        </p:tgtEl>
                                      </p:cBhvr>
                                    </p:animEffect>
                                  </p:childTnLst>
                                </p:cTn>
                              </p:par>
                              <p:par>
                                <p:cTn id="28" presetID="14" presetClass="entr" presetSubtype="10" fill="hold" grpId="0" nodeType="withEffect">
                                  <p:stCondLst>
                                    <p:cond delay="0"/>
                                  </p:stCondLst>
                                  <p:childTnLst>
                                    <p:set>
                                      <p:cBhvr>
                                        <p:cTn id="29" dur="1" fill="hold">
                                          <p:stCondLst>
                                            <p:cond delay="0"/>
                                          </p:stCondLst>
                                        </p:cTn>
                                        <p:tgtEl>
                                          <p:spTgt spid="15"/>
                                        </p:tgtEl>
                                        <p:attrNameLst>
                                          <p:attrName>style.visibility</p:attrName>
                                        </p:attrNameLst>
                                      </p:cBhvr>
                                      <p:to>
                                        <p:strVal val="visible"/>
                                      </p:to>
                                    </p:set>
                                    <p:animEffect transition="in" filter="randombar(horizontal)">
                                      <p:cBhvr>
                                        <p:cTn id="30" dur="1250"/>
                                        <p:tgtEl>
                                          <p:spTgt spid="15"/>
                                        </p:tgtEl>
                                      </p:cBhvr>
                                    </p:animEffect>
                                  </p:childTnLst>
                                </p:cTn>
                              </p:par>
                            </p:childTnLst>
                          </p:cTn>
                        </p:par>
                      </p:childTnLst>
                    </p:cTn>
                  </p:par>
                  <p:par>
                    <p:cTn id="31" fill="hold">
                      <p:stCondLst>
                        <p:cond delay="indefinite"/>
                      </p:stCondLst>
                      <p:childTnLst>
                        <p:par>
                          <p:cTn id="32" fill="hold">
                            <p:stCondLst>
                              <p:cond delay="0"/>
                            </p:stCondLst>
                            <p:childTnLst>
                              <p:par>
                                <p:cTn id="33" presetID="47" presetClass="entr" presetSubtype="0" fill="hold" grpId="0" nodeType="clickEffect">
                                  <p:stCondLst>
                                    <p:cond delay="0"/>
                                  </p:stCondLst>
                                  <p:childTnLst>
                                    <p:set>
                                      <p:cBhvr>
                                        <p:cTn id="34" dur="1" fill="hold">
                                          <p:stCondLst>
                                            <p:cond delay="0"/>
                                          </p:stCondLst>
                                        </p:cTn>
                                        <p:tgtEl>
                                          <p:spTgt spid="19"/>
                                        </p:tgtEl>
                                        <p:attrNameLst>
                                          <p:attrName>style.visibility</p:attrName>
                                        </p:attrNameLst>
                                      </p:cBhvr>
                                      <p:to>
                                        <p:strVal val="visible"/>
                                      </p:to>
                                    </p:set>
                                    <p:animEffect transition="in" filter="fade">
                                      <p:cBhvr>
                                        <p:cTn id="35" dur="1000"/>
                                        <p:tgtEl>
                                          <p:spTgt spid="19"/>
                                        </p:tgtEl>
                                      </p:cBhvr>
                                    </p:animEffect>
                                    <p:anim calcmode="lin" valueType="num">
                                      <p:cBhvr>
                                        <p:cTn id="36" dur="1000" fill="hold"/>
                                        <p:tgtEl>
                                          <p:spTgt spid="19"/>
                                        </p:tgtEl>
                                        <p:attrNameLst>
                                          <p:attrName>ppt_x</p:attrName>
                                        </p:attrNameLst>
                                      </p:cBhvr>
                                      <p:tavLst>
                                        <p:tav tm="0">
                                          <p:val>
                                            <p:strVal val="#ppt_x"/>
                                          </p:val>
                                        </p:tav>
                                        <p:tav tm="100000">
                                          <p:val>
                                            <p:strVal val="#ppt_x"/>
                                          </p:val>
                                        </p:tav>
                                      </p:tavLst>
                                    </p:anim>
                                    <p:anim calcmode="lin" valueType="num">
                                      <p:cBhvr>
                                        <p:cTn id="37"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8" fill="hold" grpId="0" nodeType="clickEffect">
                                  <p:stCondLst>
                                    <p:cond delay="0"/>
                                  </p:stCondLst>
                                  <p:childTnLst>
                                    <p:set>
                                      <p:cBhvr>
                                        <p:cTn id="41" dur="1" fill="hold">
                                          <p:stCondLst>
                                            <p:cond delay="0"/>
                                          </p:stCondLst>
                                        </p:cTn>
                                        <p:tgtEl>
                                          <p:spTgt spid="20"/>
                                        </p:tgtEl>
                                        <p:attrNameLst>
                                          <p:attrName>style.visibility</p:attrName>
                                        </p:attrNameLst>
                                      </p:cBhvr>
                                      <p:to>
                                        <p:strVal val="visible"/>
                                      </p:to>
                                    </p:set>
                                    <p:anim calcmode="lin" valueType="num">
                                      <p:cBhvr additive="base">
                                        <p:cTn id="42" dur="1250" fill="hold"/>
                                        <p:tgtEl>
                                          <p:spTgt spid="20"/>
                                        </p:tgtEl>
                                        <p:attrNameLst>
                                          <p:attrName>ppt_x</p:attrName>
                                        </p:attrNameLst>
                                      </p:cBhvr>
                                      <p:tavLst>
                                        <p:tav tm="0">
                                          <p:val>
                                            <p:strVal val="0-#ppt_w/2"/>
                                          </p:val>
                                        </p:tav>
                                        <p:tav tm="100000">
                                          <p:val>
                                            <p:strVal val="#ppt_x"/>
                                          </p:val>
                                        </p:tav>
                                      </p:tavLst>
                                    </p:anim>
                                    <p:anim calcmode="lin" valueType="num">
                                      <p:cBhvr additive="base">
                                        <p:cTn id="43" dur="1250" fill="hold"/>
                                        <p:tgtEl>
                                          <p:spTgt spid="20"/>
                                        </p:tgtEl>
                                        <p:attrNameLst>
                                          <p:attrName>ppt_y</p:attrName>
                                        </p:attrNameLst>
                                      </p:cBhvr>
                                      <p:tavLst>
                                        <p:tav tm="0">
                                          <p:val>
                                            <p:strVal val="#ppt_y"/>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grpId="0" nodeType="clickEffect">
                                  <p:stCondLst>
                                    <p:cond delay="0"/>
                                  </p:stCondLst>
                                  <p:childTnLst>
                                    <p:set>
                                      <p:cBhvr>
                                        <p:cTn id="47" dur="1" fill="hold">
                                          <p:stCondLst>
                                            <p:cond delay="0"/>
                                          </p:stCondLst>
                                        </p:cTn>
                                        <p:tgtEl>
                                          <p:spTgt spid="21"/>
                                        </p:tgtEl>
                                        <p:attrNameLst>
                                          <p:attrName>style.visibility</p:attrName>
                                        </p:attrNameLst>
                                      </p:cBhvr>
                                      <p:to>
                                        <p:strVal val="visible"/>
                                      </p:to>
                                    </p:set>
                                    <p:animEffect transition="in" filter="fade">
                                      <p:cBhvr>
                                        <p:cTn id="48" dur="1000"/>
                                        <p:tgtEl>
                                          <p:spTgt spid="21"/>
                                        </p:tgtEl>
                                      </p:cBhvr>
                                    </p:animEffect>
                                    <p:anim calcmode="lin" valueType="num">
                                      <p:cBhvr>
                                        <p:cTn id="49" dur="1000" fill="hold"/>
                                        <p:tgtEl>
                                          <p:spTgt spid="21"/>
                                        </p:tgtEl>
                                        <p:attrNameLst>
                                          <p:attrName>ppt_x</p:attrName>
                                        </p:attrNameLst>
                                      </p:cBhvr>
                                      <p:tavLst>
                                        <p:tav tm="0">
                                          <p:val>
                                            <p:strVal val="#ppt_x"/>
                                          </p:val>
                                        </p:tav>
                                        <p:tav tm="100000">
                                          <p:val>
                                            <p:strVal val="#ppt_x"/>
                                          </p:val>
                                        </p:tav>
                                      </p:tavLst>
                                    </p:anim>
                                    <p:anim calcmode="lin" valueType="num">
                                      <p:cBhvr>
                                        <p:cTn id="50"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4" grpId="0"/>
      <p:bldP spid="15" grpId="0" animBg="1"/>
      <p:bldP spid="16" grpId="0"/>
      <p:bldP spid="19" grpId="0"/>
      <p:bldP spid="20" grpId="0"/>
      <p:bldP spid="2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ubtitle 4">
            <a:extLst>
              <a:ext uri="{FF2B5EF4-FFF2-40B4-BE49-F238E27FC236}">
                <a16:creationId xmlns:a16="http://schemas.microsoft.com/office/drawing/2014/main" id="{3C847A2C-60AD-4910-B345-7D849FAE92C7}"/>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MV Boli" panose="02000500030200090000" pitchFamily="2" charset="0"/>
                <a:ea typeface="Cambria Math" panose="02040503050406030204" pitchFamily="18" charset="0"/>
                <a:cs typeface="MV Boli" panose="02000500030200090000" pitchFamily="2" charset="0"/>
              </a:rPr>
              <a:t>LESSON 71</a:t>
            </a:r>
          </a:p>
        </p:txBody>
      </p:sp>
      <p:sp>
        <p:nvSpPr>
          <p:cNvPr id="8" name="Rectangle 7">
            <a:extLst>
              <a:ext uri="{FF2B5EF4-FFF2-40B4-BE49-F238E27FC236}">
                <a16:creationId xmlns:a16="http://schemas.microsoft.com/office/drawing/2014/main" id="{28AE8F76-75AA-4DCD-B604-64BCFC3CDB31}"/>
              </a:ext>
            </a:extLst>
          </p:cNvPr>
          <p:cNvSpPr/>
          <p:nvPr/>
        </p:nvSpPr>
        <p:spPr>
          <a:xfrm>
            <a:off x="1497626" y="926024"/>
            <a:ext cx="8994863" cy="1989247"/>
          </a:xfrm>
          <a:prstGeom prst="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4F4E67AA-4062-4F00-B1DE-7A2F2B70C94B}"/>
              </a:ext>
            </a:extLst>
          </p:cNvPr>
          <p:cNvSpPr txBox="1"/>
          <p:nvPr/>
        </p:nvSpPr>
        <p:spPr>
          <a:xfrm>
            <a:off x="2974574" y="890972"/>
            <a:ext cx="7517916" cy="2062103"/>
          </a:xfrm>
          <a:prstGeom prst="rect">
            <a:avLst/>
          </a:prstGeom>
          <a:noFill/>
        </p:spPr>
        <p:txBody>
          <a:bodyPr wrap="square" rtlCol="0">
            <a:spAutoFit/>
          </a:bodyPr>
          <a:lstStyle/>
          <a:p>
            <a:pPr algn="just"/>
            <a:r>
              <a:rPr lang="en-US" sz="1600" dirty="0"/>
              <a:t>“Have you ever thought about why you were sent to earth at this specific time? You were not born during the time of Adam and Eve or while pharaohs ruled Egypt or during the Ming dynasty. You have come to earth at this time, 20 centuries after the first coming of Christ. The priesthood of God has been restored to the earth, and the Lord has set His hand to prepare the world for His glorious return. These are days of great opportunity and important responsibilities. These are your days. … One of your important responsibilities is to…” (“Preparing the World for the Second Coming,” Ensignor Liahona, May 2011,49).</a:t>
            </a:r>
          </a:p>
        </p:txBody>
      </p:sp>
      <p:pic>
        <p:nvPicPr>
          <p:cNvPr id="11" name="Picture 10">
            <a:extLst>
              <a:ext uri="{FF2B5EF4-FFF2-40B4-BE49-F238E27FC236}">
                <a16:creationId xmlns:a16="http://schemas.microsoft.com/office/drawing/2014/main" id="{0349F018-0128-4CA8-8D90-560FB9161D7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25485" y="1008980"/>
            <a:ext cx="1224597" cy="1403231"/>
          </a:xfrm>
          <a:prstGeom prst="rect">
            <a:avLst/>
          </a:prstGeom>
        </p:spPr>
      </p:pic>
      <p:sp>
        <p:nvSpPr>
          <p:cNvPr id="12" name="TextBox 11">
            <a:extLst>
              <a:ext uri="{FF2B5EF4-FFF2-40B4-BE49-F238E27FC236}">
                <a16:creationId xmlns:a16="http://schemas.microsoft.com/office/drawing/2014/main" id="{6C7936EC-DF03-42F3-B0AF-D04DC28220F7}"/>
              </a:ext>
            </a:extLst>
          </p:cNvPr>
          <p:cNvSpPr txBox="1"/>
          <p:nvPr/>
        </p:nvSpPr>
        <p:spPr>
          <a:xfrm>
            <a:off x="1622118" y="2416392"/>
            <a:ext cx="1227964" cy="461665"/>
          </a:xfrm>
          <a:prstGeom prst="rect">
            <a:avLst/>
          </a:prstGeom>
          <a:noFill/>
        </p:spPr>
        <p:txBody>
          <a:bodyPr wrap="none" rtlCol="0">
            <a:spAutoFit/>
          </a:bodyPr>
          <a:lstStyle/>
          <a:p>
            <a:pPr algn="ctr"/>
            <a:r>
              <a:rPr lang="en-US" sz="1200" b="1" dirty="0"/>
              <a:t>Elder </a:t>
            </a:r>
          </a:p>
          <a:p>
            <a:pPr algn="ctr"/>
            <a:r>
              <a:rPr lang="en-US" sz="1200" b="1" dirty="0"/>
              <a:t>Neil L. Andersen</a:t>
            </a:r>
          </a:p>
        </p:txBody>
      </p:sp>
      <p:sp>
        <p:nvSpPr>
          <p:cNvPr id="15" name="Rectangle 14">
            <a:extLst>
              <a:ext uri="{FF2B5EF4-FFF2-40B4-BE49-F238E27FC236}">
                <a16:creationId xmlns:a16="http://schemas.microsoft.com/office/drawing/2014/main" id="{07E68B0B-5028-48F7-89B3-391B7B2E5D4A}"/>
              </a:ext>
            </a:extLst>
          </p:cNvPr>
          <p:cNvSpPr/>
          <p:nvPr/>
        </p:nvSpPr>
        <p:spPr>
          <a:xfrm>
            <a:off x="1497625" y="3094652"/>
            <a:ext cx="2874505" cy="430887"/>
          </a:xfrm>
          <a:prstGeom prst="rect">
            <a:avLst/>
          </a:prstGeom>
        </p:spPr>
        <p:txBody>
          <a:bodyPr wrap="none">
            <a:spAutoFit/>
          </a:bodyPr>
          <a:lstStyle/>
          <a:p>
            <a:r>
              <a:rPr lang="en-US" sz="2200" b="1" dirty="0">
                <a:latin typeface="Bahnschrift Condensed" panose="020B0502040204020203" pitchFamily="34" charset="0"/>
              </a:rPr>
              <a:t>Doctrine and Covenants 65: 3.</a:t>
            </a:r>
          </a:p>
        </p:txBody>
      </p:sp>
      <p:sp>
        <p:nvSpPr>
          <p:cNvPr id="13" name="Rectangle 12">
            <a:extLst>
              <a:ext uri="{FF2B5EF4-FFF2-40B4-BE49-F238E27FC236}">
                <a16:creationId xmlns:a16="http://schemas.microsoft.com/office/drawing/2014/main" id="{3B946F30-4431-4816-8B21-5E79BCF98BB2}"/>
              </a:ext>
            </a:extLst>
          </p:cNvPr>
          <p:cNvSpPr/>
          <p:nvPr/>
        </p:nvSpPr>
        <p:spPr>
          <a:xfrm>
            <a:off x="1497625" y="3423940"/>
            <a:ext cx="8994860" cy="646331"/>
          </a:xfrm>
          <a:prstGeom prst="rect">
            <a:avLst/>
          </a:prstGeom>
        </p:spPr>
        <p:txBody>
          <a:bodyPr wrap="square">
            <a:spAutoFit/>
          </a:bodyPr>
          <a:lstStyle/>
          <a:p>
            <a:pPr algn="just"/>
            <a:r>
              <a:rPr lang="en-US" dirty="0">
                <a:latin typeface="Palatino"/>
              </a:rPr>
              <a:t>Yea, a voice crying—Prepare ye the way of the Lord, prepare ye the supper of the Lamb, make ready for the Bridegroom.</a:t>
            </a:r>
            <a:endParaRPr lang="en-US" dirty="0"/>
          </a:p>
        </p:txBody>
      </p:sp>
      <p:sp>
        <p:nvSpPr>
          <p:cNvPr id="16" name="Rectangle 15">
            <a:extLst>
              <a:ext uri="{FF2B5EF4-FFF2-40B4-BE49-F238E27FC236}">
                <a16:creationId xmlns:a16="http://schemas.microsoft.com/office/drawing/2014/main" id="{53559005-75E8-422E-B12E-1FC76FA24704}"/>
              </a:ext>
            </a:extLst>
          </p:cNvPr>
          <p:cNvSpPr/>
          <p:nvPr/>
        </p:nvSpPr>
        <p:spPr>
          <a:xfrm>
            <a:off x="1497626" y="4128482"/>
            <a:ext cx="8994859" cy="646331"/>
          </a:xfrm>
          <a:prstGeom prst="rect">
            <a:avLst/>
          </a:prstGeom>
        </p:spPr>
        <p:txBody>
          <a:bodyPr wrap="square">
            <a:spAutoFit/>
          </a:bodyPr>
          <a:lstStyle/>
          <a:p>
            <a:pPr algn="just"/>
            <a:r>
              <a:rPr lang="en-US" b="1" dirty="0"/>
              <a:t>What does it mean that we are to prepare the way of the Lord and the supper of the Lamb and make ready for the Bridegroom?</a:t>
            </a:r>
          </a:p>
        </p:txBody>
      </p:sp>
      <p:sp>
        <p:nvSpPr>
          <p:cNvPr id="17" name="Rectangle 16">
            <a:extLst>
              <a:ext uri="{FF2B5EF4-FFF2-40B4-BE49-F238E27FC236}">
                <a16:creationId xmlns:a16="http://schemas.microsoft.com/office/drawing/2014/main" id="{817141A0-C946-4DA1-82D0-4FEFC5E9A077}"/>
              </a:ext>
            </a:extLst>
          </p:cNvPr>
          <p:cNvSpPr/>
          <p:nvPr/>
        </p:nvSpPr>
        <p:spPr>
          <a:xfrm>
            <a:off x="1497625" y="4799452"/>
            <a:ext cx="8994859" cy="369332"/>
          </a:xfrm>
          <a:prstGeom prst="rect">
            <a:avLst/>
          </a:prstGeom>
        </p:spPr>
        <p:txBody>
          <a:bodyPr wrap="square">
            <a:spAutoFit/>
          </a:bodyPr>
          <a:lstStyle/>
          <a:p>
            <a:r>
              <a:rPr lang="en-US" i="1" dirty="0">
                <a:effectLst>
                  <a:outerShdw blurRad="38100" dist="38100" dir="2700000" algn="tl">
                    <a:srgbClr val="000000">
                      <a:alpha val="43137"/>
                    </a:srgbClr>
                  </a:outerShdw>
                </a:effectLst>
              </a:rPr>
              <a:t>We have a responsibility to prepare ourselves and others for the Second Coming of Jesus Christ.</a:t>
            </a:r>
          </a:p>
        </p:txBody>
      </p:sp>
      <p:sp>
        <p:nvSpPr>
          <p:cNvPr id="18" name="Rectangle 17">
            <a:extLst>
              <a:ext uri="{FF2B5EF4-FFF2-40B4-BE49-F238E27FC236}">
                <a16:creationId xmlns:a16="http://schemas.microsoft.com/office/drawing/2014/main" id="{32C9CBCB-EF69-4398-A67D-3B4519FE49A4}"/>
              </a:ext>
            </a:extLst>
          </p:cNvPr>
          <p:cNvSpPr/>
          <p:nvPr/>
        </p:nvSpPr>
        <p:spPr>
          <a:xfrm>
            <a:off x="1497625" y="5320697"/>
            <a:ext cx="8994859" cy="646331"/>
          </a:xfrm>
          <a:prstGeom prst="rect">
            <a:avLst/>
          </a:prstGeom>
        </p:spPr>
        <p:txBody>
          <a:bodyPr wrap="square">
            <a:spAutoFit/>
          </a:bodyPr>
          <a:lstStyle/>
          <a:p>
            <a:pPr algn="just"/>
            <a:r>
              <a:rPr lang="en-US" b="1" dirty="0"/>
              <a:t>As you think about your responsibility to prepare yourself and others for the Second Coming, what thoughts and feelings do you have?</a:t>
            </a:r>
          </a:p>
        </p:txBody>
      </p:sp>
    </p:spTree>
    <p:extLst>
      <p:ext uri="{BB962C8B-B14F-4D97-AF65-F5344CB8AC3E}">
        <p14:creationId xmlns:p14="http://schemas.microsoft.com/office/powerpoint/2010/main" val="4190803760"/>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checkerboard(across)">
                                      <p:cBhvr>
                                        <p:cTn id="7" dur="1000"/>
                                        <p:tgtEl>
                                          <p:spTgt spid="13"/>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15"/>
                                        </p:tgtEl>
                                        <p:attrNameLst>
                                          <p:attrName>style.visibility</p:attrName>
                                        </p:attrNameLst>
                                      </p:cBhvr>
                                      <p:to>
                                        <p:strVal val="visible"/>
                                      </p:to>
                                    </p:set>
                                    <p:animEffect transition="in" filter="checkerboard(across)">
                                      <p:cBhvr>
                                        <p:cTn id="10" dur="1000"/>
                                        <p:tgtEl>
                                          <p:spTgt spid="15"/>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8"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anim calcmode="lin" valueType="num">
                                      <p:cBhvr additive="base">
                                        <p:cTn id="15" dur="1000" fill="hold"/>
                                        <p:tgtEl>
                                          <p:spTgt spid="16"/>
                                        </p:tgtEl>
                                        <p:attrNameLst>
                                          <p:attrName>ppt_x</p:attrName>
                                        </p:attrNameLst>
                                      </p:cBhvr>
                                      <p:tavLst>
                                        <p:tav tm="0">
                                          <p:val>
                                            <p:strVal val="0-#ppt_w/2"/>
                                          </p:val>
                                        </p:tav>
                                        <p:tav tm="100000">
                                          <p:val>
                                            <p:strVal val="#ppt_x"/>
                                          </p:val>
                                        </p:tav>
                                      </p:tavLst>
                                    </p:anim>
                                    <p:anim calcmode="lin" valueType="num">
                                      <p:cBhvr additive="base">
                                        <p:cTn id="16" dur="1000" fill="hold"/>
                                        <p:tgtEl>
                                          <p:spTgt spid="16"/>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grpId="0" nodeType="clickEffect">
                                  <p:stCondLst>
                                    <p:cond delay="0"/>
                                  </p:stCondLst>
                                  <p:childTnLst>
                                    <p:set>
                                      <p:cBhvr>
                                        <p:cTn id="20" dur="1" fill="hold">
                                          <p:stCondLst>
                                            <p:cond delay="0"/>
                                          </p:stCondLst>
                                        </p:cTn>
                                        <p:tgtEl>
                                          <p:spTgt spid="17"/>
                                        </p:tgtEl>
                                        <p:attrNameLst>
                                          <p:attrName>style.visibility</p:attrName>
                                        </p:attrNameLst>
                                      </p:cBhvr>
                                      <p:to>
                                        <p:strVal val="visible"/>
                                      </p:to>
                                    </p:set>
                                    <p:animEffect transition="in" filter="barn(inVertical)">
                                      <p:cBhvr>
                                        <p:cTn id="21" dur="1000"/>
                                        <p:tgtEl>
                                          <p:spTgt spid="17"/>
                                        </p:tgtEl>
                                      </p:cBhvr>
                                    </p:animEffect>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18"/>
                                        </p:tgtEl>
                                        <p:attrNameLst>
                                          <p:attrName>style.visibility</p:attrName>
                                        </p:attrNameLst>
                                      </p:cBhvr>
                                      <p:to>
                                        <p:strVal val="visible"/>
                                      </p:to>
                                    </p:set>
                                    <p:animEffect transition="in" filter="fade">
                                      <p:cBhvr>
                                        <p:cTn id="26" dur="1000"/>
                                        <p:tgtEl>
                                          <p:spTgt spid="18"/>
                                        </p:tgtEl>
                                      </p:cBhvr>
                                    </p:animEffect>
                                    <p:anim calcmode="lin" valueType="num">
                                      <p:cBhvr>
                                        <p:cTn id="27" dur="1000" fill="hold"/>
                                        <p:tgtEl>
                                          <p:spTgt spid="18"/>
                                        </p:tgtEl>
                                        <p:attrNameLst>
                                          <p:attrName>ppt_x</p:attrName>
                                        </p:attrNameLst>
                                      </p:cBhvr>
                                      <p:tavLst>
                                        <p:tav tm="0">
                                          <p:val>
                                            <p:strVal val="#ppt_x"/>
                                          </p:val>
                                        </p:tav>
                                        <p:tav tm="100000">
                                          <p:val>
                                            <p:strVal val="#ppt_x"/>
                                          </p:val>
                                        </p:tav>
                                      </p:tavLst>
                                    </p:anim>
                                    <p:anim calcmode="lin" valueType="num">
                                      <p:cBhvr>
                                        <p:cTn id="28"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3" grpId="0"/>
      <p:bldP spid="16" grpId="0"/>
      <p:bldP spid="17" grpId="0"/>
      <p:bldP spid="1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ubtitle 4">
            <a:extLst>
              <a:ext uri="{FF2B5EF4-FFF2-40B4-BE49-F238E27FC236}">
                <a16:creationId xmlns:a16="http://schemas.microsoft.com/office/drawing/2014/main" id="{1E94C9E6-3026-44E4-B034-91214F1A89C7}"/>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MV Boli" panose="02000500030200090000" pitchFamily="2" charset="0"/>
                <a:ea typeface="Cambria Math" panose="02040503050406030204" pitchFamily="18" charset="0"/>
                <a:cs typeface="MV Boli" panose="02000500030200090000" pitchFamily="2" charset="0"/>
              </a:rPr>
              <a:t>LESSON 71</a:t>
            </a:r>
          </a:p>
        </p:txBody>
      </p:sp>
      <p:sp>
        <p:nvSpPr>
          <p:cNvPr id="4" name="Rectangle 3">
            <a:extLst>
              <a:ext uri="{FF2B5EF4-FFF2-40B4-BE49-F238E27FC236}">
                <a16:creationId xmlns:a16="http://schemas.microsoft.com/office/drawing/2014/main" id="{5B478634-A752-4544-A8B0-F552EDF59672}"/>
              </a:ext>
            </a:extLst>
          </p:cNvPr>
          <p:cNvSpPr/>
          <p:nvPr/>
        </p:nvSpPr>
        <p:spPr>
          <a:xfrm>
            <a:off x="1103421" y="1307612"/>
            <a:ext cx="9170376" cy="646331"/>
          </a:xfrm>
          <a:prstGeom prst="rect">
            <a:avLst/>
          </a:prstGeom>
        </p:spPr>
        <p:txBody>
          <a:bodyPr wrap="square">
            <a:spAutoFit/>
          </a:bodyPr>
          <a:lstStyle/>
          <a:p>
            <a:pPr algn="just"/>
            <a:r>
              <a:rPr lang="en-US" dirty="0">
                <a:latin typeface="Palatino"/>
              </a:rPr>
              <a:t>Pray unto the Lord, call upon his holy name, make known his wonderful works among the people.</a:t>
            </a:r>
            <a:endParaRPr lang="en-US" dirty="0"/>
          </a:p>
        </p:txBody>
      </p:sp>
      <p:sp>
        <p:nvSpPr>
          <p:cNvPr id="6" name="Rectangle 5">
            <a:extLst>
              <a:ext uri="{FF2B5EF4-FFF2-40B4-BE49-F238E27FC236}">
                <a16:creationId xmlns:a16="http://schemas.microsoft.com/office/drawing/2014/main" id="{4AF12741-C532-447A-8101-B842F2A71731}"/>
              </a:ext>
            </a:extLst>
          </p:cNvPr>
          <p:cNvSpPr/>
          <p:nvPr/>
        </p:nvSpPr>
        <p:spPr>
          <a:xfrm>
            <a:off x="1120253" y="963323"/>
            <a:ext cx="2884123" cy="430887"/>
          </a:xfrm>
          <a:prstGeom prst="rect">
            <a:avLst/>
          </a:prstGeom>
        </p:spPr>
        <p:txBody>
          <a:bodyPr wrap="none">
            <a:spAutoFit/>
          </a:bodyPr>
          <a:lstStyle/>
          <a:p>
            <a:r>
              <a:rPr lang="en-US" sz="2200" b="1" dirty="0">
                <a:latin typeface="Bahnschrift Condensed" panose="020B0502040204020203" pitchFamily="34" charset="0"/>
              </a:rPr>
              <a:t>Doctrine and Covenants 65: 4.</a:t>
            </a:r>
          </a:p>
        </p:txBody>
      </p:sp>
      <p:sp>
        <p:nvSpPr>
          <p:cNvPr id="5" name="Rectangle 4">
            <a:extLst>
              <a:ext uri="{FF2B5EF4-FFF2-40B4-BE49-F238E27FC236}">
                <a16:creationId xmlns:a16="http://schemas.microsoft.com/office/drawing/2014/main" id="{3B2B4AC8-ABD7-4E9A-B200-3BDE3C65E1BF}"/>
              </a:ext>
            </a:extLst>
          </p:cNvPr>
          <p:cNvSpPr/>
          <p:nvPr/>
        </p:nvSpPr>
        <p:spPr>
          <a:xfrm>
            <a:off x="1120252" y="2046442"/>
            <a:ext cx="8749461" cy="369332"/>
          </a:xfrm>
          <a:prstGeom prst="rect">
            <a:avLst/>
          </a:prstGeom>
        </p:spPr>
        <p:txBody>
          <a:bodyPr wrap="square">
            <a:spAutoFit/>
          </a:bodyPr>
          <a:lstStyle/>
          <a:p>
            <a:r>
              <a:rPr lang="en-US" b="1" dirty="0"/>
              <a:t>In what ways can we “make known [the Lord’s] wonderful works among the people”?</a:t>
            </a:r>
          </a:p>
        </p:txBody>
      </p:sp>
      <p:sp>
        <p:nvSpPr>
          <p:cNvPr id="8" name="Rectangle 7">
            <a:extLst>
              <a:ext uri="{FF2B5EF4-FFF2-40B4-BE49-F238E27FC236}">
                <a16:creationId xmlns:a16="http://schemas.microsoft.com/office/drawing/2014/main" id="{1B52D9CB-E75A-4DA6-BBBE-45CCFBF38E3B}"/>
              </a:ext>
            </a:extLst>
          </p:cNvPr>
          <p:cNvSpPr/>
          <p:nvPr/>
        </p:nvSpPr>
        <p:spPr>
          <a:xfrm>
            <a:off x="1122225" y="2600772"/>
            <a:ext cx="3046027" cy="430887"/>
          </a:xfrm>
          <a:prstGeom prst="rect">
            <a:avLst/>
          </a:prstGeom>
        </p:spPr>
        <p:txBody>
          <a:bodyPr wrap="none">
            <a:spAutoFit/>
          </a:bodyPr>
          <a:lstStyle/>
          <a:p>
            <a:r>
              <a:rPr lang="en-US" sz="2200" b="1" dirty="0">
                <a:latin typeface="Bahnschrift Condensed" panose="020B0502040204020203" pitchFamily="34" charset="0"/>
              </a:rPr>
              <a:t>Doctrine and Covenants 65:5-6.</a:t>
            </a:r>
          </a:p>
        </p:txBody>
      </p:sp>
      <p:sp>
        <p:nvSpPr>
          <p:cNvPr id="7" name="Rectangle 6">
            <a:extLst>
              <a:ext uri="{FF2B5EF4-FFF2-40B4-BE49-F238E27FC236}">
                <a16:creationId xmlns:a16="http://schemas.microsoft.com/office/drawing/2014/main" id="{76DDF142-7FA8-4625-9BFF-C65295B8E4AB}"/>
              </a:ext>
            </a:extLst>
          </p:cNvPr>
          <p:cNvSpPr/>
          <p:nvPr/>
        </p:nvSpPr>
        <p:spPr>
          <a:xfrm>
            <a:off x="1120252" y="2955225"/>
            <a:ext cx="9170376" cy="2031325"/>
          </a:xfrm>
          <a:prstGeom prst="rect">
            <a:avLst/>
          </a:prstGeom>
        </p:spPr>
        <p:txBody>
          <a:bodyPr wrap="square">
            <a:spAutoFit/>
          </a:bodyPr>
          <a:lstStyle/>
          <a:p>
            <a:pPr algn="just" fontAlgn="base"/>
            <a:r>
              <a:rPr lang="en-US" b="1" dirty="0">
                <a:latin typeface="Palatino"/>
              </a:rPr>
              <a:t>5 </a:t>
            </a:r>
            <a:r>
              <a:rPr lang="en-US" dirty="0">
                <a:latin typeface="Palatino"/>
              </a:rPr>
              <a:t>Call upon the Lord, that his kingdom may go forth upon the earth, that the inhabitants thereof may receive it, and be prepared for the days to come, in the which the Son of Man shall comedown in heaven, clothed in the brightness of his glory, to meet the kingdom of God which is set up on the earth.</a:t>
            </a:r>
          </a:p>
          <a:p>
            <a:pPr algn="just" fontAlgn="base"/>
            <a:r>
              <a:rPr lang="en-US" b="1" dirty="0">
                <a:latin typeface="Palatino"/>
              </a:rPr>
              <a:t>6 </a:t>
            </a:r>
            <a:r>
              <a:rPr lang="en-US" dirty="0">
                <a:latin typeface="Palatino"/>
              </a:rPr>
              <a:t>Wherefore, may the kingdom of God go forth, that the kingdom of heaven may come, that thou, O God, mayest be glorified in heaven so on earth, that thine enemies may be subdued; for thine is the honor, power and glory, forever and ever. Amen.</a:t>
            </a:r>
            <a:endParaRPr lang="en-US" b="0" i="0" dirty="0">
              <a:effectLst/>
              <a:latin typeface="Palatino"/>
            </a:endParaRPr>
          </a:p>
        </p:txBody>
      </p:sp>
      <p:sp>
        <p:nvSpPr>
          <p:cNvPr id="9" name="Rectangle 8">
            <a:extLst>
              <a:ext uri="{FF2B5EF4-FFF2-40B4-BE49-F238E27FC236}">
                <a16:creationId xmlns:a16="http://schemas.microsoft.com/office/drawing/2014/main" id="{26086EF2-CCA6-4D70-B02A-9948C80B06D2}"/>
              </a:ext>
            </a:extLst>
          </p:cNvPr>
          <p:cNvSpPr/>
          <p:nvPr/>
        </p:nvSpPr>
        <p:spPr>
          <a:xfrm>
            <a:off x="1120252" y="5094458"/>
            <a:ext cx="6318461" cy="369332"/>
          </a:xfrm>
          <a:prstGeom prst="rect">
            <a:avLst/>
          </a:prstGeom>
        </p:spPr>
        <p:txBody>
          <a:bodyPr wrap="none">
            <a:spAutoFit/>
          </a:bodyPr>
          <a:lstStyle/>
          <a:p>
            <a:r>
              <a:rPr lang="en-US" b="1" dirty="0"/>
              <a:t>What should we pray for as we prepare for the Second Coming? </a:t>
            </a:r>
          </a:p>
        </p:txBody>
      </p:sp>
      <p:sp>
        <p:nvSpPr>
          <p:cNvPr id="10" name="Rectangle 9">
            <a:extLst>
              <a:ext uri="{FF2B5EF4-FFF2-40B4-BE49-F238E27FC236}">
                <a16:creationId xmlns:a16="http://schemas.microsoft.com/office/drawing/2014/main" id="{8756ED4C-CEAE-43A7-A6DD-EB0C981B0344}"/>
              </a:ext>
            </a:extLst>
          </p:cNvPr>
          <p:cNvSpPr/>
          <p:nvPr/>
        </p:nvSpPr>
        <p:spPr>
          <a:xfrm>
            <a:off x="1120252" y="5512951"/>
            <a:ext cx="9170376" cy="353943"/>
          </a:xfrm>
          <a:prstGeom prst="rect">
            <a:avLst/>
          </a:prstGeom>
        </p:spPr>
        <p:txBody>
          <a:bodyPr wrap="square">
            <a:spAutoFit/>
          </a:bodyPr>
          <a:lstStyle/>
          <a:p>
            <a:pPr algn="just"/>
            <a:r>
              <a:rPr lang="en-US" sz="1700" b="1" dirty="0">
                <a:effectLst>
                  <a:outerShdw blurRad="38100" dist="38100" dir="2700000" algn="tl">
                    <a:srgbClr val="000000">
                      <a:alpha val="43137"/>
                    </a:srgbClr>
                  </a:outerShdw>
                </a:effectLst>
              </a:rPr>
              <a:t>How might praying for these things help us prepare ourselves and others for the Second Coming?</a:t>
            </a:r>
          </a:p>
        </p:txBody>
      </p:sp>
    </p:spTree>
    <p:extLst>
      <p:ext uri="{BB962C8B-B14F-4D97-AF65-F5344CB8AC3E}">
        <p14:creationId xmlns:p14="http://schemas.microsoft.com/office/powerpoint/2010/main" val="105041075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edge">
                                      <p:cBhvr>
                                        <p:cTn id="7" dur="1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checkerboard(across)">
                                      <p:cBhvr>
                                        <p:cTn id="12" dur="1000"/>
                                        <p:tgtEl>
                                          <p:spTgt spid="8"/>
                                        </p:tgtEl>
                                      </p:cBhvr>
                                    </p:animEffect>
                                  </p:childTnLst>
                                </p:cTn>
                              </p:par>
                              <p:par>
                                <p:cTn id="13" presetID="5" presetClass="entr" presetSubtype="10"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checkerboard(across)">
                                      <p:cBhvr>
                                        <p:cTn id="15" dur="1000"/>
                                        <p:tgtEl>
                                          <p:spTgt spid="7"/>
                                        </p:tgtEl>
                                      </p:cBhvr>
                                    </p:animEffect>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fade">
                                      <p:cBhvr>
                                        <p:cTn id="20" dur="1000"/>
                                        <p:tgtEl>
                                          <p:spTgt spid="9"/>
                                        </p:tgtEl>
                                      </p:cBhvr>
                                    </p:animEffect>
                                    <p:anim calcmode="lin" valueType="num">
                                      <p:cBhvr>
                                        <p:cTn id="21" dur="1000" fill="hold"/>
                                        <p:tgtEl>
                                          <p:spTgt spid="9"/>
                                        </p:tgtEl>
                                        <p:attrNameLst>
                                          <p:attrName>ppt_x</p:attrName>
                                        </p:attrNameLst>
                                      </p:cBhvr>
                                      <p:tavLst>
                                        <p:tav tm="0">
                                          <p:val>
                                            <p:strVal val="#ppt_x"/>
                                          </p:val>
                                        </p:tav>
                                        <p:tav tm="100000">
                                          <p:val>
                                            <p:strVal val="#ppt_x"/>
                                          </p:val>
                                        </p:tav>
                                      </p:tavLst>
                                    </p:anim>
                                    <p:anim calcmode="lin" valueType="num">
                                      <p:cBhvr>
                                        <p:cTn id="22"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fade">
                                      <p:cBhvr>
                                        <p:cTn id="27" dur="1000"/>
                                        <p:tgtEl>
                                          <p:spTgt spid="10"/>
                                        </p:tgtEl>
                                      </p:cBhvr>
                                    </p:animEffect>
                                    <p:anim calcmode="lin" valueType="num">
                                      <p:cBhvr>
                                        <p:cTn id="28" dur="1000" fill="hold"/>
                                        <p:tgtEl>
                                          <p:spTgt spid="10"/>
                                        </p:tgtEl>
                                        <p:attrNameLst>
                                          <p:attrName>ppt_x</p:attrName>
                                        </p:attrNameLst>
                                      </p:cBhvr>
                                      <p:tavLst>
                                        <p:tav tm="0">
                                          <p:val>
                                            <p:strVal val="#ppt_x"/>
                                          </p:val>
                                        </p:tav>
                                        <p:tav tm="100000">
                                          <p:val>
                                            <p:strVal val="#ppt_x"/>
                                          </p:val>
                                        </p:tav>
                                      </p:tavLst>
                                    </p:anim>
                                    <p:anim calcmode="lin" valueType="num">
                                      <p:cBhvr>
                                        <p:cTn id="29"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p:bldP spid="7" grpId="0"/>
      <p:bldP spid="9" grpId="0"/>
      <p:bldP spid="10"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701</Words>
  <Application>Microsoft Office PowerPoint</Application>
  <PresentationFormat>Widescreen</PresentationFormat>
  <Paragraphs>75</Paragraphs>
  <Slides>10</Slides>
  <Notes>0</Notes>
  <HiddenSlides>0</HiddenSlides>
  <MMClips>0</MMClips>
  <ScaleCrop>false</ScaleCrop>
  <HeadingPairs>
    <vt:vector size="6" baseType="variant">
      <vt:variant>
        <vt:lpstr>Fonts Used</vt:lpstr>
      </vt:variant>
      <vt:variant>
        <vt:i4>13</vt:i4>
      </vt:variant>
      <vt:variant>
        <vt:lpstr>Theme</vt:lpstr>
      </vt:variant>
      <vt:variant>
        <vt:i4>1</vt:i4>
      </vt:variant>
      <vt:variant>
        <vt:lpstr>Slide Titles</vt:lpstr>
      </vt:variant>
      <vt:variant>
        <vt:i4>10</vt:i4>
      </vt:variant>
    </vt:vector>
  </HeadingPairs>
  <TitlesOfParts>
    <vt:vector size="24" baseType="lpstr">
      <vt:lpstr>Microsoft JhengHei</vt:lpstr>
      <vt:lpstr>PMingLiU-ExtB</vt:lpstr>
      <vt:lpstr>Arial</vt:lpstr>
      <vt:lpstr>Arial Black</vt:lpstr>
      <vt:lpstr>Bahnschrift Condensed</vt:lpstr>
      <vt:lpstr>Calibri</vt:lpstr>
      <vt:lpstr>Calibri Light</vt:lpstr>
      <vt:lpstr>Cambria Math</vt:lpstr>
      <vt:lpstr>Garamond</vt:lpstr>
      <vt:lpstr>MV Boli</vt:lpstr>
      <vt:lpstr>Palatino</vt:lpstr>
      <vt:lpstr>Times New Roman</vt:lpstr>
      <vt:lpstr>Wingdings 3</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plan of Salvation</dc:title>
  <dc:creator>Ronald Esquerra</dc:creator>
  <cp:lastModifiedBy>Ronald Esquerra</cp:lastModifiedBy>
  <cp:revision>2152</cp:revision>
  <dcterms:created xsi:type="dcterms:W3CDTF">2018-08-29T04:26:39Z</dcterms:created>
  <dcterms:modified xsi:type="dcterms:W3CDTF">2018-10-02T05:41:58Z</dcterms:modified>
</cp:coreProperties>
</file>