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6"/>
  </p:notesMasterIdLst>
  <p:sldIdLst>
    <p:sldId id="296" r:id="rId2"/>
    <p:sldId id="304" r:id="rId3"/>
    <p:sldId id="299" r:id="rId4"/>
    <p:sldId id="308" r:id="rId5"/>
    <p:sldId id="305" r:id="rId6"/>
    <p:sldId id="306" r:id="rId7"/>
    <p:sldId id="307" r:id="rId8"/>
    <p:sldId id="310" r:id="rId9"/>
    <p:sldId id="309" r:id="rId10"/>
    <p:sldId id="312" r:id="rId11"/>
    <p:sldId id="314" r:id="rId12"/>
    <p:sldId id="315" r:id="rId13"/>
    <p:sldId id="316" r:id="rId14"/>
    <p:sldId id="31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333399"/>
    <a:srgbClr val="E6E6E6"/>
    <a:srgbClr val="D88028"/>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6" d="100"/>
          <a:sy n="66" d="100"/>
        </p:scale>
        <p:origin x="348"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95000"/>
                <a:lumOff val="5000"/>
              </a:schemeClr>
            </a:gs>
            <a:gs pos="23000">
              <a:schemeClr val="accent4">
                <a:lumMod val="89000"/>
              </a:schemeClr>
            </a:gs>
            <a:gs pos="12000">
              <a:srgbClr val="FF6600"/>
            </a:gs>
            <a:gs pos="97000">
              <a:schemeClr val="accent4">
                <a:lumMod val="70000"/>
              </a:schemeClr>
            </a:gs>
          </a:gsLst>
          <a:lin ang="162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PMingLiU-ExtB" panose="02020500000000000000" pitchFamily="18" charset="-120"/>
                <a:ea typeface="PMingLiU-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
        <p:nvSpPr>
          <p:cNvPr id="2" name="Rectangle 1">
            <a:extLst>
              <a:ext uri="{FF2B5EF4-FFF2-40B4-BE49-F238E27FC236}">
                <a16:creationId xmlns:a16="http://schemas.microsoft.com/office/drawing/2014/main" id="{14FDA948-F1B2-44DC-B56E-7A142BE56DF4}"/>
              </a:ext>
            </a:extLst>
          </p:cNvPr>
          <p:cNvSpPr/>
          <p:nvPr/>
        </p:nvSpPr>
        <p:spPr>
          <a:xfrm>
            <a:off x="2568880" y="890974"/>
            <a:ext cx="7054239" cy="461665"/>
          </a:xfrm>
          <a:prstGeom prst="rect">
            <a:avLst/>
          </a:prstGeom>
        </p:spPr>
        <p:txBody>
          <a:bodyPr wrap="none">
            <a:spAutoFit/>
          </a:bodyPr>
          <a:lstStyle/>
          <a:p>
            <a:r>
              <a:rPr lang="en-US" sz="2400" b="1" dirty="0"/>
              <a:t>Student Teacher 1—Doctrine and Covenants 64:26–33</a:t>
            </a:r>
          </a:p>
        </p:txBody>
      </p:sp>
      <p:sp>
        <p:nvSpPr>
          <p:cNvPr id="3" name="Rectangle 2">
            <a:extLst>
              <a:ext uri="{FF2B5EF4-FFF2-40B4-BE49-F238E27FC236}">
                <a16:creationId xmlns:a16="http://schemas.microsoft.com/office/drawing/2014/main" id="{D7D7C133-2E81-4F08-AA97-5C3F346F11B2}"/>
              </a:ext>
            </a:extLst>
          </p:cNvPr>
          <p:cNvSpPr/>
          <p:nvPr/>
        </p:nvSpPr>
        <p:spPr>
          <a:xfrm>
            <a:off x="1277257" y="1499954"/>
            <a:ext cx="8213130" cy="369332"/>
          </a:xfrm>
          <a:prstGeom prst="rect">
            <a:avLst/>
          </a:prstGeom>
        </p:spPr>
        <p:txBody>
          <a:bodyPr wrap="square">
            <a:spAutoFit/>
          </a:bodyPr>
          <a:lstStyle/>
          <a:p>
            <a:r>
              <a:rPr lang="en-US" b="1" dirty="0"/>
              <a:t>When have you been told to complete a task that was difficult or overwhelming?</a:t>
            </a:r>
          </a:p>
        </p:txBody>
      </p:sp>
      <p:sp>
        <p:nvSpPr>
          <p:cNvPr id="5" name="Rectangle 4">
            <a:extLst>
              <a:ext uri="{FF2B5EF4-FFF2-40B4-BE49-F238E27FC236}">
                <a16:creationId xmlns:a16="http://schemas.microsoft.com/office/drawing/2014/main" id="{B140C3D7-4094-4F1B-88E2-AB0D7E8DD106}"/>
              </a:ext>
            </a:extLst>
          </p:cNvPr>
          <p:cNvSpPr/>
          <p:nvPr/>
        </p:nvSpPr>
        <p:spPr>
          <a:xfrm>
            <a:off x="1277257" y="2016601"/>
            <a:ext cx="3239990" cy="430887"/>
          </a:xfrm>
          <a:prstGeom prst="rect">
            <a:avLst/>
          </a:prstGeom>
        </p:spPr>
        <p:txBody>
          <a:bodyPr wrap="none">
            <a:spAutoFit/>
          </a:bodyPr>
          <a:lstStyle/>
          <a:p>
            <a:r>
              <a:rPr lang="en-US" sz="2200" b="1" dirty="0">
                <a:latin typeface="Bahnschrift Condensed" panose="020B0502040204020203" pitchFamily="34" charset="0"/>
              </a:rPr>
              <a:t>Doctrine and Covenants 64:31-33.</a:t>
            </a:r>
          </a:p>
        </p:txBody>
      </p:sp>
      <p:sp>
        <p:nvSpPr>
          <p:cNvPr id="4" name="Rectangle 3">
            <a:extLst>
              <a:ext uri="{FF2B5EF4-FFF2-40B4-BE49-F238E27FC236}">
                <a16:creationId xmlns:a16="http://schemas.microsoft.com/office/drawing/2014/main" id="{E461C92B-639E-4C24-B3EF-CB50B4034629}"/>
              </a:ext>
            </a:extLst>
          </p:cNvPr>
          <p:cNvSpPr/>
          <p:nvPr/>
        </p:nvSpPr>
        <p:spPr>
          <a:xfrm>
            <a:off x="1277257" y="2374918"/>
            <a:ext cx="8737600" cy="1477328"/>
          </a:xfrm>
          <a:prstGeom prst="rect">
            <a:avLst/>
          </a:prstGeom>
        </p:spPr>
        <p:txBody>
          <a:bodyPr wrap="square">
            <a:spAutoFit/>
          </a:bodyPr>
          <a:lstStyle/>
          <a:p>
            <a:pPr algn="just" fontAlgn="base"/>
            <a:r>
              <a:rPr lang="en-US" b="1" dirty="0">
                <a:latin typeface="Palatino"/>
              </a:rPr>
              <a:t>31 </a:t>
            </a:r>
            <a:r>
              <a:rPr lang="en-US" dirty="0">
                <a:latin typeface="Palatino"/>
              </a:rPr>
              <a:t>And behold, I, the Lord, declare unto you, and my words are sure and shall not fail, that they shall obtain it.</a:t>
            </a:r>
          </a:p>
          <a:p>
            <a:pPr algn="just" fontAlgn="base"/>
            <a:r>
              <a:rPr lang="en-US" b="1" dirty="0">
                <a:latin typeface="Palatino"/>
              </a:rPr>
              <a:t>32 </a:t>
            </a:r>
            <a:r>
              <a:rPr lang="en-US" dirty="0">
                <a:latin typeface="Palatino"/>
              </a:rPr>
              <a:t>But all things must come to pass in their time.</a:t>
            </a:r>
          </a:p>
          <a:p>
            <a:pPr algn="just" fontAlgn="base"/>
            <a:r>
              <a:rPr lang="en-US" b="1" dirty="0">
                <a:latin typeface="Palatino"/>
              </a:rPr>
              <a:t>33 </a:t>
            </a:r>
            <a:r>
              <a:rPr lang="en-US" dirty="0">
                <a:latin typeface="Palatino"/>
              </a:rPr>
              <a:t>Wherefore, be not weary in well-doing, for ye are laying the foundation of a great work. And out of small things proceedeth that which is great.</a:t>
            </a:r>
            <a:endParaRPr lang="en-US" b="0" i="0" dirty="0">
              <a:effectLst/>
              <a:latin typeface="Palatino"/>
            </a:endParaRPr>
          </a:p>
        </p:txBody>
      </p:sp>
      <p:sp>
        <p:nvSpPr>
          <p:cNvPr id="6" name="Rectangle 5">
            <a:extLst>
              <a:ext uri="{FF2B5EF4-FFF2-40B4-BE49-F238E27FC236}">
                <a16:creationId xmlns:a16="http://schemas.microsoft.com/office/drawing/2014/main" id="{F4A86F5A-E881-4B7F-B278-66DB15B4ACF1}"/>
              </a:ext>
            </a:extLst>
          </p:cNvPr>
          <p:cNvSpPr/>
          <p:nvPr/>
        </p:nvSpPr>
        <p:spPr>
          <a:xfrm>
            <a:off x="1277257" y="3841231"/>
            <a:ext cx="5147691" cy="369332"/>
          </a:xfrm>
          <a:prstGeom prst="rect">
            <a:avLst/>
          </a:prstGeom>
        </p:spPr>
        <p:txBody>
          <a:bodyPr wrap="none">
            <a:spAutoFit/>
          </a:bodyPr>
          <a:lstStyle/>
          <a:p>
            <a:r>
              <a:rPr lang="en-US" b="1" dirty="0"/>
              <a:t>What phrases might have encouraged these Saints? </a:t>
            </a:r>
          </a:p>
        </p:txBody>
      </p:sp>
      <p:sp>
        <p:nvSpPr>
          <p:cNvPr id="7" name="Rectangle 6">
            <a:extLst>
              <a:ext uri="{FF2B5EF4-FFF2-40B4-BE49-F238E27FC236}">
                <a16:creationId xmlns:a16="http://schemas.microsoft.com/office/drawing/2014/main" id="{A62E131C-CC85-4129-9F00-D697FD3B0C45}"/>
              </a:ext>
            </a:extLst>
          </p:cNvPr>
          <p:cNvSpPr/>
          <p:nvPr/>
        </p:nvSpPr>
        <p:spPr>
          <a:xfrm>
            <a:off x="1277257" y="4241766"/>
            <a:ext cx="6194645" cy="369332"/>
          </a:xfrm>
          <a:prstGeom prst="rect">
            <a:avLst/>
          </a:prstGeom>
        </p:spPr>
        <p:txBody>
          <a:bodyPr wrap="none">
            <a:spAutoFit/>
          </a:bodyPr>
          <a:lstStyle/>
          <a:p>
            <a:r>
              <a:rPr lang="en-US" i="1" dirty="0">
                <a:effectLst>
                  <a:outerShdw blurRad="38100" dist="38100" dir="2700000" algn="tl">
                    <a:srgbClr val="000000">
                      <a:alpha val="43137"/>
                    </a:srgbClr>
                  </a:outerShdw>
                </a:effectLst>
              </a:rPr>
              <a:t>If we are diligent in doing good, we can accomplish great things.</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downLeft)">
                                      <p:cBhvr>
                                        <p:cTn id="14" dur="1000"/>
                                        <p:tgtEl>
                                          <p:spTgt spid="5"/>
                                        </p:tgtEl>
                                      </p:cBhvr>
                                    </p:animEffect>
                                  </p:childTnLst>
                                </p:cTn>
                              </p:par>
                              <p:par>
                                <p:cTn id="15" presetID="18" presetClass="entr" presetSubtype="12"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Left)">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right)">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36B7E69F-E25B-48F5-9EA9-98BC31D7767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
        <p:nvSpPr>
          <p:cNvPr id="2" name="Rectangle 1">
            <a:extLst>
              <a:ext uri="{FF2B5EF4-FFF2-40B4-BE49-F238E27FC236}">
                <a16:creationId xmlns:a16="http://schemas.microsoft.com/office/drawing/2014/main" id="{867B28DE-C4C7-41C6-8077-6F74B64451C3}"/>
              </a:ext>
            </a:extLst>
          </p:cNvPr>
          <p:cNvSpPr/>
          <p:nvPr/>
        </p:nvSpPr>
        <p:spPr>
          <a:xfrm>
            <a:off x="2568880" y="789376"/>
            <a:ext cx="7054239" cy="461665"/>
          </a:xfrm>
          <a:prstGeom prst="rect">
            <a:avLst/>
          </a:prstGeom>
        </p:spPr>
        <p:txBody>
          <a:bodyPr wrap="none">
            <a:spAutoFit/>
          </a:bodyPr>
          <a:lstStyle/>
          <a:p>
            <a:r>
              <a:rPr lang="en-US" sz="2400" b="1" dirty="0"/>
              <a:t>Student Teacher 2—Doctrine and Covenants 64:34–43</a:t>
            </a:r>
          </a:p>
        </p:txBody>
      </p:sp>
      <p:sp>
        <p:nvSpPr>
          <p:cNvPr id="3" name="Rectangle 2">
            <a:extLst>
              <a:ext uri="{FF2B5EF4-FFF2-40B4-BE49-F238E27FC236}">
                <a16:creationId xmlns:a16="http://schemas.microsoft.com/office/drawing/2014/main" id="{BB4271AD-6918-4006-BAF0-C25FEC3FB8DC}"/>
              </a:ext>
            </a:extLst>
          </p:cNvPr>
          <p:cNvSpPr/>
          <p:nvPr/>
        </p:nvSpPr>
        <p:spPr>
          <a:xfrm>
            <a:off x="1320800" y="1733769"/>
            <a:ext cx="8839200" cy="646331"/>
          </a:xfrm>
          <a:prstGeom prst="rect">
            <a:avLst/>
          </a:prstGeom>
        </p:spPr>
        <p:txBody>
          <a:bodyPr wrap="square">
            <a:spAutoFit/>
          </a:bodyPr>
          <a:lstStyle/>
          <a:p>
            <a:pPr algn="just"/>
            <a:r>
              <a:rPr lang="en-US" dirty="0">
                <a:latin typeface="Palatino"/>
              </a:rPr>
              <a:t>Behold, the Lord requireth the heart and a willing mind; and the willing and obedient shall eat the good of the land of Zion in these last days.</a:t>
            </a:r>
            <a:endParaRPr lang="en-US" dirty="0"/>
          </a:p>
        </p:txBody>
      </p:sp>
      <p:sp>
        <p:nvSpPr>
          <p:cNvPr id="5" name="Rectangle 4">
            <a:extLst>
              <a:ext uri="{FF2B5EF4-FFF2-40B4-BE49-F238E27FC236}">
                <a16:creationId xmlns:a16="http://schemas.microsoft.com/office/drawing/2014/main" id="{908FE97A-00DC-45E1-81D1-F55F06D976B7}"/>
              </a:ext>
            </a:extLst>
          </p:cNvPr>
          <p:cNvSpPr/>
          <p:nvPr/>
        </p:nvSpPr>
        <p:spPr>
          <a:xfrm>
            <a:off x="1320800" y="1404480"/>
            <a:ext cx="3073277" cy="430887"/>
          </a:xfrm>
          <a:prstGeom prst="rect">
            <a:avLst/>
          </a:prstGeom>
        </p:spPr>
        <p:txBody>
          <a:bodyPr wrap="none">
            <a:spAutoFit/>
          </a:bodyPr>
          <a:lstStyle/>
          <a:p>
            <a:r>
              <a:rPr lang="en-US" sz="2200" b="1">
                <a:latin typeface="Bahnschrift Condensed" panose="020B0502040204020203" pitchFamily="34" charset="0"/>
              </a:rPr>
              <a:t>Doctrine and Covenants 64:34.</a:t>
            </a:r>
            <a:endParaRPr lang="en-US" sz="2200" b="1" dirty="0">
              <a:latin typeface="Bahnschrift Condensed" panose="020B0502040204020203" pitchFamily="34" charset="0"/>
            </a:endParaRPr>
          </a:p>
        </p:txBody>
      </p:sp>
      <p:sp>
        <p:nvSpPr>
          <p:cNvPr id="4" name="Rectangle 3">
            <a:extLst>
              <a:ext uri="{FF2B5EF4-FFF2-40B4-BE49-F238E27FC236}">
                <a16:creationId xmlns:a16="http://schemas.microsoft.com/office/drawing/2014/main" id="{5548567B-6B51-4BC9-B1A6-59534F0ABF2D}"/>
              </a:ext>
            </a:extLst>
          </p:cNvPr>
          <p:cNvSpPr/>
          <p:nvPr/>
        </p:nvSpPr>
        <p:spPr>
          <a:xfrm>
            <a:off x="1320799" y="2456169"/>
            <a:ext cx="6131230" cy="369332"/>
          </a:xfrm>
          <a:prstGeom prst="rect">
            <a:avLst/>
          </a:prstGeom>
        </p:spPr>
        <p:txBody>
          <a:bodyPr wrap="none">
            <a:spAutoFit/>
          </a:bodyPr>
          <a:lstStyle/>
          <a:p>
            <a:r>
              <a:rPr lang="en-US" b="1" dirty="0"/>
              <a:t>What words teach about the right attitude toward obedience?</a:t>
            </a:r>
          </a:p>
        </p:txBody>
      </p:sp>
      <p:sp>
        <p:nvSpPr>
          <p:cNvPr id="6" name="Rectangle 5">
            <a:extLst>
              <a:ext uri="{FF2B5EF4-FFF2-40B4-BE49-F238E27FC236}">
                <a16:creationId xmlns:a16="http://schemas.microsoft.com/office/drawing/2014/main" id="{188B26A9-3382-4098-BA41-DDEAFBBCC7A0}"/>
              </a:ext>
            </a:extLst>
          </p:cNvPr>
          <p:cNvSpPr/>
          <p:nvPr/>
        </p:nvSpPr>
        <p:spPr>
          <a:xfrm>
            <a:off x="1320799" y="2809129"/>
            <a:ext cx="5760808" cy="369332"/>
          </a:xfrm>
          <a:prstGeom prst="rect">
            <a:avLst/>
          </a:prstGeom>
        </p:spPr>
        <p:txBody>
          <a:bodyPr wrap="none">
            <a:spAutoFit/>
          </a:bodyPr>
          <a:lstStyle/>
          <a:p>
            <a:r>
              <a:rPr lang="en-US" i="1" dirty="0">
                <a:effectLst>
                  <a:outerShdw blurRad="38100" dist="38100" dir="2700000" algn="tl">
                    <a:srgbClr val="000000">
                      <a:alpha val="43137"/>
                    </a:srgbClr>
                  </a:outerShdw>
                </a:effectLst>
              </a:rPr>
              <a:t>We are to obey the Lord with our hearts and willing minds. </a:t>
            </a:r>
          </a:p>
        </p:txBody>
      </p:sp>
      <p:sp>
        <p:nvSpPr>
          <p:cNvPr id="8" name="Rectangle 7">
            <a:extLst>
              <a:ext uri="{FF2B5EF4-FFF2-40B4-BE49-F238E27FC236}">
                <a16:creationId xmlns:a16="http://schemas.microsoft.com/office/drawing/2014/main" id="{D158CF05-B587-4B8C-B869-5E0A15145975}"/>
              </a:ext>
            </a:extLst>
          </p:cNvPr>
          <p:cNvSpPr/>
          <p:nvPr/>
        </p:nvSpPr>
        <p:spPr>
          <a:xfrm>
            <a:off x="1320799" y="3178545"/>
            <a:ext cx="7997371" cy="369332"/>
          </a:xfrm>
          <a:prstGeom prst="rect">
            <a:avLst/>
          </a:prstGeom>
        </p:spPr>
        <p:txBody>
          <a:bodyPr wrap="square">
            <a:spAutoFit/>
          </a:bodyPr>
          <a:lstStyle/>
          <a:p>
            <a:r>
              <a:rPr lang="en-US" b="1" dirty="0"/>
              <a:t>What do you think it means to obey the Lord with “the heart and a willing mind”?</a:t>
            </a:r>
          </a:p>
        </p:txBody>
      </p:sp>
      <p:sp>
        <p:nvSpPr>
          <p:cNvPr id="9" name="Rectangle 8">
            <a:extLst>
              <a:ext uri="{FF2B5EF4-FFF2-40B4-BE49-F238E27FC236}">
                <a16:creationId xmlns:a16="http://schemas.microsoft.com/office/drawing/2014/main" id="{54218AFC-7006-421D-9D3A-393DF0E1CADC}"/>
              </a:ext>
            </a:extLst>
          </p:cNvPr>
          <p:cNvSpPr/>
          <p:nvPr/>
        </p:nvSpPr>
        <p:spPr>
          <a:xfrm>
            <a:off x="1320799" y="3591358"/>
            <a:ext cx="7678058" cy="369332"/>
          </a:xfrm>
          <a:prstGeom prst="rect">
            <a:avLst/>
          </a:prstGeom>
        </p:spPr>
        <p:txBody>
          <a:bodyPr wrap="square">
            <a:spAutoFit/>
          </a:bodyPr>
          <a:lstStyle/>
          <a:p>
            <a:pPr algn="just"/>
            <a:r>
              <a:rPr lang="en-US" b="1" dirty="0"/>
              <a:t>How was this different from times when you have not obeyed so willingly? </a:t>
            </a:r>
          </a:p>
        </p:txBody>
      </p:sp>
      <p:sp>
        <p:nvSpPr>
          <p:cNvPr id="10" name="Rectangle 9">
            <a:extLst>
              <a:ext uri="{FF2B5EF4-FFF2-40B4-BE49-F238E27FC236}">
                <a16:creationId xmlns:a16="http://schemas.microsoft.com/office/drawing/2014/main" id="{43765C58-B161-4967-95DD-1125860F8CE5}"/>
              </a:ext>
            </a:extLst>
          </p:cNvPr>
          <p:cNvSpPr/>
          <p:nvPr/>
        </p:nvSpPr>
        <p:spPr>
          <a:xfrm>
            <a:off x="1320800" y="4019034"/>
            <a:ext cx="3235181" cy="430887"/>
          </a:xfrm>
          <a:prstGeom prst="rect">
            <a:avLst/>
          </a:prstGeom>
        </p:spPr>
        <p:txBody>
          <a:bodyPr wrap="none">
            <a:spAutoFit/>
          </a:bodyPr>
          <a:lstStyle/>
          <a:p>
            <a:r>
              <a:rPr lang="en-US" sz="2200" b="1" dirty="0">
                <a:latin typeface="Bahnschrift Condensed" panose="020B0502040204020203" pitchFamily="34" charset="0"/>
              </a:rPr>
              <a:t>Doctrine and Covenants 64:41-43.</a:t>
            </a:r>
          </a:p>
        </p:txBody>
      </p:sp>
      <p:sp>
        <p:nvSpPr>
          <p:cNvPr id="11" name="Rectangle 10">
            <a:extLst>
              <a:ext uri="{FF2B5EF4-FFF2-40B4-BE49-F238E27FC236}">
                <a16:creationId xmlns:a16="http://schemas.microsoft.com/office/drawing/2014/main" id="{C66221D5-F9C2-441C-92AD-BE66D56F779C}"/>
              </a:ext>
            </a:extLst>
          </p:cNvPr>
          <p:cNvSpPr/>
          <p:nvPr/>
        </p:nvSpPr>
        <p:spPr>
          <a:xfrm>
            <a:off x="1320799" y="4346322"/>
            <a:ext cx="9216572" cy="1400383"/>
          </a:xfrm>
          <a:prstGeom prst="rect">
            <a:avLst/>
          </a:prstGeom>
        </p:spPr>
        <p:txBody>
          <a:bodyPr wrap="square">
            <a:spAutoFit/>
          </a:bodyPr>
          <a:lstStyle/>
          <a:p>
            <a:pPr algn="just" fontAlgn="base"/>
            <a:r>
              <a:rPr lang="en-US" sz="1700" b="1" dirty="0"/>
              <a:t>41 </a:t>
            </a:r>
            <a:r>
              <a:rPr lang="en-US" sz="1700" dirty="0"/>
              <a:t>For, behold, I say unto you that Zion shall flourish, and the glory of the Lord shall be upon her;</a:t>
            </a:r>
          </a:p>
          <a:p>
            <a:pPr algn="just" fontAlgn="base"/>
            <a:r>
              <a:rPr lang="en-US" sz="1700" b="1" dirty="0"/>
              <a:t>42 </a:t>
            </a:r>
            <a:r>
              <a:rPr lang="en-US" sz="1700" dirty="0"/>
              <a:t>And she shall be an ensign unto the people, and there shall come unto her out of every nation under heaven.</a:t>
            </a:r>
          </a:p>
          <a:p>
            <a:pPr algn="just" fontAlgn="base"/>
            <a:r>
              <a:rPr lang="en-US" sz="1700" b="1" dirty="0"/>
              <a:t>43 </a:t>
            </a:r>
            <a:r>
              <a:rPr lang="en-US" sz="1700" dirty="0"/>
              <a:t>And the day shall come when the nations of the earth shall tremble because of her, and shall fear because of her terrible ones. The Lord hath spoken it. Amen.</a:t>
            </a:r>
          </a:p>
        </p:txBody>
      </p:sp>
    </p:spTree>
    <p:extLst>
      <p:ext uri="{BB962C8B-B14F-4D97-AF65-F5344CB8AC3E}">
        <p14:creationId xmlns:p14="http://schemas.microsoft.com/office/powerpoint/2010/main" val="95484855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8" presetClass="entr" presetSubtype="3"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strips(upRight)">
                                      <p:cBhvr>
                                        <p:cTn id="41" dur="1000"/>
                                        <p:tgtEl>
                                          <p:spTgt spid="10"/>
                                        </p:tgtEl>
                                      </p:cBhvr>
                                    </p:animEffect>
                                  </p:childTnLst>
                                </p:cTn>
                              </p:par>
                              <p:par>
                                <p:cTn id="42" presetID="18" presetClass="entr" presetSubtype="3"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strips(upRight)">
                                      <p:cBhvr>
                                        <p:cTn id="4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P spid="6"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34558956-90AF-475F-B90B-A867DE0D5B50}"/>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Tree>
    <p:extLst>
      <p:ext uri="{BB962C8B-B14F-4D97-AF65-F5344CB8AC3E}">
        <p14:creationId xmlns:p14="http://schemas.microsoft.com/office/powerpoint/2010/main" val="32122687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C8C2652B-A065-4707-9B7A-77DE7FC64F28}"/>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Tree>
    <p:extLst>
      <p:ext uri="{BB962C8B-B14F-4D97-AF65-F5344CB8AC3E}">
        <p14:creationId xmlns:p14="http://schemas.microsoft.com/office/powerpoint/2010/main" val="1312419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51E8A659-67FB-409E-8989-18E2194DB3C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Tree>
    <p:extLst>
      <p:ext uri="{BB962C8B-B14F-4D97-AF65-F5344CB8AC3E}">
        <p14:creationId xmlns:p14="http://schemas.microsoft.com/office/powerpoint/2010/main" val="1669630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
        <p:nvSpPr>
          <p:cNvPr id="3" name="Rectangle 2">
            <a:extLst>
              <a:ext uri="{FF2B5EF4-FFF2-40B4-BE49-F238E27FC236}">
                <a16:creationId xmlns:a16="http://schemas.microsoft.com/office/drawing/2014/main" id="{A45A8041-F84B-4507-A449-C607E8B54304}"/>
              </a:ext>
            </a:extLst>
          </p:cNvPr>
          <p:cNvSpPr/>
          <p:nvPr/>
        </p:nvSpPr>
        <p:spPr>
          <a:xfrm>
            <a:off x="3060502" y="2459504"/>
            <a:ext cx="6070996" cy="1569660"/>
          </a:xfrm>
          <a:prstGeom prst="rect">
            <a:avLst/>
          </a:prstGeom>
        </p:spPr>
        <p:txBody>
          <a:bodyPr wrap="square">
            <a:spAutoFit/>
          </a:bodyPr>
          <a:lstStyle/>
          <a:p>
            <a:pPr algn="ctr"/>
            <a:r>
              <a:rPr lang="en-US" sz="4800" b="1" dirty="0">
                <a:solidFill>
                  <a:schemeClr val="tx1">
                    <a:lumMod val="95000"/>
                    <a:lumOff val="5000"/>
                  </a:schemeClr>
                </a:solidFill>
                <a:effectLst>
                  <a:outerShdw blurRad="38100" dist="38100" dir="2700000" algn="tl">
                    <a:srgbClr val="000000">
                      <a:alpha val="43137"/>
                    </a:srgbClr>
                  </a:outerShdw>
                </a:effectLst>
                <a:latin typeface="Garamond" panose="02020404030301010803" pitchFamily="18" charset="0"/>
                <a:ea typeface="Microsoft JhengHei" panose="020B0604030504040204" pitchFamily="34" charset="-120"/>
              </a:rPr>
              <a:t>Doctrine and </a:t>
            </a:r>
            <a:r>
              <a:rPr lang="en-US" sz="4800" b="1">
                <a:solidFill>
                  <a:schemeClr val="tx1">
                    <a:lumMod val="95000"/>
                    <a:lumOff val="5000"/>
                  </a:schemeClr>
                </a:solidFill>
                <a:effectLst>
                  <a:outerShdw blurRad="38100" dist="38100" dir="2700000" algn="tl">
                    <a:srgbClr val="000000">
                      <a:alpha val="43137"/>
                    </a:srgbClr>
                  </a:outerShdw>
                </a:effectLst>
                <a:latin typeface="Garamond" panose="02020404030301010803" pitchFamily="18" charset="0"/>
                <a:ea typeface="Microsoft JhengHei" panose="020B0604030504040204" pitchFamily="34" charset="-120"/>
              </a:rPr>
              <a:t>Covenants 64:20-43.</a:t>
            </a:r>
            <a:endParaRPr lang="en-US" sz="4800" b="1" dirty="0">
              <a:solidFill>
                <a:schemeClr val="tx1">
                  <a:lumMod val="95000"/>
                  <a:lumOff val="5000"/>
                </a:schemeClr>
              </a:solidFill>
              <a:effectLst>
                <a:outerShdw blurRad="38100" dist="38100" dir="2700000" algn="tl">
                  <a:srgbClr val="000000">
                    <a:alpha val="43137"/>
                  </a:srgbClr>
                </a:outerShdw>
              </a:effectLst>
              <a:latin typeface="Garamond" panose="02020404030301010803" pitchFamily="18" charset="0"/>
              <a:ea typeface="Microsoft JhengHei" panose="020B0604030504040204" pitchFamily="34" charset="-120"/>
            </a:endParaRP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FE89525-6B59-4873-8CAC-EC54E6E4C5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
        <p:nvSpPr>
          <p:cNvPr id="2" name="Rectangle 1">
            <a:extLst>
              <a:ext uri="{FF2B5EF4-FFF2-40B4-BE49-F238E27FC236}">
                <a16:creationId xmlns:a16="http://schemas.microsoft.com/office/drawing/2014/main" id="{28C05309-E085-4C11-A91B-82AAADBADDC8}"/>
              </a:ext>
            </a:extLst>
          </p:cNvPr>
          <p:cNvSpPr/>
          <p:nvPr/>
        </p:nvSpPr>
        <p:spPr>
          <a:xfrm>
            <a:off x="1134793" y="890974"/>
            <a:ext cx="3257623" cy="430887"/>
          </a:xfrm>
          <a:prstGeom prst="rect">
            <a:avLst/>
          </a:prstGeom>
        </p:spPr>
        <p:txBody>
          <a:bodyPr wrap="none">
            <a:spAutoFit/>
          </a:bodyPr>
          <a:lstStyle/>
          <a:p>
            <a:r>
              <a:rPr lang="en-US" sz="2200" b="1" dirty="0">
                <a:latin typeface="Bahnschrift Condensed" panose="020B0502040204020203" pitchFamily="34" charset="0"/>
              </a:rPr>
              <a:t>Doctrine and Covenants 64:20–25</a:t>
            </a:r>
          </a:p>
        </p:txBody>
      </p:sp>
      <p:sp>
        <p:nvSpPr>
          <p:cNvPr id="3" name="Rectangle 2">
            <a:extLst>
              <a:ext uri="{FF2B5EF4-FFF2-40B4-BE49-F238E27FC236}">
                <a16:creationId xmlns:a16="http://schemas.microsoft.com/office/drawing/2014/main" id="{84F52F4F-78F3-463E-ADEF-726D0967B76B}"/>
              </a:ext>
            </a:extLst>
          </p:cNvPr>
          <p:cNvSpPr/>
          <p:nvPr/>
        </p:nvSpPr>
        <p:spPr>
          <a:xfrm>
            <a:off x="3353005" y="2767280"/>
            <a:ext cx="5485990" cy="1323439"/>
          </a:xfrm>
          <a:prstGeom prst="rect">
            <a:avLst/>
          </a:prstGeom>
        </p:spPr>
        <p:txBody>
          <a:bodyPr wrap="none">
            <a:spAutoFit/>
          </a:bodyPr>
          <a:lstStyle/>
          <a:p>
            <a:pPr algn="ctr"/>
            <a:r>
              <a:rPr lang="en-US" sz="4000" b="1" dirty="0">
                <a:latin typeface="Garamond" panose="02020404030301010803" pitchFamily="18" charset="0"/>
              </a:rPr>
              <a:t>“The Lord teaches that  </a:t>
            </a:r>
          </a:p>
          <a:p>
            <a:pPr algn="ctr"/>
            <a:r>
              <a:rPr lang="en-US" sz="4000" b="1" dirty="0">
                <a:latin typeface="Garamond" panose="02020404030301010803" pitchFamily="18" charset="0"/>
              </a:rPr>
              <a:t>He requires our hearts”</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E0834A13-7B63-4500-B875-AF7854C46E5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graphicFrame>
        <p:nvGraphicFramePr>
          <p:cNvPr id="2" name="Table 1">
            <a:extLst>
              <a:ext uri="{FF2B5EF4-FFF2-40B4-BE49-F238E27FC236}">
                <a16:creationId xmlns:a16="http://schemas.microsoft.com/office/drawing/2014/main" id="{6618B975-7035-401F-9EBB-D8E6036BD490}"/>
              </a:ext>
            </a:extLst>
          </p:cNvPr>
          <p:cNvGraphicFramePr>
            <a:graphicFrameLocks noGrp="1"/>
          </p:cNvGraphicFramePr>
          <p:nvPr>
            <p:extLst>
              <p:ext uri="{D42A27DB-BD31-4B8C-83A1-F6EECF244321}">
                <p14:modId xmlns:p14="http://schemas.microsoft.com/office/powerpoint/2010/main" val="4206846198"/>
              </p:ext>
            </p:extLst>
          </p:nvPr>
        </p:nvGraphicFramePr>
        <p:xfrm>
          <a:off x="2032000" y="719666"/>
          <a:ext cx="8127999" cy="1752600"/>
        </p:xfrm>
        <a:graphic>
          <a:graphicData uri="http://schemas.openxmlformats.org/drawingml/2006/table">
            <a:tbl>
              <a:tblPr firstRow="1" bandRow="1">
                <a:tableStyleId>{775DCB02-9BB8-47FD-8907-85C794F793BA}</a:tableStyleId>
              </a:tblPr>
              <a:tblGrid>
                <a:gridCol w="1771374">
                  <a:extLst>
                    <a:ext uri="{9D8B030D-6E8A-4147-A177-3AD203B41FA5}">
                      <a16:colId xmlns:a16="http://schemas.microsoft.com/office/drawing/2014/main" val="3405755086"/>
                    </a:ext>
                  </a:extLst>
                </a:gridCol>
                <a:gridCol w="2597426">
                  <a:extLst>
                    <a:ext uri="{9D8B030D-6E8A-4147-A177-3AD203B41FA5}">
                      <a16:colId xmlns:a16="http://schemas.microsoft.com/office/drawing/2014/main" val="3352132974"/>
                    </a:ext>
                  </a:extLst>
                </a:gridCol>
                <a:gridCol w="3759199">
                  <a:extLst>
                    <a:ext uri="{9D8B030D-6E8A-4147-A177-3AD203B41FA5}">
                      <a16:colId xmlns:a16="http://schemas.microsoft.com/office/drawing/2014/main" val="1876099791"/>
                    </a:ext>
                  </a:extLst>
                </a:gridCol>
              </a:tblGrid>
              <a:tr h="370840">
                <a:tc>
                  <a:txBody>
                    <a:bodyPr/>
                    <a:lstStyle/>
                    <a:p>
                      <a:endParaRPr lang="en-US" b="1" dirty="0">
                        <a:solidFill>
                          <a:schemeClr val="tx1"/>
                        </a:solidFill>
                      </a:endParaRPr>
                    </a:p>
                  </a:txBody>
                  <a:tcPr/>
                </a:tc>
                <a:tc>
                  <a:txBody>
                    <a:bodyPr/>
                    <a:lstStyle/>
                    <a:p>
                      <a:r>
                        <a:rPr lang="en-US" b="1" dirty="0">
                          <a:solidFill>
                            <a:schemeClr val="tx1"/>
                          </a:solidFill>
                        </a:rPr>
                        <a:t>Isaac Morley (D&amp;C 64:20)</a:t>
                      </a:r>
                    </a:p>
                  </a:txBody>
                  <a:tcPr/>
                </a:tc>
                <a:tc>
                  <a:txBody>
                    <a:bodyPr/>
                    <a:lstStyle/>
                    <a:p>
                      <a:r>
                        <a:rPr lang="en-US" b="1" dirty="0">
                          <a:solidFill>
                            <a:schemeClr val="tx1"/>
                          </a:solidFill>
                        </a:rPr>
                        <a:t>Frederick G. Williams (D&amp;C 64:21)</a:t>
                      </a:r>
                    </a:p>
                    <a:p>
                      <a:endParaRPr lang="en-US" b="1" dirty="0">
                        <a:solidFill>
                          <a:schemeClr val="tx1"/>
                        </a:solidFill>
                      </a:endParaRPr>
                    </a:p>
                  </a:txBody>
                  <a:tcPr/>
                </a:tc>
                <a:extLst>
                  <a:ext uri="{0D108BD9-81ED-4DB2-BD59-A6C34878D82A}">
                    <a16:rowId xmlns:a16="http://schemas.microsoft.com/office/drawing/2014/main" val="4176496166"/>
                  </a:ext>
                </a:extLst>
              </a:tr>
              <a:tr h="370840">
                <a:tc>
                  <a:txBody>
                    <a:bodyPr/>
                    <a:lstStyle/>
                    <a:p>
                      <a:r>
                        <a:rPr lang="en-US" b="1" dirty="0">
                          <a:solidFill>
                            <a:schemeClr val="tx1"/>
                          </a:solidFill>
                        </a:rPr>
                        <a:t>Commandment</a:t>
                      </a:r>
                    </a:p>
                  </a:txBody>
                  <a:tcPr/>
                </a:tc>
                <a:tc>
                  <a:txBody>
                    <a:bodyPr/>
                    <a:lstStyle/>
                    <a:p>
                      <a:endParaRPr lang="en-US" b="1" dirty="0">
                        <a:solidFill>
                          <a:schemeClr val="tx1"/>
                        </a:solidFill>
                      </a:endParaRPr>
                    </a:p>
                  </a:txBody>
                  <a:tcPr/>
                </a:tc>
                <a:tc>
                  <a:txBody>
                    <a:bodyPr/>
                    <a:lstStyle/>
                    <a:p>
                      <a:endParaRPr lang="en-US" b="1">
                        <a:solidFill>
                          <a:schemeClr val="tx1"/>
                        </a:solidFill>
                      </a:endParaRPr>
                    </a:p>
                  </a:txBody>
                  <a:tcPr/>
                </a:tc>
                <a:extLst>
                  <a:ext uri="{0D108BD9-81ED-4DB2-BD59-A6C34878D82A}">
                    <a16:rowId xmlns:a16="http://schemas.microsoft.com/office/drawing/2014/main" val="1553103464"/>
                  </a:ext>
                </a:extLst>
              </a:tr>
              <a:tr h="370840">
                <a:tc>
                  <a:txBody>
                    <a:bodyPr/>
                    <a:lstStyle/>
                    <a:p>
                      <a:r>
                        <a:rPr lang="en-US" b="1" dirty="0">
                          <a:solidFill>
                            <a:schemeClr val="tx1"/>
                          </a:solidFill>
                        </a:rPr>
                        <a:t>Response</a:t>
                      </a: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extLst>
                  <a:ext uri="{0D108BD9-81ED-4DB2-BD59-A6C34878D82A}">
                    <a16:rowId xmlns:a16="http://schemas.microsoft.com/office/drawing/2014/main" val="1712699799"/>
                  </a:ext>
                </a:extLst>
              </a:tr>
              <a:tr h="370840">
                <a:tc>
                  <a:txBody>
                    <a:bodyPr/>
                    <a:lstStyle/>
                    <a:p>
                      <a:r>
                        <a:rPr lang="en-US" b="1" dirty="0">
                          <a:solidFill>
                            <a:schemeClr val="tx1"/>
                          </a:solidFill>
                        </a:rPr>
                        <a:t>Result</a:t>
                      </a: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val="943457426"/>
                  </a:ext>
                </a:extLst>
              </a:tr>
            </a:tbl>
          </a:graphicData>
        </a:graphic>
      </p:graphicFrame>
      <p:sp>
        <p:nvSpPr>
          <p:cNvPr id="4" name="Rectangle 3">
            <a:extLst>
              <a:ext uri="{FF2B5EF4-FFF2-40B4-BE49-F238E27FC236}">
                <a16:creationId xmlns:a16="http://schemas.microsoft.com/office/drawing/2014/main" id="{95719CDA-F4D5-4AAB-BBB8-8B64E6E5C275}"/>
              </a:ext>
            </a:extLst>
          </p:cNvPr>
          <p:cNvSpPr/>
          <p:nvPr/>
        </p:nvSpPr>
        <p:spPr>
          <a:xfrm>
            <a:off x="1174549" y="2590706"/>
            <a:ext cx="3026791" cy="430887"/>
          </a:xfrm>
          <a:prstGeom prst="rect">
            <a:avLst/>
          </a:prstGeom>
        </p:spPr>
        <p:txBody>
          <a:bodyPr wrap="none">
            <a:spAutoFit/>
          </a:bodyPr>
          <a:lstStyle/>
          <a:p>
            <a:r>
              <a:rPr lang="en-US" sz="2200" b="1" dirty="0">
                <a:latin typeface="Bahnschrift Condensed" panose="020B0502040204020203" pitchFamily="34" charset="0"/>
              </a:rPr>
              <a:t>Doctrine and Covenants 64:20.</a:t>
            </a:r>
          </a:p>
        </p:txBody>
      </p:sp>
      <p:sp>
        <p:nvSpPr>
          <p:cNvPr id="3" name="Rectangle 2">
            <a:extLst>
              <a:ext uri="{FF2B5EF4-FFF2-40B4-BE49-F238E27FC236}">
                <a16:creationId xmlns:a16="http://schemas.microsoft.com/office/drawing/2014/main" id="{581DF554-7E76-410E-85D1-E996F88ECAD6}"/>
              </a:ext>
            </a:extLst>
          </p:cNvPr>
          <p:cNvSpPr/>
          <p:nvPr/>
        </p:nvSpPr>
        <p:spPr>
          <a:xfrm>
            <a:off x="1174549" y="2942081"/>
            <a:ext cx="8985450" cy="923330"/>
          </a:xfrm>
          <a:prstGeom prst="rect">
            <a:avLst/>
          </a:prstGeom>
        </p:spPr>
        <p:txBody>
          <a:bodyPr wrap="square">
            <a:spAutoFit/>
          </a:bodyPr>
          <a:lstStyle/>
          <a:p>
            <a:pPr algn="just"/>
            <a:r>
              <a:rPr lang="en-US" dirty="0">
                <a:latin typeface="Palatino"/>
              </a:rPr>
              <a:t>And again, I say unto you, that my servant Isaac Morley may not be tempted above that which he is able to bear, and counsel wrongfully to your hurt, I gave commandment that his farm should be sold.</a:t>
            </a:r>
            <a:endParaRPr lang="en-US" dirty="0"/>
          </a:p>
        </p:txBody>
      </p:sp>
      <p:sp>
        <p:nvSpPr>
          <p:cNvPr id="5" name="Rectangle 4">
            <a:extLst>
              <a:ext uri="{FF2B5EF4-FFF2-40B4-BE49-F238E27FC236}">
                <a16:creationId xmlns:a16="http://schemas.microsoft.com/office/drawing/2014/main" id="{4BC9C24A-A982-4DDC-A37E-43652EAE4EC1}"/>
              </a:ext>
            </a:extLst>
          </p:cNvPr>
          <p:cNvSpPr/>
          <p:nvPr/>
        </p:nvSpPr>
        <p:spPr>
          <a:xfrm>
            <a:off x="1174549" y="3820086"/>
            <a:ext cx="6217023" cy="369332"/>
          </a:xfrm>
          <a:prstGeom prst="rect">
            <a:avLst/>
          </a:prstGeom>
        </p:spPr>
        <p:txBody>
          <a:bodyPr wrap="none">
            <a:spAutoFit/>
          </a:bodyPr>
          <a:lstStyle/>
          <a:p>
            <a:r>
              <a:rPr lang="en-US" b="1" dirty="0"/>
              <a:t>What did the Lord command Isaac Morley to do with his farm? </a:t>
            </a:r>
          </a:p>
        </p:txBody>
      </p:sp>
      <p:sp>
        <p:nvSpPr>
          <p:cNvPr id="6" name="Rectangle 5">
            <a:extLst>
              <a:ext uri="{FF2B5EF4-FFF2-40B4-BE49-F238E27FC236}">
                <a16:creationId xmlns:a16="http://schemas.microsoft.com/office/drawing/2014/main" id="{D0998784-F5FE-45CF-A524-67F1E3543ACB}"/>
              </a:ext>
            </a:extLst>
          </p:cNvPr>
          <p:cNvSpPr/>
          <p:nvPr/>
        </p:nvSpPr>
        <p:spPr>
          <a:xfrm>
            <a:off x="4289586" y="1366491"/>
            <a:ext cx="1377685" cy="369332"/>
          </a:xfrm>
          <a:prstGeom prst="rect">
            <a:avLst/>
          </a:prstGeom>
        </p:spPr>
        <p:txBody>
          <a:bodyPr wrap="none">
            <a:spAutoFit/>
          </a:bodyPr>
          <a:lstStyle/>
          <a:p>
            <a:r>
              <a:rPr lang="en-US" i="1" dirty="0">
                <a:effectLst>
                  <a:outerShdw blurRad="38100" dist="38100" dir="2700000" algn="tl">
                    <a:srgbClr val="000000">
                      <a:alpha val="43137"/>
                    </a:srgbClr>
                  </a:outerShdw>
                </a:effectLst>
              </a:rPr>
              <a:t>Sell his farm.</a:t>
            </a:r>
          </a:p>
        </p:txBody>
      </p:sp>
      <p:sp>
        <p:nvSpPr>
          <p:cNvPr id="7" name="Rectangle 6">
            <a:extLst>
              <a:ext uri="{FF2B5EF4-FFF2-40B4-BE49-F238E27FC236}">
                <a16:creationId xmlns:a16="http://schemas.microsoft.com/office/drawing/2014/main" id="{2759FCE9-FA68-4B29-BA77-C38084095D1B}"/>
              </a:ext>
            </a:extLst>
          </p:cNvPr>
          <p:cNvSpPr/>
          <p:nvPr/>
        </p:nvSpPr>
        <p:spPr>
          <a:xfrm>
            <a:off x="1174548" y="4163371"/>
            <a:ext cx="7359851" cy="369332"/>
          </a:xfrm>
          <a:prstGeom prst="rect">
            <a:avLst/>
          </a:prstGeom>
        </p:spPr>
        <p:txBody>
          <a:bodyPr wrap="square">
            <a:spAutoFit/>
          </a:bodyPr>
          <a:lstStyle/>
          <a:p>
            <a:r>
              <a:rPr lang="en-US" b="1" dirty="0"/>
              <a:t>What blessing did the Lord promise to give Isaac Morley if he sold his farm?</a:t>
            </a:r>
          </a:p>
        </p:txBody>
      </p:sp>
      <p:sp>
        <p:nvSpPr>
          <p:cNvPr id="8" name="Rectangle 7">
            <a:extLst>
              <a:ext uri="{FF2B5EF4-FFF2-40B4-BE49-F238E27FC236}">
                <a16:creationId xmlns:a16="http://schemas.microsoft.com/office/drawing/2014/main" id="{60E271E7-576D-4461-9E33-74249D9F3132}"/>
              </a:ext>
            </a:extLst>
          </p:cNvPr>
          <p:cNvSpPr/>
          <p:nvPr/>
        </p:nvSpPr>
        <p:spPr>
          <a:xfrm>
            <a:off x="1174547" y="5001163"/>
            <a:ext cx="7094809" cy="369332"/>
          </a:xfrm>
          <a:prstGeom prst="rect">
            <a:avLst/>
          </a:prstGeom>
        </p:spPr>
        <p:txBody>
          <a:bodyPr wrap="square">
            <a:spAutoFit/>
          </a:bodyPr>
          <a:lstStyle/>
          <a:p>
            <a:pPr algn="just"/>
            <a:r>
              <a:rPr lang="en-US" b="1" dirty="0"/>
              <a:t>What principle does this promise teach us about avoiding temptation?</a:t>
            </a:r>
          </a:p>
        </p:txBody>
      </p:sp>
      <p:sp>
        <p:nvSpPr>
          <p:cNvPr id="9" name="Rectangle 8">
            <a:extLst>
              <a:ext uri="{FF2B5EF4-FFF2-40B4-BE49-F238E27FC236}">
                <a16:creationId xmlns:a16="http://schemas.microsoft.com/office/drawing/2014/main" id="{35211C02-4D19-4930-AD74-7B843A65A332}"/>
              </a:ext>
            </a:extLst>
          </p:cNvPr>
          <p:cNvSpPr/>
          <p:nvPr/>
        </p:nvSpPr>
        <p:spPr>
          <a:xfrm>
            <a:off x="1174546" y="4421976"/>
            <a:ext cx="8985450"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The Lord promised that if Isaac sold his farm, he would “not be tempted above that which he [was] able to bear.</a:t>
            </a:r>
          </a:p>
        </p:txBody>
      </p:sp>
      <p:sp>
        <p:nvSpPr>
          <p:cNvPr id="10" name="Rectangle 9">
            <a:extLst>
              <a:ext uri="{FF2B5EF4-FFF2-40B4-BE49-F238E27FC236}">
                <a16:creationId xmlns:a16="http://schemas.microsoft.com/office/drawing/2014/main" id="{5BD2EEF9-106A-4282-8979-AB15F52D30D2}"/>
              </a:ext>
            </a:extLst>
          </p:cNvPr>
          <p:cNvSpPr/>
          <p:nvPr/>
        </p:nvSpPr>
        <p:spPr>
          <a:xfrm>
            <a:off x="1174546" y="5326912"/>
            <a:ext cx="8613512"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we follow the Lord’s will for us, we will not be tempted above that which we can bear.</a:t>
            </a:r>
          </a:p>
        </p:txBody>
      </p:sp>
      <p:sp>
        <p:nvSpPr>
          <p:cNvPr id="11" name="Rectangle 10">
            <a:extLst>
              <a:ext uri="{FF2B5EF4-FFF2-40B4-BE49-F238E27FC236}">
                <a16:creationId xmlns:a16="http://schemas.microsoft.com/office/drawing/2014/main" id="{31265CDD-6C27-46CA-B7EA-FB4B6C6597F1}"/>
              </a:ext>
            </a:extLst>
          </p:cNvPr>
          <p:cNvSpPr/>
          <p:nvPr/>
        </p:nvSpPr>
        <p:spPr>
          <a:xfrm>
            <a:off x="4537987" y="1738467"/>
            <a:ext cx="969048" cy="369332"/>
          </a:xfrm>
          <a:prstGeom prst="rect">
            <a:avLst/>
          </a:prstGeom>
        </p:spPr>
        <p:txBody>
          <a:bodyPr wrap="none">
            <a:spAutoFit/>
          </a:bodyPr>
          <a:lstStyle/>
          <a:p>
            <a:r>
              <a:rPr lang="en-US" i="1" dirty="0">
                <a:effectLst>
                  <a:outerShdw blurRad="38100" dist="38100" dir="2700000" algn="tl">
                    <a:srgbClr val="000000">
                      <a:alpha val="43137"/>
                    </a:srgbClr>
                  </a:outerShdw>
                </a:effectLst>
              </a:rPr>
              <a:t>Obeyed.</a:t>
            </a:r>
          </a:p>
        </p:txBody>
      </p:sp>
      <p:sp>
        <p:nvSpPr>
          <p:cNvPr id="13" name="Rectangle 12">
            <a:extLst>
              <a:ext uri="{FF2B5EF4-FFF2-40B4-BE49-F238E27FC236}">
                <a16:creationId xmlns:a16="http://schemas.microsoft.com/office/drawing/2014/main" id="{294680C4-19E6-453F-BFA5-FC19C7FBAFF2}"/>
              </a:ext>
            </a:extLst>
          </p:cNvPr>
          <p:cNvSpPr/>
          <p:nvPr/>
        </p:nvSpPr>
        <p:spPr>
          <a:xfrm>
            <a:off x="4289586" y="2067153"/>
            <a:ext cx="1390637" cy="369332"/>
          </a:xfrm>
          <a:prstGeom prst="rect">
            <a:avLst/>
          </a:prstGeom>
        </p:spPr>
        <p:txBody>
          <a:bodyPr wrap="none">
            <a:spAutoFit/>
          </a:bodyPr>
          <a:lstStyle/>
          <a:p>
            <a:r>
              <a:rPr lang="en-US" i="1" dirty="0">
                <a:effectLst>
                  <a:outerShdw blurRad="38100" dist="38100" dir="2700000" algn="tl">
                    <a:srgbClr val="000000">
                      <a:alpha val="43137"/>
                    </a:srgbClr>
                  </a:outerShdw>
                </a:effectLst>
              </a:rPr>
              <a:t>Was blessed.</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right)">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0-#ppt_w/2"/>
                                          </p:val>
                                        </p:tav>
                                        <p:tav tm="100000">
                                          <p:val>
                                            <p:strVal val="#ppt_x"/>
                                          </p:val>
                                        </p:tav>
                                      </p:tavLst>
                                    </p:anim>
                                    <p:anim calcmode="lin" valueType="num">
                                      <p:cBhvr additive="base">
                                        <p:cTn id="2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right)">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right)">
                                      <p:cBhvr>
                                        <p:cTn id="45" dur="10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11">
                                            <p:txEl>
                                              <p:pRg st="0" end="0"/>
                                            </p:txEl>
                                          </p:spTgt>
                                        </p:tgtEl>
                                        <p:attrNameLst>
                                          <p:attrName>style.visibility</p:attrName>
                                        </p:attrNameLst>
                                      </p:cBhvr>
                                      <p:to>
                                        <p:strVal val="visible"/>
                                      </p:to>
                                    </p:set>
                                    <p:animEffect transition="in" filter="wipe(right)">
                                      <p:cBhvr>
                                        <p:cTn id="50" dur="1000"/>
                                        <p:tgtEl>
                                          <p:spTgt spid="11">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6" grpId="0"/>
      <p:bldP spid="7" grpId="0"/>
      <p:bldP spid="8" grpId="0"/>
      <p:bldP spid="9" grpId="0"/>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E74D729F-8509-4BBC-8844-5612EC71A19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
        <p:nvSpPr>
          <p:cNvPr id="2" name="Rectangle 1">
            <a:extLst>
              <a:ext uri="{FF2B5EF4-FFF2-40B4-BE49-F238E27FC236}">
                <a16:creationId xmlns:a16="http://schemas.microsoft.com/office/drawing/2014/main" id="{76A0DBC8-B351-45FD-84C7-B7BFC8D9854E}"/>
              </a:ext>
            </a:extLst>
          </p:cNvPr>
          <p:cNvSpPr/>
          <p:nvPr/>
        </p:nvSpPr>
        <p:spPr>
          <a:xfrm>
            <a:off x="1232453" y="890974"/>
            <a:ext cx="8905460" cy="646331"/>
          </a:xfrm>
          <a:prstGeom prst="rect">
            <a:avLst/>
          </a:prstGeom>
        </p:spPr>
        <p:txBody>
          <a:bodyPr wrap="square">
            <a:spAutoFit/>
          </a:bodyPr>
          <a:lstStyle/>
          <a:p>
            <a:pPr algn="just"/>
            <a:r>
              <a:rPr lang="en-US" b="1" dirty="0"/>
              <a:t>What are some examples of how we can avoid temptation by following the Lord’s commandments and standards? </a:t>
            </a:r>
          </a:p>
        </p:txBody>
      </p:sp>
      <p:sp>
        <p:nvSpPr>
          <p:cNvPr id="4" name="Rectangle 3">
            <a:extLst>
              <a:ext uri="{FF2B5EF4-FFF2-40B4-BE49-F238E27FC236}">
                <a16:creationId xmlns:a16="http://schemas.microsoft.com/office/drawing/2014/main" id="{9D2EF78E-F1C2-47AF-A60E-236049BEEF8B}"/>
              </a:ext>
            </a:extLst>
          </p:cNvPr>
          <p:cNvSpPr/>
          <p:nvPr/>
        </p:nvSpPr>
        <p:spPr>
          <a:xfrm>
            <a:off x="1232453" y="1576899"/>
            <a:ext cx="2914580" cy="430887"/>
          </a:xfrm>
          <a:prstGeom prst="rect">
            <a:avLst/>
          </a:prstGeom>
        </p:spPr>
        <p:txBody>
          <a:bodyPr wrap="none">
            <a:spAutoFit/>
          </a:bodyPr>
          <a:lstStyle/>
          <a:p>
            <a:r>
              <a:rPr lang="en-US" sz="2200" b="1" dirty="0">
                <a:latin typeface="Bahnschrift Condensed" panose="020B0502040204020203" pitchFamily="34" charset="0"/>
              </a:rPr>
              <a:t>Doctrine and Covenants 64:21.</a:t>
            </a:r>
          </a:p>
        </p:txBody>
      </p:sp>
      <p:sp>
        <p:nvSpPr>
          <p:cNvPr id="3" name="Rectangle 2">
            <a:extLst>
              <a:ext uri="{FF2B5EF4-FFF2-40B4-BE49-F238E27FC236}">
                <a16:creationId xmlns:a16="http://schemas.microsoft.com/office/drawing/2014/main" id="{3990BA4F-9C8E-4477-9962-1E449991FBCD}"/>
              </a:ext>
            </a:extLst>
          </p:cNvPr>
          <p:cNvSpPr/>
          <p:nvPr/>
        </p:nvSpPr>
        <p:spPr>
          <a:xfrm>
            <a:off x="1232452" y="1954616"/>
            <a:ext cx="8905459" cy="923330"/>
          </a:xfrm>
          <a:prstGeom prst="rect">
            <a:avLst/>
          </a:prstGeom>
        </p:spPr>
        <p:txBody>
          <a:bodyPr wrap="square">
            <a:spAutoFit/>
          </a:bodyPr>
          <a:lstStyle/>
          <a:p>
            <a:pPr algn="just"/>
            <a:r>
              <a:rPr lang="en-US" dirty="0">
                <a:latin typeface="Palatino"/>
              </a:rPr>
              <a:t>I will not that my servant Frederick G. Williams should sell his farm, for I, the Lord, will to retain a strong hold in the land of Kirtland, for the space of five years, in the which I will not overthrow the wicked, that thereby I may save some.</a:t>
            </a:r>
            <a:endParaRPr lang="en-US" dirty="0"/>
          </a:p>
        </p:txBody>
      </p:sp>
      <p:sp>
        <p:nvSpPr>
          <p:cNvPr id="5" name="Rectangle 4">
            <a:extLst>
              <a:ext uri="{FF2B5EF4-FFF2-40B4-BE49-F238E27FC236}">
                <a16:creationId xmlns:a16="http://schemas.microsoft.com/office/drawing/2014/main" id="{912BC8EE-2008-4D98-9243-86B6EC6B659C}"/>
              </a:ext>
            </a:extLst>
          </p:cNvPr>
          <p:cNvSpPr/>
          <p:nvPr/>
        </p:nvSpPr>
        <p:spPr>
          <a:xfrm>
            <a:off x="1232450" y="2877946"/>
            <a:ext cx="7023653" cy="369332"/>
          </a:xfrm>
          <a:prstGeom prst="rect">
            <a:avLst/>
          </a:prstGeom>
        </p:spPr>
        <p:txBody>
          <a:bodyPr wrap="square">
            <a:spAutoFit/>
          </a:bodyPr>
          <a:lstStyle/>
          <a:p>
            <a:pPr algn="just"/>
            <a:r>
              <a:rPr lang="en-US" b="1" dirty="0"/>
              <a:t>What did the Lord command Frederick G. Williams to do with his farm?</a:t>
            </a:r>
          </a:p>
        </p:txBody>
      </p:sp>
      <p:graphicFrame>
        <p:nvGraphicFramePr>
          <p:cNvPr id="9" name="Table 8">
            <a:extLst>
              <a:ext uri="{FF2B5EF4-FFF2-40B4-BE49-F238E27FC236}">
                <a16:creationId xmlns:a16="http://schemas.microsoft.com/office/drawing/2014/main" id="{8F603AAB-B636-400C-9D58-CD13AAC2C8C6}"/>
              </a:ext>
            </a:extLst>
          </p:cNvPr>
          <p:cNvGraphicFramePr>
            <a:graphicFrameLocks noGrp="1"/>
          </p:cNvGraphicFramePr>
          <p:nvPr>
            <p:extLst>
              <p:ext uri="{D42A27DB-BD31-4B8C-83A1-F6EECF244321}">
                <p14:modId xmlns:p14="http://schemas.microsoft.com/office/powerpoint/2010/main" val="2150458332"/>
              </p:ext>
            </p:extLst>
          </p:nvPr>
        </p:nvGraphicFramePr>
        <p:xfrm>
          <a:off x="1621181" y="3429000"/>
          <a:ext cx="8127999" cy="1752600"/>
        </p:xfrm>
        <a:graphic>
          <a:graphicData uri="http://schemas.openxmlformats.org/drawingml/2006/table">
            <a:tbl>
              <a:tblPr firstRow="1" bandRow="1">
                <a:tableStyleId>{775DCB02-9BB8-47FD-8907-85C794F793BA}</a:tableStyleId>
              </a:tblPr>
              <a:tblGrid>
                <a:gridCol w="1771374">
                  <a:extLst>
                    <a:ext uri="{9D8B030D-6E8A-4147-A177-3AD203B41FA5}">
                      <a16:colId xmlns:a16="http://schemas.microsoft.com/office/drawing/2014/main" val="3405755086"/>
                    </a:ext>
                  </a:extLst>
                </a:gridCol>
                <a:gridCol w="2597426">
                  <a:extLst>
                    <a:ext uri="{9D8B030D-6E8A-4147-A177-3AD203B41FA5}">
                      <a16:colId xmlns:a16="http://schemas.microsoft.com/office/drawing/2014/main" val="3352132974"/>
                    </a:ext>
                  </a:extLst>
                </a:gridCol>
                <a:gridCol w="3759199">
                  <a:extLst>
                    <a:ext uri="{9D8B030D-6E8A-4147-A177-3AD203B41FA5}">
                      <a16:colId xmlns:a16="http://schemas.microsoft.com/office/drawing/2014/main" val="1876099791"/>
                    </a:ext>
                  </a:extLst>
                </a:gridCol>
              </a:tblGrid>
              <a:tr h="370840">
                <a:tc>
                  <a:txBody>
                    <a:bodyPr/>
                    <a:lstStyle/>
                    <a:p>
                      <a:endParaRPr lang="en-US" b="1" dirty="0">
                        <a:solidFill>
                          <a:schemeClr val="tx1"/>
                        </a:solidFill>
                      </a:endParaRPr>
                    </a:p>
                  </a:txBody>
                  <a:tcPr/>
                </a:tc>
                <a:tc>
                  <a:txBody>
                    <a:bodyPr/>
                    <a:lstStyle/>
                    <a:p>
                      <a:r>
                        <a:rPr lang="en-US" b="1" dirty="0">
                          <a:solidFill>
                            <a:schemeClr val="tx1"/>
                          </a:solidFill>
                        </a:rPr>
                        <a:t>Isaac Morley (D&amp;C 64:20)</a:t>
                      </a:r>
                    </a:p>
                  </a:txBody>
                  <a:tcPr/>
                </a:tc>
                <a:tc>
                  <a:txBody>
                    <a:bodyPr/>
                    <a:lstStyle/>
                    <a:p>
                      <a:r>
                        <a:rPr lang="en-US" b="1" dirty="0">
                          <a:solidFill>
                            <a:schemeClr val="tx1"/>
                          </a:solidFill>
                        </a:rPr>
                        <a:t>Frederick G. Williams (D&amp;C 64:21)</a:t>
                      </a:r>
                    </a:p>
                    <a:p>
                      <a:endParaRPr lang="en-US" b="1" dirty="0">
                        <a:solidFill>
                          <a:schemeClr val="tx1"/>
                        </a:solidFill>
                      </a:endParaRPr>
                    </a:p>
                  </a:txBody>
                  <a:tcPr/>
                </a:tc>
                <a:extLst>
                  <a:ext uri="{0D108BD9-81ED-4DB2-BD59-A6C34878D82A}">
                    <a16:rowId xmlns:a16="http://schemas.microsoft.com/office/drawing/2014/main" val="4176496166"/>
                  </a:ext>
                </a:extLst>
              </a:tr>
              <a:tr h="370840">
                <a:tc>
                  <a:txBody>
                    <a:bodyPr/>
                    <a:lstStyle/>
                    <a:p>
                      <a:r>
                        <a:rPr lang="en-US" b="1" dirty="0">
                          <a:solidFill>
                            <a:schemeClr val="tx1"/>
                          </a:solidFill>
                        </a:rPr>
                        <a:t>Commandment</a:t>
                      </a:r>
                    </a:p>
                  </a:txBody>
                  <a:tcPr/>
                </a:tc>
                <a:tc>
                  <a:txBody>
                    <a:bodyPr/>
                    <a:lstStyle/>
                    <a:p>
                      <a:endParaRPr lang="en-US" b="1" dirty="0">
                        <a:solidFill>
                          <a:schemeClr val="tx1"/>
                        </a:solidFill>
                      </a:endParaRPr>
                    </a:p>
                  </a:txBody>
                  <a:tcPr/>
                </a:tc>
                <a:tc>
                  <a:txBody>
                    <a:bodyPr/>
                    <a:lstStyle/>
                    <a:p>
                      <a:endParaRPr lang="en-US" b="1">
                        <a:solidFill>
                          <a:schemeClr val="tx1"/>
                        </a:solidFill>
                      </a:endParaRPr>
                    </a:p>
                  </a:txBody>
                  <a:tcPr/>
                </a:tc>
                <a:extLst>
                  <a:ext uri="{0D108BD9-81ED-4DB2-BD59-A6C34878D82A}">
                    <a16:rowId xmlns:a16="http://schemas.microsoft.com/office/drawing/2014/main" val="1553103464"/>
                  </a:ext>
                </a:extLst>
              </a:tr>
              <a:tr h="370840">
                <a:tc>
                  <a:txBody>
                    <a:bodyPr/>
                    <a:lstStyle/>
                    <a:p>
                      <a:r>
                        <a:rPr lang="en-US" b="1" dirty="0">
                          <a:solidFill>
                            <a:schemeClr val="tx1"/>
                          </a:solidFill>
                        </a:rPr>
                        <a:t>Response</a:t>
                      </a:r>
                    </a:p>
                  </a:txBody>
                  <a:tcPr/>
                </a:tc>
                <a:tc>
                  <a:txBody>
                    <a:bodyPr/>
                    <a:lstStyle/>
                    <a:p>
                      <a:endParaRPr lang="en-US" b="1">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val="1712699799"/>
                  </a:ext>
                </a:extLst>
              </a:tr>
              <a:tr h="370840">
                <a:tc>
                  <a:txBody>
                    <a:bodyPr/>
                    <a:lstStyle/>
                    <a:p>
                      <a:r>
                        <a:rPr lang="en-US" b="1" dirty="0">
                          <a:solidFill>
                            <a:schemeClr val="tx1"/>
                          </a:solidFill>
                        </a:rPr>
                        <a:t>Result</a:t>
                      </a: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val="943457426"/>
                  </a:ext>
                </a:extLst>
              </a:tr>
            </a:tbl>
          </a:graphicData>
        </a:graphic>
      </p:graphicFrame>
      <p:sp>
        <p:nvSpPr>
          <p:cNvPr id="11" name="Rectangle 10">
            <a:extLst>
              <a:ext uri="{FF2B5EF4-FFF2-40B4-BE49-F238E27FC236}">
                <a16:creationId xmlns:a16="http://schemas.microsoft.com/office/drawing/2014/main" id="{5434427E-D3FA-41BB-A9A7-88F8A26756B2}"/>
              </a:ext>
            </a:extLst>
          </p:cNvPr>
          <p:cNvSpPr/>
          <p:nvPr/>
        </p:nvSpPr>
        <p:spPr>
          <a:xfrm>
            <a:off x="3942713" y="4068026"/>
            <a:ext cx="1377685" cy="369332"/>
          </a:xfrm>
          <a:prstGeom prst="rect">
            <a:avLst/>
          </a:prstGeom>
        </p:spPr>
        <p:txBody>
          <a:bodyPr wrap="none">
            <a:spAutoFit/>
          </a:bodyPr>
          <a:lstStyle/>
          <a:p>
            <a:r>
              <a:rPr lang="en-US" i="1" dirty="0">
                <a:effectLst>
                  <a:outerShdw blurRad="38100" dist="38100" dir="2700000" algn="tl">
                    <a:srgbClr val="000000">
                      <a:alpha val="43137"/>
                    </a:srgbClr>
                  </a:outerShdw>
                </a:effectLst>
              </a:rPr>
              <a:t>Sell his farm.</a:t>
            </a:r>
          </a:p>
        </p:txBody>
      </p:sp>
      <p:sp>
        <p:nvSpPr>
          <p:cNvPr id="12" name="Rectangle 11">
            <a:extLst>
              <a:ext uri="{FF2B5EF4-FFF2-40B4-BE49-F238E27FC236}">
                <a16:creationId xmlns:a16="http://schemas.microsoft.com/office/drawing/2014/main" id="{46E968E9-FA85-4170-8954-3F4279B265B0}"/>
              </a:ext>
            </a:extLst>
          </p:cNvPr>
          <p:cNvSpPr/>
          <p:nvPr/>
        </p:nvSpPr>
        <p:spPr>
          <a:xfrm>
            <a:off x="4147033" y="4429757"/>
            <a:ext cx="969048" cy="369332"/>
          </a:xfrm>
          <a:prstGeom prst="rect">
            <a:avLst/>
          </a:prstGeom>
        </p:spPr>
        <p:txBody>
          <a:bodyPr wrap="none">
            <a:spAutoFit/>
          </a:bodyPr>
          <a:lstStyle/>
          <a:p>
            <a:r>
              <a:rPr lang="en-US" i="1" dirty="0">
                <a:effectLst>
                  <a:outerShdw blurRad="38100" dist="38100" dir="2700000" algn="tl">
                    <a:srgbClr val="000000">
                      <a:alpha val="43137"/>
                    </a:srgbClr>
                  </a:outerShdw>
                </a:effectLst>
              </a:rPr>
              <a:t>Obeyed.</a:t>
            </a:r>
          </a:p>
        </p:txBody>
      </p:sp>
      <p:sp>
        <p:nvSpPr>
          <p:cNvPr id="6" name="Rectangle 5">
            <a:extLst>
              <a:ext uri="{FF2B5EF4-FFF2-40B4-BE49-F238E27FC236}">
                <a16:creationId xmlns:a16="http://schemas.microsoft.com/office/drawing/2014/main" id="{09DC8E5D-10E9-4E22-8459-D48CA30789AC}"/>
              </a:ext>
            </a:extLst>
          </p:cNvPr>
          <p:cNvSpPr/>
          <p:nvPr/>
        </p:nvSpPr>
        <p:spPr>
          <a:xfrm>
            <a:off x="6915685" y="4057781"/>
            <a:ext cx="2055691" cy="369332"/>
          </a:xfrm>
          <a:prstGeom prst="rect">
            <a:avLst/>
          </a:prstGeom>
        </p:spPr>
        <p:txBody>
          <a:bodyPr wrap="none">
            <a:spAutoFit/>
          </a:bodyPr>
          <a:lstStyle/>
          <a:p>
            <a:r>
              <a:rPr lang="en-US" i="1" dirty="0">
                <a:effectLst>
                  <a:outerShdw blurRad="38100" dist="38100" dir="2700000" algn="tl">
                    <a:srgbClr val="000000">
                      <a:alpha val="43137"/>
                    </a:srgbClr>
                  </a:outerShdw>
                </a:effectLst>
              </a:rPr>
              <a:t>Do not sell his farm.</a:t>
            </a:r>
          </a:p>
        </p:txBody>
      </p:sp>
      <p:sp>
        <p:nvSpPr>
          <p:cNvPr id="13" name="Rectangle 12">
            <a:extLst>
              <a:ext uri="{FF2B5EF4-FFF2-40B4-BE49-F238E27FC236}">
                <a16:creationId xmlns:a16="http://schemas.microsoft.com/office/drawing/2014/main" id="{BE5290DB-C1C4-47AE-9014-70D122E135E5}"/>
              </a:ext>
            </a:extLst>
          </p:cNvPr>
          <p:cNvSpPr/>
          <p:nvPr/>
        </p:nvSpPr>
        <p:spPr>
          <a:xfrm>
            <a:off x="3936238" y="4793501"/>
            <a:ext cx="1390637" cy="369332"/>
          </a:xfrm>
          <a:prstGeom prst="rect">
            <a:avLst/>
          </a:prstGeom>
        </p:spPr>
        <p:txBody>
          <a:bodyPr wrap="none">
            <a:spAutoFit/>
          </a:bodyPr>
          <a:lstStyle/>
          <a:p>
            <a:r>
              <a:rPr lang="en-US" i="1" dirty="0">
                <a:effectLst>
                  <a:outerShdw blurRad="38100" dist="38100" dir="2700000" algn="tl">
                    <a:srgbClr val="000000">
                      <a:alpha val="43137"/>
                    </a:srgbClr>
                  </a:outerShdw>
                </a:effectLst>
              </a:rPr>
              <a:t>Was blessed.</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0-#ppt_w/2"/>
                                          </p:val>
                                        </p:tav>
                                        <p:tav tm="100000">
                                          <p:val>
                                            <p:strVal val="#ppt_x"/>
                                          </p:val>
                                        </p:tav>
                                      </p:tavLst>
                                    </p:anim>
                                    <p:anim calcmode="lin" valueType="num">
                                      <p:cBhvr additive="base">
                                        <p:cTn id="16"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500"/>
                                        <p:tgtEl>
                                          <p:spTgt spid="11"/>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500"/>
                                        <p:tgtEl>
                                          <p:spTgt spid="12"/>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randombar(horizont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11" grpId="0"/>
      <p:bldP spid="12" grpId="0"/>
      <p:bldP spid="6"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C36943-8E2A-4A27-9C51-C469855299B2}"/>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
        <p:nvSpPr>
          <p:cNvPr id="2" name="Rectangle 1">
            <a:extLst>
              <a:ext uri="{FF2B5EF4-FFF2-40B4-BE49-F238E27FC236}">
                <a16:creationId xmlns:a16="http://schemas.microsoft.com/office/drawing/2014/main" id="{0D80B92A-EE53-470B-9EB7-38E456A09EB2}"/>
              </a:ext>
            </a:extLst>
          </p:cNvPr>
          <p:cNvSpPr/>
          <p:nvPr/>
        </p:nvSpPr>
        <p:spPr>
          <a:xfrm>
            <a:off x="1857135" y="890974"/>
            <a:ext cx="7633252" cy="242183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dirty="0">
                <a:effectLst>
                  <a:outerShdw blurRad="38100" dist="38100" dir="2700000" algn="tl">
                    <a:srgbClr val="000000">
                      <a:alpha val="43137"/>
                    </a:srgbClr>
                  </a:outerShdw>
                </a:effectLst>
              </a:rPr>
              <a:t>Although Frederick G. Williams was not asked to sell his farm, he still demonstrated a willingness to sacrifice. He told Joseph Smith that his farm could be used to house and feed Church members in need. Later, Frederick consecrated his entire farm to the Church without receiving any payment in return. Through the sacrifices of Frederick G. Williams and other faithful Saints in Ohio, the Lord retained “a strong hold in the land of Kirtland, for the space of five years” (D&amp;C 64:21). During these years, the Saints built the Kirtland Temple, which was a source of great blessings to the Saints, including Brother Williams.</a:t>
            </a:r>
          </a:p>
        </p:txBody>
      </p:sp>
      <p:graphicFrame>
        <p:nvGraphicFramePr>
          <p:cNvPr id="4" name="Table 3">
            <a:extLst>
              <a:ext uri="{FF2B5EF4-FFF2-40B4-BE49-F238E27FC236}">
                <a16:creationId xmlns:a16="http://schemas.microsoft.com/office/drawing/2014/main" id="{02F65BE2-03D7-49F3-B624-B82CBB3CD9E1}"/>
              </a:ext>
            </a:extLst>
          </p:cNvPr>
          <p:cNvGraphicFramePr>
            <a:graphicFrameLocks noGrp="1"/>
          </p:cNvGraphicFramePr>
          <p:nvPr>
            <p:extLst>
              <p:ext uri="{D42A27DB-BD31-4B8C-83A1-F6EECF244321}">
                <p14:modId xmlns:p14="http://schemas.microsoft.com/office/powerpoint/2010/main" val="735318197"/>
              </p:ext>
            </p:extLst>
          </p:nvPr>
        </p:nvGraphicFramePr>
        <p:xfrm>
          <a:off x="1621181" y="3429000"/>
          <a:ext cx="8127999" cy="1752600"/>
        </p:xfrm>
        <a:graphic>
          <a:graphicData uri="http://schemas.openxmlformats.org/drawingml/2006/table">
            <a:tbl>
              <a:tblPr firstRow="1" bandRow="1">
                <a:tableStyleId>{775DCB02-9BB8-47FD-8907-85C794F793BA}</a:tableStyleId>
              </a:tblPr>
              <a:tblGrid>
                <a:gridCol w="1771374">
                  <a:extLst>
                    <a:ext uri="{9D8B030D-6E8A-4147-A177-3AD203B41FA5}">
                      <a16:colId xmlns:a16="http://schemas.microsoft.com/office/drawing/2014/main" val="3405755086"/>
                    </a:ext>
                  </a:extLst>
                </a:gridCol>
                <a:gridCol w="2597426">
                  <a:extLst>
                    <a:ext uri="{9D8B030D-6E8A-4147-A177-3AD203B41FA5}">
                      <a16:colId xmlns:a16="http://schemas.microsoft.com/office/drawing/2014/main" val="3352132974"/>
                    </a:ext>
                  </a:extLst>
                </a:gridCol>
                <a:gridCol w="3759199">
                  <a:extLst>
                    <a:ext uri="{9D8B030D-6E8A-4147-A177-3AD203B41FA5}">
                      <a16:colId xmlns:a16="http://schemas.microsoft.com/office/drawing/2014/main" val="1876099791"/>
                    </a:ext>
                  </a:extLst>
                </a:gridCol>
              </a:tblGrid>
              <a:tr h="370840">
                <a:tc>
                  <a:txBody>
                    <a:bodyPr/>
                    <a:lstStyle/>
                    <a:p>
                      <a:endParaRPr lang="en-US" b="1" dirty="0">
                        <a:solidFill>
                          <a:schemeClr val="tx1"/>
                        </a:solidFill>
                      </a:endParaRPr>
                    </a:p>
                  </a:txBody>
                  <a:tcPr/>
                </a:tc>
                <a:tc>
                  <a:txBody>
                    <a:bodyPr/>
                    <a:lstStyle/>
                    <a:p>
                      <a:r>
                        <a:rPr lang="en-US" b="1" dirty="0">
                          <a:solidFill>
                            <a:schemeClr val="tx1"/>
                          </a:solidFill>
                        </a:rPr>
                        <a:t>Isaac Morley (D&amp;C 64:20)</a:t>
                      </a:r>
                    </a:p>
                  </a:txBody>
                  <a:tcPr/>
                </a:tc>
                <a:tc>
                  <a:txBody>
                    <a:bodyPr/>
                    <a:lstStyle/>
                    <a:p>
                      <a:r>
                        <a:rPr lang="en-US" b="1" dirty="0">
                          <a:solidFill>
                            <a:schemeClr val="tx1"/>
                          </a:solidFill>
                        </a:rPr>
                        <a:t>Frederick G. Williams (D&amp;C 64:21)</a:t>
                      </a:r>
                    </a:p>
                    <a:p>
                      <a:endParaRPr lang="en-US" b="1" dirty="0">
                        <a:solidFill>
                          <a:schemeClr val="tx1"/>
                        </a:solidFill>
                      </a:endParaRPr>
                    </a:p>
                  </a:txBody>
                  <a:tcPr/>
                </a:tc>
                <a:extLst>
                  <a:ext uri="{0D108BD9-81ED-4DB2-BD59-A6C34878D82A}">
                    <a16:rowId xmlns:a16="http://schemas.microsoft.com/office/drawing/2014/main" val="4176496166"/>
                  </a:ext>
                </a:extLst>
              </a:tr>
              <a:tr h="370840">
                <a:tc>
                  <a:txBody>
                    <a:bodyPr/>
                    <a:lstStyle/>
                    <a:p>
                      <a:r>
                        <a:rPr lang="en-US" b="1" dirty="0">
                          <a:solidFill>
                            <a:schemeClr val="tx1"/>
                          </a:solidFill>
                        </a:rPr>
                        <a:t>Commandment</a:t>
                      </a:r>
                    </a:p>
                  </a:txBody>
                  <a:tcPr/>
                </a:tc>
                <a:tc>
                  <a:txBody>
                    <a:bodyPr/>
                    <a:lstStyle/>
                    <a:p>
                      <a:endParaRPr lang="en-US" b="1" dirty="0">
                        <a:solidFill>
                          <a:schemeClr val="tx1"/>
                        </a:solidFill>
                      </a:endParaRPr>
                    </a:p>
                  </a:txBody>
                  <a:tcPr/>
                </a:tc>
                <a:tc>
                  <a:txBody>
                    <a:bodyPr/>
                    <a:lstStyle/>
                    <a:p>
                      <a:endParaRPr lang="en-US" b="1">
                        <a:solidFill>
                          <a:schemeClr val="tx1"/>
                        </a:solidFill>
                      </a:endParaRPr>
                    </a:p>
                  </a:txBody>
                  <a:tcPr/>
                </a:tc>
                <a:extLst>
                  <a:ext uri="{0D108BD9-81ED-4DB2-BD59-A6C34878D82A}">
                    <a16:rowId xmlns:a16="http://schemas.microsoft.com/office/drawing/2014/main" val="1553103464"/>
                  </a:ext>
                </a:extLst>
              </a:tr>
              <a:tr h="370840">
                <a:tc>
                  <a:txBody>
                    <a:bodyPr/>
                    <a:lstStyle/>
                    <a:p>
                      <a:r>
                        <a:rPr lang="en-US" b="1" dirty="0">
                          <a:solidFill>
                            <a:schemeClr val="tx1"/>
                          </a:solidFill>
                        </a:rPr>
                        <a:t>Response</a:t>
                      </a:r>
                    </a:p>
                  </a:txBody>
                  <a:tcPr/>
                </a:tc>
                <a:tc>
                  <a:txBody>
                    <a:bodyPr/>
                    <a:lstStyle/>
                    <a:p>
                      <a:endParaRPr lang="en-US" b="1">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val="1712699799"/>
                  </a:ext>
                </a:extLst>
              </a:tr>
              <a:tr h="370840">
                <a:tc>
                  <a:txBody>
                    <a:bodyPr/>
                    <a:lstStyle/>
                    <a:p>
                      <a:r>
                        <a:rPr lang="en-US" b="1" dirty="0">
                          <a:solidFill>
                            <a:schemeClr val="tx1"/>
                          </a:solidFill>
                        </a:rPr>
                        <a:t>Result</a:t>
                      </a: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val="943457426"/>
                  </a:ext>
                </a:extLst>
              </a:tr>
            </a:tbl>
          </a:graphicData>
        </a:graphic>
      </p:graphicFrame>
      <p:sp>
        <p:nvSpPr>
          <p:cNvPr id="5" name="Rectangle 4">
            <a:extLst>
              <a:ext uri="{FF2B5EF4-FFF2-40B4-BE49-F238E27FC236}">
                <a16:creationId xmlns:a16="http://schemas.microsoft.com/office/drawing/2014/main" id="{7F6B3A1E-8112-4AB6-A05A-9F001AE55B3B}"/>
              </a:ext>
            </a:extLst>
          </p:cNvPr>
          <p:cNvSpPr/>
          <p:nvPr/>
        </p:nvSpPr>
        <p:spPr>
          <a:xfrm>
            <a:off x="3898632" y="4057781"/>
            <a:ext cx="1377685" cy="369332"/>
          </a:xfrm>
          <a:prstGeom prst="rect">
            <a:avLst/>
          </a:prstGeom>
        </p:spPr>
        <p:txBody>
          <a:bodyPr wrap="none">
            <a:spAutoFit/>
          </a:bodyPr>
          <a:lstStyle/>
          <a:p>
            <a:r>
              <a:rPr lang="en-US" i="1" dirty="0">
                <a:effectLst>
                  <a:outerShdw blurRad="38100" dist="38100" dir="2700000" algn="tl">
                    <a:srgbClr val="000000">
                      <a:alpha val="43137"/>
                    </a:srgbClr>
                  </a:outerShdw>
                </a:effectLst>
              </a:rPr>
              <a:t>Sell his farm.</a:t>
            </a:r>
          </a:p>
        </p:txBody>
      </p:sp>
      <p:sp>
        <p:nvSpPr>
          <p:cNvPr id="6" name="Rectangle 5">
            <a:extLst>
              <a:ext uri="{FF2B5EF4-FFF2-40B4-BE49-F238E27FC236}">
                <a16:creationId xmlns:a16="http://schemas.microsoft.com/office/drawing/2014/main" id="{D348B402-6ABD-49B4-9490-06A57EB25D0F}"/>
              </a:ext>
            </a:extLst>
          </p:cNvPr>
          <p:cNvSpPr/>
          <p:nvPr/>
        </p:nvSpPr>
        <p:spPr>
          <a:xfrm>
            <a:off x="4147033" y="4429757"/>
            <a:ext cx="969048" cy="369332"/>
          </a:xfrm>
          <a:prstGeom prst="rect">
            <a:avLst/>
          </a:prstGeom>
        </p:spPr>
        <p:txBody>
          <a:bodyPr wrap="none">
            <a:spAutoFit/>
          </a:bodyPr>
          <a:lstStyle/>
          <a:p>
            <a:r>
              <a:rPr lang="en-US" i="1" dirty="0">
                <a:effectLst>
                  <a:outerShdw blurRad="38100" dist="38100" dir="2700000" algn="tl">
                    <a:srgbClr val="000000">
                      <a:alpha val="43137"/>
                    </a:srgbClr>
                  </a:outerShdw>
                </a:effectLst>
              </a:rPr>
              <a:t>Obeyed.</a:t>
            </a:r>
          </a:p>
        </p:txBody>
      </p:sp>
      <p:sp>
        <p:nvSpPr>
          <p:cNvPr id="7" name="Rectangle 6">
            <a:extLst>
              <a:ext uri="{FF2B5EF4-FFF2-40B4-BE49-F238E27FC236}">
                <a16:creationId xmlns:a16="http://schemas.microsoft.com/office/drawing/2014/main" id="{1AC2A74C-7C9A-4EA6-BCC6-671C468C6EE8}"/>
              </a:ext>
            </a:extLst>
          </p:cNvPr>
          <p:cNvSpPr/>
          <p:nvPr/>
        </p:nvSpPr>
        <p:spPr>
          <a:xfrm>
            <a:off x="6915685" y="4057781"/>
            <a:ext cx="2055691" cy="369332"/>
          </a:xfrm>
          <a:prstGeom prst="rect">
            <a:avLst/>
          </a:prstGeom>
        </p:spPr>
        <p:txBody>
          <a:bodyPr wrap="none">
            <a:spAutoFit/>
          </a:bodyPr>
          <a:lstStyle/>
          <a:p>
            <a:r>
              <a:rPr lang="en-US" i="1" dirty="0">
                <a:effectLst>
                  <a:outerShdw blurRad="38100" dist="38100" dir="2700000" algn="tl">
                    <a:srgbClr val="000000">
                      <a:alpha val="43137"/>
                    </a:srgbClr>
                  </a:outerShdw>
                </a:effectLst>
              </a:rPr>
              <a:t>Do not sell his farm.</a:t>
            </a:r>
          </a:p>
        </p:txBody>
      </p:sp>
      <p:sp>
        <p:nvSpPr>
          <p:cNvPr id="9" name="Rectangle 8">
            <a:extLst>
              <a:ext uri="{FF2B5EF4-FFF2-40B4-BE49-F238E27FC236}">
                <a16:creationId xmlns:a16="http://schemas.microsoft.com/office/drawing/2014/main" id="{EE07614E-5B21-415C-9477-8C4092300379}"/>
              </a:ext>
            </a:extLst>
          </p:cNvPr>
          <p:cNvSpPr/>
          <p:nvPr/>
        </p:nvSpPr>
        <p:spPr>
          <a:xfrm>
            <a:off x="7459006" y="4427113"/>
            <a:ext cx="969048" cy="369332"/>
          </a:xfrm>
          <a:prstGeom prst="rect">
            <a:avLst/>
          </a:prstGeom>
        </p:spPr>
        <p:txBody>
          <a:bodyPr wrap="none">
            <a:spAutoFit/>
          </a:bodyPr>
          <a:lstStyle/>
          <a:p>
            <a:r>
              <a:rPr lang="en-US" i="1" dirty="0">
                <a:effectLst>
                  <a:outerShdw blurRad="38100" dist="38100" dir="2700000" algn="tl">
                    <a:srgbClr val="000000">
                      <a:alpha val="43137"/>
                    </a:srgbClr>
                  </a:outerShdw>
                </a:effectLst>
              </a:rPr>
              <a:t>Obeyed.</a:t>
            </a:r>
          </a:p>
        </p:txBody>
      </p:sp>
      <p:sp>
        <p:nvSpPr>
          <p:cNvPr id="3" name="Rectangle 2">
            <a:extLst>
              <a:ext uri="{FF2B5EF4-FFF2-40B4-BE49-F238E27FC236}">
                <a16:creationId xmlns:a16="http://schemas.microsoft.com/office/drawing/2014/main" id="{2EE1339B-BF13-4E21-A604-831C69CDAAD7}"/>
              </a:ext>
            </a:extLst>
          </p:cNvPr>
          <p:cNvSpPr/>
          <p:nvPr/>
        </p:nvSpPr>
        <p:spPr>
          <a:xfrm>
            <a:off x="7289825" y="4820179"/>
            <a:ext cx="1390637" cy="369332"/>
          </a:xfrm>
          <a:prstGeom prst="rect">
            <a:avLst/>
          </a:prstGeom>
        </p:spPr>
        <p:txBody>
          <a:bodyPr wrap="none">
            <a:spAutoFit/>
          </a:bodyPr>
          <a:lstStyle/>
          <a:p>
            <a:r>
              <a:rPr lang="en-US" i="1" dirty="0">
                <a:effectLst>
                  <a:outerShdw blurRad="38100" dist="38100" dir="2700000" algn="tl">
                    <a:srgbClr val="000000">
                      <a:alpha val="43137"/>
                    </a:srgbClr>
                  </a:outerShdw>
                </a:effectLst>
              </a:rPr>
              <a:t>Was blessed.</a:t>
            </a:r>
          </a:p>
        </p:txBody>
      </p:sp>
      <p:sp>
        <p:nvSpPr>
          <p:cNvPr id="10" name="Rectangle 9">
            <a:extLst>
              <a:ext uri="{FF2B5EF4-FFF2-40B4-BE49-F238E27FC236}">
                <a16:creationId xmlns:a16="http://schemas.microsoft.com/office/drawing/2014/main" id="{37DA1870-6EDF-4BE5-A7A6-C910223B80C9}"/>
              </a:ext>
            </a:extLst>
          </p:cNvPr>
          <p:cNvSpPr/>
          <p:nvPr/>
        </p:nvSpPr>
        <p:spPr>
          <a:xfrm>
            <a:off x="3936238" y="4793501"/>
            <a:ext cx="1390637" cy="369332"/>
          </a:xfrm>
          <a:prstGeom prst="rect">
            <a:avLst/>
          </a:prstGeom>
        </p:spPr>
        <p:txBody>
          <a:bodyPr wrap="none">
            <a:spAutoFit/>
          </a:bodyPr>
          <a:lstStyle/>
          <a:p>
            <a:r>
              <a:rPr lang="en-US" i="1" dirty="0">
                <a:effectLst>
                  <a:outerShdw blurRad="38100" dist="38100" dir="2700000" algn="tl">
                    <a:srgbClr val="000000">
                      <a:alpha val="43137"/>
                    </a:srgbClr>
                  </a:outerShdw>
                </a:effectLst>
              </a:rPr>
              <a:t>Was blessed.</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vertical)">
                                      <p:cBhvr>
                                        <p:cTn id="12" dur="1000"/>
                                        <p:tgtEl>
                                          <p:spTgt spid="10"/>
                                        </p:tgtEl>
                                      </p:cBhvr>
                                    </p:animEffect>
                                  </p:childTnLst>
                                </p:cTn>
                              </p:par>
                              <p:par>
                                <p:cTn id="13" presetID="14" presetClass="entr" presetSubtype="5"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vertical)">
                                      <p:cBhvr>
                                        <p:cTn id="15" dur="1000"/>
                                        <p:tgtEl>
                                          <p:spTgt spid="6"/>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randombar(vertical)">
                                      <p:cBhvr>
                                        <p:cTn id="18" dur="1000"/>
                                        <p:tgtEl>
                                          <p:spTgt spid="5"/>
                                        </p:tgtEl>
                                      </p:cBhvr>
                                    </p:animEffect>
                                  </p:childTnLst>
                                </p:cTn>
                              </p:par>
                              <p:par>
                                <p:cTn id="19" presetID="14" presetClass="entr" presetSubtype="5"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randombar(vertical)">
                                      <p:cBhvr>
                                        <p:cTn id="21" dur="1000"/>
                                        <p:tgtEl>
                                          <p:spTgt spid="7"/>
                                        </p:tgtEl>
                                      </p:cBhvr>
                                    </p:animEffect>
                                  </p:childTnLst>
                                </p:cTn>
                              </p:par>
                              <p:par>
                                <p:cTn id="22" presetID="14" presetClass="entr" presetSubtype="5"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randombar(vertical)">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p:bldP spid="7" grpId="0"/>
      <p:bldP spid="9" grpId="0"/>
      <p:bldP spid="3"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F3195A-C457-4C91-8E91-821227731B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
        <p:nvSpPr>
          <p:cNvPr id="2" name="Rectangle 1">
            <a:extLst>
              <a:ext uri="{FF2B5EF4-FFF2-40B4-BE49-F238E27FC236}">
                <a16:creationId xmlns:a16="http://schemas.microsoft.com/office/drawing/2014/main" id="{13980037-7087-4E5B-989C-A933CE392C59}"/>
              </a:ext>
            </a:extLst>
          </p:cNvPr>
          <p:cNvSpPr/>
          <p:nvPr/>
        </p:nvSpPr>
        <p:spPr>
          <a:xfrm>
            <a:off x="954156" y="890974"/>
            <a:ext cx="9289774" cy="646331"/>
          </a:xfrm>
          <a:prstGeom prst="rect">
            <a:avLst/>
          </a:prstGeom>
        </p:spPr>
        <p:txBody>
          <a:bodyPr wrap="square">
            <a:spAutoFit/>
          </a:bodyPr>
          <a:lstStyle/>
          <a:p>
            <a:pPr algn="just"/>
            <a:r>
              <a:rPr lang="en-US" b="1" dirty="0"/>
              <a:t>What can we learn about obedience and sacrifice from the examples of Isaac Morley and Frederick G. Williams? </a:t>
            </a:r>
          </a:p>
        </p:txBody>
      </p:sp>
      <p:sp>
        <p:nvSpPr>
          <p:cNvPr id="3" name="Rectangle 2">
            <a:extLst>
              <a:ext uri="{FF2B5EF4-FFF2-40B4-BE49-F238E27FC236}">
                <a16:creationId xmlns:a16="http://schemas.microsoft.com/office/drawing/2014/main" id="{C348EBD1-A8F9-4A09-BD34-B2183EBD152B}"/>
              </a:ext>
            </a:extLst>
          </p:cNvPr>
          <p:cNvSpPr/>
          <p:nvPr/>
        </p:nvSpPr>
        <p:spPr>
          <a:xfrm>
            <a:off x="954155" y="1537305"/>
            <a:ext cx="7036905"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We are blessed as we obey the Lord and offer the sacrifices He asks of us.</a:t>
            </a:r>
          </a:p>
        </p:txBody>
      </p:sp>
      <p:sp>
        <p:nvSpPr>
          <p:cNvPr id="6" name="Rectangle 5">
            <a:extLst>
              <a:ext uri="{FF2B5EF4-FFF2-40B4-BE49-F238E27FC236}">
                <a16:creationId xmlns:a16="http://schemas.microsoft.com/office/drawing/2014/main" id="{1C6E2C9B-AAB6-41B7-A0FE-61CD146C23A3}"/>
              </a:ext>
            </a:extLst>
          </p:cNvPr>
          <p:cNvSpPr/>
          <p:nvPr/>
        </p:nvSpPr>
        <p:spPr>
          <a:xfrm>
            <a:off x="954154" y="1906637"/>
            <a:ext cx="2951449" cy="430887"/>
          </a:xfrm>
          <a:prstGeom prst="rect">
            <a:avLst/>
          </a:prstGeom>
        </p:spPr>
        <p:txBody>
          <a:bodyPr wrap="none">
            <a:spAutoFit/>
          </a:bodyPr>
          <a:lstStyle/>
          <a:p>
            <a:r>
              <a:rPr lang="en-US" sz="2200" b="1" dirty="0">
                <a:latin typeface="Bahnschrift Condensed" panose="020B0502040204020203" pitchFamily="34" charset="0"/>
              </a:rPr>
              <a:t>Doctrine and Covenants 64:22.</a:t>
            </a:r>
          </a:p>
        </p:txBody>
      </p:sp>
      <p:sp>
        <p:nvSpPr>
          <p:cNvPr id="4" name="Rectangle 3">
            <a:extLst>
              <a:ext uri="{FF2B5EF4-FFF2-40B4-BE49-F238E27FC236}">
                <a16:creationId xmlns:a16="http://schemas.microsoft.com/office/drawing/2014/main" id="{87D1EC8B-9C2A-45B1-B0B6-DF93DEA24180}"/>
              </a:ext>
            </a:extLst>
          </p:cNvPr>
          <p:cNvSpPr/>
          <p:nvPr/>
        </p:nvSpPr>
        <p:spPr>
          <a:xfrm>
            <a:off x="954153" y="2234032"/>
            <a:ext cx="9289774" cy="646331"/>
          </a:xfrm>
          <a:prstGeom prst="rect">
            <a:avLst/>
          </a:prstGeom>
        </p:spPr>
        <p:txBody>
          <a:bodyPr wrap="square">
            <a:spAutoFit/>
          </a:bodyPr>
          <a:lstStyle/>
          <a:p>
            <a:pPr algn="just"/>
            <a:r>
              <a:rPr lang="en-US" dirty="0">
                <a:latin typeface="Palatino"/>
              </a:rPr>
              <a:t>And after that day, I, the Lord, will not hold any guilty that shall go with an open heart up to the land of Zion; for I, the Lord, require the hearts of the children of men.</a:t>
            </a:r>
            <a:endParaRPr lang="en-US" dirty="0"/>
          </a:p>
        </p:txBody>
      </p:sp>
      <p:sp>
        <p:nvSpPr>
          <p:cNvPr id="7" name="Rectangle 6">
            <a:extLst>
              <a:ext uri="{FF2B5EF4-FFF2-40B4-BE49-F238E27FC236}">
                <a16:creationId xmlns:a16="http://schemas.microsoft.com/office/drawing/2014/main" id="{7ADEC74F-1E59-4386-AC15-BEA73DA352CB}"/>
              </a:ext>
            </a:extLst>
          </p:cNvPr>
          <p:cNvSpPr/>
          <p:nvPr/>
        </p:nvSpPr>
        <p:spPr>
          <a:xfrm>
            <a:off x="954153" y="2938963"/>
            <a:ext cx="3435108" cy="369332"/>
          </a:xfrm>
          <a:prstGeom prst="rect">
            <a:avLst/>
          </a:prstGeom>
        </p:spPr>
        <p:txBody>
          <a:bodyPr wrap="none">
            <a:spAutoFit/>
          </a:bodyPr>
          <a:lstStyle/>
          <a:p>
            <a:r>
              <a:rPr lang="en-US" b="1" dirty="0"/>
              <a:t>What does the Lord require of us?</a:t>
            </a:r>
          </a:p>
        </p:txBody>
      </p:sp>
      <p:sp>
        <p:nvSpPr>
          <p:cNvPr id="8" name="Rectangle 7">
            <a:extLst>
              <a:ext uri="{FF2B5EF4-FFF2-40B4-BE49-F238E27FC236}">
                <a16:creationId xmlns:a16="http://schemas.microsoft.com/office/drawing/2014/main" id="{296DDD19-4D60-4176-AACA-8E419D279BB4}"/>
              </a:ext>
            </a:extLst>
          </p:cNvPr>
          <p:cNvSpPr/>
          <p:nvPr/>
        </p:nvSpPr>
        <p:spPr>
          <a:xfrm>
            <a:off x="954153" y="3224509"/>
            <a:ext cx="2854115"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Lord requires our hearts.</a:t>
            </a:r>
          </a:p>
        </p:txBody>
      </p:sp>
      <p:sp>
        <p:nvSpPr>
          <p:cNvPr id="9" name="Rectangle 8">
            <a:extLst>
              <a:ext uri="{FF2B5EF4-FFF2-40B4-BE49-F238E27FC236}">
                <a16:creationId xmlns:a16="http://schemas.microsoft.com/office/drawing/2014/main" id="{701BF6CD-4A2E-425B-BB43-DB212D8AD9C7}"/>
              </a:ext>
            </a:extLst>
          </p:cNvPr>
          <p:cNvSpPr/>
          <p:nvPr/>
        </p:nvSpPr>
        <p:spPr>
          <a:xfrm>
            <a:off x="954153" y="3628461"/>
            <a:ext cx="6117124" cy="369332"/>
          </a:xfrm>
          <a:prstGeom prst="rect">
            <a:avLst/>
          </a:prstGeom>
        </p:spPr>
        <p:txBody>
          <a:bodyPr wrap="none">
            <a:spAutoFit/>
          </a:bodyPr>
          <a:lstStyle/>
          <a:p>
            <a:r>
              <a:rPr lang="en-US" b="1" dirty="0"/>
              <a:t>What do you think it means that the Lord requires our hearts?</a:t>
            </a:r>
          </a:p>
        </p:txBody>
      </p:sp>
      <p:sp>
        <p:nvSpPr>
          <p:cNvPr id="10" name="Rectangle 9">
            <a:extLst>
              <a:ext uri="{FF2B5EF4-FFF2-40B4-BE49-F238E27FC236}">
                <a16:creationId xmlns:a16="http://schemas.microsoft.com/office/drawing/2014/main" id="{6EE55EDD-14AE-443F-8757-CFCA9C19E9CA}"/>
              </a:ext>
            </a:extLst>
          </p:cNvPr>
          <p:cNvSpPr/>
          <p:nvPr/>
        </p:nvSpPr>
        <p:spPr>
          <a:xfrm>
            <a:off x="975277" y="4033271"/>
            <a:ext cx="9289774" cy="923330"/>
          </a:xfrm>
          <a:prstGeom prst="rect">
            <a:avLst/>
          </a:prstGeom>
        </p:spPr>
        <p:txBody>
          <a:bodyPr wrap="square">
            <a:spAutoFit/>
          </a:bodyPr>
          <a:lstStyle/>
          <a:p>
            <a:pPr algn="just"/>
            <a:r>
              <a:rPr lang="en-US" b="1" dirty="0"/>
              <a:t>How did Isaac Morley and Frederick G. Williams show that they were willing to give their hearts to the Lord?</a:t>
            </a:r>
          </a:p>
          <a:p>
            <a:pPr algn="just"/>
            <a:r>
              <a:rPr lang="en-US" b="1" dirty="0"/>
              <a:t>Who are some other examples of people who have given their hearts to the Lord?</a:t>
            </a:r>
          </a:p>
        </p:txBody>
      </p:sp>
      <p:sp>
        <p:nvSpPr>
          <p:cNvPr id="11" name="Rectangle 10">
            <a:extLst>
              <a:ext uri="{FF2B5EF4-FFF2-40B4-BE49-F238E27FC236}">
                <a16:creationId xmlns:a16="http://schemas.microsoft.com/office/drawing/2014/main" id="{B0D58FAB-45FF-4C4E-98E5-39AFBF03E69D}"/>
              </a:ext>
            </a:extLst>
          </p:cNvPr>
          <p:cNvSpPr/>
          <p:nvPr/>
        </p:nvSpPr>
        <p:spPr>
          <a:xfrm>
            <a:off x="954153" y="4944646"/>
            <a:ext cx="7182682" cy="369332"/>
          </a:xfrm>
          <a:prstGeom prst="rect">
            <a:avLst/>
          </a:prstGeom>
        </p:spPr>
        <p:txBody>
          <a:bodyPr wrap="square">
            <a:spAutoFit/>
          </a:bodyPr>
          <a:lstStyle/>
          <a:p>
            <a:r>
              <a:rPr lang="en-US" b="1" dirty="0"/>
              <a:t>How can we show the Lord that we are willing to give our hearts to Him?</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9"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strips(upLeft)">
                                      <p:cBhvr>
                                        <p:cTn id="19" dur="1000"/>
                                        <p:tgtEl>
                                          <p:spTgt spid="4"/>
                                        </p:tgtEl>
                                      </p:cBhvr>
                                    </p:animEffect>
                                  </p:childTnLst>
                                </p:cTn>
                              </p:par>
                              <p:par>
                                <p:cTn id="20" presetID="18" presetClass="entr" presetSubtype="9"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upLeft)">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4"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
        <p:nvSpPr>
          <p:cNvPr id="3" name="Rectangle 2">
            <a:extLst>
              <a:ext uri="{FF2B5EF4-FFF2-40B4-BE49-F238E27FC236}">
                <a16:creationId xmlns:a16="http://schemas.microsoft.com/office/drawing/2014/main" id="{A5B497EA-951D-470F-9BD1-D383B56851CF}"/>
              </a:ext>
            </a:extLst>
          </p:cNvPr>
          <p:cNvSpPr/>
          <p:nvPr/>
        </p:nvSpPr>
        <p:spPr>
          <a:xfrm>
            <a:off x="887893" y="890974"/>
            <a:ext cx="3280065" cy="430887"/>
          </a:xfrm>
          <a:prstGeom prst="rect">
            <a:avLst/>
          </a:prstGeom>
        </p:spPr>
        <p:txBody>
          <a:bodyPr wrap="none">
            <a:spAutoFit/>
          </a:bodyPr>
          <a:lstStyle/>
          <a:p>
            <a:r>
              <a:rPr lang="en-US" sz="2200" b="1" dirty="0">
                <a:latin typeface="Bahnschrift Condensed" panose="020B0502040204020203" pitchFamily="34" charset="0"/>
              </a:rPr>
              <a:t>Doctrine and Covenants 64:23-25.</a:t>
            </a:r>
          </a:p>
        </p:txBody>
      </p:sp>
      <p:sp>
        <p:nvSpPr>
          <p:cNvPr id="2" name="Rectangle 1">
            <a:extLst>
              <a:ext uri="{FF2B5EF4-FFF2-40B4-BE49-F238E27FC236}">
                <a16:creationId xmlns:a16="http://schemas.microsoft.com/office/drawing/2014/main" id="{A36F9DAF-875E-4991-87E0-FA847BCC94D4}"/>
              </a:ext>
            </a:extLst>
          </p:cNvPr>
          <p:cNvSpPr/>
          <p:nvPr/>
        </p:nvSpPr>
        <p:spPr>
          <a:xfrm>
            <a:off x="887892" y="1278319"/>
            <a:ext cx="9793359" cy="1569660"/>
          </a:xfrm>
          <a:prstGeom prst="rect">
            <a:avLst/>
          </a:prstGeom>
        </p:spPr>
        <p:txBody>
          <a:bodyPr wrap="square">
            <a:spAutoFit/>
          </a:bodyPr>
          <a:lstStyle/>
          <a:p>
            <a:pPr algn="just" fontAlgn="base"/>
            <a:r>
              <a:rPr lang="en-US" sz="1600" b="1" dirty="0">
                <a:latin typeface="Palatino"/>
              </a:rPr>
              <a:t>23 </a:t>
            </a:r>
            <a:r>
              <a:rPr lang="en-US" sz="1600" dirty="0">
                <a:latin typeface="Palatino"/>
              </a:rPr>
              <a:t>Behold, now it is called today until the coming of the Son of Man, and verily it is a day of sacrifice, and a day for the tithing of my people; for he that is tithed shall not be burned at his coming.</a:t>
            </a:r>
          </a:p>
          <a:p>
            <a:pPr algn="just" fontAlgn="base"/>
            <a:r>
              <a:rPr lang="en-US" sz="1600" b="1" dirty="0">
                <a:latin typeface="Palatino"/>
              </a:rPr>
              <a:t>24 </a:t>
            </a:r>
            <a:r>
              <a:rPr lang="en-US" sz="1600" dirty="0">
                <a:latin typeface="Palatino"/>
              </a:rPr>
              <a:t>For after today cometh the burning—this is speaking after the manner of the Lord—for verily I say, tomorrow all the proud and they that do wickedly shall be as stubble; and I will burn them up, for I am the Lord of Hosts; and I will not spare any that remain in Babylon.</a:t>
            </a:r>
          </a:p>
          <a:p>
            <a:pPr algn="just" fontAlgn="base"/>
            <a:r>
              <a:rPr lang="en-US" sz="1600" b="1" dirty="0">
                <a:latin typeface="Palatino"/>
              </a:rPr>
              <a:t>25 </a:t>
            </a:r>
            <a:r>
              <a:rPr lang="en-US" sz="1600" dirty="0">
                <a:latin typeface="Palatino"/>
              </a:rPr>
              <a:t>Wherefore, if ye believe me, ye will labor while it is called today.</a:t>
            </a:r>
            <a:endParaRPr lang="en-US" sz="1600" b="0" i="0" dirty="0">
              <a:effectLst/>
              <a:latin typeface="Palatino"/>
            </a:endParaRPr>
          </a:p>
        </p:txBody>
      </p:sp>
      <p:sp>
        <p:nvSpPr>
          <p:cNvPr id="4" name="Rectangle 3">
            <a:extLst>
              <a:ext uri="{FF2B5EF4-FFF2-40B4-BE49-F238E27FC236}">
                <a16:creationId xmlns:a16="http://schemas.microsoft.com/office/drawing/2014/main" id="{3BB57626-4296-43E5-89A8-DC558C43C20C}"/>
              </a:ext>
            </a:extLst>
          </p:cNvPr>
          <p:cNvSpPr/>
          <p:nvPr/>
        </p:nvSpPr>
        <p:spPr>
          <a:xfrm>
            <a:off x="901144" y="2898914"/>
            <a:ext cx="4740080" cy="369332"/>
          </a:xfrm>
          <a:prstGeom prst="rect">
            <a:avLst/>
          </a:prstGeom>
        </p:spPr>
        <p:txBody>
          <a:bodyPr wrap="none">
            <a:spAutoFit/>
          </a:bodyPr>
          <a:lstStyle/>
          <a:p>
            <a:r>
              <a:rPr lang="en-US" b="1" dirty="0"/>
              <a:t>What did the Lord command His people to do?</a:t>
            </a:r>
          </a:p>
        </p:txBody>
      </p:sp>
      <p:sp>
        <p:nvSpPr>
          <p:cNvPr id="5" name="Rectangle 4">
            <a:extLst>
              <a:ext uri="{FF2B5EF4-FFF2-40B4-BE49-F238E27FC236}">
                <a16:creationId xmlns:a16="http://schemas.microsoft.com/office/drawing/2014/main" id="{7963DD1B-7B51-4A2D-ADCD-175E438A66AE}"/>
              </a:ext>
            </a:extLst>
          </p:cNvPr>
          <p:cNvSpPr/>
          <p:nvPr/>
        </p:nvSpPr>
        <p:spPr>
          <a:xfrm>
            <a:off x="901144" y="3220423"/>
            <a:ext cx="1246495" cy="369332"/>
          </a:xfrm>
          <a:prstGeom prst="rect">
            <a:avLst/>
          </a:prstGeom>
        </p:spPr>
        <p:txBody>
          <a:bodyPr wrap="none">
            <a:spAutoFit/>
          </a:bodyPr>
          <a:lstStyle/>
          <a:p>
            <a:r>
              <a:rPr lang="en-US" i="1" dirty="0">
                <a:effectLst>
                  <a:outerShdw blurRad="38100" dist="38100" dir="2700000" algn="tl">
                    <a:srgbClr val="000000">
                      <a:alpha val="43137"/>
                    </a:srgbClr>
                  </a:outerShdw>
                </a:effectLst>
              </a:rPr>
              <a:t>Pay tithing.</a:t>
            </a:r>
          </a:p>
        </p:txBody>
      </p:sp>
      <p:sp>
        <p:nvSpPr>
          <p:cNvPr id="6" name="Rectangle 5">
            <a:extLst>
              <a:ext uri="{FF2B5EF4-FFF2-40B4-BE49-F238E27FC236}">
                <a16:creationId xmlns:a16="http://schemas.microsoft.com/office/drawing/2014/main" id="{CAF9283F-17DA-41F3-A579-0A25A2789234}"/>
              </a:ext>
            </a:extLst>
          </p:cNvPr>
          <p:cNvSpPr/>
          <p:nvPr/>
        </p:nvSpPr>
        <p:spPr>
          <a:xfrm>
            <a:off x="901143" y="3588098"/>
            <a:ext cx="7222439" cy="369332"/>
          </a:xfrm>
          <a:prstGeom prst="rect">
            <a:avLst/>
          </a:prstGeom>
        </p:spPr>
        <p:txBody>
          <a:bodyPr wrap="square">
            <a:spAutoFit/>
          </a:bodyPr>
          <a:lstStyle/>
          <a:p>
            <a:r>
              <a:rPr lang="en-US" b="1" dirty="0"/>
              <a:t>How can paying tithing show that we have given our hearts to the Lord? </a:t>
            </a:r>
          </a:p>
        </p:txBody>
      </p:sp>
      <p:sp>
        <p:nvSpPr>
          <p:cNvPr id="7" name="Rectangle 6">
            <a:extLst>
              <a:ext uri="{FF2B5EF4-FFF2-40B4-BE49-F238E27FC236}">
                <a16:creationId xmlns:a16="http://schemas.microsoft.com/office/drawing/2014/main" id="{96096ACB-E2BD-48D9-A2EB-31BA700F5A4E}"/>
              </a:ext>
            </a:extLst>
          </p:cNvPr>
          <p:cNvSpPr/>
          <p:nvPr/>
        </p:nvSpPr>
        <p:spPr>
          <a:xfrm>
            <a:off x="901143" y="3964823"/>
            <a:ext cx="6152903" cy="369332"/>
          </a:xfrm>
          <a:prstGeom prst="rect">
            <a:avLst/>
          </a:prstGeom>
        </p:spPr>
        <p:txBody>
          <a:bodyPr wrap="none">
            <a:spAutoFit/>
          </a:bodyPr>
          <a:lstStyle/>
          <a:p>
            <a:r>
              <a:rPr lang="en-US" b="1" dirty="0"/>
              <a:t>What promise does the Lord extend to those who pay tithing? </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125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1000"/>
                                        <p:tgtEl>
                                          <p:spTgt spid="7">
                                            <p:txEl>
                                              <p:pRg st="0" end="0"/>
                                            </p:txEl>
                                          </p:spTgt>
                                        </p:tgtEl>
                                      </p:cBhvr>
                                    </p:animEffect>
                                    <p:anim calcmode="lin" valueType="num">
                                      <p:cBhvr>
                                        <p:cTn id="3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1E94C9E6-3026-44E4-B034-91214F1A89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70</a:t>
            </a:r>
          </a:p>
        </p:txBody>
      </p:sp>
      <p:sp>
        <p:nvSpPr>
          <p:cNvPr id="3" name="Rectangle 2">
            <a:extLst>
              <a:ext uri="{FF2B5EF4-FFF2-40B4-BE49-F238E27FC236}">
                <a16:creationId xmlns:a16="http://schemas.microsoft.com/office/drawing/2014/main" id="{6FD83D85-359C-4909-9D98-E8AA9A7F7A7C}"/>
              </a:ext>
            </a:extLst>
          </p:cNvPr>
          <p:cNvSpPr/>
          <p:nvPr/>
        </p:nvSpPr>
        <p:spPr>
          <a:xfrm>
            <a:off x="887893" y="890974"/>
            <a:ext cx="3283271" cy="430887"/>
          </a:xfrm>
          <a:prstGeom prst="rect">
            <a:avLst/>
          </a:prstGeom>
        </p:spPr>
        <p:txBody>
          <a:bodyPr wrap="none">
            <a:spAutoFit/>
          </a:bodyPr>
          <a:lstStyle/>
          <a:p>
            <a:r>
              <a:rPr lang="en-US" sz="2200" b="1" dirty="0">
                <a:latin typeface="Bahnschrift Condensed" panose="020B0502040204020203" pitchFamily="34" charset="0"/>
              </a:rPr>
              <a:t>Doctrine and Covenants 64:26-43.</a:t>
            </a:r>
          </a:p>
        </p:txBody>
      </p:sp>
      <p:sp>
        <p:nvSpPr>
          <p:cNvPr id="2" name="Rectangle 1">
            <a:extLst>
              <a:ext uri="{FF2B5EF4-FFF2-40B4-BE49-F238E27FC236}">
                <a16:creationId xmlns:a16="http://schemas.microsoft.com/office/drawing/2014/main" id="{FC493CB9-D704-4755-9F0D-AF314D01DFBE}"/>
              </a:ext>
            </a:extLst>
          </p:cNvPr>
          <p:cNvSpPr/>
          <p:nvPr/>
        </p:nvSpPr>
        <p:spPr>
          <a:xfrm>
            <a:off x="2621651" y="2798058"/>
            <a:ext cx="6948697" cy="1261884"/>
          </a:xfrm>
          <a:prstGeom prst="rect">
            <a:avLst/>
          </a:prstGeom>
        </p:spPr>
        <p:txBody>
          <a:bodyPr wrap="none">
            <a:spAutoFit/>
          </a:bodyPr>
          <a:lstStyle/>
          <a:p>
            <a:pPr algn="ctr"/>
            <a:r>
              <a:rPr lang="en-US" sz="3800" b="1" dirty="0">
                <a:latin typeface="Garamond" panose="02020404030301010803" pitchFamily="18" charset="0"/>
              </a:rPr>
              <a:t>“The Lord gives instructions for </a:t>
            </a:r>
          </a:p>
          <a:p>
            <a:pPr algn="ctr"/>
            <a:r>
              <a:rPr lang="en-US" sz="3800" b="1" dirty="0">
                <a:latin typeface="Garamond" panose="02020404030301010803" pitchFamily="18" charset="0"/>
              </a:rPr>
              <a:t>the establishment of Zion”</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769</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Microsoft JhengHei</vt:lpstr>
      <vt:lpstr>PMingLiU-ExtB</vt:lpstr>
      <vt:lpstr>Arial</vt:lpstr>
      <vt:lpstr>Bahnschrift Condensed</vt:lpstr>
      <vt:lpstr>Calibri</vt:lpstr>
      <vt:lpstr>Calibri Light</vt:lpstr>
      <vt:lpstr>Cambria Math</vt:lpstr>
      <vt:lpstr>Garamond</vt:lpstr>
      <vt:lpstr>MV Boli</vt:lpstr>
      <vt:lpstr>Palatino</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2132</cp:revision>
  <dcterms:created xsi:type="dcterms:W3CDTF">2018-08-29T04:26:39Z</dcterms:created>
  <dcterms:modified xsi:type="dcterms:W3CDTF">2018-10-02T04:30:56Z</dcterms:modified>
</cp:coreProperties>
</file>