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Lst>
  <p:notesMasterIdLst>
    <p:notesMasterId r:id="rId16"/>
  </p:notesMasterIdLst>
  <p:sldIdLst>
    <p:sldId id="296" r:id="rId2"/>
    <p:sldId id="304" r:id="rId3"/>
    <p:sldId id="299" r:id="rId4"/>
    <p:sldId id="308" r:id="rId5"/>
    <p:sldId id="305" r:id="rId6"/>
    <p:sldId id="306" r:id="rId7"/>
    <p:sldId id="307" r:id="rId8"/>
    <p:sldId id="310" r:id="rId9"/>
    <p:sldId id="309" r:id="rId10"/>
    <p:sldId id="312" r:id="rId11"/>
    <p:sldId id="314" r:id="rId12"/>
    <p:sldId id="315" r:id="rId13"/>
    <p:sldId id="316"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6E6E6"/>
    <a:srgbClr val="FF6600"/>
    <a:srgbClr val="D88028"/>
    <a:srgbClr val="D6E513"/>
    <a:srgbClr val="CC0000"/>
    <a:srgbClr val="B9B93A"/>
    <a:srgbClr val="13BD23"/>
    <a:srgbClr val="FFFFFF"/>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p:scale>
          <a:sx n="66" d="100"/>
          <a:sy n="66"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788-7DBB-4A74-8692-D74F1D92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D76C2-4A12-42D3-ACDC-3303B253C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886F4-DB9B-4E05-8DB3-4A3BF4F5EAD1}"/>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D040FD86-19B1-44CE-B93C-C2B000FF9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C1CDA-3248-4517-99CD-08B3DC5B4C9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8243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F87-14F3-4D84-BC4E-FD2DD441F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7B02E-18E0-4C9E-BC60-5A7FBCFF4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CE62-D9FD-4BD4-8DC0-77A9BA442107}"/>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375E7B3A-B3FE-4835-A5DF-9D0E36189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74C966-D78F-4E79-937C-0FB8CBD5F1B5}"/>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04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F33E-A692-4782-A30A-06E69F1C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39D0-0CBE-4750-AC38-02120948E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EEC3-27DE-4036-B81F-0E3EE4D2A95A}"/>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D20F68D8-11C5-49DE-93C9-4B1AB2D2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B7A2B-0EF3-4149-A692-D832A394005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335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2F55-0BDF-478A-A10C-67210DA9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510F3-63EE-4ACF-84AA-C47775F63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44106-7A67-4E85-8F91-A20437C91F1F}"/>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FBD32F9A-7EF4-4E55-BCAB-69FAB536E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72975-2D38-4E00-AB3C-801B503CA08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7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F27-EA5C-4245-8D29-806A9FB57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50C4D-A603-4E77-826F-EE4D99153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6E9F3-B57B-46C7-876B-09710D2AC8B4}"/>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D55F1943-C640-474E-ACDD-E35807768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9C4BA-2E7A-4026-8882-46771D869A03}"/>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6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822-6A96-44EE-ABE7-6CDFDC83A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29A7-9314-497F-814F-67DA4C58C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068D5-C59F-436E-9CC2-24489F765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B226B-557A-4CD5-B7CA-38031B515E0A}"/>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6" name="Footer Placeholder 5">
            <a:extLst>
              <a:ext uri="{FF2B5EF4-FFF2-40B4-BE49-F238E27FC236}">
                <a16:creationId xmlns:a16="http://schemas.microsoft.com/office/drawing/2014/main" id="{B26681C6-0662-4973-911D-37FD3FC3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517ED-0D41-4627-AB6F-86AD55083FF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89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CD04-E5FB-4CDC-9F21-4C1786D14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0B6A6-2F3E-4392-8531-B2BBD142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68181-6C06-43D8-9556-E31DEBCA2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9E02-4A84-467E-97EA-37ED0847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16EF1-EA0B-4DF2-8F6C-2A50DA1188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DC9E8-A995-4377-90E3-E595DED79A1D}"/>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8" name="Footer Placeholder 7">
            <a:extLst>
              <a:ext uri="{FF2B5EF4-FFF2-40B4-BE49-F238E27FC236}">
                <a16:creationId xmlns:a16="http://schemas.microsoft.com/office/drawing/2014/main" id="{5D7CF3F5-F757-47A4-B315-4EC13FAA0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9E7F81-A48B-4B1E-84DE-3BAA1C487FFE}"/>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114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4217-0635-4A95-940B-9778BB7D0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1D4BB-A51E-4CB2-9CAB-77354A12F5E8}"/>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4" name="Footer Placeholder 3">
            <a:extLst>
              <a:ext uri="{FF2B5EF4-FFF2-40B4-BE49-F238E27FC236}">
                <a16:creationId xmlns:a16="http://schemas.microsoft.com/office/drawing/2014/main" id="{9CB4ED51-2BF1-4AA0-8743-DD81E0FFBA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04A6A-E4E3-42DA-9921-D093B29B3EC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2063F-FAD6-48D9-AEBB-26210FBB1BDA}"/>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3" name="Footer Placeholder 2">
            <a:extLst>
              <a:ext uri="{FF2B5EF4-FFF2-40B4-BE49-F238E27FC236}">
                <a16:creationId xmlns:a16="http://schemas.microsoft.com/office/drawing/2014/main" id="{4F7338B6-F9D1-4E93-BD6A-E2A7AB91B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AA2F23-A63F-487E-B454-E4CE8347A5E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318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0641-248B-4A43-B367-E733A7D0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AAE8-298E-4BAE-90B4-790C23FA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EE4E4-7F41-48D5-8E50-15E225F2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7491A-FC22-41CD-AE92-6EA5FBC2AB5A}"/>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6" name="Footer Placeholder 5">
            <a:extLst>
              <a:ext uri="{FF2B5EF4-FFF2-40B4-BE49-F238E27FC236}">
                <a16:creationId xmlns:a16="http://schemas.microsoft.com/office/drawing/2014/main" id="{2B6729B1-F63F-4879-8065-106C93A15C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46BAC-197E-4770-84AE-D29893C1CB3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439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CCB-B170-42D4-AD6F-7B099A75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91F2E-981B-402E-AF04-BF566BAE1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C14F0-5459-41C5-B754-C9EC0BF4B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8CB4-29C8-417A-B11C-507F261A2418}"/>
              </a:ext>
            </a:extLst>
          </p:cNvPr>
          <p:cNvSpPr>
            <a:spLocks noGrp="1"/>
          </p:cNvSpPr>
          <p:nvPr>
            <p:ph type="dt" sz="half" idx="10"/>
          </p:nvPr>
        </p:nvSpPr>
        <p:spPr/>
        <p:txBody>
          <a:bodyPr/>
          <a:lstStyle/>
          <a:p>
            <a:fld id="{75640873-EF0B-4AC7-AF11-57FEBA4985EA}" type="datetimeFigureOut">
              <a:rPr lang="en-US" smtClean="0"/>
              <a:t>10/1/2018</a:t>
            </a:fld>
            <a:endParaRPr lang="en-US" dirty="0"/>
          </a:p>
        </p:txBody>
      </p:sp>
      <p:sp>
        <p:nvSpPr>
          <p:cNvPr id="6" name="Footer Placeholder 5">
            <a:extLst>
              <a:ext uri="{FF2B5EF4-FFF2-40B4-BE49-F238E27FC236}">
                <a16:creationId xmlns:a16="http://schemas.microsoft.com/office/drawing/2014/main" id="{86061D85-8EF0-4310-82A3-EB9A101FA6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B9AB4C-5918-44A0-B1BD-5F82F3A4215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33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
                <a:alpha val="73000"/>
              </a:schemeClr>
            </a:gs>
            <a:gs pos="23000">
              <a:schemeClr val="accent6">
                <a:lumMod val="89000"/>
              </a:schemeClr>
            </a:gs>
            <a:gs pos="69000">
              <a:schemeClr val="accent6">
                <a:lumMod val="75000"/>
              </a:schemeClr>
            </a:gs>
            <a:gs pos="97000">
              <a:schemeClr val="accent6">
                <a:lumMod val="7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ACE68-B3DB-406F-84EE-53150ACB5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2E306-58C0-4C2B-AFE2-751FBADBA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5992-1DBB-4CFB-9400-67DF6E670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10/1/2018</a:t>
            </a:fld>
            <a:endParaRPr lang="en-US" dirty="0"/>
          </a:p>
        </p:txBody>
      </p:sp>
      <p:sp>
        <p:nvSpPr>
          <p:cNvPr id="5" name="Footer Placeholder 4">
            <a:extLst>
              <a:ext uri="{FF2B5EF4-FFF2-40B4-BE49-F238E27FC236}">
                <a16:creationId xmlns:a16="http://schemas.microsoft.com/office/drawing/2014/main" id="{606C2B0B-5876-4001-9E6D-FE7214D2C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A3EC7-EDAA-437D-814D-B50613CEA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174249434"/>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PMingLiU-ExtB" panose="02020500000000000000" pitchFamily="18" charset="-120"/>
                <a:ea typeface="PMingLiU-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2" name="Rectangle 1">
            <a:extLst>
              <a:ext uri="{FF2B5EF4-FFF2-40B4-BE49-F238E27FC236}">
                <a16:creationId xmlns:a16="http://schemas.microsoft.com/office/drawing/2014/main" id="{52048283-7149-4103-9FB9-FDED07F0E5DB}"/>
              </a:ext>
            </a:extLst>
          </p:cNvPr>
          <p:cNvSpPr/>
          <p:nvPr/>
        </p:nvSpPr>
        <p:spPr>
          <a:xfrm>
            <a:off x="1995714" y="1210288"/>
            <a:ext cx="8200572" cy="1200329"/>
          </a:xfrm>
          <a:prstGeom prst="rect">
            <a:avLst/>
          </a:prstGeom>
        </p:spPr>
        <p:txBody>
          <a:bodyPr wrap="square">
            <a:spAutoFit/>
          </a:bodyPr>
          <a:lstStyle/>
          <a:p>
            <a:pPr algn="ctr"/>
            <a:r>
              <a:rPr lang="en-US" i="1" u="sng" dirty="0">
                <a:effectLst>
                  <a:outerShdw blurRad="38100" dist="38100" dir="2700000" algn="tl">
                    <a:srgbClr val="000000">
                      <a:alpha val="43137"/>
                    </a:srgbClr>
                  </a:outerShdw>
                </a:effectLst>
              </a:rPr>
              <a:t>A young woman is hurt and embarrassed after learning that some of her peers have been spreading gossip about her. Later, some of these peers apologize, but others do not. The young woman forgives those who have apologized but holds a grudge against the others.</a:t>
            </a:r>
          </a:p>
        </p:txBody>
      </p:sp>
      <p:sp>
        <p:nvSpPr>
          <p:cNvPr id="12" name="Rectangle 11">
            <a:extLst>
              <a:ext uri="{FF2B5EF4-FFF2-40B4-BE49-F238E27FC236}">
                <a16:creationId xmlns:a16="http://schemas.microsoft.com/office/drawing/2014/main" id="{85FE8712-CC79-4ECB-9734-3548BC2227C9}"/>
              </a:ext>
            </a:extLst>
          </p:cNvPr>
          <p:cNvSpPr/>
          <p:nvPr/>
        </p:nvSpPr>
        <p:spPr>
          <a:xfrm>
            <a:off x="1134793" y="2422929"/>
            <a:ext cx="3749040"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64:10-11.</a:t>
            </a:r>
          </a:p>
        </p:txBody>
      </p:sp>
      <p:sp>
        <p:nvSpPr>
          <p:cNvPr id="3" name="Rectangle 2">
            <a:extLst>
              <a:ext uri="{FF2B5EF4-FFF2-40B4-BE49-F238E27FC236}">
                <a16:creationId xmlns:a16="http://schemas.microsoft.com/office/drawing/2014/main" id="{3036BE8D-6125-4793-8AC7-0B2F0FACD22A}"/>
              </a:ext>
            </a:extLst>
          </p:cNvPr>
          <p:cNvSpPr/>
          <p:nvPr/>
        </p:nvSpPr>
        <p:spPr>
          <a:xfrm>
            <a:off x="1134792" y="2764983"/>
            <a:ext cx="9286465" cy="923330"/>
          </a:xfrm>
          <a:prstGeom prst="rect">
            <a:avLst/>
          </a:prstGeom>
        </p:spPr>
        <p:txBody>
          <a:bodyPr wrap="square">
            <a:spAutoFit/>
          </a:bodyPr>
          <a:lstStyle/>
          <a:p>
            <a:pPr algn="just" fontAlgn="base"/>
            <a:r>
              <a:rPr lang="en-US" b="1" dirty="0">
                <a:latin typeface="Palatino"/>
              </a:rPr>
              <a:t>10 </a:t>
            </a:r>
            <a:r>
              <a:rPr lang="en-US" dirty="0">
                <a:latin typeface="Palatino"/>
              </a:rPr>
              <a:t>I, the Lord, will forgive whom I will forgive, but of you it is required to forgive all men.</a:t>
            </a:r>
          </a:p>
          <a:p>
            <a:pPr algn="just" fontAlgn="base"/>
            <a:r>
              <a:rPr lang="en-US" b="1">
                <a:latin typeface="Palatino"/>
              </a:rPr>
              <a:t>11 </a:t>
            </a:r>
            <a:r>
              <a:rPr lang="en-US">
                <a:latin typeface="Palatino"/>
              </a:rPr>
              <a:t>And </a:t>
            </a:r>
            <a:r>
              <a:rPr lang="en-US" dirty="0">
                <a:latin typeface="Palatino"/>
              </a:rPr>
              <a:t>ye ought to say in your hearts—let God judge between me and thee, and reward thee according to thy deeds.</a:t>
            </a:r>
            <a:endParaRPr lang="en-US" b="0" i="0" dirty="0">
              <a:effectLst/>
              <a:latin typeface="Palatino"/>
            </a:endParaRPr>
          </a:p>
        </p:txBody>
      </p:sp>
      <p:sp>
        <p:nvSpPr>
          <p:cNvPr id="4" name="Rectangle 3">
            <a:extLst>
              <a:ext uri="{FF2B5EF4-FFF2-40B4-BE49-F238E27FC236}">
                <a16:creationId xmlns:a16="http://schemas.microsoft.com/office/drawing/2014/main" id="{79E5EB6F-DABF-443E-B1F4-9F16E5789189}"/>
              </a:ext>
            </a:extLst>
          </p:cNvPr>
          <p:cNvSpPr/>
          <p:nvPr/>
        </p:nvSpPr>
        <p:spPr>
          <a:xfrm>
            <a:off x="1134791" y="3688313"/>
            <a:ext cx="5934638" cy="400110"/>
          </a:xfrm>
          <a:prstGeom prst="rect">
            <a:avLst/>
          </a:prstGeom>
        </p:spPr>
        <p:txBody>
          <a:bodyPr wrap="none">
            <a:spAutoFit/>
          </a:bodyPr>
          <a:lstStyle/>
          <a:p>
            <a:r>
              <a:rPr lang="en-US" sz="2000" b="1" dirty="0">
                <a:latin typeface="Javanese Text" panose="02000000000000000000" pitchFamily="2" charset="0"/>
              </a:rPr>
              <a:t>What commandment does the Lord give in verse 10? </a:t>
            </a:r>
          </a:p>
        </p:txBody>
      </p:sp>
      <p:sp>
        <p:nvSpPr>
          <p:cNvPr id="5" name="Rectangle 4">
            <a:extLst>
              <a:ext uri="{FF2B5EF4-FFF2-40B4-BE49-F238E27FC236}">
                <a16:creationId xmlns:a16="http://schemas.microsoft.com/office/drawing/2014/main" id="{2AC72B9B-6AAC-4D72-A8CC-1B9034CE47ED}"/>
              </a:ext>
            </a:extLst>
          </p:cNvPr>
          <p:cNvSpPr/>
          <p:nvPr/>
        </p:nvSpPr>
        <p:spPr>
          <a:xfrm>
            <a:off x="1134790" y="4069304"/>
            <a:ext cx="4328493" cy="369332"/>
          </a:xfrm>
          <a:prstGeom prst="rect">
            <a:avLst/>
          </a:prstGeom>
        </p:spPr>
        <p:txBody>
          <a:bodyPr wrap="none">
            <a:spAutoFit/>
          </a:bodyPr>
          <a:lstStyle/>
          <a:p>
            <a:r>
              <a:rPr lang="en-US" i="1" dirty="0">
                <a:effectLst>
                  <a:outerShdw blurRad="38100" dist="38100" dir="2700000" algn="tl">
                    <a:srgbClr val="000000">
                      <a:alpha val="43137"/>
                    </a:srgbClr>
                  </a:outerShdw>
                </a:effectLst>
              </a:rPr>
              <a:t>The Lord commands us to forgive all people.</a:t>
            </a:r>
          </a:p>
        </p:txBody>
      </p:sp>
      <p:sp>
        <p:nvSpPr>
          <p:cNvPr id="7" name="Rectangle 6">
            <a:extLst>
              <a:ext uri="{FF2B5EF4-FFF2-40B4-BE49-F238E27FC236}">
                <a16:creationId xmlns:a16="http://schemas.microsoft.com/office/drawing/2014/main" id="{6841245E-CD86-4C5F-9AD3-FDA0D3D6A3B6}"/>
              </a:ext>
            </a:extLst>
          </p:cNvPr>
          <p:cNvSpPr/>
          <p:nvPr/>
        </p:nvSpPr>
        <p:spPr>
          <a:xfrm>
            <a:off x="1134790" y="4469414"/>
            <a:ext cx="9286464" cy="1015663"/>
          </a:xfrm>
          <a:prstGeom prst="rect">
            <a:avLst/>
          </a:prstGeom>
        </p:spPr>
        <p:txBody>
          <a:bodyPr wrap="square">
            <a:spAutoFit/>
          </a:bodyPr>
          <a:lstStyle/>
          <a:p>
            <a:pPr algn="just"/>
            <a:r>
              <a:rPr lang="en-US" sz="2000" b="1" dirty="0">
                <a:latin typeface="Javanese Text" panose="02000000000000000000" pitchFamily="2" charset="0"/>
              </a:rPr>
              <a:t>How does this commandment relate to the young woman in the example? Why do you think it is important to forgive all people, regardless of whether they apologize for their wrongdoings?</a:t>
            </a:r>
          </a:p>
        </p:txBody>
      </p:sp>
      <p:sp>
        <p:nvSpPr>
          <p:cNvPr id="8" name="Rectangle 7">
            <a:extLst>
              <a:ext uri="{FF2B5EF4-FFF2-40B4-BE49-F238E27FC236}">
                <a16:creationId xmlns:a16="http://schemas.microsoft.com/office/drawing/2014/main" id="{0A0DB735-DA45-4327-A944-B7EFE22D801D}"/>
              </a:ext>
            </a:extLst>
          </p:cNvPr>
          <p:cNvSpPr/>
          <p:nvPr/>
        </p:nvSpPr>
        <p:spPr>
          <a:xfrm>
            <a:off x="5828138" y="558128"/>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Tree>
    <p:extLst>
      <p:ext uri="{BB962C8B-B14F-4D97-AF65-F5344CB8AC3E}">
        <p14:creationId xmlns:p14="http://schemas.microsoft.com/office/powerpoint/2010/main" val="7714797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2" name="Rectangle 1">
            <a:extLst>
              <a:ext uri="{FF2B5EF4-FFF2-40B4-BE49-F238E27FC236}">
                <a16:creationId xmlns:a16="http://schemas.microsoft.com/office/drawing/2014/main" id="{C91A59F4-FB3B-418F-B82C-6DE71E530A69}"/>
              </a:ext>
            </a:extLst>
          </p:cNvPr>
          <p:cNvSpPr/>
          <p:nvPr/>
        </p:nvSpPr>
        <p:spPr>
          <a:xfrm>
            <a:off x="2852057" y="1558631"/>
            <a:ext cx="6458857" cy="1631216"/>
          </a:xfrm>
          <a:prstGeom prst="rect">
            <a:avLst/>
          </a:prstGeom>
        </p:spPr>
        <p:txBody>
          <a:bodyPr wrap="square">
            <a:spAutoFit/>
          </a:bodyPr>
          <a:lstStyle/>
          <a:p>
            <a:pPr algn="ctr"/>
            <a:r>
              <a:rPr lang="en-US" sz="2000" i="1" u="sng" dirty="0">
                <a:effectLst>
                  <a:outerShdw blurRad="38100" dist="38100" dir="2700000" algn="tl">
                    <a:srgbClr val="000000">
                      <a:alpha val="43137"/>
                    </a:srgbClr>
                  </a:outerShdw>
                </a:effectLst>
              </a:rPr>
              <a:t>A young man disobeys a commandment. He prays for forgiveness and discusses the problem with his bishop. However, even after the bishop has assured the young man that he has fully repented, the young man continues to feel unworthy because of his past sin.</a:t>
            </a:r>
          </a:p>
        </p:txBody>
      </p:sp>
      <p:sp>
        <p:nvSpPr>
          <p:cNvPr id="6" name="Rectangle 5">
            <a:extLst>
              <a:ext uri="{FF2B5EF4-FFF2-40B4-BE49-F238E27FC236}">
                <a16:creationId xmlns:a16="http://schemas.microsoft.com/office/drawing/2014/main" id="{ECE91E28-41C7-45F1-AC4A-9D29937A9DAF}"/>
              </a:ext>
            </a:extLst>
          </p:cNvPr>
          <p:cNvSpPr/>
          <p:nvPr/>
        </p:nvSpPr>
        <p:spPr>
          <a:xfrm>
            <a:off x="1572149" y="3857504"/>
            <a:ext cx="8511977" cy="1015663"/>
          </a:xfrm>
          <a:prstGeom prst="rect">
            <a:avLst/>
          </a:prstGeom>
        </p:spPr>
        <p:txBody>
          <a:bodyPr wrap="square">
            <a:spAutoFit/>
          </a:bodyPr>
          <a:lstStyle/>
          <a:p>
            <a:pPr algn="ctr"/>
            <a:r>
              <a:rPr lang="en-US" sz="2000" b="1" dirty="0">
                <a:latin typeface="Javanese Text" panose="02000000000000000000" pitchFamily="2" charset="0"/>
              </a:rPr>
              <a:t>How does the commandment to forgive all people relate to the young man in this example? </a:t>
            </a:r>
          </a:p>
          <a:p>
            <a:pPr algn="ctr"/>
            <a:r>
              <a:rPr lang="en-US" sz="2000" b="1" dirty="0">
                <a:latin typeface="Javanese Text" panose="02000000000000000000" pitchFamily="2" charset="0"/>
              </a:rPr>
              <a:t>Why must we forgive ourselves?</a:t>
            </a:r>
          </a:p>
        </p:txBody>
      </p:sp>
      <p:sp>
        <p:nvSpPr>
          <p:cNvPr id="8" name="Rectangle 7">
            <a:extLst>
              <a:ext uri="{FF2B5EF4-FFF2-40B4-BE49-F238E27FC236}">
                <a16:creationId xmlns:a16="http://schemas.microsoft.com/office/drawing/2014/main" id="{7BABF8A4-F63A-4BB0-B635-886375F9E7C2}"/>
              </a:ext>
            </a:extLst>
          </p:cNvPr>
          <p:cNvSpPr/>
          <p:nvPr/>
        </p:nvSpPr>
        <p:spPr>
          <a:xfrm>
            <a:off x="5828138" y="890974"/>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p>
        </p:txBody>
      </p:sp>
    </p:spTree>
    <p:extLst>
      <p:ext uri="{BB962C8B-B14F-4D97-AF65-F5344CB8AC3E}">
        <p14:creationId xmlns:p14="http://schemas.microsoft.com/office/powerpoint/2010/main" val="95484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6" name="Rectangle 5">
            <a:extLst>
              <a:ext uri="{FF2B5EF4-FFF2-40B4-BE49-F238E27FC236}">
                <a16:creationId xmlns:a16="http://schemas.microsoft.com/office/drawing/2014/main" id="{8457225C-FB1A-4F07-8EBA-812C97288A94}"/>
              </a:ext>
            </a:extLst>
          </p:cNvPr>
          <p:cNvSpPr/>
          <p:nvPr/>
        </p:nvSpPr>
        <p:spPr>
          <a:xfrm>
            <a:off x="1367019" y="1599382"/>
            <a:ext cx="9141321" cy="1631216"/>
          </a:xfrm>
          <a:prstGeom prst="rect">
            <a:avLst/>
          </a:prstGeom>
        </p:spPr>
        <p:txBody>
          <a:bodyPr wrap="square">
            <a:spAutoFit/>
          </a:bodyPr>
          <a:lstStyle/>
          <a:p>
            <a:pPr algn="ctr"/>
            <a:r>
              <a:rPr lang="en-US" sz="2000" i="1" u="sng" dirty="0">
                <a:effectLst>
                  <a:outerShdw blurRad="38100" dist="38100" dir="2700000" algn="tl">
                    <a:srgbClr val="000000">
                      <a:alpha val="43137"/>
                    </a:srgbClr>
                  </a:outerShdw>
                </a:effectLst>
              </a:rPr>
              <a:t>A young woman is feeling sad and confused because of the actions of her father. He has abandoned his family. Before he left, he rarely showed love for the family and was often cruel. She does not understand why her father acted this way, and she carries feelings of anger toward him. She knows she should seek to forgive him but doesn’t think that she can.</a:t>
            </a:r>
          </a:p>
        </p:txBody>
      </p:sp>
      <p:sp>
        <p:nvSpPr>
          <p:cNvPr id="7" name="Rectangle 6">
            <a:extLst>
              <a:ext uri="{FF2B5EF4-FFF2-40B4-BE49-F238E27FC236}">
                <a16:creationId xmlns:a16="http://schemas.microsoft.com/office/drawing/2014/main" id="{5A6B0493-A96C-4A79-8FBB-85BCFD47C40A}"/>
              </a:ext>
            </a:extLst>
          </p:cNvPr>
          <p:cNvSpPr/>
          <p:nvPr/>
        </p:nvSpPr>
        <p:spPr>
          <a:xfrm>
            <a:off x="1367018" y="3429000"/>
            <a:ext cx="9141321" cy="707886"/>
          </a:xfrm>
          <a:prstGeom prst="rect">
            <a:avLst/>
          </a:prstGeom>
        </p:spPr>
        <p:txBody>
          <a:bodyPr wrap="square">
            <a:spAutoFit/>
          </a:bodyPr>
          <a:lstStyle/>
          <a:p>
            <a:pPr algn="just"/>
            <a:r>
              <a:rPr lang="en-US" sz="2000" b="1" dirty="0">
                <a:latin typeface="Javanese Text" panose="02000000000000000000" pitchFamily="2" charset="0"/>
              </a:rPr>
              <a:t>How could the Lord’s counsel in verse 11 help this young woman forgive her father? How does it help us to let God be the judge of those who have hurt us?</a:t>
            </a:r>
          </a:p>
        </p:txBody>
      </p:sp>
      <p:sp>
        <p:nvSpPr>
          <p:cNvPr id="8" name="Rectangle 7">
            <a:extLst>
              <a:ext uri="{FF2B5EF4-FFF2-40B4-BE49-F238E27FC236}">
                <a16:creationId xmlns:a16="http://schemas.microsoft.com/office/drawing/2014/main" id="{3723F27F-742F-44F0-8F08-A109EF382924}"/>
              </a:ext>
            </a:extLst>
          </p:cNvPr>
          <p:cNvSpPr/>
          <p:nvPr/>
        </p:nvSpPr>
        <p:spPr>
          <a:xfrm>
            <a:off x="5828138" y="890974"/>
            <a:ext cx="5357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a:t>
            </a:r>
          </a:p>
        </p:txBody>
      </p:sp>
    </p:spTree>
    <p:extLst>
      <p:ext uri="{BB962C8B-B14F-4D97-AF65-F5344CB8AC3E}">
        <p14:creationId xmlns:p14="http://schemas.microsoft.com/office/powerpoint/2010/main" val="3212268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4" name="Rectangle 3">
            <a:extLst>
              <a:ext uri="{FF2B5EF4-FFF2-40B4-BE49-F238E27FC236}">
                <a16:creationId xmlns:a16="http://schemas.microsoft.com/office/drawing/2014/main" id="{98636255-86DB-44BC-B9D6-83E3399D51F9}"/>
              </a:ext>
            </a:extLst>
          </p:cNvPr>
          <p:cNvSpPr/>
          <p:nvPr/>
        </p:nvSpPr>
        <p:spPr>
          <a:xfrm>
            <a:off x="3821762" y="949025"/>
            <a:ext cx="4928396" cy="21184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0FF156F-8D2A-41DC-AF71-6B4EEF33EED8}"/>
              </a:ext>
            </a:extLst>
          </p:cNvPr>
          <p:cNvSpPr txBox="1"/>
          <p:nvPr/>
        </p:nvSpPr>
        <p:spPr>
          <a:xfrm>
            <a:off x="5210628" y="890974"/>
            <a:ext cx="3454400" cy="2031325"/>
          </a:xfrm>
          <a:prstGeom prst="rect">
            <a:avLst/>
          </a:prstGeom>
          <a:noFill/>
        </p:spPr>
        <p:txBody>
          <a:bodyPr wrap="square" rtlCol="0">
            <a:spAutoFit/>
          </a:bodyPr>
          <a:lstStyle/>
          <a:p>
            <a:pPr algn="just"/>
            <a:r>
              <a:rPr lang="en-US" dirty="0"/>
              <a:t>I plead with you to ask the Lord for strength to forgive. … It may not be easy, and it may not come quickly. But if you will seek it with sincerity and cultivate it, it will come” (“Of You It Is Required to Forgive, ”Ensign, June 1991,5).</a:t>
            </a:r>
          </a:p>
        </p:txBody>
      </p:sp>
      <p:pic>
        <p:nvPicPr>
          <p:cNvPr id="10" name="Picture 9">
            <a:extLst>
              <a:ext uri="{FF2B5EF4-FFF2-40B4-BE49-F238E27FC236}">
                <a16:creationId xmlns:a16="http://schemas.microsoft.com/office/drawing/2014/main" id="{0B783547-E513-4233-B485-2B73D3144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248" y="1021595"/>
            <a:ext cx="1238250" cy="1562100"/>
          </a:xfrm>
          <a:prstGeom prst="rect">
            <a:avLst/>
          </a:prstGeom>
        </p:spPr>
      </p:pic>
      <p:sp>
        <p:nvSpPr>
          <p:cNvPr id="11" name="TextBox 10">
            <a:extLst>
              <a:ext uri="{FF2B5EF4-FFF2-40B4-BE49-F238E27FC236}">
                <a16:creationId xmlns:a16="http://schemas.microsoft.com/office/drawing/2014/main" id="{16019459-1DA3-4637-AFEA-506395E05233}"/>
              </a:ext>
            </a:extLst>
          </p:cNvPr>
          <p:cNvSpPr txBox="1"/>
          <p:nvPr/>
        </p:nvSpPr>
        <p:spPr>
          <a:xfrm>
            <a:off x="3821762" y="2551728"/>
            <a:ext cx="1369221" cy="461665"/>
          </a:xfrm>
          <a:prstGeom prst="rect">
            <a:avLst/>
          </a:prstGeom>
          <a:noFill/>
        </p:spPr>
        <p:txBody>
          <a:bodyPr wrap="none" rtlCol="0">
            <a:spAutoFit/>
          </a:bodyPr>
          <a:lstStyle/>
          <a:p>
            <a:pPr algn="ctr"/>
            <a:r>
              <a:rPr lang="en-US" sz="1200" b="1" dirty="0"/>
              <a:t>President </a:t>
            </a:r>
          </a:p>
          <a:p>
            <a:pPr algn="ctr"/>
            <a:r>
              <a:rPr lang="en-US" sz="1200" b="1" dirty="0"/>
              <a:t>Gordon B Hinckley</a:t>
            </a:r>
          </a:p>
        </p:txBody>
      </p:sp>
      <p:sp>
        <p:nvSpPr>
          <p:cNvPr id="12" name="Rectangle 11">
            <a:extLst>
              <a:ext uri="{FF2B5EF4-FFF2-40B4-BE49-F238E27FC236}">
                <a16:creationId xmlns:a16="http://schemas.microsoft.com/office/drawing/2014/main" id="{DAE0EB9B-E718-41DB-8AB4-D4F28A749E6C}"/>
              </a:ext>
            </a:extLst>
          </p:cNvPr>
          <p:cNvSpPr/>
          <p:nvPr/>
        </p:nvSpPr>
        <p:spPr>
          <a:xfrm>
            <a:off x="2154213" y="3527863"/>
            <a:ext cx="7883574" cy="1015663"/>
          </a:xfrm>
          <a:prstGeom prst="rect">
            <a:avLst/>
          </a:prstGeom>
        </p:spPr>
        <p:txBody>
          <a:bodyPr wrap="square">
            <a:spAutoFit/>
          </a:bodyPr>
          <a:lstStyle/>
          <a:p>
            <a:pPr algn="ctr"/>
            <a:r>
              <a:rPr lang="en-US" sz="2000" b="1" dirty="0">
                <a:latin typeface="Javanese Text" panose="02000000000000000000" pitchFamily="2" charset="0"/>
              </a:rPr>
              <a:t>What did President Hinckley counsel us to do if we are struggling to forgive someone? </a:t>
            </a:r>
          </a:p>
          <a:p>
            <a:pPr algn="ctr"/>
            <a:r>
              <a:rPr lang="en-US" sz="2000" b="1" dirty="0">
                <a:latin typeface="Javanese Text" panose="02000000000000000000" pitchFamily="2" charset="0"/>
              </a:rPr>
              <a:t>How do you think praying for strength can help us to forgive?</a:t>
            </a:r>
          </a:p>
        </p:txBody>
      </p:sp>
    </p:spTree>
    <p:extLst>
      <p:ext uri="{BB962C8B-B14F-4D97-AF65-F5344CB8AC3E}">
        <p14:creationId xmlns:p14="http://schemas.microsoft.com/office/powerpoint/2010/main" val="131241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4">
            <a:extLst>
              <a:ext uri="{FF2B5EF4-FFF2-40B4-BE49-F238E27FC236}">
                <a16:creationId xmlns:a16="http://schemas.microsoft.com/office/drawing/2014/main" id="{2225C383-E7E7-44B0-A612-98F7C0C34A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pic>
        <p:nvPicPr>
          <p:cNvPr id="2050" name="Picture 2" descr="Resultado de imagen para jesucristo lds">
            <a:extLst>
              <a:ext uri="{FF2B5EF4-FFF2-40B4-BE49-F238E27FC236}">
                <a16:creationId xmlns:a16="http://schemas.microsoft.com/office/drawing/2014/main" id="{A00AFF39-0ED1-4F08-B093-940D4C277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141" y="655733"/>
            <a:ext cx="5515139" cy="28595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494F4B3-B03D-4BAA-8408-8363F128F733}"/>
              </a:ext>
            </a:extLst>
          </p:cNvPr>
          <p:cNvSpPr/>
          <p:nvPr/>
        </p:nvSpPr>
        <p:spPr>
          <a:xfrm>
            <a:off x="2861146" y="3805561"/>
            <a:ext cx="6179127" cy="430887"/>
          </a:xfrm>
          <a:prstGeom prst="rect">
            <a:avLst/>
          </a:prstGeom>
        </p:spPr>
        <p:txBody>
          <a:bodyPr wrap="none">
            <a:spAutoFit/>
          </a:bodyPr>
          <a:lstStyle/>
          <a:p>
            <a:r>
              <a:rPr lang="en-US" sz="2200" b="1" dirty="0">
                <a:effectLst>
                  <a:outerShdw blurRad="38100" dist="38100" dir="2700000" algn="tl">
                    <a:srgbClr val="000000">
                      <a:alpha val="43137"/>
                    </a:srgbClr>
                  </a:outerShdw>
                </a:effectLst>
              </a:rPr>
              <a:t>The Lord is compassionate, forgiving, and merciful. </a:t>
            </a:r>
          </a:p>
        </p:txBody>
      </p:sp>
    </p:spTree>
    <p:extLst>
      <p:ext uri="{BB962C8B-B14F-4D97-AF65-F5344CB8AC3E}">
        <p14:creationId xmlns:p14="http://schemas.microsoft.com/office/powerpoint/2010/main" val="166963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3" name="Rectangle 2">
            <a:extLst>
              <a:ext uri="{FF2B5EF4-FFF2-40B4-BE49-F238E27FC236}">
                <a16:creationId xmlns:a16="http://schemas.microsoft.com/office/drawing/2014/main" id="{A45A8041-F84B-4507-A449-C607E8B54304}"/>
              </a:ext>
            </a:extLst>
          </p:cNvPr>
          <p:cNvSpPr/>
          <p:nvPr/>
        </p:nvSpPr>
        <p:spPr>
          <a:xfrm>
            <a:off x="3060502" y="2459504"/>
            <a:ext cx="6070996" cy="1569660"/>
          </a:xfrm>
          <a:prstGeom prst="rect">
            <a:avLst/>
          </a:prstGeom>
        </p:spPr>
        <p:txBody>
          <a:bodyPr wrap="square">
            <a:spAutoFit/>
          </a:bodyPr>
          <a:lstStyle/>
          <a:p>
            <a:pPr algn="ctr"/>
            <a:r>
              <a:rPr lang="en-US" sz="4800" b="1" dirty="0">
                <a:solidFill>
                  <a:schemeClr val="tx1">
                    <a:lumMod val="95000"/>
                    <a:lumOff val="5000"/>
                  </a:schemeClr>
                </a:solidFill>
                <a:effectLst>
                  <a:outerShdw blurRad="38100" dist="38100" dir="2700000" algn="tl">
                    <a:srgbClr val="000000">
                      <a:alpha val="43137"/>
                    </a:srgbClr>
                  </a:outerShdw>
                </a:effectLst>
                <a:latin typeface="Garamond" panose="02020404030301010803" pitchFamily="18" charset="0"/>
                <a:ea typeface="Microsoft JhengHei" panose="020B0604030504040204" pitchFamily="34" charset="-120"/>
              </a:rPr>
              <a:t>Doctrine and Covenants 64:1-19.</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19B990A-9578-4F23-8C4D-0E29A01300F4}"/>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2" name="Rectangle 1">
            <a:extLst>
              <a:ext uri="{FF2B5EF4-FFF2-40B4-BE49-F238E27FC236}">
                <a16:creationId xmlns:a16="http://schemas.microsoft.com/office/drawing/2014/main" id="{5C7FDE2F-2F6E-45E3-B421-4E493E005FE1}"/>
              </a:ext>
            </a:extLst>
          </p:cNvPr>
          <p:cNvSpPr/>
          <p:nvPr/>
        </p:nvSpPr>
        <p:spPr>
          <a:xfrm>
            <a:off x="1511810" y="890974"/>
            <a:ext cx="3590342"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64:1–7.</a:t>
            </a:r>
          </a:p>
        </p:txBody>
      </p:sp>
      <p:sp>
        <p:nvSpPr>
          <p:cNvPr id="6" name="Rectangle 5">
            <a:extLst>
              <a:ext uri="{FF2B5EF4-FFF2-40B4-BE49-F238E27FC236}">
                <a16:creationId xmlns:a16="http://schemas.microsoft.com/office/drawing/2014/main" id="{F3594C9B-E91C-4DDB-84F9-5BEC6B043337}"/>
              </a:ext>
            </a:extLst>
          </p:cNvPr>
          <p:cNvSpPr/>
          <p:nvPr/>
        </p:nvSpPr>
        <p:spPr>
          <a:xfrm>
            <a:off x="2138250" y="2459504"/>
            <a:ext cx="7915500" cy="1446550"/>
          </a:xfrm>
          <a:prstGeom prst="rect">
            <a:avLst/>
          </a:prstGeom>
        </p:spPr>
        <p:txBody>
          <a:bodyPr wrap="none">
            <a:spAutoFit/>
          </a:bodyPr>
          <a:lstStyle/>
          <a:p>
            <a:pPr algn="ctr"/>
            <a:r>
              <a:rPr lang="en-US" sz="4400" b="1" dirty="0">
                <a:latin typeface="Garamond" panose="02020404030301010803" pitchFamily="18" charset="0"/>
              </a:rPr>
              <a:t>“The Lord assures the elders of </a:t>
            </a:r>
          </a:p>
          <a:p>
            <a:pPr algn="ctr"/>
            <a:r>
              <a:rPr lang="en-US" sz="4400" b="1" dirty="0">
                <a:latin typeface="Garamond" panose="02020404030301010803" pitchFamily="18" charset="0"/>
              </a:rPr>
              <a:t>His willingness to forgive”</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F8A4294C-D097-49A0-B483-53A61B0259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4" name="Rectangle 3">
            <a:extLst>
              <a:ext uri="{FF2B5EF4-FFF2-40B4-BE49-F238E27FC236}">
                <a16:creationId xmlns:a16="http://schemas.microsoft.com/office/drawing/2014/main" id="{6A57C4BE-6D00-4A66-837C-D68528F38EF1}"/>
              </a:ext>
            </a:extLst>
          </p:cNvPr>
          <p:cNvSpPr/>
          <p:nvPr/>
        </p:nvSpPr>
        <p:spPr>
          <a:xfrm>
            <a:off x="2619829" y="1034144"/>
            <a:ext cx="6952342" cy="10413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Arial Black" panose="020B0A04020102020204" pitchFamily="34" charset="0"/>
              </a:rPr>
              <a:t>When have you felt hurt because of the words or actions of another person? </a:t>
            </a:r>
          </a:p>
          <a:p>
            <a:pPr algn="ctr"/>
            <a:r>
              <a:rPr lang="en-US" b="1" dirty="0">
                <a:latin typeface="Arial Black" panose="020B0A04020102020204" pitchFamily="34" charset="0"/>
              </a:rPr>
              <a:t>How did you respond in that situation?</a:t>
            </a:r>
          </a:p>
        </p:txBody>
      </p:sp>
      <p:sp>
        <p:nvSpPr>
          <p:cNvPr id="7" name="Rectangle 6">
            <a:extLst>
              <a:ext uri="{FF2B5EF4-FFF2-40B4-BE49-F238E27FC236}">
                <a16:creationId xmlns:a16="http://schemas.microsoft.com/office/drawing/2014/main" id="{06716731-EE71-4109-9702-AA44083107BB}"/>
              </a:ext>
            </a:extLst>
          </p:cNvPr>
          <p:cNvSpPr/>
          <p:nvPr/>
        </p:nvSpPr>
        <p:spPr>
          <a:xfrm>
            <a:off x="1468267" y="2189685"/>
            <a:ext cx="3590342"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64:1–4.</a:t>
            </a:r>
          </a:p>
        </p:txBody>
      </p:sp>
      <p:sp>
        <p:nvSpPr>
          <p:cNvPr id="5" name="Rectangle 4">
            <a:extLst>
              <a:ext uri="{FF2B5EF4-FFF2-40B4-BE49-F238E27FC236}">
                <a16:creationId xmlns:a16="http://schemas.microsoft.com/office/drawing/2014/main" id="{86EDEF25-9293-4BD2-A3E2-990D60F279C3}"/>
              </a:ext>
            </a:extLst>
          </p:cNvPr>
          <p:cNvSpPr/>
          <p:nvPr/>
        </p:nvSpPr>
        <p:spPr>
          <a:xfrm>
            <a:off x="1468267" y="2476824"/>
            <a:ext cx="8865904" cy="1815882"/>
          </a:xfrm>
          <a:prstGeom prst="rect">
            <a:avLst/>
          </a:prstGeom>
        </p:spPr>
        <p:txBody>
          <a:bodyPr wrap="square">
            <a:spAutoFit/>
          </a:bodyPr>
          <a:lstStyle/>
          <a:p>
            <a:pPr algn="just" fontAlgn="base"/>
            <a:r>
              <a:rPr lang="en-US" sz="1600" b="1" dirty="0">
                <a:latin typeface="Palatino"/>
              </a:rPr>
              <a:t>1 </a:t>
            </a:r>
            <a:r>
              <a:rPr lang="en-US" sz="1600" dirty="0">
                <a:latin typeface="Palatino"/>
              </a:rPr>
              <a:t>Behold, thus saith the Lord your God unto you, O ye elders of my church, hearken ye and hear, and receive my will concerning you.</a:t>
            </a:r>
          </a:p>
          <a:p>
            <a:pPr algn="just" fontAlgn="base"/>
            <a:r>
              <a:rPr lang="en-US" sz="1600" b="1" dirty="0">
                <a:latin typeface="Palatino"/>
              </a:rPr>
              <a:t>2 </a:t>
            </a:r>
            <a:r>
              <a:rPr lang="en-US" sz="1600" dirty="0">
                <a:latin typeface="Palatino"/>
              </a:rPr>
              <a:t>For verily I say unto you, I will that ye should overcome the world; wherefore I will have compassion upon you.</a:t>
            </a:r>
          </a:p>
          <a:p>
            <a:pPr algn="just" fontAlgn="base"/>
            <a:r>
              <a:rPr lang="en-US" sz="1600" b="1" dirty="0">
                <a:latin typeface="Palatino"/>
              </a:rPr>
              <a:t>3 </a:t>
            </a:r>
            <a:r>
              <a:rPr lang="en-US" sz="1600" dirty="0">
                <a:latin typeface="Palatino"/>
              </a:rPr>
              <a:t>There are those among you who have sinned; but verily I say, for this once, for mine own glory, and for the salvation of souls, I have forgiven you your sins.</a:t>
            </a:r>
          </a:p>
          <a:p>
            <a:pPr algn="just" fontAlgn="base"/>
            <a:r>
              <a:rPr lang="en-US" sz="1600" b="1" dirty="0">
                <a:latin typeface="Palatino"/>
              </a:rPr>
              <a:t>4 </a:t>
            </a:r>
            <a:r>
              <a:rPr lang="en-US" sz="1600" dirty="0">
                <a:latin typeface="Palatino"/>
              </a:rPr>
              <a:t>I will be merciful unto you, for I have given unto you the kingdom.</a:t>
            </a:r>
            <a:endParaRPr lang="en-US" sz="1600" b="0" i="0" dirty="0">
              <a:effectLst/>
              <a:latin typeface="Palatino"/>
            </a:endParaRPr>
          </a:p>
        </p:txBody>
      </p:sp>
      <p:sp>
        <p:nvSpPr>
          <p:cNvPr id="6" name="Rectangle 5">
            <a:extLst>
              <a:ext uri="{FF2B5EF4-FFF2-40B4-BE49-F238E27FC236}">
                <a16:creationId xmlns:a16="http://schemas.microsoft.com/office/drawing/2014/main" id="{1C3A0876-8788-4959-B1A8-278196758DEC}"/>
              </a:ext>
            </a:extLst>
          </p:cNvPr>
          <p:cNvSpPr/>
          <p:nvPr/>
        </p:nvSpPr>
        <p:spPr>
          <a:xfrm>
            <a:off x="1468267" y="4501626"/>
            <a:ext cx="9417447" cy="384721"/>
          </a:xfrm>
          <a:prstGeom prst="rect">
            <a:avLst/>
          </a:prstGeom>
        </p:spPr>
        <p:txBody>
          <a:bodyPr wrap="square">
            <a:spAutoFit/>
          </a:bodyPr>
          <a:lstStyle/>
          <a:p>
            <a:pPr algn="just"/>
            <a:r>
              <a:rPr lang="en-US" sz="1900" b="1" dirty="0">
                <a:latin typeface="Javanese Text" panose="02000000000000000000" pitchFamily="2" charset="0"/>
              </a:rPr>
              <a:t>How did the Lord say He would respond to members of the Church who had sinned?</a:t>
            </a:r>
          </a:p>
        </p:txBody>
      </p:sp>
      <p:sp>
        <p:nvSpPr>
          <p:cNvPr id="8" name="Rectangle 7">
            <a:extLst>
              <a:ext uri="{FF2B5EF4-FFF2-40B4-BE49-F238E27FC236}">
                <a16:creationId xmlns:a16="http://schemas.microsoft.com/office/drawing/2014/main" id="{8534EC22-E394-47ED-A187-C693BAB9FB5B}"/>
              </a:ext>
            </a:extLst>
          </p:cNvPr>
          <p:cNvSpPr/>
          <p:nvPr/>
        </p:nvSpPr>
        <p:spPr>
          <a:xfrm>
            <a:off x="1468267" y="5008934"/>
            <a:ext cx="5705408" cy="400110"/>
          </a:xfrm>
          <a:prstGeom prst="rect">
            <a:avLst/>
          </a:prstGeom>
        </p:spPr>
        <p:txBody>
          <a:bodyPr wrap="none">
            <a:spAutoFit/>
          </a:bodyPr>
          <a:lstStyle/>
          <a:p>
            <a:r>
              <a:rPr lang="en-US" sz="2000" b="1" dirty="0">
                <a:latin typeface="Javanese Text" panose="02000000000000000000" pitchFamily="2" charset="0"/>
              </a:rPr>
              <a:t>What do these responses teach us about the Lord? </a:t>
            </a:r>
          </a:p>
        </p:txBody>
      </p:sp>
      <p:sp>
        <p:nvSpPr>
          <p:cNvPr id="10" name="Rectangle 9">
            <a:extLst>
              <a:ext uri="{FF2B5EF4-FFF2-40B4-BE49-F238E27FC236}">
                <a16:creationId xmlns:a16="http://schemas.microsoft.com/office/drawing/2014/main" id="{11B79FBF-9191-484E-80B1-8EFAEF654868}"/>
              </a:ext>
            </a:extLst>
          </p:cNvPr>
          <p:cNvSpPr/>
          <p:nvPr/>
        </p:nvSpPr>
        <p:spPr>
          <a:xfrm>
            <a:off x="1468267" y="5454524"/>
            <a:ext cx="4938275" cy="369332"/>
          </a:xfrm>
          <a:prstGeom prst="rect">
            <a:avLst/>
          </a:prstGeom>
          <a:noFill/>
        </p:spPr>
        <p:txBody>
          <a:bodyPr wrap="none">
            <a:spAutoFit/>
          </a:bodyPr>
          <a:lstStyle/>
          <a:p>
            <a:r>
              <a:rPr lang="en-US" i="1" dirty="0">
                <a:effectLst>
                  <a:outerShdw blurRad="38100" dist="38100" dir="2700000" algn="tl">
                    <a:srgbClr val="000000">
                      <a:alpha val="43137"/>
                    </a:srgbClr>
                  </a:outerShdw>
                </a:effectLst>
              </a:rPr>
              <a:t>The Lord is compassionate, forgiving, and merciful.</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4C7E106A-8B87-41BA-A07D-7FBAC59474D2}"/>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4" name="Rectangle 3">
            <a:extLst>
              <a:ext uri="{FF2B5EF4-FFF2-40B4-BE49-F238E27FC236}">
                <a16:creationId xmlns:a16="http://schemas.microsoft.com/office/drawing/2014/main" id="{DDF21E3B-CAC1-4E15-827D-BED283B68E73}"/>
              </a:ext>
            </a:extLst>
          </p:cNvPr>
          <p:cNvSpPr/>
          <p:nvPr/>
        </p:nvSpPr>
        <p:spPr>
          <a:xfrm>
            <a:off x="1187854" y="1000035"/>
            <a:ext cx="9085943" cy="1015663"/>
          </a:xfrm>
          <a:prstGeom prst="rect">
            <a:avLst/>
          </a:prstGeom>
        </p:spPr>
        <p:txBody>
          <a:bodyPr wrap="square">
            <a:spAutoFit/>
          </a:bodyPr>
          <a:lstStyle/>
          <a:p>
            <a:pPr algn="just"/>
            <a:r>
              <a:rPr lang="en-US" sz="2000" b="1" dirty="0">
                <a:latin typeface="Javanese Text" panose="02000000000000000000" pitchFamily="2" charset="0"/>
              </a:rPr>
              <a:t>Why might this truth have been significant for Church members who had experienced difficulties because of disagreements and hard feelings? Why does this truth about the Savior matter to you?</a:t>
            </a:r>
          </a:p>
        </p:txBody>
      </p:sp>
      <p:sp>
        <p:nvSpPr>
          <p:cNvPr id="9" name="Rectangle 8">
            <a:extLst>
              <a:ext uri="{FF2B5EF4-FFF2-40B4-BE49-F238E27FC236}">
                <a16:creationId xmlns:a16="http://schemas.microsoft.com/office/drawing/2014/main" id="{D0D20840-6625-45D8-A4E9-5B95BF37AA32}"/>
              </a:ext>
            </a:extLst>
          </p:cNvPr>
          <p:cNvSpPr/>
          <p:nvPr/>
        </p:nvSpPr>
        <p:spPr>
          <a:xfrm>
            <a:off x="1187854" y="2015698"/>
            <a:ext cx="3590342"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64:5–6.</a:t>
            </a:r>
          </a:p>
        </p:txBody>
      </p:sp>
      <p:sp>
        <p:nvSpPr>
          <p:cNvPr id="7" name="Rectangle 6">
            <a:extLst>
              <a:ext uri="{FF2B5EF4-FFF2-40B4-BE49-F238E27FC236}">
                <a16:creationId xmlns:a16="http://schemas.microsoft.com/office/drawing/2014/main" id="{2B216D46-5407-4D5F-B7B1-4679CC53AC46}"/>
              </a:ext>
            </a:extLst>
          </p:cNvPr>
          <p:cNvSpPr/>
          <p:nvPr/>
        </p:nvSpPr>
        <p:spPr>
          <a:xfrm>
            <a:off x="1202368" y="2343238"/>
            <a:ext cx="9085942" cy="1200329"/>
          </a:xfrm>
          <a:prstGeom prst="rect">
            <a:avLst/>
          </a:prstGeom>
        </p:spPr>
        <p:txBody>
          <a:bodyPr wrap="square">
            <a:spAutoFit/>
          </a:bodyPr>
          <a:lstStyle/>
          <a:p>
            <a:pPr algn="just" fontAlgn="base"/>
            <a:r>
              <a:rPr lang="en-US" b="1" dirty="0">
                <a:latin typeface="Palatino"/>
              </a:rPr>
              <a:t>5 </a:t>
            </a:r>
            <a:r>
              <a:rPr lang="en-US" dirty="0">
                <a:latin typeface="Palatino"/>
              </a:rPr>
              <a:t>And the keys of the mysteries of the kingdom shall not be taken from my servant Joseph Smith, Jun., through the means I have appointed, while he liveth, inasmuch as he obeyeth mine ordinances.</a:t>
            </a:r>
          </a:p>
          <a:p>
            <a:pPr algn="just" fontAlgn="base"/>
            <a:r>
              <a:rPr lang="en-US" b="1" dirty="0">
                <a:latin typeface="Palatino"/>
              </a:rPr>
              <a:t>6 </a:t>
            </a:r>
            <a:r>
              <a:rPr lang="en-US" dirty="0">
                <a:latin typeface="Palatino"/>
              </a:rPr>
              <a:t>There are those who have sought occasion against him without cause;</a:t>
            </a:r>
            <a:endParaRPr lang="en-US" b="0" i="0" dirty="0">
              <a:effectLst/>
              <a:latin typeface="Palatino"/>
            </a:endParaRPr>
          </a:p>
        </p:txBody>
      </p:sp>
      <p:sp>
        <p:nvSpPr>
          <p:cNvPr id="11" name="Rectangle 10">
            <a:extLst>
              <a:ext uri="{FF2B5EF4-FFF2-40B4-BE49-F238E27FC236}">
                <a16:creationId xmlns:a16="http://schemas.microsoft.com/office/drawing/2014/main" id="{23A20D19-9936-4C87-AA2C-2E71452C0423}"/>
              </a:ext>
            </a:extLst>
          </p:cNvPr>
          <p:cNvSpPr/>
          <p:nvPr/>
        </p:nvSpPr>
        <p:spPr>
          <a:xfrm>
            <a:off x="1202368" y="3683406"/>
            <a:ext cx="4945585" cy="400110"/>
          </a:xfrm>
          <a:prstGeom prst="rect">
            <a:avLst/>
          </a:prstGeom>
        </p:spPr>
        <p:txBody>
          <a:bodyPr wrap="none">
            <a:spAutoFit/>
          </a:bodyPr>
          <a:lstStyle/>
          <a:p>
            <a:r>
              <a:rPr lang="en-US" sz="2000" b="1" dirty="0">
                <a:latin typeface="Javanese Text" panose="02000000000000000000" pitchFamily="2" charset="0"/>
              </a:rPr>
              <a:t>What did the Lord say about Joseph Smith?</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997220B-2053-46B3-A2E9-159F65CD1A7A}"/>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3" name="Rectangle 2">
            <a:extLst>
              <a:ext uri="{FF2B5EF4-FFF2-40B4-BE49-F238E27FC236}">
                <a16:creationId xmlns:a16="http://schemas.microsoft.com/office/drawing/2014/main" id="{27B81281-EB78-400A-B0ED-80E71E978C61}"/>
              </a:ext>
            </a:extLst>
          </p:cNvPr>
          <p:cNvSpPr/>
          <p:nvPr/>
        </p:nvSpPr>
        <p:spPr>
          <a:xfrm>
            <a:off x="1096589" y="2038756"/>
            <a:ext cx="6381875" cy="400110"/>
          </a:xfrm>
          <a:prstGeom prst="rect">
            <a:avLst/>
          </a:prstGeom>
        </p:spPr>
        <p:txBody>
          <a:bodyPr wrap="none">
            <a:spAutoFit/>
          </a:bodyPr>
          <a:lstStyle/>
          <a:p>
            <a:r>
              <a:rPr lang="en-US" sz="2000" b="1" dirty="0">
                <a:latin typeface="Javanese Text" panose="02000000000000000000" pitchFamily="2" charset="0"/>
              </a:rPr>
              <a:t>What can we learn from this verse about Joseph Smith? </a:t>
            </a:r>
          </a:p>
        </p:txBody>
      </p:sp>
      <p:sp>
        <p:nvSpPr>
          <p:cNvPr id="7" name="Rectangle 6">
            <a:extLst>
              <a:ext uri="{FF2B5EF4-FFF2-40B4-BE49-F238E27FC236}">
                <a16:creationId xmlns:a16="http://schemas.microsoft.com/office/drawing/2014/main" id="{495958EA-A541-4725-AE23-FC4DF6D138C2}"/>
              </a:ext>
            </a:extLst>
          </p:cNvPr>
          <p:cNvSpPr/>
          <p:nvPr/>
        </p:nvSpPr>
        <p:spPr>
          <a:xfrm>
            <a:off x="1096589" y="2438866"/>
            <a:ext cx="9208554" cy="707886"/>
          </a:xfrm>
          <a:prstGeom prst="rect">
            <a:avLst/>
          </a:prstGeom>
        </p:spPr>
        <p:txBody>
          <a:bodyPr wrap="square">
            <a:spAutoFit/>
          </a:bodyPr>
          <a:lstStyle/>
          <a:p>
            <a:pPr algn="just"/>
            <a:r>
              <a:rPr lang="en-US" sz="2000" b="1" dirty="0">
                <a:latin typeface="Javanese Text" panose="02000000000000000000" pitchFamily="2" charset="0"/>
              </a:rPr>
              <a:t>What can we learn from this verse about what we must do to receive the Lord’s forgiveness?</a:t>
            </a:r>
          </a:p>
        </p:txBody>
      </p:sp>
      <p:sp>
        <p:nvSpPr>
          <p:cNvPr id="13" name="Rectangle 12">
            <a:extLst>
              <a:ext uri="{FF2B5EF4-FFF2-40B4-BE49-F238E27FC236}">
                <a16:creationId xmlns:a16="http://schemas.microsoft.com/office/drawing/2014/main" id="{0E64E722-A652-497E-8E89-AB15CA29E9B0}"/>
              </a:ext>
            </a:extLst>
          </p:cNvPr>
          <p:cNvSpPr/>
          <p:nvPr/>
        </p:nvSpPr>
        <p:spPr>
          <a:xfrm>
            <a:off x="1096589" y="890974"/>
            <a:ext cx="3361113"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64:7.</a:t>
            </a:r>
          </a:p>
        </p:txBody>
      </p:sp>
      <p:sp>
        <p:nvSpPr>
          <p:cNvPr id="14" name="Rectangle 13">
            <a:extLst>
              <a:ext uri="{FF2B5EF4-FFF2-40B4-BE49-F238E27FC236}">
                <a16:creationId xmlns:a16="http://schemas.microsoft.com/office/drawing/2014/main" id="{46E8F686-7379-4612-90AB-DD7E77E05311}"/>
              </a:ext>
            </a:extLst>
          </p:cNvPr>
          <p:cNvSpPr/>
          <p:nvPr/>
        </p:nvSpPr>
        <p:spPr>
          <a:xfrm>
            <a:off x="1096589" y="1204000"/>
            <a:ext cx="9208554" cy="646331"/>
          </a:xfrm>
          <a:prstGeom prst="rect">
            <a:avLst/>
          </a:prstGeom>
        </p:spPr>
        <p:txBody>
          <a:bodyPr wrap="square">
            <a:spAutoFit/>
          </a:bodyPr>
          <a:lstStyle/>
          <a:p>
            <a:pPr algn="just"/>
            <a:r>
              <a:rPr lang="en-US" dirty="0">
                <a:latin typeface="Palatino"/>
              </a:rPr>
              <a:t>Nevertheless, he has sinned; but verily I say unto you, I, the Lord, forgive sins unto those who confess their sins before me and ask forgiveness, who have not sinned unto death.</a:t>
            </a:r>
            <a:endParaRPr lang="en-US" dirty="0"/>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B1EC47B0-A8D7-441A-9707-CD4C564BF5ED}"/>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2" name="Rectangle 1">
            <a:extLst>
              <a:ext uri="{FF2B5EF4-FFF2-40B4-BE49-F238E27FC236}">
                <a16:creationId xmlns:a16="http://schemas.microsoft.com/office/drawing/2014/main" id="{34414AAD-B0D0-450F-81A7-E0A2FC563E3F}"/>
              </a:ext>
            </a:extLst>
          </p:cNvPr>
          <p:cNvSpPr/>
          <p:nvPr/>
        </p:nvSpPr>
        <p:spPr>
          <a:xfrm>
            <a:off x="2173291" y="2767280"/>
            <a:ext cx="7845417" cy="1323439"/>
          </a:xfrm>
          <a:prstGeom prst="rect">
            <a:avLst/>
          </a:prstGeom>
        </p:spPr>
        <p:txBody>
          <a:bodyPr wrap="none">
            <a:spAutoFit/>
          </a:bodyPr>
          <a:lstStyle/>
          <a:p>
            <a:pPr algn="ctr"/>
            <a:r>
              <a:rPr lang="en-US" sz="4000" b="1" dirty="0">
                <a:latin typeface="Javanese Text" panose="02000000000000000000" pitchFamily="2" charset="0"/>
              </a:rPr>
              <a:t>“The Lord commands His servants </a:t>
            </a:r>
          </a:p>
          <a:p>
            <a:pPr algn="ctr"/>
            <a:r>
              <a:rPr lang="en-US" sz="4000" b="1" dirty="0">
                <a:latin typeface="Javanese Text" panose="02000000000000000000" pitchFamily="2" charset="0"/>
              </a:rPr>
              <a:t>to forgive one another”</a:t>
            </a:r>
          </a:p>
        </p:txBody>
      </p:sp>
      <p:sp>
        <p:nvSpPr>
          <p:cNvPr id="6" name="Rectangle 5">
            <a:extLst>
              <a:ext uri="{FF2B5EF4-FFF2-40B4-BE49-F238E27FC236}">
                <a16:creationId xmlns:a16="http://schemas.microsoft.com/office/drawing/2014/main" id="{E83E6554-6DEB-412A-8FFD-4EC605C2FC72}"/>
              </a:ext>
            </a:extLst>
          </p:cNvPr>
          <p:cNvSpPr/>
          <p:nvPr/>
        </p:nvSpPr>
        <p:spPr>
          <a:xfrm>
            <a:off x="1511810" y="890974"/>
            <a:ext cx="3830792"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64:8–19.</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E6B420E-8C07-4EC7-8B76-50944C827FA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7" name="Rectangle 6">
            <a:extLst>
              <a:ext uri="{FF2B5EF4-FFF2-40B4-BE49-F238E27FC236}">
                <a16:creationId xmlns:a16="http://schemas.microsoft.com/office/drawing/2014/main" id="{CC0C1C7E-F103-4B26-842D-73EDF491CA6D}"/>
              </a:ext>
            </a:extLst>
          </p:cNvPr>
          <p:cNvSpPr/>
          <p:nvPr/>
        </p:nvSpPr>
        <p:spPr>
          <a:xfrm>
            <a:off x="1111325" y="890974"/>
            <a:ext cx="9373550" cy="400110"/>
          </a:xfrm>
          <a:prstGeom prst="rect">
            <a:avLst/>
          </a:prstGeom>
        </p:spPr>
        <p:txBody>
          <a:bodyPr wrap="square">
            <a:spAutoFit/>
          </a:bodyPr>
          <a:lstStyle/>
          <a:p>
            <a:pPr algn="just"/>
            <a:r>
              <a:rPr lang="en-US" sz="1950" b="1" dirty="0">
                <a:latin typeface="Javanese Text" panose="02000000000000000000" pitchFamily="2" charset="0"/>
              </a:rPr>
              <a:t>What emotions do you think you would feel if you were bitten by a poisonous snake?</a:t>
            </a:r>
          </a:p>
        </p:txBody>
      </p:sp>
      <p:sp>
        <p:nvSpPr>
          <p:cNvPr id="8" name="Rectangle 7">
            <a:extLst>
              <a:ext uri="{FF2B5EF4-FFF2-40B4-BE49-F238E27FC236}">
                <a16:creationId xmlns:a16="http://schemas.microsoft.com/office/drawing/2014/main" id="{33DDEDFC-2BC6-4884-863F-C127C86FD627}"/>
              </a:ext>
            </a:extLst>
          </p:cNvPr>
          <p:cNvSpPr/>
          <p:nvPr/>
        </p:nvSpPr>
        <p:spPr>
          <a:xfrm>
            <a:off x="989653" y="1515632"/>
            <a:ext cx="4957960" cy="369332"/>
          </a:xfrm>
          <a:prstGeom prst="rect">
            <a:avLst/>
          </a:prstGeom>
        </p:spPr>
        <p:txBody>
          <a:bodyPr wrap="none">
            <a:spAutoFit/>
          </a:bodyPr>
          <a:lstStyle/>
          <a:p>
            <a:pPr marL="342900" indent="-342900">
              <a:buFont typeface="+mj-lt"/>
              <a:buAutoNum type="arabicPeriod"/>
            </a:pPr>
            <a:r>
              <a:rPr lang="en-US" dirty="0"/>
              <a:t>Pursue the snake and kill it out of anger or fear,</a:t>
            </a:r>
          </a:p>
        </p:txBody>
      </p:sp>
      <p:sp>
        <p:nvSpPr>
          <p:cNvPr id="9" name="Rectangle 8">
            <a:extLst>
              <a:ext uri="{FF2B5EF4-FFF2-40B4-BE49-F238E27FC236}">
                <a16:creationId xmlns:a16="http://schemas.microsoft.com/office/drawing/2014/main" id="{2134D5B2-23D9-4324-B305-A21597FB5669}"/>
              </a:ext>
            </a:extLst>
          </p:cNvPr>
          <p:cNvSpPr/>
          <p:nvPr/>
        </p:nvSpPr>
        <p:spPr>
          <a:xfrm>
            <a:off x="5798101" y="1515632"/>
            <a:ext cx="4463500" cy="646331"/>
          </a:xfrm>
          <a:prstGeom prst="rect">
            <a:avLst/>
          </a:prstGeom>
        </p:spPr>
        <p:txBody>
          <a:bodyPr wrap="square">
            <a:spAutoFit/>
          </a:bodyPr>
          <a:lstStyle/>
          <a:p>
            <a:pPr marL="342900" indent="-342900" algn="ctr">
              <a:buFont typeface="+mj-lt"/>
              <a:buAutoNum type="arabicPeriod" startAt="2"/>
            </a:pPr>
            <a:r>
              <a:rPr lang="en-US" dirty="0"/>
              <a:t>Take immediate measures to get the poison out of his or her system. </a:t>
            </a:r>
          </a:p>
        </p:txBody>
      </p:sp>
      <p:sp>
        <p:nvSpPr>
          <p:cNvPr id="10" name="Rectangle 9">
            <a:extLst>
              <a:ext uri="{FF2B5EF4-FFF2-40B4-BE49-F238E27FC236}">
                <a16:creationId xmlns:a16="http://schemas.microsoft.com/office/drawing/2014/main" id="{A51FFF46-B25A-4ACA-999B-DE37CA3171AF}"/>
              </a:ext>
            </a:extLst>
          </p:cNvPr>
          <p:cNvSpPr/>
          <p:nvPr/>
        </p:nvSpPr>
        <p:spPr>
          <a:xfrm>
            <a:off x="1111324" y="2252024"/>
            <a:ext cx="7539189" cy="400110"/>
          </a:xfrm>
          <a:prstGeom prst="rect">
            <a:avLst/>
          </a:prstGeom>
        </p:spPr>
        <p:txBody>
          <a:bodyPr wrap="square">
            <a:spAutoFit/>
          </a:bodyPr>
          <a:lstStyle/>
          <a:p>
            <a:pPr algn="just"/>
            <a:r>
              <a:rPr lang="en-US" sz="2000" b="1" dirty="0">
                <a:latin typeface="Javanese Text" panose="02000000000000000000" pitchFamily="2" charset="0"/>
              </a:rPr>
              <a:t>Which of these two courses of action do you think is wiser? Why?</a:t>
            </a:r>
          </a:p>
        </p:txBody>
      </p:sp>
      <p:sp>
        <p:nvSpPr>
          <p:cNvPr id="18" name="Rectangle 17">
            <a:extLst>
              <a:ext uri="{FF2B5EF4-FFF2-40B4-BE49-F238E27FC236}">
                <a16:creationId xmlns:a16="http://schemas.microsoft.com/office/drawing/2014/main" id="{E2B93DA3-6B66-4CE4-9DFB-1C69BF267099}"/>
              </a:ext>
            </a:extLst>
          </p:cNvPr>
          <p:cNvSpPr/>
          <p:nvPr/>
        </p:nvSpPr>
        <p:spPr>
          <a:xfrm>
            <a:off x="1111324" y="2662891"/>
            <a:ext cx="3361113"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64:8.</a:t>
            </a:r>
          </a:p>
        </p:txBody>
      </p:sp>
      <p:sp>
        <p:nvSpPr>
          <p:cNvPr id="11" name="Rectangle 10">
            <a:extLst>
              <a:ext uri="{FF2B5EF4-FFF2-40B4-BE49-F238E27FC236}">
                <a16:creationId xmlns:a16="http://schemas.microsoft.com/office/drawing/2014/main" id="{0F8CEE13-7491-415F-86E6-E2543DDBD7E2}"/>
              </a:ext>
            </a:extLst>
          </p:cNvPr>
          <p:cNvSpPr/>
          <p:nvPr/>
        </p:nvSpPr>
        <p:spPr>
          <a:xfrm>
            <a:off x="1111324" y="2961136"/>
            <a:ext cx="9150276" cy="646331"/>
          </a:xfrm>
          <a:prstGeom prst="rect">
            <a:avLst/>
          </a:prstGeom>
        </p:spPr>
        <p:txBody>
          <a:bodyPr wrap="square">
            <a:spAutoFit/>
          </a:bodyPr>
          <a:lstStyle/>
          <a:p>
            <a:pPr algn="just"/>
            <a:r>
              <a:rPr lang="en-US" dirty="0">
                <a:latin typeface="Palatino"/>
              </a:rPr>
              <a:t>My disciples, in days of old, sought occasion against one another and forgave not one another in their hearts; and for this evil they were afflicted and sorely chastened.</a:t>
            </a:r>
            <a:endParaRPr lang="en-US" dirty="0"/>
          </a:p>
        </p:txBody>
      </p:sp>
      <p:sp>
        <p:nvSpPr>
          <p:cNvPr id="12" name="Rectangle 11">
            <a:extLst>
              <a:ext uri="{FF2B5EF4-FFF2-40B4-BE49-F238E27FC236}">
                <a16:creationId xmlns:a16="http://schemas.microsoft.com/office/drawing/2014/main" id="{2FB912DB-4746-4FE3-B0E0-19AF2641FC52}"/>
              </a:ext>
            </a:extLst>
          </p:cNvPr>
          <p:cNvSpPr/>
          <p:nvPr/>
        </p:nvSpPr>
        <p:spPr>
          <a:xfrm>
            <a:off x="1111324" y="3814161"/>
            <a:ext cx="4851008" cy="400110"/>
          </a:xfrm>
          <a:prstGeom prst="rect">
            <a:avLst/>
          </a:prstGeom>
        </p:spPr>
        <p:txBody>
          <a:bodyPr wrap="none">
            <a:spAutoFit/>
          </a:bodyPr>
          <a:lstStyle/>
          <a:p>
            <a:r>
              <a:rPr lang="en-US" sz="2000" b="1" dirty="0">
                <a:latin typeface="Javanese Text" panose="02000000000000000000" pitchFamily="2" charset="0"/>
              </a:rPr>
              <a:t>What principle can we learn from verse 8? </a:t>
            </a:r>
          </a:p>
        </p:txBody>
      </p:sp>
      <p:sp>
        <p:nvSpPr>
          <p:cNvPr id="13" name="Rectangle 12">
            <a:extLst>
              <a:ext uri="{FF2B5EF4-FFF2-40B4-BE49-F238E27FC236}">
                <a16:creationId xmlns:a16="http://schemas.microsoft.com/office/drawing/2014/main" id="{BD7B9B0C-92F4-48D4-A461-3649C791F932}"/>
              </a:ext>
            </a:extLst>
          </p:cNvPr>
          <p:cNvSpPr/>
          <p:nvPr/>
        </p:nvSpPr>
        <p:spPr>
          <a:xfrm>
            <a:off x="1111324" y="4163522"/>
            <a:ext cx="7031190"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When we refuse to forgive others, we bring affliction upon ourselves.</a:t>
            </a:r>
          </a:p>
        </p:txBody>
      </p:sp>
      <p:sp>
        <p:nvSpPr>
          <p:cNvPr id="19" name="Rectangle 18">
            <a:extLst>
              <a:ext uri="{FF2B5EF4-FFF2-40B4-BE49-F238E27FC236}">
                <a16:creationId xmlns:a16="http://schemas.microsoft.com/office/drawing/2014/main" id="{47546CD9-8553-4A61-B929-D3659DB3EB9B}"/>
              </a:ext>
            </a:extLst>
          </p:cNvPr>
          <p:cNvSpPr/>
          <p:nvPr/>
        </p:nvSpPr>
        <p:spPr>
          <a:xfrm>
            <a:off x="1111324" y="4770679"/>
            <a:ext cx="9150276" cy="707886"/>
          </a:xfrm>
          <a:prstGeom prst="rect">
            <a:avLst/>
          </a:prstGeom>
        </p:spPr>
        <p:txBody>
          <a:bodyPr wrap="square">
            <a:spAutoFit/>
          </a:bodyPr>
          <a:lstStyle/>
          <a:p>
            <a:pPr algn="just"/>
            <a:r>
              <a:rPr lang="en-US" sz="2000" b="1" dirty="0">
                <a:latin typeface="Javanese Text" panose="02000000000000000000" pitchFamily="2" charset="0"/>
              </a:rPr>
              <a:t>How can a person be afflicted (or hurt) by not forgiving others? How is this like the consequences of a person chasing a rattlesnake that has just bitten him?</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10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8" grpId="0"/>
      <p:bldP spid="11" grpId="0"/>
      <p:bldP spid="12" grpId="0"/>
      <p:bldP spid="1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EDBB91FA-F681-482F-8860-7EF86DF90F6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Segoe Script" panose="030B0504020000000003" pitchFamily="66" charset="0"/>
                <a:ea typeface="Cambria Math" panose="02040503050406030204" pitchFamily="18" charset="0"/>
              </a:rPr>
              <a:t>LESSON 69</a:t>
            </a:r>
          </a:p>
        </p:txBody>
      </p:sp>
      <p:sp>
        <p:nvSpPr>
          <p:cNvPr id="5" name="Rectangle 4">
            <a:extLst>
              <a:ext uri="{FF2B5EF4-FFF2-40B4-BE49-F238E27FC236}">
                <a16:creationId xmlns:a16="http://schemas.microsoft.com/office/drawing/2014/main" id="{3BDBD7DD-ADD8-4853-97FA-F99672A58922}"/>
              </a:ext>
            </a:extLst>
          </p:cNvPr>
          <p:cNvSpPr/>
          <p:nvPr/>
        </p:nvSpPr>
        <p:spPr>
          <a:xfrm>
            <a:off x="1134793" y="890974"/>
            <a:ext cx="3361113" cy="400110"/>
          </a:xfrm>
          <a:prstGeom prst="rect">
            <a:avLst/>
          </a:prstGeom>
        </p:spPr>
        <p:txBody>
          <a:bodyPr wrap="none">
            <a:spAutoFit/>
          </a:bodyPr>
          <a:lstStyle/>
          <a:p>
            <a:r>
              <a:rPr lang="en-US" sz="2000" b="1" dirty="0">
                <a:latin typeface="Garamond" panose="02020404030301010803" pitchFamily="18" charset="0"/>
                <a:cs typeface="Dubai" panose="020B0503030403030204" pitchFamily="34" charset="-78"/>
              </a:rPr>
              <a:t>Doctrine and Covenants 64:9.</a:t>
            </a:r>
          </a:p>
        </p:txBody>
      </p:sp>
      <p:sp>
        <p:nvSpPr>
          <p:cNvPr id="2" name="Rectangle 1">
            <a:extLst>
              <a:ext uri="{FF2B5EF4-FFF2-40B4-BE49-F238E27FC236}">
                <a16:creationId xmlns:a16="http://schemas.microsoft.com/office/drawing/2014/main" id="{66998B82-3365-4A7D-AFD0-CB70DCC57ADE}"/>
              </a:ext>
            </a:extLst>
          </p:cNvPr>
          <p:cNvSpPr/>
          <p:nvPr/>
        </p:nvSpPr>
        <p:spPr>
          <a:xfrm>
            <a:off x="1134792" y="1233028"/>
            <a:ext cx="9242921" cy="923330"/>
          </a:xfrm>
          <a:prstGeom prst="rect">
            <a:avLst/>
          </a:prstGeom>
        </p:spPr>
        <p:txBody>
          <a:bodyPr wrap="square">
            <a:spAutoFit/>
          </a:bodyPr>
          <a:lstStyle/>
          <a:p>
            <a:pPr algn="just"/>
            <a:r>
              <a:rPr lang="en-US" dirty="0">
                <a:latin typeface="Palatino"/>
              </a:rPr>
              <a:t>Wherefore, I say unto you, that ye ought to forgive one another; for he that forgiveth not his brother his trespasses standeth condemned before the Lord; for there remaineth in him the greater sin.</a:t>
            </a:r>
            <a:endParaRPr lang="en-US" dirty="0"/>
          </a:p>
        </p:txBody>
      </p:sp>
      <p:sp>
        <p:nvSpPr>
          <p:cNvPr id="3" name="Rectangle 2">
            <a:extLst>
              <a:ext uri="{FF2B5EF4-FFF2-40B4-BE49-F238E27FC236}">
                <a16:creationId xmlns:a16="http://schemas.microsoft.com/office/drawing/2014/main" id="{A2FD87E0-9F14-4677-A6CE-478E4330C7EF}"/>
              </a:ext>
            </a:extLst>
          </p:cNvPr>
          <p:cNvSpPr/>
          <p:nvPr/>
        </p:nvSpPr>
        <p:spPr>
          <a:xfrm>
            <a:off x="1134792" y="2353272"/>
            <a:ext cx="6697667" cy="400110"/>
          </a:xfrm>
          <a:prstGeom prst="rect">
            <a:avLst/>
          </a:prstGeom>
        </p:spPr>
        <p:txBody>
          <a:bodyPr wrap="none">
            <a:spAutoFit/>
          </a:bodyPr>
          <a:lstStyle/>
          <a:p>
            <a:r>
              <a:rPr lang="en-US" sz="2000" b="1" dirty="0">
                <a:latin typeface="Javanese Text" panose="02000000000000000000" pitchFamily="2" charset="0"/>
              </a:rPr>
              <a:t>What is another consequence of refusing to forgive others? </a:t>
            </a:r>
          </a:p>
        </p:txBody>
      </p:sp>
      <p:sp>
        <p:nvSpPr>
          <p:cNvPr id="6" name="Rectangle 5">
            <a:extLst>
              <a:ext uri="{FF2B5EF4-FFF2-40B4-BE49-F238E27FC236}">
                <a16:creationId xmlns:a16="http://schemas.microsoft.com/office/drawing/2014/main" id="{5E9718B8-0A4B-4A77-BF0E-B55FF9E50F94}"/>
              </a:ext>
            </a:extLst>
          </p:cNvPr>
          <p:cNvSpPr/>
          <p:nvPr/>
        </p:nvSpPr>
        <p:spPr>
          <a:xfrm>
            <a:off x="1134792" y="2753382"/>
            <a:ext cx="6499722"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If we do not forgive others, we stand condemned before the Lord.</a:t>
            </a:r>
          </a:p>
        </p:txBody>
      </p:sp>
      <p:sp>
        <p:nvSpPr>
          <p:cNvPr id="7" name="Rectangle 6">
            <a:extLst>
              <a:ext uri="{FF2B5EF4-FFF2-40B4-BE49-F238E27FC236}">
                <a16:creationId xmlns:a16="http://schemas.microsoft.com/office/drawing/2014/main" id="{D02DC148-2BCD-42A7-A733-6AE2EA82819A}"/>
              </a:ext>
            </a:extLst>
          </p:cNvPr>
          <p:cNvSpPr/>
          <p:nvPr/>
        </p:nvSpPr>
        <p:spPr>
          <a:xfrm>
            <a:off x="1901371" y="3370943"/>
            <a:ext cx="7966387" cy="23041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AADB553D-6E00-4347-9D49-3A1D2B28B2C8}"/>
              </a:ext>
            </a:extLst>
          </p:cNvPr>
          <p:cNvSpPr txBox="1"/>
          <p:nvPr/>
        </p:nvSpPr>
        <p:spPr>
          <a:xfrm>
            <a:off x="3338285" y="3316648"/>
            <a:ext cx="6529473" cy="2308324"/>
          </a:xfrm>
          <a:prstGeom prst="rect">
            <a:avLst/>
          </a:prstGeom>
          <a:noFill/>
        </p:spPr>
        <p:txBody>
          <a:bodyPr wrap="square" rtlCol="0">
            <a:spAutoFit/>
          </a:bodyPr>
          <a:lstStyle/>
          <a:p>
            <a:pPr algn="just"/>
            <a:r>
              <a:rPr lang="en-US" dirty="0"/>
              <a:t>“It can be very difficult to forgive someone the harm they’ve done us, but when we do, we open ourselves up to a better future. No longer does someone else’s wrongdoing control our course. When we forgive others, it frees us to choose how we will live our own lives. Forgiveness means that problems of the past no longer dictate our destinies, and we can focus on the future with God’s love in our hearts” (“Forgiveness Will Change Bitterness to Love, ”Ensignor Liahona, May 2003,12).</a:t>
            </a:r>
          </a:p>
        </p:txBody>
      </p:sp>
      <p:pic>
        <p:nvPicPr>
          <p:cNvPr id="1026" name="Picture 2" descr="Resultado de imagen para david e Sorensen">
            <a:extLst>
              <a:ext uri="{FF2B5EF4-FFF2-40B4-BE49-F238E27FC236}">
                <a16:creationId xmlns:a16="http://schemas.microsoft.com/office/drawing/2014/main" id="{AF8BE2D9-325A-490D-AF6F-F6C1AB029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744" y="3458028"/>
            <a:ext cx="1296541" cy="1620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E8C478-1D87-4A88-A761-24050F42300E}"/>
              </a:ext>
            </a:extLst>
          </p:cNvPr>
          <p:cNvSpPr txBox="1"/>
          <p:nvPr/>
        </p:nvSpPr>
        <p:spPr>
          <a:xfrm>
            <a:off x="2011383" y="5055129"/>
            <a:ext cx="1326902" cy="461665"/>
          </a:xfrm>
          <a:prstGeom prst="rect">
            <a:avLst/>
          </a:prstGeom>
          <a:noFill/>
        </p:spPr>
        <p:txBody>
          <a:bodyPr wrap="none" rtlCol="0">
            <a:spAutoFit/>
          </a:bodyPr>
          <a:lstStyle/>
          <a:p>
            <a:pPr algn="ctr"/>
            <a:r>
              <a:rPr lang="en-US" sz="1200" b="1" dirty="0"/>
              <a:t>Elder </a:t>
            </a:r>
          </a:p>
          <a:p>
            <a:pPr algn="ctr"/>
            <a:r>
              <a:rPr lang="en-US" sz="1200" b="1" dirty="0"/>
              <a:t>David E. Sorensen</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25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25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1250"/>
                                        <p:tgtEl>
                                          <p:spTgt spid="7"/>
                                        </p:tgtEl>
                                      </p:cBhvr>
                                    </p:animEffect>
                                  </p:childTnLst>
                                </p:cTn>
                              </p:par>
                              <p:par>
                                <p:cTn id="34" presetID="9"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dissolve">
                                      <p:cBhvr>
                                        <p:cTn id="36"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P spid="7" grpId="0" animBg="1"/>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901</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Microsoft JhengHei</vt:lpstr>
      <vt:lpstr>PMingLiU-ExtB</vt:lpstr>
      <vt:lpstr>Arial</vt:lpstr>
      <vt:lpstr>Arial Black</vt:lpstr>
      <vt:lpstr>Calibri</vt:lpstr>
      <vt:lpstr>Calibri Light</vt:lpstr>
      <vt:lpstr>Cambria Math</vt:lpstr>
      <vt:lpstr>Dubai</vt:lpstr>
      <vt:lpstr>Garamond</vt:lpstr>
      <vt:lpstr>Javanese Text</vt:lpstr>
      <vt:lpstr>Palatino</vt:lpstr>
      <vt:lpstr>Segoe Script</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2104</cp:revision>
  <dcterms:created xsi:type="dcterms:W3CDTF">2018-08-29T04:26:39Z</dcterms:created>
  <dcterms:modified xsi:type="dcterms:W3CDTF">2018-10-01T09:00:05Z</dcterms:modified>
</cp:coreProperties>
</file>