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5"/>
  </p:notesMasterIdLst>
  <p:sldIdLst>
    <p:sldId id="296" r:id="rId2"/>
    <p:sldId id="304" r:id="rId3"/>
    <p:sldId id="299" r:id="rId4"/>
    <p:sldId id="308" r:id="rId5"/>
    <p:sldId id="305" r:id="rId6"/>
    <p:sldId id="306" r:id="rId7"/>
    <p:sldId id="307" r:id="rId8"/>
    <p:sldId id="310" r:id="rId9"/>
    <p:sldId id="309" r:id="rId10"/>
    <p:sldId id="312" r:id="rId11"/>
    <p:sldId id="314" r:id="rId12"/>
    <p:sldId id="315" r:id="rId13"/>
    <p:sldId id="31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E6E6E6"/>
    <a:srgbClr val="FF6600"/>
    <a:srgbClr val="D88028"/>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2" d="100"/>
          <a:sy n="72"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10/1/2018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95000"/>
                <a:lumOff val="5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10/1/2018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PMingLiU-ExtB" panose="02020500000000000000" pitchFamily="18" charset="-120"/>
                <a:ea typeface="PMingLiU-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500">
        <p:wedge/>
      </p:transition>
    </mc:Choice>
    <mc:Fallback>
      <p:transition spd="slow">
        <p:wedg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6" name="Rectangle 5">
            <a:extLst>
              <a:ext uri="{FF2B5EF4-FFF2-40B4-BE49-F238E27FC236}">
                <a16:creationId xmlns:a16="http://schemas.microsoft.com/office/drawing/2014/main" id="{7ED60DEE-71F1-4875-91C3-EF6C586126FA}"/>
              </a:ext>
            </a:extLst>
          </p:cNvPr>
          <p:cNvSpPr/>
          <p:nvPr/>
        </p:nvSpPr>
        <p:spPr>
          <a:xfrm>
            <a:off x="2835964" y="1086677"/>
            <a:ext cx="7116419" cy="28007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5CE98F9-7DC0-440A-9A03-8D86ADAB0420}"/>
              </a:ext>
            </a:extLst>
          </p:cNvPr>
          <p:cNvSpPr txBox="1"/>
          <p:nvPr/>
        </p:nvSpPr>
        <p:spPr>
          <a:xfrm>
            <a:off x="4399722" y="1086678"/>
            <a:ext cx="5552661" cy="2800767"/>
          </a:xfrm>
          <a:prstGeom prst="rect">
            <a:avLst/>
          </a:prstGeom>
          <a:noFill/>
        </p:spPr>
        <p:txBody>
          <a:bodyPr wrap="square" rtlCol="0">
            <a:spAutoFit/>
          </a:bodyPr>
          <a:lstStyle/>
          <a:p>
            <a:pPr algn="just"/>
            <a:r>
              <a:rPr lang="en-US" sz="1600" dirty="0"/>
              <a:t>“At St. Mark’s Hospital in Salt Lake City [President Spencer W. Kimball] was put under total anaesthesia and operated on, then wheeled on a table back toward his room. Still drugged, Spencer sensed his table stop by an elevator and heard the orderly, angry at something, profaning the Lord’s name. Half-conscious, he pleaded with labored sounds: ‘Please don’t say that. I love Him more than anything in this world. Please.’ An absolute silence. Then the orderly answered softly: ‘I shouldn’t have said that. I’m sorry’” (Edward L. Kimball and Andrew E. Kimball Jr., Spencer W. Kimball: Twelfth President of The Church of Jesus Christ of Latter-day Saints [1977],264).</a:t>
            </a:r>
          </a:p>
        </p:txBody>
      </p:sp>
      <p:pic>
        <p:nvPicPr>
          <p:cNvPr id="2050" name="Picture 2" descr="Resultado de imagen para kimball spencer">
            <a:extLst>
              <a:ext uri="{FF2B5EF4-FFF2-40B4-BE49-F238E27FC236}">
                <a16:creationId xmlns:a16="http://schemas.microsoft.com/office/drawing/2014/main" id="{4AFBE6DE-6EBF-48CA-833F-0F89CF8F10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1118" y="1182318"/>
            <a:ext cx="1418603" cy="187024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80EF5885-3554-4247-B96B-5A1B129BA9BA}"/>
              </a:ext>
            </a:extLst>
          </p:cNvPr>
          <p:cNvSpPr txBox="1"/>
          <p:nvPr/>
        </p:nvSpPr>
        <p:spPr>
          <a:xfrm>
            <a:off x="2831306" y="3152001"/>
            <a:ext cx="1718226" cy="553998"/>
          </a:xfrm>
          <a:prstGeom prst="rect">
            <a:avLst/>
          </a:prstGeom>
          <a:noFill/>
        </p:spPr>
        <p:txBody>
          <a:bodyPr wrap="none" rtlCol="0">
            <a:spAutoFit/>
          </a:bodyPr>
          <a:lstStyle/>
          <a:p>
            <a:pPr algn="ctr"/>
            <a:r>
              <a:rPr lang="en-US" sz="1500" b="1" dirty="0"/>
              <a:t>President </a:t>
            </a:r>
          </a:p>
          <a:p>
            <a:pPr algn="ctr"/>
            <a:r>
              <a:rPr lang="en-US" sz="1500" b="1" dirty="0"/>
              <a:t>Spencer W. Kimball</a:t>
            </a:r>
          </a:p>
        </p:txBody>
      </p:sp>
      <p:sp>
        <p:nvSpPr>
          <p:cNvPr id="13" name="Rectangle 12">
            <a:extLst>
              <a:ext uri="{FF2B5EF4-FFF2-40B4-BE49-F238E27FC236}">
                <a16:creationId xmlns:a16="http://schemas.microsoft.com/office/drawing/2014/main" id="{8AAF10F2-88ED-4E09-ACAF-F8E252EA4B18}"/>
              </a:ext>
            </a:extLst>
          </p:cNvPr>
          <p:cNvSpPr/>
          <p:nvPr/>
        </p:nvSpPr>
        <p:spPr>
          <a:xfrm>
            <a:off x="1254035" y="3983084"/>
            <a:ext cx="4302781" cy="492443"/>
          </a:xfrm>
          <a:prstGeom prst="rect">
            <a:avLst/>
          </a:prstGeom>
        </p:spPr>
        <p:txBody>
          <a:bodyPr wrap="none">
            <a:spAutoFit/>
          </a:bodyPr>
          <a:lstStyle/>
          <a:p>
            <a:r>
              <a:rPr lang="en-US" sz="2600" b="1" dirty="0">
                <a:latin typeface="Gabriola" panose="04040605051002020D02" pitchFamily="82" charset="0"/>
              </a:rPr>
              <a:t>What about this account impresses you?</a:t>
            </a:r>
          </a:p>
        </p:txBody>
      </p:sp>
      <p:sp>
        <p:nvSpPr>
          <p:cNvPr id="15" name="Rectangle 14">
            <a:extLst>
              <a:ext uri="{FF2B5EF4-FFF2-40B4-BE49-F238E27FC236}">
                <a16:creationId xmlns:a16="http://schemas.microsoft.com/office/drawing/2014/main" id="{04687345-901E-4A33-9F42-6A886196DA9C}"/>
              </a:ext>
            </a:extLst>
          </p:cNvPr>
          <p:cNvSpPr/>
          <p:nvPr/>
        </p:nvSpPr>
        <p:spPr>
          <a:xfrm>
            <a:off x="1254034" y="4475527"/>
            <a:ext cx="9135669" cy="892552"/>
          </a:xfrm>
          <a:prstGeom prst="rect">
            <a:avLst/>
          </a:prstGeom>
        </p:spPr>
        <p:txBody>
          <a:bodyPr wrap="square">
            <a:spAutoFit/>
          </a:bodyPr>
          <a:lstStyle/>
          <a:p>
            <a:pPr algn="just"/>
            <a:r>
              <a:rPr lang="en-US" sz="2600" b="1" dirty="0">
                <a:latin typeface="Gabriola" panose="04040605051002020D02" pitchFamily="82" charset="0"/>
              </a:rPr>
              <a:t>How was President Kimball’s reverence for the Lord’s name different from the way many people in the world today use the Lord’s name?</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11" name="Rectangle 10">
            <a:extLst>
              <a:ext uri="{FF2B5EF4-FFF2-40B4-BE49-F238E27FC236}">
                <a16:creationId xmlns:a16="http://schemas.microsoft.com/office/drawing/2014/main" id="{2EB0B0BD-2473-46EB-9525-295D82F63900}"/>
              </a:ext>
            </a:extLst>
          </p:cNvPr>
          <p:cNvSpPr/>
          <p:nvPr/>
        </p:nvSpPr>
        <p:spPr>
          <a:xfrm>
            <a:off x="1273274" y="933809"/>
            <a:ext cx="3941207" cy="400110"/>
          </a:xfrm>
          <a:prstGeom prst="rect">
            <a:avLst/>
          </a:prstGeom>
        </p:spPr>
        <p:txBody>
          <a:bodyPr wrap="none">
            <a:spAutoFit/>
          </a:bodyPr>
          <a:lstStyle/>
          <a:p>
            <a:r>
              <a:rPr lang="en-US" sz="2000" b="1" dirty="0">
                <a:latin typeface="Dubai" panose="020B0503030403030204" pitchFamily="34" charset="-78"/>
                <a:cs typeface="Dubai" panose="020B0503030403030204" pitchFamily="34" charset="-78"/>
              </a:rPr>
              <a:t>Doctrine and Covenants 63:59–64.</a:t>
            </a:r>
          </a:p>
        </p:txBody>
      </p:sp>
      <p:sp>
        <p:nvSpPr>
          <p:cNvPr id="4" name="Rectangle 3">
            <a:extLst>
              <a:ext uri="{FF2B5EF4-FFF2-40B4-BE49-F238E27FC236}">
                <a16:creationId xmlns:a16="http://schemas.microsoft.com/office/drawing/2014/main" id="{79C826D3-A497-427D-9549-88E8CA92DCAD}"/>
              </a:ext>
            </a:extLst>
          </p:cNvPr>
          <p:cNvSpPr/>
          <p:nvPr/>
        </p:nvSpPr>
        <p:spPr>
          <a:xfrm>
            <a:off x="1273274" y="1211572"/>
            <a:ext cx="9023668" cy="2800767"/>
          </a:xfrm>
          <a:prstGeom prst="rect">
            <a:avLst/>
          </a:prstGeom>
        </p:spPr>
        <p:txBody>
          <a:bodyPr wrap="square">
            <a:spAutoFit/>
          </a:bodyPr>
          <a:lstStyle/>
          <a:p>
            <a:pPr algn="just" fontAlgn="base"/>
            <a:r>
              <a:rPr lang="en-US" sz="1600" b="1" dirty="0">
                <a:latin typeface="Palatino"/>
              </a:rPr>
              <a:t>59 </a:t>
            </a:r>
            <a:r>
              <a:rPr lang="en-US" sz="1600" dirty="0">
                <a:latin typeface="Palatino"/>
              </a:rPr>
              <a:t>Behold, I am from above, and my power lieth beneath. I am over all, and in all, and through all, and search all things, and the day cometh that all things shall be subject unto me.</a:t>
            </a:r>
          </a:p>
          <a:p>
            <a:pPr algn="just" fontAlgn="base"/>
            <a:r>
              <a:rPr lang="en-US" sz="1600" b="1" dirty="0">
                <a:latin typeface="Palatino"/>
              </a:rPr>
              <a:t>60 </a:t>
            </a:r>
            <a:r>
              <a:rPr lang="en-US" sz="1600" dirty="0">
                <a:latin typeface="Palatino"/>
              </a:rPr>
              <a:t>Behold, I am Alpha and Omega, even Jesus Christ.</a:t>
            </a:r>
          </a:p>
          <a:p>
            <a:pPr algn="just" fontAlgn="base"/>
            <a:r>
              <a:rPr lang="en-US" sz="1600" b="1" dirty="0">
                <a:latin typeface="Palatino"/>
              </a:rPr>
              <a:t>61 </a:t>
            </a:r>
            <a:r>
              <a:rPr lang="en-US" sz="1600" dirty="0">
                <a:latin typeface="Palatino"/>
              </a:rPr>
              <a:t>Wherefore, let all men beware how they take my name in their lips—</a:t>
            </a:r>
          </a:p>
          <a:p>
            <a:pPr algn="just" fontAlgn="base"/>
            <a:r>
              <a:rPr lang="en-US" sz="1600" b="1" dirty="0">
                <a:latin typeface="Palatino"/>
              </a:rPr>
              <a:t>62 </a:t>
            </a:r>
            <a:r>
              <a:rPr lang="en-US" sz="1600" dirty="0">
                <a:latin typeface="Palatino"/>
              </a:rPr>
              <a:t>For behold, verily I say, that many there be who are under this condemnation, who use the name of the Lord, and use it in vain, having not authority.</a:t>
            </a:r>
          </a:p>
          <a:p>
            <a:pPr algn="just" fontAlgn="base"/>
            <a:r>
              <a:rPr lang="en-US" sz="1600" b="1" dirty="0">
                <a:latin typeface="Palatino"/>
              </a:rPr>
              <a:t>63 </a:t>
            </a:r>
            <a:r>
              <a:rPr lang="en-US" sz="1600" dirty="0">
                <a:latin typeface="Palatino"/>
              </a:rPr>
              <a:t>Wherefore, let the church repent of their sins, and I, the Lord, will own them; otherwise they shall be cut off.</a:t>
            </a:r>
          </a:p>
          <a:p>
            <a:pPr algn="just" fontAlgn="base"/>
            <a:r>
              <a:rPr lang="en-US" sz="1600" b="1" dirty="0">
                <a:latin typeface="Palatino"/>
              </a:rPr>
              <a:t>64 </a:t>
            </a:r>
            <a:r>
              <a:rPr lang="en-US" sz="1600" dirty="0">
                <a:latin typeface="Palatino"/>
              </a:rPr>
              <a:t>Remember that that which cometh from above is sacred, and must be spoken with care, and by constraint of the Spirit; and in this there is no condemnation, and ye receive the Spirit through prayer; wherefore, without this there remaineth condemnation.</a:t>
            </a:r>
            <a:endParaRPr lang="en-US" sz="1600" b="0" i="0" dirty="0">
              <a:effectLst/>
              <a:latin typeface="Palatino"/>
            </a:endParaRPr>
          </a:p>
        </p:txBody>
      </p:sp>
      <p:sp>
        <p:nvSpPr>
          <p:cNvPr id="5" name="Rectangle 4">
            <a:extLst>
              <a:ext uri="{FF2B5EF4-FFF2-40B4-BE49-F238E27FC236}">
                <a16:creationId xmlns:a16="http://schemas.microsoft.com/office/drawing/2014/main" id="{9A9A3FAE-4C80-40CF-B44B-2E0AD0B04EA4}"/>
              </a:ext>
            </a:extLst>
          </p:cNvPr>
          <p:cNvSpPr/>
          <p:nvPr/>
        </p:nvSpPr>
        <p:spPr>
          <a:xfrm>
            <a:off x="1273274" y="4012339"/>
            <a:ext cx="6423553" cy="492443"/>
          </a:xfrm>
          <a:prstGeom prst="rect">
            <a:avLst/>
          </a:prstGeom>
        </p:spPr>
        <p:txBody>
          <a:bodyPr wrap="none">
            <a:spAutoFit/>
          </a:bodyPr>
          <a:lstStyle/>
          <a:p>
            <a:r>
              <a:rPr lang="en-US" sz="2600" b="1" dirty="0">
                <a:latin typeface="Gabriola" panose="04040605051002020D02" pitchFamily="82" charset="0"/>
              </a:rPr>
              <a:t>What did you find about how we are to use the Lord’s name? </a:t>
            </a:r>
          </a:p>
        </p:txBody>
      </p:sp>
      <p:sp>
        <p:nvSpPr>
          <p:cNvPr id="7" name="Rectangle 6">
            <a:extLst>
              <a:ext uri="{FF2B5EF4-FFF2-40B4-BE49-F238E27FC236}">
                <a16:creationId xmlns:a16="http://schemas.microsoft.com/office/drawing/2014/main" id="{F563319E-8F93-4A28-BE0D-D8A4E3B71874}"/>
              </a:ext>
            </a:extLst>
          </p:cNvPr>
          <p:cNvSpPr/>
          <p:nvPr/>
        </p:nvSpPr>
        <p:spPr>
          <a:xfrm>
            <a:off x="1273274" y="4504782"/>
            <a:ext cx="6210483"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name of Jesus Christ is sacred and must be spoken with care.</a:t>
            </a:r>
          </a:p>
        </p:txBody>
      </p:sp>
    </p:spTree>
    <p:extLst>
      <p:ext uri="{BB962C8B-B14F-4D97-AF65-F5344CB8AC3E}">
        <p14:creationId xmlns:p14="http://schemas.microsoft.com/office/powerpoint/2010/main" val="9548485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2" name="Rectangle 1">
            <a:extLst>
              <a:ext uri="{FF2B5EF4-FFF2-40B4-BE49-F238E27FC236}">
                <a16:creationId xmlns:a16="http://schemas.microsoft.com/office/drawing/2014/main" id="{9EC0F5C4-EE22-41FB-8EC3-AF462298E5B0}"/>
              </a:ext>
            </a:extLst>
          </p:cNvPr>
          <p:cNvSpPr/>
          <p:nvPr/>
        </p:nvSpPr>
        <p:spPr>
          <a:xfrm>
            <a:off x="1311964" y="890974"/>
            <a:ext cx="6785113" cy="492443"/>
          </a:xfrm>
          <a:prstGeom prst="rect">
            <a:avLst/>
          </a:prstGeom>
        </p:spPr>
        <p:txBody>
          <a:bodyPr wrap="square">
            <a:spAutoFit/>
          </a:bodyPr>
          <a:lstStyle/>
          <a:p>
            <a:r>
              <a:rPr lang="en-US" sz="2600" b="1" dirty="0">
                <a:latin typeface="Gabriola" panose="04040605051002020D02" pitchFamily="82" charset="0"/>
              </a:rPr>
              <a:t>Why do you think we are to use the Savior’s name with reverence?</a:t>
            </a:r>
          </a:p>
        </p:txBody>
      </p:sp>
      <p:sp>
        <p:nvSpPr>
          <p:cNvPr id="3" name="Rectangle 2">
            <a:extLst>
              <a:ext uri="{FF2B5EF4-FFF2-40B4-BE49-F238E27FC236}">
                <a16:creationId xmlns:a16="http://schemas.microsoft.com/office/drawing/2014/main" id="{9F00EA89-36F3-4A7B-B2B7-F07DBAC3AC54}"/>
              </a:ext>
            </a:extLst>
          </p:cNvPr>
          <p:cNvSpPr/>
          <p:nvPr/>
        </p:nvSpPr>
        <p:spPr>
          <a:xfrm>
            <a:off x="1311964" y="1383417"/>
            <a:ext cx="8865706" cy="1292662"/>
          </a:xfrm>
          <a:prstGeom prst="rect">
            <a:avLst/>
          </a:prstGeom>
        </p:spPr>
        <p:txBody>
          <a:bodyPr wrap="square">
            <a:spAutoFit/>
          </a:bodyPr>
          <a:lstStyle/>
          <a:p>
            <a:pPr algn="just"/>
            <a:r>
              <a:rPr lang="en-US" sz="2600" b="1" dirty="0">
                <a:latin typeface="Gabriola" panose="04040605051002020D02" pitchFamily="82" charset="0"/>
              </a:rPr>
              <a:t>How does Doctrine and Covenants 63:62 increase your understanding of what it means to take the name of the Lord in vain? How does this verse apply to priesthood ordinances?</a:t>
            </a:r>
          </a:p>
        </p:txBody>
      </p:sp>
      <p:sp>
        <p:nvSpPr>
          <p:cNvPr id="4" name="Rectangle 3">
            <a:extLst>
              <a:ext uri="{FF2B5EF4-FFF2-40B4-BE49-F238E27FC236}">
                <a16:creationId xmlns:a16="http://schemas.microsoft.com/office/drawing/2014/main" id="{5108E74F-FBA4-490F-A47A-92498961B24A}"/>
              </a:ext>
            </a:extLst>
          </p:cNvPr>
          <p:cNvSpPr/>
          <p:nvPr/>
        </p:nvSpPr>
        <p:spPr>
          <a:xfrm>
            <a:off x="1311964" y="2676079"/>
            <a:ext cx="8865706" cy="492443"/>
          </a:xfrm>
          <a:prstGeom prst="rect">
            <a:avLst/>
          </a:prstGeom>
        </p:spPr>
        <p:txBody>
          <a:bodyPr wrap="square">
            <a:spAutoFit/>
          </a:bodyPr>
          <a:lstStyle/>
          <a:p>
            <a:pPr algn="just"/>
            <a:r>
              <a:rPr lang="en-US" sz="2600" b="1" dirty="0">
                <a:latin typeface="Gabriola" panose="04040605051002020D02" pitchFamily="82" charset="0"/>
              </a:rPr>
              <a:t>What can we do to remember that it is sacred and must be spoken with care?</a:t>
            </a:r>
          </a:p>
        </p:txBody>
      </p:sp>
      <p:sp>
        <p:nvSpPr>
          <p:cNvPr id="5" name="Rectangle 4">
            <a:extLst>
              <a:ext uri="{FF2B5EF4-FFF2-40B4-BE49-F238E27FC236}">
                <a16:creationId xmlns:a16="http://schemas.microsoft.com/office/drawing/2014/main" id="{6C39E798-382C-4FCF-9EF4-76F10D88742B}"/>
              </a:ext>
            </a:extLst>
          </p:cNvPr>
          <p:cNvSpPr/>
          <p:nvPr/>
        </p:nvSpPr>
        <p:spPr>
          <a:xfrm>
            <a:off x="1311964" y="3043148"/>
            <a:ext cx="8865706" cy="892552"/>
          </a:xfrm>
          <a:prstGeom prst="rect">
            <a:avLst/>
          </a:prstGeom>
        </p:spPr>
        <p:txBody>
          <a:bodyPr wrap="square">
            <a:spAutoFit/>
          </a:bodyPr>
          <a:lstStyle/>
          <a:p>
            <a:pPr algn="just"/>
            <a:r>
              <a:rPr lang="en-US" sz="2600" b="1" dirty="0">
                <a:latin typeface="Gabriola" panose="04040605051002020D02" pitchFamily="82" charset="0"/>
              </a:rPr>
              <a:t>What are some other words or subjects that “come from above” and are sacred? How can we make sure we speak about them “with care”?</a:t>
            </a:r>
          </a:p>
        </p:txBody>
      </p:sp>
    </p:spTree>
    <p:extLst>
      <p:ext uri="{BB962C8B-B14F-4D97-AF65-F5344CB8AC3E}">
        <p14:creationId xmlns:p14="http://schemas.microsoft.com/office/powerpoint/2010/main" val="32122687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1250" fill="hold"/>
                                        <p:tgtEl>
                                          <p:spTgt spid="3"/>
                                        </p:tgtEl>
                                        <p:attrNameLst>
                                          <p:attrName>ppt_x</p:attrName>
                                        </p:attrNameLst>
                                      </p:cBhvr>
                                      <p:tavLst>
                                        <p:tav tm="0">
                                          <p:val>
                                            <p:strVal val="#ppt_x"/>
                                          </p:val>
                                        </p:tav>
                                        <p:tav tm="100000">
                                          <p:val>
                                            <p:strVal val="#ppt_x"/>
                                          </p:val>
                                        </p:tav>
                                      </p:tavLst>
                                    </p:anim>
                                    <p:anim calcmode="lin" valueType="num">
                                      <p:cBhvr additive="base">
                                        <p:cTn id="15" dur="125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1000" fill="hold"/>
                                        <p:tgtEl>
                                          <p:spTgt spid="5"/>
                                        </p:tgtEl>
                                        <p:attrNameLst>
                                          <p:attrName>ppt_x</p:attrName>
                                        </p:attrNameLst>
                                      </p:cBhvr>
                                      <p:tavLst>
                                        <p:tav tm="0">
                                          <p:val>
                                            <p:strVal val="1+#ppt_w/2"/>
                                          </p:val>
                                        </p:tav>
                                        <p:tav tm="100000">
                                          <p:val>
                                            <p:strVal val="#ppt_x"/>
                                          </p:val>
                                        </p:tav>
                                      </p:tavLst>
                                    </p:anim>
                                    <p:anim calcmode="lin" valueType="num">
                                      <p:cBhvr additive="base">
                                        <p:cTn id="2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2" name="Rectangle 1">
            <a:extLst>
              <a:ext uri="{FF2B5EF4-FFF2-40B4-BE49-F238E27FC236}">
                <a16:creationId xmlns:a16="http://schemas.microsoft.com/office/drawing/2014/main" id="{17A8D584-F4F3-4A33-81EF-910E7DC45CD8}"/>
              </a:ext>
            </a:extLst>
          </p:cNvPr>
          <p:cNvSpPr/>
          <p:nvPr/>
        </p:nvSpPr>
        <p:spPr>
          <a:xfrm>
            <a:off x="3535225" y="890974"/>
            <a:ext cx="4694376" cy="177271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007543C0-0CD8-4F8E-950A-9436D77FE1D3}"/>
              </a:ext>
            </a:extLst>
          </p:cNvPr>
          <p:cNvSpPr txBox="1"/>
          <p:nvPr/>
        </p:nvSpPr>
        <p:spPr>
          <a:xfrm>
            <a:off x="4585252" y="904226"/>
            <a:ext cx="3684105" cy="1754326"/>
          </a:xfrm>
          <a:prstGeom prst="rect">
            <a:avLst/>
          </a:prstGeom>
          <a:noFill/>
        </p:spPr>
        <p:txBody>
          <a:bodyPr wrap="square" rtlCol="0">
            <a:spAutoFit/>
          </a:bodyPr>
          <a:lstStyle/>
          <a:p>
            <a:pPr algn="just"/>
            <a:r>
              <a:rPr lang="en-US" dirty="0"/>
              <a:t>“There are no more sacred or significant words in all of our language than the names of God the Father and his Son, Jesus Christ” (“Reverent and Clean,” Ensign, May 1986,50).</a:t>
            </a:r>
          </a:p>
        </p:txBody>
      </p:sp>
      <p:pic>
        <p:nvPicPr>
          <p:cNvPr id="5" name="Picture 4">
            <a:extLst>
              <a:ext uri="{FF2B5EF4-FFF2-40B4-BE49-F238E27FC236}">
                <a16:creationId xmlns:a16="http://schemas.microsoft.com/office/drawing/2014/main" id="{88A4B07A-26B2-4562-9811-3D1BD63772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7989" y="978603"/>
            <a:ext cx="957263" cy="1195388"/>
          </a:xfrm>
          <a:prstGeom prst="rect">
            <a:avLst/>
          </a:prstGeom>
        </p:spPr>
      </p:pic>
      <p:sp>
        <p:nvSpPr>
          <p:cNvPr id="6" name="TextBox 5">
            <a:extLst>
              <a:ext uri="{FF2B5EF4-FFF2-40B4-BE49-F238E27FC236}">
                <a16:creationId xmlns:a16="http://schemas.microsoft.com/office/drawing/2014/main" id="{097BC94C-037B-42E4-A64D-C0DD65F80751}"/>
              </a:ext>
            </a:extLst>
          </p:cNvPr>
          <p:cNvSpPr txBox="1"/>
          <p:nvPr/>
        </p:nvSpPr>
        <p:spPr>
          <a:xfrm>
            <a:off x="3574981" y="2135664"/>
            <a:ext cx="1153072" cy="492443"/>
          </a:xfrm>
          <a:prstGeom prst="rect">
            <a:avLst/>
          </a:prstGeom>
          <a:noFill/>
        </p:spPr>
        <p:txBody>
          <a:bodyPr wrap="none" rtlCol="0">
            <a:spAutoFit/>
          </a:bodyPr>
          <a:lstStyle/>
          <a:p>
            <a:pPr algn="ctr"/>
            <a:r>
              <a:rPr lang="en-US" sz="1300" b="1" dirty="0"/>
              <a:t>Elder</a:t>
            </a:r>
          </a:p>
          <a:p>
            <a:pPr algn="ctr"/>
            <a:r>
              <a:rPr lang="en-US" sz="1300" b="1" dirty="0"/>
              <a:t>Dallin H. Oaks</a:t>
            </a:r>
          </a:p>
        </p:txBody>
      </p:sp>
      <p:sp>
        <p:nvSpPr>
          <p:cNvPr id="7" name="Rectangle 6">
            <a:extLst>
              <a:ext uri="{FF2B5EF4-FFF2-40B4-BE49-F238E27FC236}">
                <a16:creationId xmlns:a16="http://schemas.microsoft.com/office/drawing/2014/main" id="{58CB99CA-D148-4353-A54E-D072FD5497B7}"/>
              </a:ext>
            </a:extLst>
          </p:cNvPr>
          <p:cNvSpPr/>
          <p:nvPr/>
        </p:nvSpPr>
        <p:spPr>
          <a:xfrm>
            <a:off x="2425148" y="2936557"/>
            <a:ext cx="7341704" cy="492443"/>
          </a:xfrm>
          <a:prstGeom prst="rect">
            <a:avLst/>
          </a:prstGeom>
        </p:spPr>
        <p:txBody>
          <a:bodyPr wrap="square">
            <a:spAutoFit/>
          </a:bodyPr>
          <a:lstStyle/>
          <a:p>
            <a:pPr algn="just"/>
            <a:r>
              <a:rPr lang="en-US" sz="2600" b="1" dirty="0">
                <a:latin typeface="Gabriola" panose="04040605051002020D02" pitchFamily="82" charset="0"/>
              </a:rPr>
              <a:t>Why are the names of God the Father and Jesus Christ sacred to you? </a:t>
            </a:r>
          </a:p>
        </p:txBody>
      </p:sp>
    </p:spTree>
    <p:extLst>
      <p:ext uri="{BB962C8B-B14F-4D97-AF65-F5344CB8AC3E}">
        <p14:creationId xmlns:p14="http://schemas.microsoft.com/office/powerpoint/2010/main" val="13124198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3" name="Rectangle 2">
            <a:extLst>
              <a:ext uri="{FF2B5EF4-FFF2-40B4-BE49-F238E27FC236}">
                <a16:creationId xmlns:a16="http://schemas.microsoft.com/office/drawing/2014/main" id="{A45A8041-F84B-4507-A449-C607E8B54304}"/>
              </a:ext>
            </a:extLst>
          </p:cNvPr>
          <p:cNvSpPr/>
          <p:nvPr/>
        </p:nvSpPr>
        <p:spPr>
          <a:xfrm>
            <a:off x="3060502" y="2459504"/>
            <a:ext cx="6070996" cy="1938992"/>
          </a:xfrm>
          <a:prstGeom prst="rect">
            <a:avLst/>
          </a:prstGeom>
        </p:spPr>
        <p:txBody>
          <a:bodyPr wrap="square">
            <a:spAutoFit/>
          </a:bodyPr>
          <a:lstStyle/>
          <a:p>
            <a:pPr algn="ctr"/>
            <a:r>
              <a:rPr lang="en-US" sz="6000" b="1" dirty="0">
                <a:solidFill>
                  <a:schemeClr val="tx1">
                    <a:lumMod val="95000"/>
                    <a:lumOff val="5000"/>
                  </a:schemeClr>
                </a:solidFill>
                <a:effectLst>
                  <a:outerShdw blurRad="38100" dist="38100" dir="2700000" algn="tl">
                    <a:srgbClr val="000000">
                      <a:alpha val="43137"/>
                    </a:srgbClr>
                  </a:outerShdw>
                </a:effectLst>
                <a:latin typeface="Gabriola" panose="04040605051002020D02" pitchFamily="82" charset="0"/>
                <a:ea typeface="Microsoft JhengHei" panose="020B0604030504040204" pitchFamily="34" charset="-120"/>
              </a:rPr>
              <a:t>Doctrine and Covenants 63:22-66.</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1400">
        <p:blinds/>
      </p:transition>
    </mc:Choice>
    <mc:Fallback>
      <p:transition spd="slow">
        <p:blind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2" name="Rectangle 1">
            <a:extLst>
              <a:ext uri="{FF2B5EF4-FFF2-40B4-BE49-F238E27FC236}">
                <a16:creationId xmlns:a16="http://schemas.microsoft.com/office/drawing/2014/main" id="{5C7FDE2F-2F6E-45E3-B421-4E493E005FE1}"/>
              </a:ext>
            </a:extLst>
          </p:cNvPr>
          <p:cNvSpPr/>
          <p:nvPr/>
        </p:nvSpPr>
        <p:spPr>
          <a:xfrm>
            <a:off x="1511810" y="890974"/>
            <a:ext cx="3941207" cy="400110"/>
          </a:xfrm>
          <a:prstGeom prst="rect">
            <a:avLst/>
          </a:prstGeom>
        </p:spPr>
        <p:txBody>
          <a:bodyPr wrap="none">
            <a:spAutoFit/>
          </a:bodyPr>
          <a:lstStyle/>
          <a:p>
            <a:r>
              <a:rPr lang="en-US" sz="2000" b="1" dirty="0">
                <a:latin typeface="Dubai" panose="020B0503030403030204" pitchFamily="34" charset="-78"/>
                <a:cs typeface="Dubai" panose="020B0503030403030204" pitchFamily="34" charset="-78"/>
              </a:rPr>
              <a:t>Doctrine and Covenants 63:22–54.</a:t>
            </a:r>
          </a:p>
        </p:txBody>
      </p:sp>
      <p:sp>
        <p:nvSpPr>
          <p:cNvPr id="6" name="Rectangle 5">
            <a:extLst>
              <a:ext uri="{FF2B5EF4-FFF2-40B4-BE49-F238E27FC236}">
                <a16:creationId xmlns:a16="http://schemas.microsoft.com/office/drawing/2014/main" id="{F3594C9B-E91C-4DDB-84F9-5BEC6B043337}"/>
              </a:ext>
            </a:extLst>
          </p:cNvPr>
          <p:cNvSpPr/>
          <p:nvPr/>
        </p:nvSpPr>
        <p:spPr>
          <a:xfrm>
            <a:off x="2677435" y="2459504"/>
            <a:ext cx="6837128" cy="1569660"/>
          </a:xfrm>
          <a:prstGeom prst="rect">
            <a:avLst/>
          </a:prstGeom>
        </p:spPr>
        <p:txBody>
          <a:bodyPr wrap="none">
            <a:spAutoFit/>
          </a:bodyPr>
          <a:lstStyle/>
          <a:p>
            <a:pPr algn="ctr"/>
            <a:r>
              <a:rPr lang="en-US" sz="4800" b="1" dirty="0">
                <a:latin typeface="Gabriola" panose="04040605051002020D02" pitchFamily="82" charset="0"/>
              </a:rPr>
              <a:t>“The Lord promises blessings to the </a:t>
            </a:r>
          </a:p>
          <a:p>
            <a:pPr algn="ctr"/>
            <a:r>
              <a:rPr lang="en-US" sz="4800" b="1" dirty="0">
                <a:latin typeface="Gabriola" panose="04040605051002020D02" pitchFamily="82" charset="0"/>
              </a:rPr>
              <a:t>faithful in the last days”</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VERDADERO O FALSO">
            <a:extLst>
              <a:ext uri="{FF2B5EF4-FFF2-40B4-BE49-F238E27FC236}">
                <a16:creationId xmlns:a16="http://schemas.microsoft.com/office/drawing/2014/main" id="{E3944723-1B26-4104-941C-B49C822B64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4792" y="1697034"/>
            <a:ext cx="701064" cy="392596"/>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2" name="Rectangle 1">
            <a:extLst>
              <a:ext uri="{FF2B5EF4-FFF2-40B4-BE49-F238E27FC236}">
                <a16:creationId xmlns:a16="http://schemas.microsoft.com/office/drawing/2014/main" id="{D823BCCA-51D8-4D6A-8244-63145C1CC43A}"/>
              </a:ext>
            </a:extLst>
          </p:cNvPr>
          <p:cNvSpPr/>
          <p:nvPr/>
        </p:nvSpPr>
        <p:spPr>
          <a:xfrm>
            <a:off x="1134792" y="890974"/>
            <a:ext cx="6866207" cy="492443"/>
          </a:xfrm>
          <a:prstGeom prst="rect">
            <a:avLst/>
          </a:prstGeom>
        </p:spPr>
        <p:txBody>
          <a:bodyPr wrap="square">
            <a:spAutoFit/>
          </a:bodyPr>
          <a:lstStyle/>
          <a:p>
            <a:r>
              <a:rPr lang="en-US" sz="2600" b="1" dirty="0">
                <a:latin typeface="Gabriola" panose="04040605051002020D02" pitchFamily="82" charset="0"/>
              </a:rPr>
              <a:t>Why might some people feel worried about living in the last days? </a:t>
            </a:r>
          </a:p>
        </p:txBody>
      </p:sp>
      <p:sp>
        <p:nvSpPr>
          <p:cNvPr id="3" name="Rectangle 2">
            <a:extLst>
              <a:ext uri="{FF2B5EF4-FFF2-40B4-BE49-F238E27FC236}">
                <a16:creationId xmlns:a16="http://schemas.microsoft.com/office/drawing/2014/main" id="{01E4E237-1269-45EE-ADA3-3DD79D14D9E6}"/>
              </a:ext>
            </a:extLst>
          </p:cNvPr>
          <p:cNvSpPr/>
          <p:nvPr/>
        </p:nvSpPr>
        <p:spPr>
          <a:xfrm>
            <a:off x="1134792" y="2252870"/>
            <a:ext cx="9453696" cy="27564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n-US" sz="1700" dirty="0"/>
              <a:t>____1. During the wars in the last days, wicked people will destroy one another. (SeeD&amp;C 63:32–33.)</a:t>
            </a:r>
          </a:p>
          <a:p>
            <a:pPr algn="just"/>
            <a:r>
              <a:rPr lang="en-US" sz="1700" dirty="0"/>
              <a:t>____2. The righteous Saints will easily escape all the destruction of the last days. (SeeD&amp;C 63:34.) </a:t>
            </a:r>
          </a:p>
          <a:p>
            <a:pPr algn="just"/>
            <a:r>
              <a:rPr lang="en-US" sz="1700" dirty="0"/>
              <a:t>____3. When Jesus Christ comes again, He will destroy any wicked people who are still on the earth. (SeeD&amp;C 63:34.) </a:t>
            </a:r>
          </a:p>
          <a:p>
            <a:pPr algn="just"/>
            <a:r>
              <a:rPr lang="en-US" sz="1700" dirty="0"/>
              <a:t>____4. Those who are faithful will eventually overcome all the challenges of this life. (SeeD&amp;C 63:47–48.) </a:t>
            </a:r>
          </a:p>
          <a:p>
            <a:pPr algn="just"/>
            <a:r>
              <a:rPr lang="en-US" sz="1700" dirty="0"/>
              <a:t>____5. Righteous people who die before the Second Coming will be resurrected when the Savior comes to the earth. (SeeD&amp;C 63:49.) </a:t>
            </a:r>
          </a:p>
          <a:p>
            <a:pPr algn="just"/>
            <a:r>
              <a:rPr lang="en-US" sz="1700" dirty="0"/>
              <a:t>____6. Righteous people who are living on the earth at the time of the Second Coming will never die. (SeeD&amp;C 63:50–51.)</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
                                        <p:tgtEl>
                                          <p:spTgt spid="1026"/>
                                        </p:tgtEl>
                                      </p:cBhvr>
                                    </p:animEffect>
                                    <p:anim calcmode="lin" valueType="num">
                                      <p:cBhvr>
                                        <p:cTn id="13" dur="400" fill="hold"/>
                                        <p:tgtEl>
                                          <p:spTgt spid="1026"/>
                                        </p:tgtEl>
                                        <p:attrNameLst>
                                          <p:attrName>ppt_x</p:attrName>
                                        </p:attrNameLst>
                                      </p:cBhvr>
                                      <p:tavLst>
                                        <p:tav tm="0">
                                          <p:val>
                                            <p:strVal val="#ppt_x"/>
                                          </p:val>
                                        </p:tav>
                                        <p:tav tm="100000">
                                          <p:val>
                                            <p:strVal val="#ppt_x"/>
                                          </p:val>
                                        </p:tav>
                                      </p:tavLst>
                                    </p:anim>
                                    <p:anim calcmode="lin" valueType="num">
                                      <p:cBhvr>
                                        <p:cTn id="14" dur="400" fill="hold"/>
                                        <p:tgtEl>
                                          <p:spTgt spid="1026"/>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10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10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2" name="Rectangle 1">
            <a:extLst>
              <a:ext uri="{FF2B5EF4-FFF2-40B4-BE49-F238E27FC236}">
                <a16:creationId xmlns:a16="http://schemas.microsoft.com/office/drawing/2014/main" id="{66AFE53E-5566-47EE-940B-941A81CC22D8}"/>
              </a:ext>
            </a:extLst>
          </p:cNvPr>
          <p:cNvSpPr/>
          <p:nvPr/>
        </p:nvSpPr>
        <p:spPr>
          <a:xfrm>
            <a:off x="2955234" y="906889"/>
            <a:ext cx="6016487" cy="213093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3" name="TextBox 2">
            <a:extLst>
              <a:ext uri="{FF2B5EF4-FFF2-40B4-BE49-F238E27FC236}">
                <a16:creationId xmlns:a16="http://schemas.microsoft.com/office/drawing/2014/main" id="{B2A700FB-A7D5-4A20-8542-113FBA1A602D}"/>
              </a:ext>
            </a:extLst>
          </p:cNvPr>
          <p:cNvSpPr txBox="1"/>
          <p:nvPr/>
        </p:nvSpPr>
        <p:spPr>
          <a:xfrm>
            <a:off x="4373218" y="890974"/>
            <a:ext cx="4598504" cy="2400657"/>
          </a:xfrm>
          <a:prstGeom prst="rect">
            <a:avLst/>
          </a:prstGeom>
          <a:noFill/>
        </p:spPr>
        <p:txBody>
          <a:bodyPr wrap="square" rtlCol="0">
            <a:spAutoFit/>
          </a:bodyPr>
          <a:lstStyle/>
          <a:p>
            <a:pPr algn="just"/>
            <a:r>
              <a:rPr lang="en-US" sz="1500" dirty="0"/>
              <a:t>“It is a false idea that the Saints will escape all the judgments, whilst the wicked suffer; for all flesh is subject to suffer, and ‘the righteous shall hardly escape;’ … many of the righteous shall fall a prey to disease, to pestilence, etc., by reason of the weakness of the flesh, and yet be saved in the Kingdom of God” (in History of the Church,4:11; see also Journals, Volume 1: 1832–1839,vol. 1 of the Journals series of The Joseph Smith Papers[2008], 352–53).</a:t>
            </a:r>
          </a:p>
          <a:p>
            <a:pPr algn="just"/>
            <a:endParaRPr lang="en-US" sz="1500" dirty="0"/>
          </a:p>
        </p:txBody>
      </p:sp>
      <p:pic>
        <p:nvPicPr>
          <p:cNvPr id="5" name="Picture 4">
            <a:extLst>
              <a:ext uri="{FF2B5EF4-FFF2-40B4-BE49-F238E27FC236}">
                <a16:creationId xmlns:a16="http://schemas.microsoft.com/office/drawing/2014/main" id="{36250C2E-A228-48AC-ACA6-6BE70E6F7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4505" y="998119"/>
            <a:ext cx="1298713" cy="1334264"/>
          </a:xfrm>
          <a:prstGeom prst="rect">
            <a:avLst/>
          </a:prstGeom>
        </p:spPr>
      </p:pic>
      <p:sp>
        <p:nvSpPr>
          <p:cNvPr id="6" name="TextBox 5">
            <a:extLst>
              <a:ext uri="{FF2B5EF4-FFF2-40B4-BE49-F238E27FC236}">
                <a16:creationId xmlns:a16="http://schemas.microsoft.com/office/drawing/2014/main" id="{9DE47236-2131-486F-B20B-201E50FF3CD0}"/>
              </a:ext>
            </a:extLst>
          </p:cNvPr>
          <p:cNvSpPr txBox="1"/>
          <p:nvPr/>
        </p:nvSpPr>
        <p:spPr>
          <a:xfrm>
            <a:off x="3204307" y="2423494"/>
            <a:ext cx="1168911" cy="523220"/>
          </a:xfrm>
          <a:prstGeom prst="rect">
            <a:avLst/>
          </a:prstGeom>
          <a:noFill/>
        </p:spPr>
        <p:txBody>
          <a:bodyPr wrap="none" rtlCol="0">
            <a:spAutoFit/>
          </a:bodyPr>
          <a:lstStyle/>
          <a:p>
            <a:pPr algn="ctr"/>
            <a:r>
              <a:rPr lang="en-US" sz="1400" b="1" dirty="0"/>
              <a:t>Prophet </a:t>
            </a:r>
          </a:p>
          <a:p>
            <a:pPr algn="ctr"/>
            <a:r>
              <a:rPr lang="en-US" sz="1400" b="1" dirty="0"/>
              <a:t>Joseph Smith</a:t>
            </a:r>
          </a:p>
        </p:txBody>
      </p:sp>
      <p:sp>
        <p:nvSpPr>
          <p:cNvPr id="10" name="Rectangle 9">
            <a:extLst>
              <a:ext uri="{FF2B5EF4-FFF2-40B4-BE49-F238E27FC236}">
                <a16:creationId xmlns:a16="http://schemas.microsoft.com/office/drawing/2014/main" id="{E30E00CC-07DC-461A-A4CC-F39A5C70A4C6}"/>
              </a:ext>
            </a:extLst>
          </p:cNvPr>
          <p:cNvSpPr/>
          <p:nvPr/>
        </p:nvSpPr>
        <p:spPr>
          <a:xfrm>
            <a:off x="1325217" y="3110687"/>
            <a:ext cx="8971721" cy="892552"/>
          </a:xfrm>
          <a:prstGeom prst="rect">
            <a:avLst/>
          </a:prstGeom>
        </p:spPr>
        <p:txBody>
          <a:bodyPr wrap="square">
            <a:spAutoFit/>
          </a:bodyPr>
          <a:lstStyle/>
          <a:p>
            <a:pPr algn="just"/>
            <a:r>
              <a:rPr lang="en-US" sz="2600" b="1" dirty="0">
                <a:latin typeface="Gabriola" panose="04040605051002020D02" pitchFamily="82" charset="0"/>
              </a:rPr>
              <a:t>Why do you think it is important to know that righteous people will not be spared from all the trials of the last days?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95000"/>
                <a:lumOff val="5000"/>
              </a:schemeClr>
            </a:gs>
            <a:gs pos="30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6" name="Rectangle 5">
            <a:extLst>
              <a:ext uri="{FF2B5EF4-FFF2-40B4-BE49-F238E27FC236}">
                <a16:creationId xmlns:a16="http://schemas.microsoft.com/office/drawing/2014/main" id="{E2AC3BE7-F795-450F-B969-B8F54025EBD3}"/>
              </a:ext>
            </a:extLst>
          </p:cNvPr>
          <p:cNvSpPr/>
          <p:nvPr/>
        </p:nvSpPr>
        <p:spPr>
          <a:xfrm>
            <a:off x="1511810" y="890974"/>
            <a:ext cx="3941207" cy="400110"/>
          </a:xfrm>
          <a:prstGeom prst="rect">
            <a:avLst/>
          </a:prstGeom>
        </p:spPr>
        <p:txBody>
          <a:bodyPr wrap="none">
            <a:spAutoFit/>
          </a:bodyPr>
          <a:lstStyle/>
          <a:p>
            <a:r>
              <a:rPr lang="en-US" sz="2000" b="1" dirty="0">
                <a:latin typeface="Dubai" panose="020B0503030403030204" pitchFamily="34" charset="-78"/>
                <a:cs typeface="Dubai" panose="020B0503030403030204" pitchFamily="34" charset="-78"/>
              </a:rPr>
              <a:t>Doctrine and Covenants 63:47–48.</a:t>
            </a:r>
          </a:p>
        </p:txBody>
      </p:sp>
      <p:sp>
        <p:nvSpPr>
          <p:cNvPr id="2" name="Rectangle 1">
            <a:extLst>
              <a:ext uri="{FF2B5EF4-FFF2-40B4-BE49-F238E27FC236}">
                <a16:creationId xmlns:a16="http://schemas.microsoft.com/office/drawing/2014/main" id="{9EF9BDC4-9294-4EE6-B00A-A57418A5AB78}"/>
              </a:ext>
            </a:extLst>
          </p:cNvPr>
          <p:cNvSpPr/>
          <p:nvPr/>
        </p:nvSpPr>
        <p:spPr>
          <a:xfrm>
            <a:off x="1511809" y="1185068"/>
            <a:ext cx="8785129" cy="923330"/>
          </a:xfrm>
          <a:prstGeom prst="rect">
            <a:avLst/>
          </a:prstGeom>
        </p:spPr>
        <p:txBody>
          <a:bodyPr wrap="square">
            <a:spAutoFit/>
          </a:bodyPr>
          <a:lstStyle/>
          <a:p>
            <a:pPr algn="just" fontAlgn="base"/>
            <a:r>
              <a:rPr lang="en-US" b="1" dirty="0">
                <a:solidFill>
                  <a:srgbClr val="333333"/>
                </a:solidFill>
                <a:latin typeface="Palatino"/>
              </a:rPr>
              <a:t>47 </a:t>
            </a:r>
            <a:r>
              <a:rPr lang="en-US" dirty="0">
                <a:solidFill>
                  <a:srgbClr val="333333"/>
                </a:solidFill>
                <a:latin typeface="Palatino"/>
              </a:rPr>
              <a:t>He that is faithful and endureth shall overcome the world.</a:t>
            </a:r>
          </a:p>
          <a:p>
            <a:pPr algn="just" fontAlgn="base"/>
            <a:r>
              <a:rPr lang="en-US" b="1" dirty="0">
                <a:solidFill>
                  <a:srgbClr val="333333"/>
                </a:solidFill>
                <a:latin typeface="Palatino"/>
              </a:rPr>
              <a:t>48 </a:t>
            </a:r>
            <a:r>
              <a:rPr lang="en-US" dirty="0">
                <a:solidFill>
                  <a:srgbClr val="333333"/>
                </a:solidFill>
                <a:latin typeface="Palatino"/>
              </a:rPr>
              <a:t>He that sendeth up treasures unto the land of Zion shall receive an inheritance in this world, and his works shall follow him, and also a reward in the world to come.</a:t>
            </a:r>
            <a:endParaRPr lang="en-US" b="0" i="0" dirty="0">
              <a:solidFill>
                <a:srgbClr val="333333"/>
              </a:solidFill>
              <a:effectLst/>
              <a:latin typeface="Palatino"/>
            </a:endParaRPr>
          </a:p>
        </p:txBody>
      </p:sp>
      <p:sp>
        <p:nvSpPr>
          <p:cNvPr id="4" name="Rectangle 3">
            <a:extLst>
              <a:ext uri="{FF2B5EF4-FFF2-40B4-BE49-F238E27FC236}">
                <a16:creationId xmlns:a16="http://schemas.microsoft.com/office/drawing/2014/main" id="{FAC096C8-128A-4FEE-8234-6463C2917532}"/>
              </a:ext>
            </a:extLst>
          </p:cNvPr>
          <p:cNvSpPr/>
          <p:nvPr/>
        </p:nvSpPr>
        <p:spPr>
          <a:xfrm>
            <a:off x="1511809" y="2135455"/>
            <a:ext cx="8162278" cy="492443"/>
          </a:xfrm>
          <a:prstGeom prst="rect">
            <a:avLst/>
          </a:prstGeom>
        </p:spPr>
        <p:txBody>
          <a:bodyPr wrap="square">
            <a:spAutoFit/>
          </a:bodyPr>
          <a:lstStyle/>
          <a:p>
            <a:r>
              <a:rPr lang="en-US" sz="2600" b="1" dirty="0">
                <a:latin typeface="Gabriola" panose="04040605051002020D02" pitchFamily="82" charset="0"/>
              </a:rPr>
              <a:t>How would you state the Lord’s promise in this verse as an “if–then” statement? </a:t>
            </a:r>
          </a:p>
        </p:txBody>
      </p:sp>
      <p:sp>
        <p:nvSpPr>
          <p:cNvPr id="8" name="Rectangle 7">
            <a:extLst>
              <a:ext uri="{FF2B5EF4-FFF2-40B4-BE49-F238E27FC236}">
                <a16:creationId xmlns:a16="http://schemas.microsoft.com/office/drawing/2014/main" id="{E9B797E8-1BBC-491F-90D5-C0313A671EA4}"/>
              </a:ext>
            </a:extLst>
          </p:cNvPr>
          <p:cNvSpPr/>
          <p:nvPr/>
        </p:nvSpPr>
        <p:spPr>
          <a:xfrm>
            <a:off x="1511809" y="2668207"/>
            <a:ext cx="6111545" cy="369332"/>
          </a:xfrm>
          <a:prstGeom prst="rect">
            <a:avLst/>
          </a:prstGeom>
        </p:spPr>
        <p:txBody>
          <a:bodyPr wrap="none">
            <a:spAutoFit/>
          </a:bodyPr>
          <a:lstStyle/>
          <a:p>
            <a:r>
              <a:rPr lang="en-US" i="1" dirty="0">
                <a:effectLst>
                  <a:outerShdw blurRad="38100" dist="38100" dir="2700000" algn="tl">
                    <a:srgbClr val="000000">
                      <a:alpha val="43137"/>
                    </a:srgbClr>
                  </a:outerShdw>
                </a:effectLst>
              </a:rPr>
              <a:t>if we are faithful and endure, then we will overcome the world.</a:t>
            </a:r>
          </a:p>
        </p:txBody>
      </p:sp>
      <p:sp>
        <p:nvSpPr>
          <p:cNvPr id="9" name="Rectangle 8">
            <a:extLst>
              <a:ext uri="{FF2B5EF4-FFF2-40B4-BE49-F238E27FC236}">
                <a16:creationId xmlns:a16="http://schemas.microsoft.com/office/drawing/2014/main" id="{25DBD9A4-26A3-4FA6-BE83-8A5E97AEA8B1}"/>
              </a:ext>
            </a:extLst>
          </p:cNvPr>
          <p:cNvSpPr/>
          <p:nvPr/>
        </p:nvSpPr>
        <p:spPr>
          <a:xfrm>
            <a:off x="1511809" y="3049129"/>
            <a:ext cx="7775672" cy="492443"/>
          </a:xfrm>
          <a:prstGeom prst="rect">
            <a:avLst/>
          </a:prstGeom>
        </p:spPr>
        <p:txBody>
          <a:bodyPr wrap="square">
            <a:spAutoFit/>
          </a:bodyPr>
          <a:lstStyle/>
          <a:p>
            <a:r>
              <a:rPr lang="en-US" sz="2600" b="1" dirty="0">
                <a:latin typeface="Gabriola" panose="04040605051002020D02" pitchFamily="82" charset="0"/>
              </a:rPr>
              <a:t>In what ways can the Lord help us “overcome the world” in our daily lives? </a:t>
            </a:r>
          </a:p>
        </p:txBody>
      </p:sp>
      <p:sp>
        <p:nvSpPr>
          <p:cNvPr id="10" name="Rectangle 9">
            <a:extLst>
              <a:ext uri="{FF2B5EF4-FFF2-40B4-BE49-F238E27FC236}">
                <a16:creationId xmlns:a16="http://schemas.microsoft.com/office/drawing/2014/main" id="{F1AA3E3D-A146-464B-BB61-3ED821BEFCDC}"/>
              </a:ext>
            </a:extLst>
          </p:cNvPr>
          <p:cNvSpPr/>
          <p:nvPr/>
        </p:nvSpPr>
        <p:spPr>
          <a:xfrm>
            <a:off x="1511809" y="3617058"/>
            <a:ext cx="7106690" cy="492443"/>
          </a:xfrm>
          <a:prstGeom prst="rect">
            <a:avLst/>
          </a:prstGeom>
        </p:spPr>
        <p:txBody>
          <a:bodyPr wrap="square">
            <a:spAutoFit/>
          </a:bodyPr>
          <a:lstStyle/>
          <a:p>
            <a:pPr algn="just"/>
            <a:r>
              <a:rPr lang="en-US" sz="2600" b="1" dirty="0">
                <a:latin typeface="Gabriola" panose="04040605051002020D02" pitchFamily="82" charset="0"/>
              </a:rPr>
              <a:t>In what ways can the Lord help us “overcome the world” after we die?</a:t>
            </a:r>
          </a:p>
        </p:txBody>
      </p:sp>
      <p:sp>
        <p:nvSpPr>
          <p:cNvPr id="11" name="Rectangle 10">
            <a:extLst>
              <a:ext uri="{FF2B5EF4-FFF2-40B4-BE49-F238E27FC236}">
                <a16:creationId xmlns:a16="http://schemas.microsoft.com/office/drawing/2014/main" id="{F98B701C-45E7-42AD-9DA5-03956D2299B2}"/>
              </a:ext>
            </a:extLst>
          </p:cNvPr>
          <p:cNvSpPr/>
          <p:nvPr/>
        </p:nvSpPr>
        <p:spPr>
          <a:xfrm>
            <a:off x="1511809" y="4195539"/>
            <a:ext cx="3511602" cy="400110"/>
          </a:xfrm>
          <a:prstGeom prst="rect">
            <a:avLst/>
          </a:prstGeom>
        </p:spPr>
        <p:txBody>
          <a:bodyPr wrap="none">
            <a:spAutoFit/>
          </a:bodyPr>
          <a:lstStyle/>
          <a:p>
            <a:r>
              <a:rPr lang="en-US" sz="2000" b="1" dirty="0">
                <a:latin typeface="Dubai" panose="020B0503030403030204" pitchFamily="34" charset="-78"/>
                <a:cs typeface="Dubai" panose="020B0503030403030204" pitchFamily="34" charset="-78"/>
              </a:rPr>
              <a:t>Doctrine and Covenants 63:49.</a:t>
            </a:r>
          </a:p>
        </p:txBody>
      </p:sp>
      <p:sp>
        <p:nvSpPr>
          <p:cNvPr id="12" name="Rectangle 11">
            <a:extLst>
              <a:ext uri="{FF2B5EF4-FFF2-40B4-BE49-F238E27FC236}">
                <a16:creationId xmlns:a16="http://schemas.microsoft.com/office/drawing/2014/main" id="{93CC8B1F-539E-430A-9ADD-3973395E9E0F}"/>
              </a:ext>
            </a:extLst>
          </p:cNvPr>
          <p:cNvSpPr/>
          <p:nvPr/>
        </p:nvSpPr>
        <p:spPr>
          <a:xfrm>
            <a:off x="1511809" y="4500109"/>
            <a:ext cx="8769584" cy="1200329"/>
          </a:xfrm>
          <a:prstGeom prst="rect">
            <a:avLst/>
          </a:prstGeom>
        </p:spPr>
        <p:txBody>
          <a:bodyPr wrap="square">
            <a:spAutoFit/>
          </a:bodyPr>
          <a:lstStyle/>
          <a:p>
            <a:pPr algn="just"/>
            <a:r>
              <a:rPr lang="en-US" dirty="0">
                <a:latin typeface="Palatino"/>
              </a:rPr>
              <a:t>Yea, and blessed are the dead that die in the Lord, from henceforth, when the Lord shall come, and old things shall pass away, and all things become new, they shall rise from the dead and shall not die after, and shall receive an inheritance before the Lord, in the holy city.</a:t>
            </a:r>
            <a:endParaRPr lang="en-US" dirty="0"/>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10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trips(downLeft)">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1250" fill="hold"/>
                                        <p:tgtEl>
                                          <p:spTgt spid="9"/>
                                        </p:tgtEl>
                                        <p:attrNameLst>
                                          <p:attrName>ppt_x</p:attrName>
                                        </p:attrNameLst>
                                      </p:cBhvr>
                                      <p:tavLst>
                                        <p:tav tm="0">
                                          <p:val>
                                            <p:strVal val="0-#ppt_w/2"/>
                                          </p:val>
                                        </p:tav>
                                        <p:tav tm="100000">
                                          <p:val>
                                            <p:strVal val="#ppt_x"/>
                                          </p:val>
                                        </p:tav>
                                      </p:tavLst>
                                    </p:anim>
                                    <p:anim calcmode="lin" valueType="num">
                                      <p:cBhvr additive="base">
                                        <p:cTn id="28" dur="125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strips(downLeft)">
                                      <p:cBhvr>
                                        <p:cTn id="40" dur="1000"/>
                                        <p:tgtEl>
                                          <p:spTgt spid="11"/>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strips(downLeft)">
                                      <p:cBhvr>
                                        <p:cTn id="4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4" grpId="0"/>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4" name="Rectangle 3">
            <a:extLst>
              <a:ext uri="{FF2B5EF4-FFF2-40B4-BE49-F238E27FC236}">
                <a16:creationId xmlns:a16="http://schemas.microsoft.com/office/drawing/2014/main" id="{02575ADE-98F0-4D04-9DDA-870093FAEC67}"/>
              </a:ext>
            </a:extLst>
          </p:cNvPr>
          <p:cNvSpPr/>
          <p:nvPr/>
        </p:nvSpPr>
        <p:spPr>
          <a:xfrm>
            <a:off x="2856972" y="2705725"/>
            <a:ext cx="6478056" cy="1446550"/>
          </a:xfrm>
          <a:prstGeom prst="rect">
            <a:avLst/>
          </a:prstGeom>
        </p:spPr>
        <p:txBody>
          <a:bodyPr wrap="none">
            <a:spAutoFit/>
          </a:bodyPr>
          <a:lstStyle/>
          <a:p>
            <a:pPr algn="ctr"/>
            <a:r>
              <a:rPr lang="en-US" sz="4400" b="1" dirty="0">
                <a:latin typeface="Gabriola" panose="04040605051002020D02" pitchFamily="82" charset="0"/>
              </a:rPr>
              <a:t>“The Lord expresses His displeasure </a:t>
            </a:r>
          </a:p>
          <a:p>
            <a:pPr algn="ctr"/>
            <a:r>
              <a:rPr lang="en-US" sz="4400" b="1" dirty="0">
                <a:latin typeface="Gabriola" panose="04040605051002020D02" pitchFamily="82" charset="0"/>
              </a:rPr>
              <a:t>with Sidney Rigdon’s pride”</a:t>
            </a:r>
          </a:p>
        </p:txBody>
      </p:sp>
      <p:sp>
        <p:nvSpPr>
          <p:cNvPr id="7" name="Rectangle 6">
            <a:extLst>
              <a:ext uri="{FF2B5EF4-FFF2-40B4-BE49-F238E27FC236}">
                <a16:creationId xmlns:a16="http://schemas.microsoft.com/office/drawing/2014/main" id="{02CF9F49-9576-46CD-8E2A-EA7455151646}"/>
              </a:ext>
            </a:extLst>
          </p:cNvPr>
          <p:cNvSpPr/>
          <p:nvPr/>
        </p:nvSpPr>
        <p:spPr>
          <a:xfrm>
            <a:off x="1511810" y="890974"/>
            <a:ext cx="3941207" cy="400110"/>
          </a:xfrm>
          <a:prstGeom prst="rect">
            <a:avLst/>
          </a:prstGeom>
        </p:spPr>
        <p:txBody>
          <a:bodyPr wrap="none">
            <a:spAutoFit/>
          </a:bodyPr>
          <a:lstStyle/>
          <a:p>
            <a:r>
              <a:rPr lang="en-US" sz="2000" b="1" dirty="0">
                <a:latin typeface="Dubai" panose="020B0503030403030204" pitchFamily="34" charset="-78"/>
                <a:cs typeface="Dubai" panose="020B0503030403030204" pitchFamily="34" charset="-78"/>
              </a:rPr>
              <a:t>Doctrine and Covenants 63:55–56.</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2" name="Rectangle 1">
            <a:extLst>
              <a:ext uri="{FF2B5EF4-FFF2-40B4-BE49-F238E27FC236}">
                <a16:creationId xmlns:a16="http://schemas.microsoft.com/office/drawing/2014/main" id="{0A8642A0-68CE-4895-8C15-6C1CFAA08C0F}"/>
              </a:ext>
            </a:extLst>
          </p:cNvPr>
          <p:cNvSpPr/>
          <p:nvPr/>
        </p:nvSpPr>
        <p:spPr>
          <a:xfrm>
            <a:off x="1338469" y="1114173"/>
            <a:ext cx="9064488"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You are invited to bear your testimony in front of many other youth at a large youth conference.</a:t>
            </a:r>
          </a:p>
        </p:txBody>
      </p:sp>
      <p:sp>
        <p:nvSpPr>
          <p:cNvPr id="3" name="Rectangle 2">
            <a:extLst>
              <a:ext uri="{FF2B5EF4-FFF2-40B4-BE49-F238E27FC236}">
                <a16:creationId xmlns:a16="http://schemas.microsoft.com/office/drawing/2014/main" id="{1580B879-ADF5-4296-B86D-9C4E73C26B3B}"/>
              </a:ext>
            </a:extLst>
          </p:cNvPr>
          <p:cNvSpPr/>
          <p:nvPr/>
        </p:nvSpPr>
        <p:spPr>
          <a:xfrm>
            <a:off x="1338469" y="1489070"/>
            <a:ext cx="8918714" cy="646331"/>
          </a:xfrm>
          <a:prstGeom prst="rect">
            <a:avLst/>
          </a:prstGeom>
        </p:spPr>
        <p:txBody>
          <a:bodyPr wrap="square">
            <a:spAutoFit/>
          </a:bodyPr>
          <a:lstStyle/>
          <a:p>
            <a:r>
              <a:rPr lang="en-US" i="1" dirty="0">
                <a:effectLst>
                  <a:outerShdw blurRad="38100" dist="38100" dir="2700000" algn="tl">
                    <a:srgbClr val="000000">
                      <a:alpha val="43137"/>
                    </a:srgbClr>
                  </a:outerShdw>
                </a:effectLst>
              </a:rPr>
              <a:t>Some of the individuals in your quorum or a Young Women class complain about the activities you helped to plan.</a:t>
            </a:r>
          </a:p>
        </p:txBody>
      </p:sp>
      <p:sp>
        <p:nvSpPr>
          <p:cNvPr id="4" name="Rectangle 3">
            <a:extLst>
              <a:ext uri="{FF2B5EF4-FFF2-40B4-BE49-F238E27FC236}">
                <a16:creationId xmlns:a16="http://schemas.microsoft.com/office/drawing/2014/main" id="{FC08B65D-7BB2-46FE-B5AA-6B6780450BEF}"/>
              </a:ext>
            </a:extLst>
          </p:cNvPr>
          <p:cNvSpPr/>
          <p:nvPr/>
        </p:nvSpPr>
        <p:spPr>
          <a:xfrm>
            <a:off x="1338469" y="2146567"/>
            <a:ext cx="8653670"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You are a talented singer, and you have been asked to sing a song in sacrament meeting.</a:t>
            </a:r>
          </a:p>
        </p:txBody>
      </p:sp>
      <p:sp>
        <p:nvSpPr>
          <p:cNvPr id="16" name="Rectangle 15">
            <a:extLst>
              <a:ext uri="{FF2B5EF4-FFF2-40B4-BE49-F238E27FC236}">
                <a16:creationId xmlns:a16="http://schemas.microsoft.com/office/drawing/2014/main" id="{466DD2FB-30F6-4502-9C73-D76B6873A849}"/>
              </a:ext>
            </a:extLst>
          </p:cNvPr>
          <p:cNvSpPr/>
          <p:nvPr/>
        </p:nvSpPr>
        <p:spPr>
          <a:xfrm>
            <a:off x="1338469" y="2527058"/>
            <a:ext cx="3941207" cy="400110"/>
          </a:xfrm>
          <a:prstGeom prst="rect">
            <a:avLst/>
          </a:prstGeom>
        </p:spPr>
        <p:txBody>
          <a:bodyPr wrap="none">
            <a:spAutoFit/>
          </a:bodyPr>
          <a:lstStyle/>
          <a:p>
            <a:r>
              <a:rPr lang="en-US" sz="2000" b="1" dirty="0">
                <a:latin typeface="Dubai" panose="020B0503030403030204" pitchFamily="34" charset="-78"/>
                <a:cs typeface="Dubai" panose="020B0503030403030204" pitchFamily="34" charset="-78"/>
              </a:rPr>
              <a:t>Doctrine and Covenants 63:55–56.</a:t>
            </a:r>
          </a:p>
        </p:txBody>
      </p:sp>
      <p:sp>
        <p:nvSpPr>
          <p:cNvPr id="5" name="Rectangle 4">
            <a:extLst>
              <a:ext uri="{FF2B5EF4-FFF2-40B4-BE49-F238E27FC236}">
                <a16:creationId xmlns:a16="http://schemas.microsoft.com/office/drawing/2014/main" id="{C4736C46-683B-43F1-9095-3F43E0E12634}"/>
              </a:ext>
            </a:extLst>
          </p:cNvPr>
          <p:cNvSpPr/>
          <p:nvPr/>
        </p:nvSpPr>
        <p:spPr>
          <a:xfrm>
            <a:off x="1338469" y="2766869"/>
            <a:ext cx="8918714" cy="1077218"/>
          </a:xfrm>
          <a:prstGeom prst="rect">
            <a:avLst/>
          </a:prstGeom>
        </p:spPr>
        <p:txBody>
          <a:bodyPr wrap="square">
            <a:spAutoFit/>
          </a:bodyPr>
          <a:lstStyle/>
          <a:p>
            <a:pPr algn="just" fontAlgn="base"/>
            <a:r>
              <a:rPr lang="en-US" sz="1600" b="1" dirty="0">
                <a:latin typeface="Palatino"/>
              </a:rPr>
              <a:t>55 </a:t>
            </a:r>
            <a:r>
              <a:rPr lang="en-US" sz="1600" dirty="0">
                <a:latin typeface="Palatino"/>
              </a:rPr>
              <a:t>And now behold, verily I say unto you, I, the Lord, am not pleased with my servant Sidney Rigdon; he exalted himself in his heart, and received not counsel, but grieved the Spirit;</a:t>
            </a:r>
          </a:p>
          <a:p>
            <a:pPr algn="just" fontAlgn="base"/>
            <a:r>
              <a:rPr lang="en-US" sz="1600" b="1" dirty="0">
                <a:latin typeface="Palatino"/>
              </a:rPr>
              <a:t>56 </a:t>
            </a:r>
            <a:r>
              <a:rPr lang="en-US" sz="1600" dirty="0">
                <a:latin typeface="Palatino"/>
              </a:rPr>
              <a:t>Wherefore his writing is not acceptable unto the Lord, and he shall make another; and if the Lord receive it not, behold he standeth no longer in the office to which I have appointed him.</a:t>
            </a:r>
            <a:endParaRPr lang="en-US" sz="1600" b="0" i="0" dirty="0">
              <a:effectLst/>
              <a:latin typeface="Palatino"/>
            </a:endParaRPr>
          </a:p>
        </p:txBody>
      </p:sp>
      <p:sp>
        <p:nvSpPr>
          <p:cNvPr id="20" name="Rectangle 19">
            <a:extLst>
              <a:ext uri="{FF2B5EF4-FFF2-40B4-BE49-F238E27FC236}">
                <a16:creationId xmlns:a16="http://schemas.microsoft.com/office/drawing/2014/main" id="{1C8939FA-4A38-4A40-B7DD-9E51093C5288}"/>
              </a:ext>
            </a:extLst>
          </p:cNvPr>
          <p:cNvSpPr/>
          <p:nvPr/>
        </p:nvSpPr>
        <p:spPr>
          <a:xfrm>
            <a:off x="1338469" y="4026003"/>
            <a:ext cx="4209807" cy="492443"/>
          </a:xfrm>
          <a:prstGeom prst="rect">
            <a:avLst/>
          </a:prstGeom>
        </p:spPr>
        <p:txBody>
          <a:bodyPr wrap="none">
            <a:spAutoFit/>
          </a:bodyPr>
          <a:lstStyle/>
          <a:p>
            <a:r>
              <a:rPr lang="en-US" sz="2600" b="1" dirty="0">
                <a:latin typeface="Gabriola" panose="04040605051002020D02" pitchFamily="82" charset="0"/>
              </a:rPr>
              <a:t>What evidence of pride did you notice? </a:t>
            </a:r>
          </a:p>
        </p:txBody>
      </p:sp>
      <p:sp>
        <p:nvSpPr>
          <p:cNvPr id="15" name="Rectangle 14">
            <a:extLst>
              <a:ext uri="{FF2B5EF4-FFF2-40B4-BE49-F238E27FC236}">
                <a16:creationId xmlns:a16="http://schemas.microsoft.com/office/drawing/2014/main" id="{086498F8-F02F-4263-8039-47E3CF41DB1F}"/>
              </a:ext>
            </a:extLst>
          </p:cNvPr>
          <p:cNvSpPr/>
          <p:nvPr/>
        </p:nvSpPr>
        <p:spPr>
          <a:xfrm>
            <a:off x="5989120" y="4004386"/>
            <a:ext cx="4003019" cy="492443"/>
          </a:xfrm>
          <a:prstGeom prst="rect">
            <a:avLst/>
          </a:prstGeom>
        </p:spPr>
        <p:txBody>
          <a:bodyPr wrap="none">
            <a:spAutoFit/>
          </a:bodyPr>
          <a:lstStyle/>
          <a:p>
            <a:r>
              <a:rPr lang="en-US" sz="2600" b="1" dirty="0">
                <a:latin typeface="Gabriola" panose="04040605051002020D02" pitchFamily="82" charset="0"/>
              </a:rPr>
              <a:t>What was the result of Sidney’s pride?</a:t>
            </a:r>
          </a:p>
        </p:txBody>
      </p:sp>
      <p:sp>
        <p:nvSpPr>
          <p:cNvPr id="17" name="Rectangle 16">
            <a:extLst>
              <a:ext uri="{FF2B5EF4-FFF2-40B4-BE49-F238E27FC236}">
                <a16:creationId xmlns:a16="http://schemas.microsoft.com/office/drawing/2014/main" id="{240DB617-D560-42E8-B71A-0291969F38B8}"/>
              </a:ext>
            </a:extLst>
          </p:cNvPr>
          <p:cNvSpPr/>
          <p:nvPr/>
        </p:nvSpPr>
        <p:spPr>
          <a:xfrm>
            <a:off x="3885810" y="4718501"/>
            <a:ext cx="3558988" cy="492443"/>
          </a:xfrm>
          <a:prstGeom prst="rect">
            <a:avLst/>
          </a:prstGeom>
        </p:spPr>
        <p:txBody>
          <a:bodyPr wrap="none">
            <a:spAutoFit/>
          </a:bodyPr>
          <a:lstStyle/>
          <a:p>
            <a:r>
              <a:rPr lang="en-US" sz="2600" b="1" dirty="0">
                <a:solidFill>
                  <a:schemeClr val="bg1">
                    <a:lumMod val="65000"/>
                  </a:schemeClr>
                </a:solidFill>
                <a:latin typeface="Gabriola" panose="04040605051002020D02" pitchFamily="82" charset="0"/>
              </a:rPr>
              <a:t>What can we learn from verse 55?</a:t>
            </a:r>
          </a:p>
        </p:txBody>
      </p:sp>
      <p:sp>
        <p:nvSpPr>
          <p:cNvPr id="25" name="Rectangle 24">
            <a:extLst>
              <a:ext uri="{FF2B5EF4-FFF2-40B4-BE49-F238E27FC236}">
                <a16:creationId xmlns:a16="http://schemas.microsoft.com/office/drawing/2014/main" id="{813F37BC-79B3-469B-BC3B-F3845645C5B2}"/>
              </a:ext>
            </a:extLst>
          </p:cNvPr>
          <p:cNvSpPr/>
          <p:nvPr/>
        </p:nvSpPr>
        <p:spPr>
          <a:xfrm>
            <a:off x="1338469" y="5559161"/>
            <a:ext cx="6032998" cy="369332"/>
          </a:xfrm>
          <a:prstGeom prst="rect">
            <a:avLst/>
          </a:prstGeom>
        </p:spPr>
        <p:txBody>
          <a:bodyPr wrap="none">
            <a:spAutoFit/>
          </a:bodyPr>
          <a:lstStyle/>
          <a:p>
            <a:r>
              <a:rPr lang="en-US" i="1" dirty="0">
                <a:solidFill>
                  <a:schemeClr val="bg1">
                    <a:lumMod val="75000"/>
                  </a:schemeClr>
                </a:solidFill>
                <a:effectLst>
                  <a:outerShdw blurRad="38100" dist="38100" dir="2700000" algn="tl">
                    <a:srgbClr val="000000">
                      <a:alpha val="43137"/>
                    </a:srgbClr>
                  </a:outerShdw>
                </a:effectLst>
              </a:rPr>
              <a:t>The Spirit is grieved if we are prideful in doing the Lord’s work.</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p:tgtEl>
                                          <p:spTgt spid="4"/>
                                        </p:tgtEl>
                                        <p:attrNameLst>
                                          <p:attrName>ppt_y</p:attrName>
                                        </p:attrNameLst>
                                      </p:cBhvr>
                                      <p:tavLst>
                                        <p:tav tm="0">
                                          <p:val>
                                            <p:strVal val="#ppt_y+#ppt_h*1.125000"/>
                                          </p:val>
                                        </p:tav>
                                        <p:tav tm="100000">
                                          <p:val>
                                            <p:strVal val="#ppt_y"/>
                                          </p:val>
                                        </p:tav>
                                      </p:tavLst>
                                    </p:anim>
                                    <p:animEffect transition="in" filter="wipe(up)">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Left)">
                                      <p:cBhvr>
                                        <p:cTn id="25" dur="1000"/>
                                        <p:tgtEl>
                                          <p:spTgt spid="5"/>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strips(downLeft)">
                                      <p:cBhvr>
                                        <p:cTn id="28" dur="1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1000" fill="hold"/>
                                        <p:tgtEl>
                                          <p:spTgt spid="20"/>
                                        </p:tgtEl>
                                        <p:attrNameLst>
                                          <p:attrName>ppt_x</p:attrName>
                                        </p:attrNameLst>
                                      </p:cBhvr>
                                      <p:tavLst>
                                        <p:tav tm="0">
                                          <p:val>
                                            <p:strVal val="0-#ppt_w/2"/>
                                          </p:val>
                                        </p:tav>
                                        <p:tav tm="100000">
                                          <p:val>
                                            <p:strVal val="#ppt_x"/>
                                          </p:val>
                                        </p:tav>
                                      </p:tavLst>
                                    </p:anim>
                                    <p:anim calcmode="lin" valueType="num">
                                      <p:cBhvr additive="base">
                                        <p:cTn id="34" dur="1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right)">
                                      <p:cBhvr>
                                        <p:cTn id="46" dur="10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circle(in)">
                                      <p:cBhvr>
                                        <p:cTn id="51"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6" grpId="0"/>
      <p:bldP spid="5" grpId="0"/>
      <p:bldP spid="20" grpId="0"/>
      <p:bldP spid="15" grpId="0"/>
      <p:bldP spid="17"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68</a:t>
            </a:r>
          </a:p>
        </p:txBody>
      </p:sp>
      <p:sp>
        <p:nvSpPr>
          <p:cNvPr id="12" name="Rectangle 11">
            <a:extLst>
              <a:ext uri="{FF2B5EF4-FFF2-40B4-BE49-F238E27FC236}">
                <a16:creationId xmlns:a16="http://schemas.microsoft.com/office/drawing/2014/main" id="{53A1F2E8-1F73-43D7-A187-96BDD8976E0E}"/>
              </a:ext>
            </a:extLst>
          </p:cNvPr>
          <p:cNvSpPr/>
          <p:nvPr/>
        </p:nvSpPr>
        <p:spPr>
          <a:xfrm>
            <a:off x="2743200" y="2459504"/>
            <a:ext cx="6705600" cy="1938992"/>
          </a:xfrm>
          <a:prstGeom prst="rect">
            <a:avLst/>
          </a:prstGeom>
        </p:spPr>
        <p:txBody>
          <a:bodyPr wrap="square">
            <a:spAutoFit/>
          </a:bodyPr>
          <a:lstStyle/>
          <a:p>
            <a:pPr algn="ctr"/>
            <a:r>
              <a:rPr lang="en-US" sz="4000" b="1" dirty="0">
                <a:latin typeface="Gabriola" panose="04040605051002020D02" pitchFamily="82" charset="0"/>
              </a:rPr>
              <a:t>“Jesus Christ instructs His servants to remember the sacredness of His name and to speak reverently of all sacred things”</a:t>
            </a:r>
          </a:p>
        </p:txBody>
      </p:sp>
      <p:sp>
        <p:nvSpPr>
          <p:cNvPr id="13" name="Rectangle 12">
            <a:extLst>
              <a:ext uri="{FF2B5EF4-FFF2-40B4-BE49-F238E27FC236}">
                <a16:creationId xmlns:a16="http://schemas.microsoft.com/office/drawing/2014/main" id="{16D0A0B6-4F9D-42E4-99B8-F898B19AD6EA}"/>
              </a:ext>
            </a:extLst>
          </p:cNvPr>
          <p:cNvSpPr/>
          <p:nvPr/>
        </p:nvSpPr>
        <p:spPr>
          <a:xfrm>
            <a:off x="1511810" y="890974"/>
            <a:ext cx="3941207" cy="400110"/>
          </a:xfrm>
          <a:prstGeom prst="rect">
            <a:avLst/>
          </a:prstGeom>
        </p:spPr>
        <p:txBody>
          <a:bodyPr wrap="none">
            <a:spAutoFit/>
          </a:bodyPr>
          <a:lstStyle/>
          <a:p>
            <a:r>
              <a:rPr lang="en-US" sz="2000" b="1" dirty="0">
                <a:latin typeface="Dubai" panose="020B0503030403030204" pitchFamily="34" charset="-78"/>
                <a:cs typeface="Dubai" panose="020B0503030403030204" pitchFamily="34" charset="-78"/>
              </a:rPr>
              <a:t>Doctrine and Covenants 63:57–66.</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952</Words>
  <Application>Microsoft Office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13</vt:i4>
      </vt:variant>
    </vt:vector>
  </HeadingPairs>
  <TitlesOfParts>
    <vt:vector size="26" baseType="lpstr">
      <vt:lpstr>Microsoft JhengHei</vt:lpstr>
      <vt:lpstr>PMingLiU-ExtB</vt:lpstr>
      <vt:lpstr>Arial</vt:lpstr>
      <vt:lpstr>Calibri</vt:lpstr>
      <vt:lpstr>Calibri Light</vt:lpstr>
      <vt:lpstr>Cambria Math</vt:lpstr>
      <vt:lpstr>Dubai</vt:lpstr>
      <vt:lpstr>Gabriola</vt:lpstr>
      <vt:lpstr>Palatino</vt:lpstr>
      <vt:lpstr>Segoe Script</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2074</cp:revision>
  <dcterms:created xsi:type="dcterms:W3CDTF">2018-08-29T04:26:39Z</dcterms:created>
  <dcterms:modified xsi:type="dcterms:W3CDTF">2018-10-01T07:50:03Z</dcterms:modified>
</cp:coreProperties>
</file>