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10" r:id="rId9"/>
    <p:sldId id="309" r:id="rId10"/>
    <p:sldId id="312" r:id="rId11"/>
    <p:sldId id="31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6600"/>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8" autoAdjust="0"/>
    <p:restoredTop sz="94660"/>
  </p:normalViewPr>
  <p:slideViewPr>
    <p:cSldViewPr snapToGrid="0">
      <p:cViewPr>
        <p:scale>
          <a:sx n="66" d="100"/>
          <a:sy n="66" d="100"/>
        </p:scale>
        <p:origin x="29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rgbClr val="C00000"/>
            </a:gs>
            <a:gs pos="0">
              <a:schemeClr val="accent3">
                <a:lumMod val="89000"/>
              </a:schemeClr>
            </a:gs>
            <a:gs pos="86000">
              <a:schemeClr val="accent3">
                <a:lumMod val="75000"/>
              </a:schemeClr>
            </a:gs>
            <a:gs pos="97000">
              <a:schemeClr val="accent3">
                <a:lumMod val="7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accent1">
                    <a:lumMod val="50000"/>
                  </a:schemeClr>
                </a:solidFill>
                <a:effectLst>
                  <a:outerShdw blurRad="38100" dist="38100" dir="2700000" algn="tl">
                    <a:srgbClr val="000000">
                      <a:alpha val="43137"/>
                    </a:srgbClr>
                  </a:outerShdw>
                </a:effectLst>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14" name="Rectangle 13">
            <a:extLst>
              <a:ext uri="{FF2B5EF4-FFF2-40B4-BE49-F238E27FC236}">
                <a16:creationId xmlns:a16="http://schemas.microsoft.com/office/drawing/2014/main" id="{68D56402-CAC3-4B37-90DE-FA58C009F5AB}"/>
              </a:ext>
            </a:extLst>
          </p:cNvPr>
          <p:cNvSpPr/>
          <p:nvPr/>
        </p:nvSpPr>
        <p:spPr>
          <a:xfrm>
            <a:off x="1076738" y="890974"/>
            <a:ext cx="3961982"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63:14-19.</a:t>
            </a:r>
          </a:p>
        </p:txBody>
      </p:sp>
      <p:sp>
        <p:nvSpPr>
          <p:cNvPr id="2" name="Rectangle 1">
            <a:extLst>
              <a:ext uri="{FF2B5EF4-FFF2-40B4-BE49-F238E27FC236}">
                <a16:creationId xmlns:a16="http://schemas.microsoft.com/office/drawing/2014/main" id="{96656A4C-C6BE-4C16-A0AB-73E6DD7E0842}"/>
              </a:ext>
            </a:extLst>
          </p:cNvPr>
          <p:cNvSpPr/>
          <p:nvPr/>
        </p:nvSpPr>
        <p:spPr>
          <a:xfrm>
            <a:off x="1076737" y="1190360"/>
            <a:ext cx="9910579" cy="2800767"/>
          </a:xfrm>
          <a:prstGeom prst="rect">
            <a:avLst/>
          </a:prstGeom>
        </p:spPr>
        <p:txBody>
          <a:bodyPr wrap="square">
            <a:spAutoFit/>
          </a:bodyPr>
          <a:lstStyle/>
          <a:p>
            <a:pPr algn="just" fontAlgn="base"/>
            <a:r>
              <a:rPr lang="en-US" sz="1600" b="1" dirty="0">
                <a:solidFill>
                  <a:schemeClr val="tx1">
                    <a:lumMod val="95000"/>
                    <a:lumOff val="5000"/>
                  </a:schemeClr>
                </a:solidFill>
                <a:latin typeface="Palatino"/>
              </a:rPr>
              <a:t>14 </a:t>
            </a:r>
            <a:r>
              <a:rPr lang="en-US" sz="1600" dirty="0">
                <a:solidFill>
                  <a:schemeClr val="tx1">
                    <a:lumMod val="95000"/>
                    <a:lumOff val="5000"/>
                  </a:schemeClr>
                </a:solidFill>
                <a:latin typeface="Palatino"/>
              </a:rPr>
              <a:t>There were among you adulterers and adulteresses; some of whom have turned away from you, and others remain with you that hereafter shall be revealed.</a:t>
            </a:r>
          </a:p>
          <a:p>
            <a:pPr algn="just" fontAlgn="base"/>
            <a:r>
              <a:rPr lang="en-US" sz="1600" b="1" dirty="0">
                <a:solidFill>
                  <a:schemeClr val="tx1">
                    <a:lumMod val="95000"/>
                    <a:lumOff val="5000"/>
                  </a:schemeClr>
                </a:solidFill>
                <a:latin typeface="Palatino"/>
              </a:rPr>
              <a:t>15 </a:t>
            </a:r>
            <a:r>
              <a:rPr lang="en-US" sz="1600" dirty="0">
                <a:solidFill>
                  <a:schemeClr val="tx1">
                    <a:lumMod val="95000"/>
                    <a:lumOff val="5000"/>
                  </a:schemeClr>
                </a:solidFill>
                <a:latin typeface="Palatino"/>
              </a:rPr>
              <a:t>Let such beware and repent speedily, lest judgment shall come upon them as a snare, and their folly shall be made manifest, and their works shall follow them in the eyes of the people.</a:t>
            </a:r>
          </a:p>
          <a:p>
            <a:pPr algn="just" fontAlgn="base"/>
            <a:r>
              <a:rPr lang="en-US" sz="1600" b="1" dirty="0">
                <a:solidFill>
                  <a:schemeClr val="tx1">
                    <a:lumMod val="95000"/>
                    <a:lumOff val="5000"/>
                  </a:schemeClr>
                </a:solidFill>
                <a:latin typeface="Palatino"/>
              </a:rPr>
              <a:t>16 </a:t>
            </a:r>
            <a:r>
              <a:rPr lang="en-US" sz="1600" dirty="0">
                <a:solidFill>
                  <a:schemeClr val="tx1">
                    <a:lumMod val="95000"/>
                    <a:lumOff val="5000"/>
                  </a:schemeClr>
                </a:solidFill>
                <a:latin typeface="Palatino"/>
              </a:rPr>
              <a:t>And verily I say unto you, as I have said before, he that looketh on a woman to lust after her, or if any shall commit adultery in their hearts, they shall not have the Spirit, but shall deny the faith and shall fear.</a:t>
            </a:r>
          </a:p>
          <a:p>
            <a:pPr algn="just" fontAlgn="base"/>
            <a:r>
              <a:rPr lang="en-US" sz="1600" b="1" dirty="0">
                <a:solidFill>
                  <a:schemeClr val="tx1">
                    <a:lumMod val="95000"/>
                    <a:lumOff val="5000"/>
                  </a:schemeClr>
                </a:solidFill>
                <a:latin typeface="Palatino"/>
              </a:rPr>
              <a:t>17 </a:t>
            </a:r>
            <a:r>
              <a:rPr lang="en-US" sz="1600" dirty="0">
                <a:solidFill>
                  <a:schemeClr val="tx1">
                    <a:lumMod val="95000"/>
                    <a:lumOff val="5000"/>
                  </a:schemeClr>
                </a:solidFill>
                <a:latin typeface="Palatino"/>
              </a:rPr>
              <a:t>Wherefore, I, the Lord, have said that the fearful, and the unbelieving, and all liars, and whosoever loveth and maketh a lie, and the whoremonger, and the sorcerer, shall have their part in that lake which burneth with fire and brimstone, which is the second death.</a:t>
            </a:r>
          </a:p>
          <a:p>
            <a:pPr algn="just" fontAlgn="base"/>
            <a:r>
              <a:rPr lang="en-US" sz="1600" b="1" dirty="0">
                <a:solidFill>
                  <a:schemeClr val="tx1">
                    <a:lumMod val="95000"/>
                    <a:lumOff val="5000"/>
                  </a:schemeClr>
                </a:solidFill>
                <a:latin typeface="Palatino"/>
              </a:rPr>
              <a:t>18 </a:t>
            </a:r>
            <a:r>
              <a:rPr lang="en-US" sz="1600" dirty="0">
                <a:solidFill>
                  <a:schemeClr val="tx1">
                    <a:lumMod val="95000"/>
                    <a:lumOff val="5000"/>
                  </a:schemeClr>
                </a:solidFill>
                <a:latin typeface="Palatino"/>
              </a:rPr>
              <a:t>Verily I say, that they shall not have part in the first resurrection.</a:t>
            </a:r>
          </a:p>
          <a:p>
            <a:pPr algn="just" fontAlgn="base"/>
            <a:r>
              <a:rPr lang="en-US" sz="1600" b="1" dirty="0">
                <a:solidFill>
                  <a:schemeClr val="tx1">
                    <a:lumMod val="95000"/>
                    <a:lumOff val="5000"/>
                  </a:schemeClr>
                </a:solidFill>
                <a:latin typeface="Palatino"/>
              </a:rPr>
              <a:t>19 </a:t>
            </a:r>
            <a:r>
              <a:rPr lang="en-US" sz="1600" dirty="0">
                <a:solidFill>
                  <a:schemeClr val="tx1">
                    <a:lumMod val="95000"/>
                    <a:lumOff val="5000"/>
                  </a:schemeClr>
                </a:solidFill>
                <a:latin typeface="Palatino"/>
              </a:rPr>
              <a:t>And now behold, I, the Lord, say unto you that ye are not justified, because these things are among you.</a:t>
            </a:r>
            <a:endParaRPr lang="en-US" sz="1600" b="0" i="0" dirty="0">
              <a:solidFill>
                <a:schemeClr val="tx1">
                  <a:lumMod val="95000"/>
                  <a:lumOff val="5000"/>
                </a:schemeClr>
              </a:solidFill>
              <a:effectLst/>
              <a:latin typeface="Palatino"/>
            </a:endParaRPr>
          </a:p>
        </p:txBody>
      </p:sp>
      <p:sp>
        <p:nvSpPr>
          <p:cNvPr id="3" name="Rectangle 2">
            <a:extLst>
              <a:ext uri="{FF2B5EF4-FFF2-40B4-BE49-F238E27FC236}">
                <a16:creationId xmlns:a16="http://schemas.microsoft.com/office/drawing/2014/main" id="{395B03BB-E9F7-4FFC-9F17-6DED4014903E}"/>
              </a:ext>
            </a:extLst>
          </p:cNvPr>
          <p:cNvSpPr/>
          <p:nvPr/>
        </p:nvSpPr>
        <p:spPr>
          <a:xfrm>
            <a:off x="1076736" y="4107239"/>
            <a:ext cx="5556329" cy="400110"/>
          </a:xfrm>
          <a:prstGeom prst="rect">
            <a:avLst/>
          </a:prstGeom>
        </p:spPr>
        <p:txBody>
          <a:bodyPr wrap="none">
            <a:spAutoFit/>
          </a:bodyPr>
          <a:lstStyle/>
          <a:p>
            <a:r>
              <a:rPr lang="en-US" sz="2000" b="1" dirty="0">
                <a:latin typeface="Ink Free" panose="03080402000500000000" pitchFamily="66" charset="0"/>
              </a:rPr>
              <a:t>What does it mean to look upon others with lust?</a:t>
            </a:r>
          </a:p>
        </p:txBody>
      </p:sp>
      <p:sp>
        <p:nvSpPr>
          <p:cNvPr id="4" name="Rectangle 3">
            <a:extLst>
              <a:ext uri="{FF2B5EF4-FFF2-40B4-BE49-F238E27FC236}">
                <a16:creationId xmlns:a16="http://schemas.microsoft.com/office/drawing/2014/main" id="{698E050F-4A4F-49BC-8E34-2884D3601367}"/>
              </a:ext>
            </a:extLst>
          </p:cNvPr>
          <p:cNvSpPr/>
          <p:nvPr/>
        </p:nvSpPr>
        <p:spPr>
          <a:xfrm>
            <a:off x="1076736" y="4522737"/>
            <a:ext cx="6704079" cy="400110"/>
          </a:xfrm>
          <a:prstGeom prst="rect">
            <a:avLst/>
          </a:prstGeom>
        </p:spPr>
        <p:txBody>
          <a:bodyPr wrap="none">
            <a:spAutoFit/>
          </a:bodyPr>
          <a:lstStyle/>
          <a:p>
            <a:r>
              <a:rPr lang="en-US" sz="2000" b="1" dirty="0">
                <a:latin typeface="Ink Free" panose="03080402000500000000" pitchFamily="66" charset="0"/>
              </a:rPr>
              <a:t>What principle do you see in the Lord’s warning in verse 16? </a:t>
            </a:r>
          </a:p>
        </p:txBody>
      </p:sp>
      <p:sp>
        <p:nvSpPr>
          <p:cNvPr id="5" name="Rectangle 4">
            <a:extLst>
              <a:ext uri="{FF2B5EF4-FFF2-40B4-BE49-F238E27FC236}">
                <a16:creationId xmlns:a16="http://schemas.microsoft.com/office/drawing/2014/main" id="{8FD33542-286C-4290-BE08-0801DAAFCA65}"/>
              </a:ext>
            </a:extLst>
          </p:cNvPr>
          <p:cNvSpPr/>
          <p:nvPr/>
        </p:nvSpPr>
        <p:spPr>
          <a:xfrm>
            <a:off x="1076736" y="4905197"/>
            <a:ext cx="7878578" cy="369332"/>
          </a:xfrm>
          <a:prstGeom prst="rect">
            <a:avLst/>
          </a:prstGeom>
        </p:spPr>
        <p:txBody>
          <a:bodyPr wrap="square">
            <a:spAutoFit/>
          </a:bodyPr>
          <a:lstStyle/>
          <a:p>
            <a:pPr algn="just"/>
            <a:r>
              <a:rPr lang="en-US" i="1" dirty="0">
                <a:solidFill>
                  <a:schemeClr val="tx1">
                    <a:lumMod val="95000"/>
                    <a:lumOff val="5000"/>
                  </a:schemeClr>
                </a:solidFill>
                <a:effectLst>
                  <a:outerShdw blurRad="38100" dist="38100" dir="2700000" algn="tl">
                    <a:srgbClr val="000000">
                      <a:alpha val="43137"/>
                    </a:srgbClr>
                  </a:outerShdw>
                </a:effectLst>
              </a:rPr>
              <a:t>If we look upon others with lust, we will not have the Spirit and we deny the faith.</a:t>
            </a:r>
          </a:p>
        </p:txBody>
      </p:sp>
      <p:sp>
        <p:nvSpPr>
          <p:cNvPr id="7" name="Rectangle 6">
            <a:extLst>
              <a:ext uri="{FF2B5EF4-FFF2-40B4-BE49-F238E27FC236}">
                <a16:creationId xmlns:a16="http://schemas.microsoft.com/office/drawing/2014/main" id="{CD96066F-FFEE-4C60-B8E0-61979B86EF7D}"/>
              </a:ext>
            </a:extLst>
          </p:cNvPr>
          <p:cNvSpPr/>
          <p:nvPr/>
        </p:nvSpPr>
        <p:spPr>
          <a:xfrm>
            <a:off x="1076736" y="5274529"/>
            <a:ext cx="8384586" cy="400110"/>
          </a:xfrm>
          <a:prstGeom prst="rect">
            <a:avLst/>
          </a:prstGeom>
        </p:spPr>
        <p:txBody>
          <a:bodyPr wrap="square">
            <a:spAutoFit/>
          </a:bodyPr>
          <a:lstStyle/>
          <a:p>
            <a:pPr algn="just"/>
            <a:r>
              <a:rPr lang="en-US" sz="2000" b="1" dirty="0">
                <a:latin typeface="Ink Free" panose="03080402000500000000" pitchFamily="66" charset="0"/>
              </a:rPr>
              <a:t>Why do you think lusting after another causes a person to lose the Spirit?</a:t>
            </a:r>
          </a:p>
        </p:txBody>
      </p:sp>
      <p:sp>
        <p:nvSpPr>
          <p:cNvPr id="8" name="Rectangle 7">
            <a:extLst>
              <a:ext uri="{FF2B5EF4-FFF2-40B4-BE49-F238E27FC236}">
                <a16:creationId xmlns:a16="http://schemas.microsoft.com/office/drawing/2014/main" id="{FA296646-F060-425D-985D-259EE291F082}"/>
              </a:ext>
            </a:extLst>
          </p:cNvPr>
          <p:cNvSpPr/>
          <p:nvPr/>
        </p:nvSpPr>
        <p:spPr>
          <a:xfrm>
            <a:off x="1105801" y="5656989"/>
            <a:ext cx="7064755" cy="400110"/>
          </a:xfrm>
          <a:prstGeom prst="rect">
            <a:avLst/>
          </a:prstGeom>
        </p:spPr>
        <p:txBody>
          <a:bodyPr wrap="none">
            <a:spAutoFit/>
          </a:bodyPr>
          <a:lstStyle/>
          <a:p>
            <a:r>
              <a:rPr lang="en-US" sz="2000" b="1" dirty="0">
                <a:latin typeface="Ink Free" panose="03080402000500000000" pitchFamily="66" charset="0"/>
              </a:rPr>
              <a:t>What can we do to overcome temptations to lust after others?</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000" fill="hold"/>
                                        <p:tgtEl>
                                          <p:spTgt spid="3"/>
                                        </p:tgtEl>
                                        <p:attrNameLst>
                                          <p:attrName>ppt_x</p:attrName>
                                        </p:attrNameLst>
                                      </p:cBhvr>
                                      <p:tavLst>
                                        <p:tav tm="0">
                                          <p:val>
                                            <p:strVal val="1+#ppt_w/2"/>
                                          </p:val>
                                        </p:tav>
                                        <p:tav tm="100000">
                                          <p:val>
                                            <p:strVal val="#ppt_x"/>
                                          </p:val>
                                        </p:tav>
                                      </p:tavLst>
                                    </p:anim>
                                    <p:anim calcmode="lin" valueType="num">
                                      <p:cBhvr additive="base">
                                        <p:cTn id="16"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750"/>
                                        <p:tgtEl>
                                          <p:spTgt spid="4"/>
                                        </p:tgtEl>
                                      </p:cBhvr>
                                    </p:animEffect>
                                    <p:anim calcmode="lin" valueType="num">
                                      <p:cBhvr>
                                        <p:cTn id="22" dur="750" fill="hold"/>
                                        <p:tgtEl>
                                          <p:spTgt spid="4"/>
                                        </p:tgtEl>
                                        <p:attrNameLst>
                                          <p:attrName>ppt_x</p:attrName>
                                        </p:attrNameLst>
                                      </p:cBhvr>
                                      <p:tavLst>
                                        <p:tav tm="0">
                                          <p:val>
                                            <p:strVal val="#ppt_x"/>
                                          </p:val>
                                        </p:tav>
                                        <p:tav tm="100000">
                                          <p:val>
                                            <p:strVal val="#ppt_x"/>
                                          </p:val>
                                        </p:tav>
                                      </p:tavLst>
                                    </p:anim>
                                    <p:anim calcmode="lin" valueType="num">
                                      <p:cBhvr>
                                        <p:cTn id="23"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1000" fill="hold"/>
                                        <p:tgtEl>
                                          <p:spTgt spid="7"/>
                                        </p:tgtEl>
                                        <p:attrNameLst>
                                          <p:attrName>ppt_x</p:attrName>
                                        </p:attrNameLst>
                                      </p:cBhvr>
                                      <p:tavLst>
                                        <p:tav tm="0">
                                          <p:val>
                                            <p:strVal val="0-#ppt_w/2"/>
                                          </p:val>
                                        </p:tav>
                                        <p:tav tm="100000">
                                          <p:val>
                                            <p:strVal val="#ppt_x"/>
                                          </p:val>
                                        </p:tav>
                                      </p:tavLst>
                                    </p:anim>
                                    <p:anim calcmode="lin" valueType="num">
                                      <p:cBhvr additive="base">
                                        <p:cTn id="3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3" name="Rectangle 2">
            <a:extLst>
              <a:ext uri="{FF2B5EF4-FFF2-40B4-BE49-F238E27FC236}">
                <a16:creationId xmlns:a16="http://schemas.microsoft.com/office/drawing/2014/main" id="{ED303857-1692-4DA0-AEE8-EA2369159253}"/>
              </a:ext>
            </a:extLst>
          </p:cNvPr>
          <p:cNvSpPr/>
          <p:nvPr/>
        </p:nvSpPr>
        <p:spPr>
          <a:xfrm>
            <a:off x="2206170" y="833380"/>
            <a:ext cx="8227643" cy="387531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1FEFB8D6-2FBD-4B57-99D1-A08B79185045}"/>
              </a:ext>
            </a:extLst>
          </p:cNvPr>
          <p:cNvSpPr txBox="1"/>
          <p:nvPr/>
        </p:nvSpPr>
        <p:spPr>
          <a:xfrm>
            <a:off x="4383313" y="890974"/>
            <a:ext cx="6050501" cy="3785652"/>
          </a:xfrm>
          <a:prstGeom prst="rect">
            <a:avLst/>
          </a:prstGeom>
          <a:noFill/>
        </p:spPr>
        <p:txBody>
          <a:bodyPr wrap="square" rtlCol="0">
            <a:spAutoFit/>
          </a:bodyPr>
          <a:lstStyle/>
          <a:p>
            <a:pPr algn="just"/>
            <a:r>
              <a:rPr lang="en-US" sz="1600" dirty="0"/>
              <a:t>“Above all, start by separating yourself from people, materials, and circumstances that will harm you.… </a:t>
            </a:r>
          </a:p>
          <a:p>
            <a:pPr algn="just"/>
            <a:r>
              <a:rPr lang="en-US" sz="1600" dirty="0"/>
              <a:t>“…If a TV show is indecent, turn it off. If a movie is crude, walk out. If an improper relationship is developing, sever it. Many of these influences, at least initially, may not technically be evil, but they can blunt our judgment, dull our spirituality, and lead to something that could be evil.…</a:t>
            </a:r>
          </a:p>
          <a:p>
            <a:pPr algn="just"/>
            <a:r>
              <a:rPr lang="en-US" sz="1600" dirty="0"/>
              <a:t>“…Replace lewd thoughts with hopeful images and joyful memories; picture the faces of those who love you and would be shattered if you let them down. … Whatever thoughts you have, make sure they are welcome in your heart by invitation only.…</a:t>
            </a:r>
          </a:p>
          <a:p>
            <a:pPr algn="just"/>
            <a:r>
              <a:rPr lang="en-US" sz="1600" dirty="0"/>
              <a:t>“Cultivate and be where the Spirit of the Lord is. Make sure that includes your own home or apartment, dictating the kind of art, music, and literature you keep there” (“Place No More for the Enemy of My Soul, ”EnsignorLiahona,May 2010, 45,46).</a:t>
            </a:r>
          </a:p>
        </p:txBody>
      </p:sp>
      <p:pic>
        <p:nvPicPr>
          <p:cNvPr id="8" name="Picture 7">
            <a:extLst>
              <a:ext uri="{FF2B5EF4-FFF2-40B4-BE49-F238E27FC236}">
                <a16:creationId xmlns:a16="http://schemas.microsoft.com/office/drawing/2014/main" id="{356E4E76-09E6-49E3-87E2-5E9494BCB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2056" y="980628"/>
            <a:ext cx="1955757" cy="2640782"/>
          </a:xfrm>
          <a:prstGeom prst="rect">
            <a:avLst/>
          </a:prstGeom>
        </p:spPr>
      </p:pic>
      <p:sp>
        <p:nvSpPr>
          <p:cNvPr id="9" name="TextBox 8">
            <a:extLst>
              <a:ext uri="{FF2B5EF4-FFF2-40B4-BE49-F238E27FC236}">
                <a16:creationId xmlns:a16="http://schemas.microsoft.com/office/drawing/2014/main" id="{551176A8-D2B4-4A7F-B740-1873CC4292D0}"/>
              </a:ext>
            </a:extLst>
          </p:cNvPr>
          <p:cNvSpPr txBox="1"/>
          <p:nvPr/>
        </p:nvSpPr>
        <p:spPr>
          <a:xfrm>
            <a:off x="2399767" y="3841887"/>
            <a:ext cx="1920334" cy="646331"/>
          </a:xfrm>
          <a:prstGeom prst="rect">
            <a:avLst/>
          </a:prstGeom>
          <a:noFill/>
        </p:spPr>
        <p:txBody>
          <a:bodyPr wrap="none" rtlCol="0">
            <a:spAutoFit/>
          </a:bodyPr>
          <a:lstStyle/>
          <a:p>
            <a:pPr algn="ctr"/>
            <a:r>
              <a:rPr lang="en-US" b="1" dirty="0">
                <a:solidFill>
                  <a:schemeClr val="tx1">
                    <a:lumMod val="95000"/>
                    <a:lumOff val="5000"/>
                  </a:schemeClr>
                </a:solidFill>
              </a:rPr>
              <a:t>Elder </a:t>
            </a:r>
          </a:p>
          <a:p>
            <a:pPr algn="ctr"/>
            <a:r>
              <a:rPr lang="en-US" b="1" dirty="0">
                <a:solidFill>
                  <a:schemeClr val="tx1">
                    <a:lumMod val="95000"/>
                    <a:lumOff val="5000"/>
                  </a:schemeClr>
                </a:solidFill>
              </a:rPr>
              <a:t>Jeffrey R. Holland</a:t>
            </a:r>
          </a:p>
        </p:txBody>
      </p:sp>
      <p:sp>
        <p:nvSpPr>
          <p:cNvPr id="10" name="Rectangle 9">
            <a:extLst>
              <a:ext uri="{FF2B5EF4-FFF2-40B4-BE49-F238E27FC236}">
                <a16:creationId xmlns:a16="http://schemas.microsoft.com/office/drawing/2014/main" id="{7416221F-4F03-4027-B67A-97DFFE6E245E}"/>
              </a:ext>
            </a:extLst>
          </p:cNvPr>
          <p:cNvSpPr/>
          <p:nvPr/>
        </p:nvSpPr>
        <p:spPr>
          <a:xfrm>
            <a:off x="2676908" y="5192777"/>
            <a:ext cx="7756905" cy="707886"/>
          </a:xfrm>
          <a:prstGeom prst="rect">
            <a:avLst/>
          </a:prstGeom>
        </p:spPr>
        <p:txBody>
          <a:bodyPr wrap="square">
            <a:spAutoFit/>
          </a:bodyPr>
          <a:lstStyle/>
          <a:p>
            <a:pPr algn="ctr"/>
            <a:r>
              <a:rPr lang="en-US" sz="2000" b="1" i="1" dirty="0">
                <a:solidFill>
                  <a:schemeClr val="tx1">
                    <a:lumMod val="95000"/>
                    <a:lumOff val="5000"/>
                  </a:schemeClr>
                </a:solidFill>
              </a:rPr>
              <a:t>As the Lord’s people, we are to open our hearts and listen to His word and His will concerning us.</a:t>
            </a:r>
          </a:p>
        </p:txBody>
      </p:sp>
    </p:spTree>
    <p:extLst>
      <p:ext uri="{BB962C8B-B14F-4D97-AF65-F5344CB8AC3E}">
        <p14:creationId xmlns:p14="http://schemas.microsoft.com/office/powerpoint/2010/main" val="9548485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3" name="Rectangle 2">
            <a:extLst>
              <a:ext uri="{FF2B5EF4-FFF2-40B4-BE49-F238E27FC236}">
                <a16:creationId xmlns:a16="http://schemas.microsoft.com/office/drawing/2014/main" id="{A45A8041-F84B-4507-A449-C607E8B54304}"/>
              </a:ext>
            </a:extLst>
          </p:cNvPr>
          <p:cNvSpPr/>
          <p:nvPr/>
        </p:nvSpPr>
        <p:spPr>
          <a:xfrm>
            <a:off x="2640806" y="3105834"/>
            <a:ext cx="6910387" cy="646331"/>
          </a:xfrm>
          <a:prstGeom prst="rect">
            <a:avLst/>
          </a:prstGeom>
        </p:spPr>
        <p:txBody>
          <a:bodyPr wrap="square">
            <a:spAutoFit/>
          </a:bodyPr>
          <a:lstStyle/>
          <a:p>
            <a:pPr algn="ctr"/>
            <a:r>
              <a:rPr lang="en-US" sz="3600" b="1" dirty="0">
                <a:solidFill>
                  <a:schemeClr val="tx1">
                    <a:lumMod val="95000"/>
                    <a:lumOff val="5000"/>
                  </a:schemeClr>
                </a:solidFill>
                <a:effectLst>
                  <a:outerShdw blurRad="38100" dist="38100" dir="2700000" algn="tl">
                    <a:srgbClr val="000000">
                      <a:alpha val="43137"/>
                    </a:srgbClr>
                  </a:outerShdw>
                </a:effectLst>
                <a:latin typeface="Ink Free" panose="03080402000500000000" pitchFamily="66" charset="0"/>
                <a:ea typeface="Microsoft JhengHei" panose="020B0604030504040204" pitchFamily="34" charset="-120"/>
              </a:rPr>
              <a:t>Doctrine and Covenants 63:1-21.</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500">
        <p:wheel spokes="1"/>
      </p:transition>
    </mc:Choice>
    <mc:Fallback>
      <p:transition spd="slow">
        <p:wheel spokes="1"/>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3" name="Rectangle 2">
            <a:extLst>
              <a:ext uri="{FF2B5EF4-FFF2-40B4-BE49-F238E27FC236}">
                <a16:creationId xmlns:a16="http://schemas.microsoft.com/office/drawing/2014/main" id="{EDA53B31-71BD-4AD3-B101-837C8E4323EA}"/>
              </a:ext>
            </a:extLst>
          </p:cNvPr>
          <p:cNvSpPr/>
          <p:nvPr/>
        </p:nvSpPr>
        <p:spPr>
          <a:xfrm>
            <a:off x="3048000" y="2551837"/>
            <a:ext cx="6096000" cy="1754326"/>
          </a:xfrm>
          <a:prstGeom prst="rect">
            <a:avLst/>
          </a:prstGeom>
        </p:spPr>
        <p:txBody>
          <a:bodyPr>
            <a:spAutoFit/>
          </a:bodyPr>
          <a:lstStyle/>
          <a:p>
            <a:pPr algn="ctr"/>
            <a:r>
              <a:rPr lang="en-US" sz="3600" dirty="0">
                <a:latin typeface="Bahnschrift SemiBold SemiConden" panose="020B0502040204020203" pitchFamily="34" charset="0"/>
              </a:rPr>
              <a:t>“The Lord warns the Saints about the consequences of wickedness and rebellion”</a:t>
            </a:r>
          </a:p>
        </p:txBody>
      </p:sp>
      <p:sp>
        <p:nvSpPr>
          <p:cNvPr id="4" name="Rectangle 3">
            <a:extLst>
              <a:ext uri="{FF2B5EF4-FFF2-40B4-BE49-F238E27FC236}">
                <a16:creationId xmlns:a16="http://schemas.microsoft.com/office/drawing/2014/main" id="{324043B4-DED9-4EB5-90F5-CE047B6BC279}"/>
              </a:ext>
            </a:extLst>
          </p:cNvPr>
          <p:cNvSpPr/>
          <p:nvPr/>
        </p:nvSpPr>
        <p:spPr>
          <a:xfrm>
            <a:off x="1134793" y="890974"/>
            <a:ext cx="3617337"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63:1-6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4" name="Rectangle 3">
            <a:extLst>
              <a:ext uri="{FF2B5EF4-FFF2-40B4-BE49-F238E27FC236}">
                <a16:creationId xmlns:a16="http://schemas.microsoft.com/office/drawing/2014/main" id="{0670BAD5-FD4D-4869-8361-B7CB6B209C00}"/>
              </a:ext>
            </a:extLst>
          </p:cNvPr>
          <p:cNvSpPr/>
          <p:nvPr/>
        </p:nvSpPr>
        <p:spPr>
          <a:xfrm>
            <a:off x="1190625" y="1034148"/>
            <a:ext cx="7410450" cy="400110"/>
          </a:xfrm>
          <a:prstGeom prst="rect">
            <a:avLst/>
          </a:prstGeom>
        </p:spPr>
        <p:txBody>
          <a:bodyPr wrap="square">
            <a:spAutoFit/>
          </a:bodyPr>
          <a:lstStyle/>
          <a:p>
            <a:r>
              <a:rPr lang="en-US" sz="2000" b="1" dirty="0">
                <a:latin typeface="Ink Free" panose="03080402000500000000" pitchFamily="66" charset="0"/>
              </a:rPr>
              <a:t>Why do you follow your Church’s teachings instead of having fun?</a:t>
            </a:r>
          </a:p>
        </p:txBody>
      </p:sp>
      <p:sp>
        <p:nvSpPr>
          <p:cNvPr id="8" name="Rectangle 7">
            <a:extLst>
              <a:ext uri="{FF2B5EF4-FFF2-40B4-BE49-F238E27FC236}">
                <a16:creationId xmlns:a16="http://schemas.microsoft.com/office/drawing/2014/main" id="{1C2FA154-48D0-44BE-B680-8CCBAD2DC88C}"/>
              </a:ext>
            </a:extLst>
          </p:cNvPr>
          <p:cNvSpPr/>
          <p:nvPr/>
        </p:nvSpPr>
        <p:spPr>
          <a:xfrm>
            <a:off x="1190624" y="1377040"/>
            <a:ext cx="9110664" cy="400110"/>
          </a:xfrm>
          <a:prstGeom prst="rect">
            <a:avLst/>
          </a:prstGeom>
        </p:spPr>
        <p:txBody>
          <a:bodyPr wrap="square">
            <a:spAutoFit/>
          </a:bodyPr>
          <a:lstStyle/>
          <a:p>
            <a:pPr algn="just"/>
            <a:r>
              <a:rPr lang="en-US" sz="2000" b="1" dirty="0">
                <a:latin typeface="Ink Free" panose="03080402000500000000" pitchFamily="66" charset="0"/>
              </a:rPr>
              <a:t>Why do you think it is important that we live according to our beliefs?</a:t>
            </a:r>
          </a:p>
        </p:txBody>
      </p:sp>
      <p:sp>
        <p:nvSpPr>
          <p:cNvPr id="13" name="Rectangle 12">
            <a:extLst>
              <a:ext uri="{FF2B5EF4-FFF2-40B4-BE49-F238E27FC236}">
                <a16:creationId xmlns:a16="http://schemas.microsoft.com/office/drawing/2014/main" id="{A7D53041-DA88-4C9F-AE38-82D1A1D52887}"/>
              </a:ext>
            </a:extLst>
          </p:cNvPr>
          <p:cNvSpPr/>
          <p:nvPr/>
        </p:nvSpPr>
        <p:spPr>
          <a:xfrm>
            <a:off x="1204911" y="2162906"/>
            <a:ext cx="9224963" cy="923330"/>
          </a:xfrm>
          <a:prstGeom prst="rect">
            <a:avLst/>
          </a:prstGeom>
        </p:spPr>
        <p:txBody>
          <a:bodyPr wrap="square">
            <a:spAutoFit/>
          </a:bodyPr>
          <a:lstStyle/>
          <a:p>
            <a:pPr algn="just"/>
            <a:r>
              <a:rPr lang="en-US" dirty="0">
                <a:solidFill>
                  <a:schemeClr val="tx1">
                    <a:lumMod val="95000"/>
                    <a:lumOff val="5000"/>
                  </a:schemeClr>
                </a:solidFill>
                <a:latin typeface="Palatino"/>
              </a:rPr>
              <a:t>Hearken, O ye people, and open your hearts and give ear from afar; and listen, you that call yourselves the people of the Lord, and hear the word of the Lord and his will concerning you.</a:t>
            </a:r>
            <a:endParaRPr lang="en-US" dirty="0">
              <a:solidFill>
                <a:schemeClr val="tx1">
                  <a:lumMod val="95000"/>
                  <a:lumOff val="5000"/>
                </a:schemeClr>
              </a:solidFill>
            </a:endParaRPr>
          </a:p>
        </p:txBody>
      </p:sp>
      <p:sp>
        <p:nvSpPr>
          <p:cNvPr id="14" name="Rectangle 13">
            <a:extLst>
              <a:ext uri="{FF2B5EF4-FFF2-40B4-BE49-F238E27FC236}">
                <a16:creationId xmlns:a16="http://schemas.microsoft.com/office/drawing/2014/main" id="{4BBB9B77-7836-4A02-AD1A-E531FA980210}"/>
              </a:ext>
            </a:extLst>
          </p:cNvPr>
          <p:cNvSpPr/>
          <p:nvPr/>
        </p:nvSpPr>
        <p:spPr>
          <a:xfrm>
            <a:off x="1190624" y="1847718"/>
            <a:ext cx="3471463"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63:1.</a:t>
            </a:r>
          </a:p>
        </p:txBody>
      </p:sp>
      <p:sp>
        <p:nvSpPr>
          <p:cNvPr id="15" name="Rectangle 14">
            <a:extLst>
              <a:ext uri="{FF2B5EF4-FFF2-40B4-BE49-F238E27FC236}">
                <a16:creationId xmlns:a16="http://schemas.microsoft.com/office/drawing/2014/main" id="{C878D753-E524-44DA-829F-49116292EA32}"/>
              </a:ext>
            </a:extLst>
          </p:cNvPr>
          <p:cNvSpPr/>
          <p:nvPr/>
        </p:nvSpPr>
        <p:spPr>
          <a:xfrm>
            <a:off x="1190623" y="3063507"/>
            <a:ext cx="9224963" cy="707886"/>
          </a:xfrm>
          <a:prstGeom prst="rect">
            <a:avLst/>
          </a:prstGeom>
        </p:spPr>
        <p:txBody>
          <a:bodyPr wrap="square">
            <a:spAutoFit/>
          </a:bodyPr>
          <a:lstStyle/>
          <a:p>
            <a:pPr algn="just"/>
            <a:r>
              <a:rPr lang="en-US" sz="2000" b="1" dirty="0">
                <a:latin typeface="Ink Free" panose="03080402000500000000" pitchFamily="66" charset="0"/>
              </a:rPr>
              <a:t>How can calling our selves the people of the Lord be different from being the people of the Lord?</a:t>
            </a:r>
          </a:p>
        </p:txBody>
      </p:sp>
      <p:sp>
        <p:nvSpPr>
          <p:cNvPr id="16" name="Rectangle 15">
            <a:extLst>
              <a:ext uri="{FF2B5EF4-FFF2-40B4-BE49-F238E27FC236}">
                <a16:creationId xmlns:a16="http://schemas.microsoft.com/office/drawing/2014/main" id="{4BC87140-2040-4337-8713-82AEF951751F}"/>
              </a:ext>
            </a:extLst>
          </p:cNvPr>
          <p:cNvSpPr/>
          <p:nvPr/>
        </p:nvSpPr>
        <p:spPr>
          <a:xfrm>
            <a:off x="1204911" y="3771393"/>
            <a:ext cx="5594801" cy="400110"/>
          </a:xfrm>
          <a:prstGeom prst="rect">
            <a:avLst/>
          </a:prstGeom>
        </p:spPr>
        <p:txBody>
          <a:bodyPr wrap="none">
            <a:spAutoFit/>
          </a:bodyPr>
          <a:lstStyle/>
          <a:p>
            <a:r>
              <a:rPr lang="en-US" sz="2000" b="1" dirty="0">
                <a:latin typeface="Ink Free" panose="03080402000500000000" pitchFamily="66" charset="0"/>
              </a:rPr>
              <a:t>What does the Lord want us to do as His people? </a:t>
            </a:r>
          </a:p>
        </p:txBody>
      </p:sp>
      <p:sp>
        <p:nvSpPr>
          <p:cNvPr id="17" name="Rectangle 16">
            <a:extLst>
              <a:ext uri="{FF2B5EF4-FFF2-40B4-BE49-F238E27FC236}">
                <a16:creationId xmlns:a16="http://schemas.microsoft.com/office/drawing/2014/main" id="{F42B6805-9FA5-41EC-A3C3-AFFC1D3B4BD8}"/>
              </a:ext>
            </a:extLst>
          </p:cNvPr>
          <p:cNvSpPr/>
          <p:nvPr/>
        </p:nvSpPr>
        <p:spPr>
          <a:xfrm>
            <a:off x="1204910" y="4069154"/>
            <a:ext cx="9224963" cy="369332"/>
          </a:xfrm>
          <a:prstGeom prst="rect">
            <a:avLst/>
          </a:prstGeom>
        </p:spPr>
        <p:txBody>
          <a:bodyPr wrap="square">
            <a:spAutoFit/>
          </a:bodyPr>
          <a:lstStyle/>
          <a:p>
            <a:pPr algn="just"/>
            <a:r>
              <a:rPr lang="en-US" dirty="0">
                <a:solidFill>
                  <a:schemeClr val="tx1">
                    <a:lumMod val="95000"/>
                    <a:lumOff val="5000"/>
                  </a:schemeClr>
                </a:solidFill>
              </a:rPr>
              <a:t>As the Lord’s people, we are to open our hearts and listen to His word and His will concerning us.</a:t>
            </a:r>
          </a:p>
        </p:txBody>
      </p:sp>
      <p:sp>
        <p:nvSpPr>
          <p:cNvPr id="18" name="Rectangle 17">
            <a:extLst>
              <a:ext uri="{FF2B5EF4-FFF2-40B4-BE49-F238E27FC236}">
                <a16:creationId xmlns:a16="http://schemas.microsoft.com/office/drawing/2014/main" id="{6E7BC4A9-52A3-44BF-8C60-0EA477B1B629}"/>
              </a:ext>
            </a:extLst>
          </p:cNvPr>
          <p:cNvSpPr/>
          <p:nvPr/>
        </p:nvSpPr>
        <p:spPr>
          <a:xfrm>
            <a:off x="1204910" y="4487328"/>
            <a:ext cx="5389617" cy="400110"/>
          </a:xfrm>
          <a:prstGeom prst="rect">
            <a:avLst/>
          </a:prstGeom>
        </p:spPr>
        <p:txBody>
          <a:bodyPr wrap="none">
            <a:spAutoFit/>
          </a:bodyPr>
          <a:lstStyle/>
          <a:p>
            <a:r>
              <a:rPr lang="en-US" sz="2000" b="1" dirty="0">
                <a:latin typeface="Ink Free" panose="03080402000500000000" pitchFamily="66" charset="0"/>
              </a:rPr>
              <a:t>What do you think it means to open our hearts?</a:t>
            </a:r>
          </a:p>
        </p:txBody>
      </p:sp>
      <p:sp>
        <p:nvSpPr>
          <p:cNvPr id="19" name="Rectangle 18">
            <a:extLst>
              <a:ext uri="{FF2B5EF4-FFF2-40B4-BE49-F238E27FC236}">
                <a16:creationId xmlns:a16="http://schemas.microsoft.com/office/drawing/2014/main" id="{BC8811CC-0DA6-4C7C-AF6A-CE554216AAD0}"/>
              </a:ext>
            </a:extLst>
          </p:cNvPr>
          <p:cNvSpPr/>
          <p:nvPr/>
        </p:nvSpPr>
        <p:spPr>
          <a:xfrm>
            <a:off x="1190623" y="4887438"/>
            <a:ext cx="7345313" cy="400110"/>
          </a:xfrm>
          <a:prstGeom prst="rect">
            <a:avLst/>
          </a:prstGeom>
        </p:spPr>
        <p:txBody>
          <a:bodyPr wrap="square">
            <a:spAutoFit/>
          </a:bodyPr>
          <a:lstStyle/>
          <a:p>
            <a:r>
              <a:rPr lang="en-US" sz="2000" b="1" dirty="0">
                <a:solidFill>
                  <a:schemeClr val="tx1">
                    <a:lumMod val="95000"/>
                    <a:lumOff val="5000"/>
                  </a:schemeClr>
                </a:solidFill>
                <a:latin typeface="Ink Free" panose="03080402000500000000" pitchFamily="66" charset="0"/>
              </a:rPr>
              <a:t>How does opening our hearts prepare us to hear the Lord’s voice?</a:t>
            </a:r>
          </a:p>
        </p:txBody>
      </p:sp>
      <p:sp>
        <p:nvSpPr>
          <p:cNvPr id="20" name="Rectangle 19">
            <a:extLst>
              <a:ext uri="{FF2B5EF4-FFF2-40B4-BE49-F238E27FC236}">
                <a16:creationId xmlns:a16="http://schemas.microsoft.com/office/drawing/2014/main" id="{780C2830-CD86-4D01-9301-85E7F6917E83}"/>
              </a:ext>
            </a:extLst>
          </p:cNvPr>
          <p:cNvSpPr/>
          <p:nvPr/>
        </p:nvSpPr>
        <p:spPr>
          <a:xfrm>
            <a:off x="1204910" y="5367168"/>
            <a:ext cx="5391219" cy="400110"/>
          </a:xfrm>
          <a:prstGeom prst="rect">
            <a:avLst/>
          </a:prstGeom>
        </p:spPr>
        <p:txBody>
          <a:bodyPr wrap="none">
            <a:spAutoFit/>
          </a:bodyPr>
          <a:lstStyle/>
          <a:p>
            <a:r>
              <a:rPr lang="en-US" sz="2000" b="1" dirty="0">
                <a:latin typeface="Ink Free" panose="03080402000500000000" pitchFamily="66" charset="0"/>
              </a:rPr>
              <a:t>What do you do that helps you open your heart?</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0-#ppt_w/2"/>
                                          </p:val>
                                        </p:tav>
                                        <p:tav tm="100000">
                                          <p:val>
                                            <p:strVal val="#ppt_x"/>
                                          </p:val>
                                        </p:tav>
                                      </p:tavLst>
                                    </p:anim>
                                    <p:anim calcmode="lin" valueType="num">
                                      <p:cBhvr additive="base">
                                        <p:cTn id="14"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9"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upLeft)">
                                      <p:cBhvr>
                                        <p:cTn id="19" dur="1000"/>
                                        <p:tgtEl>
                                          <p:spTgt spid="13"/>
                                        </p:tgtEl>
                                      </p:cBhvr>
                                    </p:animEffect>
                                  </p:childTnLst>
                                </p:cTn>
                              </p:par>
                              <p:par>
                                <p:cTn id="20" presetID="18" presetClass="entr" presetSubtype="9"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strips(upLeft)">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1000" fill="hold"/>
                                        <p:tgtEl>
                                          <p:spTgt spid="15"/>
                                        </p:tgtEl>
                                        <p:attrNameLst>
                                          <p:attrName>ppt_x</p:attrName>
                                        </p:attrNameLst>
                                      </p:cBhvr>
                                      <p:tavLst>
                                        <p:tav tm="0">
                                          <p:val>
                                            <p:strVal val="0-#ppt_w/2"/>
                                          </p:val>
                                        </p:tav>
                                        <p:tav tm="100000">
                                          <p:val>
                                            <p:strVal val="#ppt_x"/>
                                          </p:val>
                                        </p:tav>
                                      </p:tavLst>
                                    </p:anim>
                                    <p:anim calcmode="lin" valueType="num">
                                      <p:cBhvr additive="base">
                                        <p:cTn id="2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1000" fill="hold"/>
                                        <p:tgtEl>
                                          <p:spTgt spid="16"/>
                                        </p:tgtEl>
                                        <p:attrNameLst>
                                          <p:attrName>ppt_x</p:attrName>
                                        </p:attrNameLst>
                                      </p:cBhvr>
                                      <p:tavLst>
                                        <p:tav tm="0">
                                          <p:val>
                                            <p:strVal val="0-#ppt_w/2"/>
                                          </p:val>
                                        </p:tav>
                                        <p:tav tm="100000">
                                          <p:val>
                                            <p:strVal val="#ppt_x"/>
                                          </p:val>
                                        </p:tav>
                                      </p:tavLst>
                                    </p:anim>
                                    <p:anim calcmode="lin" valueType="num">
                                      <p:cBhvr additive="base">
                                        <p:cTn id="34"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circle(in)">
                                      <p:cBhvr>
                                        <p:cTn id="39" dur="20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ppt_x"/>
                                          </p:val>
                                        </p:tav>
                                        <p:tav tm="100000">
                                          <p:val>
                                            <p:strVal val="#ppt_x"/>
                                          </p:val>
                                        </p:tav>
                                      </p:tavLst>
                                    </p:anim>
                                    <p:anim calcmode="lin" valueType="num">
                                      <p:cBhvr additive="base">
                                        <p:cTn id="4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1000" fill="hold"/>
                                        <p:tgtEl>
                                          <p:spTgt spid="19"/>
                                        </p:tgtEl>
                                        <p:attrNameLst>
                                          <p:attrName>ppt_x</p:attrName>
                                        </p:attrNameLst>
                                      </p:cBhvr>
                                      <p:tavLst>
                                        <p:tav tm="0">
                                          <p:val>
                                            <p:strVal val="1+#ppt_w/2"/>
                                          </p:val>
                                        </p:tav>
                                        <p:tav tm="100000">
                                          <p:val>
                                            <p:strVal val="#ppt_x"/>
                                          </p:val>
                                        </p:tav>
                                      </p:tavLst>
                                    </p:anim>
                                    <p:anim calcmode="lin" valueType="num">
                                      <p:cBhvr additive="base">
                                        <p:cTn id="51"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1000" fill="hold"/>
                                        <p:tgtEl>
                                          <p:spTgt spid="20"/>
                                        </p:tgtEl>
                                        <p:attrNameLst>
                                          <p:attrName>ppt_x</p:attrName>
                                        </p:attrNameLst>
                                      </p:cBhvr>
                                      <p:tavLst>
                                        <p:tav tm="0">
                                          <p:val>
                                            <p:strVal val="1+#ppt_w/2"/>
                                          </p:val>
                                        </p:tav>
                                        <p:tav tm="100000">
                                          <p:val>
                                            <p:strVal val="#ppt_x"/>
                                          </p:val>
                                        </p:tav>
                                      </p:tavLst>
                                    </p:anim>
                                    <p:anim calcmode="lin" valueType="num">
                                      <p:cBhvr additive="base">
                                        <p:cTn id="57"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3" grpId="0"/>
      <p:bldP spid="14" grpId="0"/>
      <p:bldP spid="15"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9" name="Rectangle 8">
            <a:extLst>
              <a:ext uri="{FF2B5EF4-FFF2-40B4-BE49-F238E27FC236}">
                <a16:creationId xmlns:a16="http://schemas.microsoft.com/office/drawing/2014/main" id="{18A983BE-2E04-4B88-A48F-330F2E7347E8}"/>
              </a:ext>
            </a:extLst>
          </p:cNvPr>
          <p:cNvSpPr/>
          <p:nvPr/>
        </p:nvSpPr>
        <p:spPr>
          <a:xfrm>
            <a:off x="1134793" y="890974"/>
            <a:ext cx="3798476"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63:2, 6.</a:t>
            </a:r>
          </a:p>
        </p:txBody>
      </p:sp>
      <p:sp>
        <p:nvSpPr>
          <p:cNvPr id="7" name="Rectangle 6">
            <a:extLst>
              <a:ext uri="{FF2B5EF4-FFF2-40B4-BE49-F238E27FC236}">
                <a16:creationId xmlns:a16="http://schemas.microsoft.com/office/drawing/2014/main" id="{77112047-9FAE-4C00-8219-012DAC9B771A}"/>
              </a:ext>
            </a:extLst>
          </p:cNvPr>
          <p:cNvSpPr/>
          <p:nvPr/>
        </p:nvSpPr>
        <p:spPr>
          <a:xfrm>
            <a:off x="1148240" y="1263589"/>
            <a:ext cx="9192548" cy="1477328"/>
          </a:xfrm>
          <a:prstGeom prst="rect">
            <a:avLst/>
          </a:prstGeom>
        </p:spPr>
        <p:txBody>
          <a:bodyPr wrap="square">
            <a:spAutoFit/>
          </a:bodyPr>
          <a:lstStyle/>
          <a:p>
            <a:pPr algn="just"/>
            <a:r>
              <a:rPr lang="en-US" b="1" dirty="0">
                <a:solidFill>
                  <a:schemeClr val="tx1">
                    <a:lumMod val="95000"/>
                    <a:lumOff val="5000"/>
                  </a:schemeClr>
                </a:solidFill>
                <a:latin typeface="Palatino"/>
              </a:rPr>
              <a:t>2 </a:t>
            </a:r>
            <a:r>
              <a:rPr lang="en-US" dirty="0">
                <a:solidFill>
                  <a:schemeClr val="tx1">
                    <a:lumMod val="95000"/>
                    <a:lumOff val="5000"/>
                  </a:schemeClr>
                </a:solidFill>
                <a:latin typeface="Palatino"/>
              </a:rPr>
              <a:t>Yea, verily, I say, hear the word of him whose anger is kindled against the wicked and rebellious;</a:t>
            </a:r>
          </a:p>
          <a:p>
            <a:pPr algn="just"/>
            <a:r>
              <a:rPr lang="en-US" b="1" dirty="0">
                <a:solidFill>
                  <a:schemeClr val="tx1">
                    <a:lumMod val="95000"/>
                    <a:lumOff val="5000"/>
                  </a:schemeClr>
                </a:solidFill>
                <a:latin typeface="Palatino"/>
              </a:rPr>
              <a:t>6 </a:t>
            </a:r>
            <a:r>
              <a:rPr lang="en-US" dirty="0">
                <a:solidFill>
                  <a:schemeClr val="tx1">
                    <a:lumMod val="95000"/>
                    <a:lumOff val="5000"/>
                  </a:schemeClr>
                </a:solidFill>
                <a:latin typeface="Palatino"/>
              </a:rPr>
              <a:t>Wherefore, verily I say, let the wicked take heed, and let the rebellious fear and tremble; and let the unbelieving hold their lips, for the day of wrath shall come upon them as a whirlwind, and all flesh shall know that I am God.</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3" name="Rectangle 2">
            <a:extLst>
              <a:ext uri="{FF2B5EF4-FFF2-40B4-BE49-F238E27FC236}">
                <a16:creationId xmlns:a16="http://schemas.microsoft.com/office/drawing/2014/main" id="{8B7AB018-87A9-4497-BE23-4F7BD947F728}"/>
              </a:ext>
            </a:extLst>
          </p:cNvPr>
          <p:cNvSpPr/>
          <p:nvPr/>
        </p:nvSpPr>
        <p:spPr>
          <a:xfrm>
            <a:off x="3466113" y="2417020"/>
            <a:ext cx="5259773" cy="1200329"/>
          </a:xfrm>
          <a:prstGeom prst="rect">
            <a:avLst/>
          </a:prstGeom>
        </p:spPr>
        <p:txBody>
          <a:bodyPr wrap="none">
            <a:spAutoFit/>
          </a:bodyPr>
          <a:lstStyle/>
          <a:p>
            <a:r>
              <a:rPr lang="en-US" sz="3600" dirty="0">
                <a:latin typeface="Bahnschrift SemiBold SemiConden" panose="020B0502040204020203" pitchFamily="34" charset="0"/>
              </a:rPr>
              <a:t>“The Lord warns against sign</a:t>
            </a:r>
          </a:p>
          <a:p>
            <a:pPr algn="ctr"/>
            <a:r>
              <a:rPr lang="en-US" sz="3600" dirty="0">
                <a:latin typeface="Bahnschrift SemiBold SemiConden" panose="020B0502040204020203" pitchFamily="34" charset="0"/>
              </a:rPr>
              <a:t>seeking and wickedness”</a:t>
            </a:r>
          </a:p>
        </p:txBody>
      </p:sp>
      <p:sp>
        <p:nvSpPr>
          <p:cNvPr id="7" name="Rectangle 6">
            <a:extLst>
              <a:ext uri="{FF2B5EF4-FFF2-40B4-BE49-F238E27FC236}">
                <a16:creationId xmlns:a16="http://schemas.microsoft.com/office/drawing/2014/main" id="{094B100C-1490-4E8B-A4BB-1EF7A5318B87}"/>
              </a:ext>
            </a:extLst>
          </p:cNvPr>
          <p:cNvSpPr/>
          <p:nvPr/>
        </p:nvSpPr>
        <p:spPr>
          <a:xfrm>
            <a:off x="1134793" y="890974"/>
            <a:ext cx="3753592"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63:7-21</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2" name="Rectangle 1">
            <a:extLst>
              <a:ext uri="{FF2B5EF4-FFF2-40B4-BE49-F238E27FC236}">
                <a16:creationId xmlns:a16="http://schemas.microsoft.com/office/drawing/2014/main" id="{D213694A-7528-4B29-8AE7-D0B79BADB2DA}"/>
              </a:ext>
            </a:extLst>
          </p:cNvPr>
          <p:cNvSpPr/>
          <p:nvPr/>
        </p:nvSpPr>
        <p:spPr>
          <a:xfrm>
            <a:off x="1422400" y="890974"/>
            <a:ext cx="8940800" cy="1477328"/>
          </a:xfrm>
          <a:prstGeom prst="rect">
            <a:avLst/>
          </a:prstGeom>
        </p:spPr>
        <p:txBody>
          <a:bodyPr wrap="square">
            <a:spAutoFit/>
          </a:bodyPr>
          <a:lstStyle/>
          <a:p>
            <a:pPr algn="just"/>
            <a:r>
              <a:rPr lang="en-US" dirty="0">
                <a:latin typeface="Palatino"/>
              </a:rPr>
              <a:t>Ezra Booth was a Methodist preacher in Ohio. He became interested in the Restoration in early 1831 after reading from the Book of Mormon. He traveled to Kirtland with John and Alice Johnson to meet the Prophet. Mrs. Johnson suffered from rheumatism, which had caused pain, swelling, and stiffness in her arm. When she first met Joseph Smith, she had not been able to raise her hand to her head for about two years.</a:t>
            </a:r>
          </a:p>
        </p:txBody>
      </p:sp>
      <p:sp>
        <p:nvSpPr>
          <p:cNvPr id="3" name="Rectangle 2">
            <a:extLst>
              <a:ext uri="{FF2B5EF4-FFF2-40B4-BE49-F238E27FC236}">
                <a16:creationId xmlns:a16="http://schemas.microsoft.com/office/drawing/2014/main" id="{33892503-D041-4648-81CE-148FB82174C4}"/>
              </a:ext>
            </a:extLst>
          </p:cNvPr>
          <p:cNvSpPr/>
          <p:nvPr/>
        </p:nvSpPr>
        <p:spPr>
          <a:xfrm>
            <a:off x="1465941" y="2438401"/>
            <a:ext cx="8781144" cy="25109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dirty="0"/>
              <a:t>“During the interview the conversation turned on the subject of supernatural gifts, such as were conferred in the days of the apostles. Some one said, ‘Here is Mrs. Johnson with a lame arm; has God given any power to man now on the earth to cure her?’ A few moments later, when the conversation had turned in another direction, [Joseph] Smith rose, and walking across the room, taking Mrs. Johnson by the hand, said in the most solemn and impressive manner: ‘Woman, in the name of the Lord Jesus Christ I command thee to be whole,’ and immediately left the room. … Mrs. Johnson at once lifted [her arm] up with ease, and on her return home the next day she was able to do her washing without difficulty or pain” (in History of the Church,1:215–16).</a:t>
            </a:r>
          </a:p>
        </p:txBody>
      </p:sp>
      <p:sp>
        <p:nvSpPr>
          <p:cNvPr id="5" name="Rectangle 4">
            <a:extLst>
              <a:ext uri="{FF2B5EF4-FFF2-40B4-BE49-F238E27FC236}">
                <a16:creationId xmlns:a16="http://schemas.microsoft.com/office/drawing/2014/main" id="{89565BFE-7229-4FA9-889E-18DEF8B6AF0D}"/>
              </a:ext>
            </a:extLst>
          </p:cNvPr>
          <p:cNvSpPr/>
          <p:nvPr/>
        </p:nvSpPr>
        <p:spPr>
          <a:xfrm>
            <a:off x="1465940" y="5152571"/>
            <a:ext cx="7779659" cy="400110"/>
          </a:xfrm>
          <a:prstGeom prst="rect">
            <a:avLst/>
          </a:prstGeom>
        </p:spPr>
        <p:txBody>
          <a:bodyPr wrap="square">
            <a:spAutoFit/>
          </a:bodyPr>
          <a:lstStyle/>
          <a:p>
            <a:pPr algn="just"/>
            <a:r>
              <a:rPr lang="en-US" sz="2000" b="1" dirty="0">
                <a:latin typeface="Ink Free" panose="03080402000500000000" pitchFamily="66" charset="0"/>
              </a:rPr>
              <a:t>How do you think you might feel if you witnessed a miracle like this?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25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7" name="Rectangle 6">
            <a:extLst>
              <a:ext uri="{FF2B5EF4-FFF2-40B4-BE49-F238E27FC236}">
                <a16:creationId xmlns:a16="http://schemas.microsoft.com/office/drawing/2014/main" id="{F9818032-D16D-4788-B2A0-FEE6F78A8CC8}"/>
              </a:ext>
            </a:extLst>
          </p:cNvPr>
          <p:cNvSpPr/>
          <p:nvPr/>
        </p:nvSpPr>
        <p:spPr>
          <a:xfrm>
            <a:off x="1294450" y="867548"/>
            <a:ext cx="1710789" cy="369332"/>
          </a:xfrm>
          <a:prstGeom prst="rect">
            <a:avLst/>
          </a:prstGeom>
        </p:spPr>
        <p:txBody>
          <a:bodyPr wrap="none">
            <a:spAutoFit/>
          </a:bodyPr>
          <a:lstStyle/>
          <a:p>
            <a:r>
              <a:rPr lang="en-US" i="1" dirty="0">
                <a:effectLst>
                  <a:outerShdw blurRad="38100" dist="38100" dir="2700000" algn="tl">
                    <a:srgbClr val="000000">
                      <a:alpha val="43137"/>
                    </a:srgbClr>
                  </a:outerShdw>
                </a:effectLst>
              </a:rPr>
              <a:t>Signs and Faith. </a:t>
            </a:r>
          </a:p>
        </p:txBody>
      </p:sp>
      <p:sp>
        <p:nvSpPr>
          <p:cNvPr id="8" name="Rectangle 7">
            <a:extLst>
              <a:ext uri="{FF2B5EF4-FFF2-40B4-BE49-F238E27FC236}">
                <a16:creationId xmlns:a16="http://schemas.microsoft.com/office/drawing/2014/main" id="{00258291-B352-4BB4-B359-40E04A8DB80F}"/>
              </a:ext>
            </a:extLst>
          </p:cNvPr>
          <p:cNvSpPr/>
          <p:nvPr/>
        </p:nvSpPr>
        <p:spPr>
          <a:xfrm>
            <a:off x="1294450" y="1236880"/>
            <a:ext cx="3689472"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63:7-9.</a:t>
            </a:r>
          </a:p>
        </p:txBody>
      </p:sp>
      <p:sp>
        <p:nvSpPr>
          <p:cNvPr id="9" name="Rectangle 8">
            <a:extLst>
              <a:ext uri="{FF2B5EF4-FFF2-40B4-BE49-F238E27FC236}">
                <a16:creationId xmlns:a16="http://schemas.microsoft.com/office/drawing/2014/main" id="{9EC9396C-1712-4945-A23A-0814A156A1AA}"/>
              </a:ext>
            </a:extLst>
          </p:cNvPr>
          <p:cNvSpPr/>
          <p:nvPr/>
        </p:nvSpPr>
        <p:spPr>
          <a:xfrm>
            <a:off x="1294450" y="1504614"/>
            <a:ext cx="8967150" cy="1200329"/>
          </a:xfrm>
          <a:prstGeom prst="rect">
            <a:avLst/>
          </a:prstGeom>
        </p:spPr>
        <p:txBody>
          <a:bodyPr wrap="square">
            <a:spAutoFit/>
          </a:bodyPr>
          <a:lstStyle/>
          <a:p>
            <a:pPr algn="just" fontAlgn="base"/>
            <a:r>
              <a:rPr lang="en-US" b="1" dirty="0">
                <a:solidFill>
                  <a:schemeClr val="tx1">
                    <a:lumMod val="95000"/>
                    <a:lumOff val="5000"/>
                  </a:schemeClr>
                </a:solidFill>
                <a:latin typeface="Palatino"/>
              </a:rPr>
              <a:t>7 </a:t>
            </a:r>
            <a:r>
              <a:rPr lang="en-US" dirty="0">
                <a:solidFill>
                  <a:schemeClr val="tx1">
                    <a:lumMod val="95000"/>
                    <a:lumOff val="5000"/>
                  </a:schemeClr>
                </a:solidFill>
                <a:latin typeface="Palatino"/>
              </a:rPr>
              <a:t>And he that seeketh signs shall see signs, but not unto salvation.</a:t>
            </a:r>
          </a:p>
          <a:p>
            <a:pPr algn="just" fontAlgn="base"/>
            <a:r>
              <a:rPr lang="en-US" b="1" dirty="0">
                <a:solidFill>
                  <a:schemeClr val="tx1">
                    <a:lumMod val="95000"/>
                    <a:lumOff val="5000"/>
                  </a:schemeClr>
                </a:solidFill>
                <a:latin typeface="Palatino"/>
              </a:rPr>
              <a:t>8 </a:t>
            </a:r>
            <a:r>
              <a:rPr lang="en-US" dirty="0">
                <a:solidFill>
                  <a:schemeClr val="tx1">
                    <a:lumMod val="95000"/>
                    <a:lumOff val="5000"/>
                  </a:schemeClr>
                </a:solidFill>
                <a:latin typeface="Palatino"/>
              </a:rPr>
              <a:t>Verily, I say unto you, there are those among you who seek signs, and there have been such even from the beginning;</a:t>
            </a:r>
          </a:p>
          <a:p>
            <a:pPr algn="just" fontAlgn="base"/>
            <a:r>
              <a:rPr lang="en-US" b="1" dirty="0">
                <a:solidFill>
                  <a:schemeClr val="tx1">
                    <a:lumMod val="95000"/>
                    <a:lumOff val="5000"/>
                  </a:schemeClr>
                </a:solidFill>
                <a:latin typeface="Palatino"/>
              </a:rPr>
              <a:t>9 </a:t>
            </a:r>
            <a:r>
              <a:rPr lang="en-US" dirty="0">
                <a:solidFill>
                  <a:schemeClr val="tx1">
                    <a:lumMod val="95000"/>
                    <a:lumOff val="5000"/>
                  </a:schemeClr>
                </a:solidFill>
                <a:latin typeface="Palatino"/>
              </a:rPr>
              <a:t>But, behold, faith cometh not by signs, but signs follow those that believe.</a:t>
            </a:r>
            <a:endParaRPr lang="en-US" b="0" i="0" dirty="0">
              <a:solidFill>
                <a:schemeClr val="tx1">
                  <a:lumMod val="95000"/>
                  <a:lumOff val="5000"/>
                </a:schemeClr>
              </a:solidFill>
              <a:effectLst/>
              <a:latin typeface="Palatino"/>
            </a:endParaRPr>
          </a:p>
        </p:txBody>
      </p:sp>
      <p:sp>
        <p:nvSpPr>
          <p:cNvPr id="10" name="Rectangle 9">
            <a:extLst>
              <a:ext uri="{FF2B5EF4-FFF2-40B4-BE49-F238E27FC236}">
                <a16:creationId xmlns:a16="http://schemas.microsoft.com/office/drawing/2014/main" id="{98F01AE7-A854-4616-9F31-07BA58FD8166}"/>
              </a:ext>
            </a:extLst>
          </p:cNvPr>
          <p:cNvSpPr/>
          <p:nvPr/>
        </p:nvSpPr>
        <p:spPr>
          <a:xfrm>
            <a:off x="1294450" y="2806541"/>
            <a:ext cx="6660798" cy="400110"/>
          </a:xfrm>
          <a:prstGeom prst="rect">
            <a:avLst/>
          </a:prstGeom>
        </p:spPr>
        <p:txBody>
          <a:bodyPr wrap="none">
            <a:spAutoFit/>
          </a:bodyPr>
          <a:lstStyle/>
          <a:p>
            <a:r>
              <a:rPr lang="en-US" sz="2000" b="1" dirty="0">
                <a:solidFill>
                  <a:schemeClr val="tx1">
                    <a:lumMod val="95000"/>
                    <a:lumOff val="5000"/>
                  </a:schemeClr>
                </a:solidFill>
                <a:latin typeface="Ink Free" panose="03080402000500000000" pitchFamily="66" charset="0"/>
              </a:rPr>
              <a:t>What do we learn from these verses about signs and faith?</a:t>
            </a:r>
          </a:p>
        </p:txBody>
      </p:sp>
      <p:sp>
        <p:nvSpPr>
          <p:cNvPr id="11" name="Rectangle 10">
            <a:extLst>
              <a:ext uri="{FF2B5EF4-FFF2-40B4-BE49-F238E27FC236}">
                <a16:creationId xmlns:a16="http://schemas.microsoft.com/office/drawing/2014/main" id="{EE3055AB-4DE6-4738-B5C4-BFE9D775BB0A}"/>
              </a:ext>
            </a:extLst>
          </p:cNvPr>
          <p:cNvSpPr/>
          <p:nvPr/>
        </p:nvSpPr>
        <p:spPr>
          <a:xfrm>
            <a:off x="1294450" y="3152447"/>
            <a:ext cx="2943755" cy="369332"/>
          </a:xfrm>
          <a:prstGeom prst="rect">
            <a:avLst/>
          </a:prstGeom>
        </p:spPr>
        <p:txBody>
          <a:bodyPr wrap="none">
            <a:spAutoFit/>
          </a:bodyPr>
          <a:lstStyle/>
          <a:p>
            <a:r>
              <a:rPr lang="en-US" i="1" dirty="0">
                <a:solidFill>
                  <a:schemeClr val="tx1">
                    <a:lumMod val="95000"/>
                    <a:lumOff val="5000"/>
                  </a:schemeClr>
                </a:solidFill>
                <a:effectLst>
                  <a:outerShdw blurRad="38100" dist="38100" dir="2700000" algn="tl">
                    <a:srgbClr val="000000">
                      <a:alpha val="43137"/>
                    </a:srgbClr>
                  </a:outerShdw>
                </a:effectLst>
              </a:rPr>
              <a:t>Faith does not come by signs.</a:t>
            </a:r>
          </a:p>
        </p:txBody>
      </p:sp>
      <p:sp>
        <p:nvSpPr>
          <p:cNvPr id="12" name="Rectangle 11">
            <a:extLst>
              <a:ext uri="{FF2B5EF4-FFF2-40B4-BE49-F238E27FC236}">
                <a16:creationId xmlns:a16="http://schemas.microsoft.com/office/drawing/2014/main" id="{E2A7566D-B912-4831-BBFB-CBB913D791F4}"/>
              </a:ext>
            </a:extLst>
          </p:cNvPr>
          <p:cNvSpPr/>
          <p:nvPr/>
        </p:nvSpPr>
        <p:spPr>
          <a:xfrm>
            <a:off x="1294450" y="3512678"/>
            <a:ext cx="8967150" cy="707886"/>
          </a:xfrm>
          <a:prstGeom prst="rect">
            <a:avLst/>
          </a:prstGeom>
        </p:spPr>
        <p:txBody>
          <a:bodyPr wrap="square">
            <a:spAutoFit/>
          </a:bodyPr>
          <a:lstStyle/>
          <a:p>
            <a:pPr algn="just"/>
            <a:r>
              <a:rPr lang="en-US" sz="2000" b="1" dirty="0">
                <a:latin typeface="Ink Free" panose="03080402000500000000" pitchFamily="66" charset="0"/>
              </a:rPr>
              <a:t>What are some examples in the scriptures of people who witnessed great signs or miracles but did not demonstrate lasting faith and righteousness? </a:t>
            </a:r>
          </a:p>
        </p:txBody>
      </p:sp>
      <p:sp>
        <p:nvSpPr>
          <p:cNvPr id="13" name="Rectangle 12">
            <a:extLst>
              <a:ext uri="{FF2B5EF4-FFF2-40B4-BE49-F238E27FC236}">
                <a16:creationId xmlns:a16="http://schemas.microsoft.com/office/drawing/2014/main" id="{28CCA970-72DB-4463-9B10-C268EB166F29}"/>
              </a:ext>
            </a:extLst>
          </p:cNvPr>
          <p:cNvSpPr/>
          <p:nvPr/>
        </p:nvSpPr>
        <p:spPr>
          <a:xfrm>
            <a:off x="3135086" y="4354286"/>
            <a:ext cx="6355300" cy="17543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23CBD0C-C951-4BAC-BA78-B86870F9AB18}"/>
              </a:ext>
            </a:extLst>
          </p:cNvPr>
          <p:cNvSpPr txBox="1"/>
          <p:nvPr/>
        </p:nvSpPr>
        <p:spPr>
          <a:xfrm>
            <a:off x="4455886" y="4377008"/>
            <a:ext cx="5034501" cy="1754326"/>
          </a:xfrm>
          <a:prstGeom prst="rect">
            <a:avLst/>
          </a:prstGeom>
          <a:noFill/>
        </p:spPr>
        <p:txBody>
          <a:bodyPr wrap="square" rtlCol="0">
            <a:spAutoFit/>
          </a:bodyPr>
          <a:lstStyle/>
          <a:p>
            <a:pPr algn="just"/>
            <a:r>
              <a:rPr lang="en-US" dirty="0"/>
              <a:t>“When he actually learned that faith, humility, patience, and tribulation go before blessing, and that God brings low before He exalts; that instead of the ‘Savior’s granting him power to smite men and make them believe’ … then he was disappointed” (in History of the Church,1:216).</a:t>
            </a:r>
          </a:p>
        </p:txBody>
      </p:sp>
      <p:pic>
        <p:nvPicPr>
          <p:cNvPr id="18" name="Picture 17">
            <a:extLst>
              <a:ext uri="{FF2B5EF4-FFF2-40B4-BE49-F238E27FC236}">
                <a16:creationId xmlns:a16="http://schemas.microsoft.com/office/drawing/2014/main" id="{E319F251-2122-4E91-BA54-DE870423AE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7860" y="4472124"/>
            <a:ext cx="1218026" cy="1025265"/>
          </a:xfrm>
          <a:prstGeom prst="rect">
            <a:avLst/>
          </a:prstGeom>
        </p:spPr>
      </p:pic>
      <p:sp>
        <p:nvSpPr>
          <p:cNvPr id="19" name="TextBox 18">
            <a:extLst>
              <a:ext uri="{FF2B5EF4-FFF2-40B4-BE49-F238E27FC236}">
                <a16:creationId xmlns:a16="http://schemas.microsoft.com/office/drawing/2014/main" id="{CBB3AA30-0903-41BE-8B8B-B803A2AF686F}"/>
              </a:ext>
            </a:extLst>
          </p:cNvPr>
          <p:cNvSpPr txBox="1"/>
          <p:nvPr/>
        </p:nvSpPr>
        <p:spPr>
          <a:xfrm>
            <a:off x="3331348" y="5510825"/>
            <a:ext cx="1031051" cy="461665"/>
          </a:xfrm>
          <a:prstGeom prst="rect">
            <a:avLst/>
          </a:prstGeom>
          <a:noFill/>
        </p:spPr>
        <p:txBody>
          <a:bodyPr wrap="none" rtlCol="0">
            <a:spAutoFit/>
          </a:bodyPr>
          <a:lstStyle/>
          <a:p>
            <a:pPr algn="ctr"/>
            <a:r>
              <a:rPr lang="en-US" sz="1200" b="1" dirty="0"/>
              <a:t>Prophet </a:t>
            </a:r>
          </a:p>
          <a:p>
            <a:pPr algn="ctr"/>
            <a:r>
              <a:rPr lang="en-US" sz="1200" b="1" dirty="0"/>
              <a:t>Joseph Smith</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Left)">
                                      <p:cBhvr>
                                        <p:cTn id="7" dur="1000"/>
                                        <p:tgtEl>
                                          <p:spTgt spid="9"/>
                                        </p:tgtEl>
                                      </p:cBhvr>
                                    </p:animEffect>
                                  </p:childTnLst>
                                </p:cTn>
                              </p:par>
                              <p:par>
                                <p:cTn id="8" presetID="18" presetClass="entr" presetSubtype="9"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upLeft)">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0-#ppt_w/2"/>
                                          </p:val>
                                        </p:tav>
                                        <p:tav tm="100000">
                                          <p:val>
                                            <p:strVal val="#ppt_x"/>
                                          </p:val>
                                        </p:tav>
                                      </p:tavLst>
                                    </p:anim>
                                    <p:anim calcmode="lin" valueType="num">
                                      <p:cBhvr additive="base">
                                        <p:cTn id="1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wipe(right)">
                                      <p:cBhvr>
                                        <p:cTn id="21" dur="10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randombar(vertical)">
                                      <p:cBhvr>
                                        <p:cTn id="32" dur="1000"/>
                                        <p:tgtEl>
                                          <p:spTgt spid="18"/>
                                        </p:tgtEl>
                                      </p:cBhvr>
                                    </p:animEffect>
                                  </p:childTnLst>
                                </p:cTn>
                              </p:par>
                              <p:par>
                                <p:cTn id="33" presetID="14" presetClass="entr" presetSubtype="5"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vertical)">
                                      <p:cBhvr>
                                        <p:cTn id="35" dur="1000"/>
                                        <p:tgtEl>
                                          <p:spTgt spid="19"/>
                                        </p:tgtEl>
                                      </p:cBhvr>
                                    </p:animEffect>
                                  </p:childTnLst>
                                </p:cTn>
                              </p:par>
                              <p:par>
                                <p:cTn id="36" presetID="14" presetClass="entr" presetSubtype="5"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vertical)">
                                      <p:cBhvr>
                                        <p:cTn id="38" dur="1000"/>
                                        <p:tgtEl>
                                          <p:spTgt spid="13"/>
                                        </p:tgtEl>
                                      </p:cBhvr>
                                    </p:animEffect>
                                  </p:childTnLst>
                                </p:cTn>
                              </p:par>
                              <p:par>
                                <p:cTn id="39" presetID="14" presetClass="entr" presetSubtype="5"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randombar(vertical)">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animBg="1"/>
      <p:bldP spid="14"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67</a:t>
            </a:r>
          </a:p>
        </p:txBody>
      </p:sp>
      <p:sp>
        <p:nvSpPr>
          <p:cNvPr id="5" name="Rectangle 4">
            <a:extLst>
              <a:ext uri="{FF2B5EF4-FFF2-40B4-BE49-F238E27FC236}">
                <a16:creationId xmlns:a16="http://schemas.microsoft.com/office/drawing/2014/main" id="{963D4679-9BC7-4681-A44C-C65B8F516DAD}"/>
              </a:ext>
            </a:extLst>
          </p:cNvPr>
          <p:cNvSpPr/>
          <p:nvPr/>
        </p:nvSpPr>
        <p:spPr>
          <a:xfrm>
            <a:off x="1294450" y="966711"/>
            <a:ext cx="3889847" cy="415498"/>
          </a:xfrm>
          <a:prstGeom prst="rect">
            <a:avLst/>
          </a:prstGeom>
        </p:spPr>
        <p:txBody>
          <a:bodyPr wrap="none">
            <a:spAutoFit/>
          </a:bodyPr>
          <a:lstStyle/>
          <a:p>
            <a:r>
              <a:rPr lang="en-US" sz="2100" b="1" dirty="0">
                <a:effectLst>
                  <a:outerShdw blurRad="38100" dist="38100" dir="2700000" algn="tl">
                    <a:srgbClr val="000000">
                      <a:alpha val="43137"/>
                    </a:srgbClr>
                  </a:outerShdw>
                </a:effectLst>
              </a:rPr>
              <a:t>Doctrine and Covenants 63:10-12</a:t>
            </a:r>
          </a:p>
        </p:txBody>
      </p:sp>
      <p:sp>
        <p:nvSpPr>
          <p:cNvPr id="3" name="Rectangle 2">
            <a:extLst>
              <a:ext uri="{FF2B5EF4-FFF2-40B4-BE49-F238E27FC236}">
                <a16:creationId xmlns:a16="http://schemas.microsoft.com/office/drawing/2014/main" id="{12255179-9C49-4D72-A539-164F7BC11BC1}"/>
              </a:ext>
            </a:extLst>
          </p:cNvPr>
          <p:cNvSpPr/>
          <p:nvPr/>
        </p:nvSpPr>
        <p:spPr>
          <a:xfrm>
            <a:off x="1294449" y="1324153"/>
            <a:ext cx="8981665" cy="2031325"/>
          </a:xfrm>
          <a:prstGeom prst="rect">
            <a:avLst/>
          </a:prstGeom>
        </p:spPr>
        <p:txBody>
          <a:bodyPr wrap="square">
            <a:spAutoFit/>
          </a:bodyPr>
          <a:lstStyle/>
          <a:p>
            <a:pPr algn="just" fontAlgn="base"/>
            <a:r>
              <a:rPr lang="en-US" b="1" dirty="0">
                <a:solidFill>
                  <a:schemeClr val="tx1">
                    <a:lumMod val="95000"/>
                    <a:lumOff val="5000"/>
                  </a:schemeClr>
                </a:solidFill>
                <a:latin typeface="Palatino"/>
              </a:rPr>
              <a:t>10 </a:t>
            </a:r>
            <a:r>
              <a:rPr lang="en-US" dirty="0">
                <a:solidFill>
                  <a:schemeClr val="tx1">
                    <a:lumMod val="95000"/>
                    <a:lumOff val="5000"/>
                  </a:schemeClr>
                </a:solidFill>
                <a:latin typeface="Palatino"/>
              </a:rPr>
              <a:t>Yea, signs come by faith, not by the will of men, nor as they please, but by the will of God.</a:t>
            </a:r>
          </a:p>
          <a:p>
            <a:pPr algn="just" fontAlgn="base"/>
            <a:r>
              <a:rPr lang="en-US" b="1" dirty="0">
                <a:solidFill>
                  <a:schemeClr val="tx1">
                    <a:lumMod val="95000"/>
                    <a:lumOff val="5000"/>
                  </a:schemeClr>
                </a:solidFill>
                <a:latin typeface="Palatino"/>
              </a:rPr>
              <a:t>11 </a:t>
            </a:r>
            <a:r>
              <a:rPr lang="en-US" dirty="0">
                <a:solidFill>
                  <a:schemeClr val="tx1">
                    <a:lumMod val="95000"/>
                    <a:lumOff val="5000"/>
                  </a:schemeClr>
                </a:solidFill>
                <a:latin typeface="Palatino"/>
              </a:rPr>
              <a:t>Yea, signs come by faith, unto mighty works, for without faith no man pleaseth God; and with whom God is angry he is not well pleased; wherefore, unto such he showeth no signs, only in wrath unto their condemnation.</a:t>
            </a:r>
          </a:p>
          <a:p>
            <a:pPr algn="just" fontAlgn="base"/>
            <a:r>
              <a:rPr lang="en-US" b="1" dirty="0">
                <a:solidFill>
                  <a:schemeClr val="tx1">
                    <a:lumMod val="95000"/>
                    <a:lumOff val="5000"/>
                  </a:schemeClr>
                </a:solidFill>
                <a:latin typeface="Palatino"/>
              </a:rPr>
              <a:t>12 </a:t>
            </a:r>
            <a:r>
              <a:rPr lang="en-US" dirty="0">
                <a:solidFill>
                  <a:schemeClr val="tx1">
                    <a:lumMod val="95000"/>
                    <a:lumOff val="5000"/>
                  </a:schemeClr>
                </a:solidFill>
                <a:latin typeface="Palatino"/>
              </a:rPr>
              <a:t>Wherefore, I, the Lord, am not pleased with those among you who have sought after signs and wonders for faith, and not for the good of men unto my glory.</a:t>
            </a:r>
            <a:endParaRPr lang="en-US" b="0" i="0" dirty="0">
              <a:solidFill>
                <a:schemeClr val="tx1">
                  <a:lumMod val="95000"/>
                  <a:lumOff val="5000"/>
                </a:schemeClr>
              </a:solidFill>
              <a:effectLst/>
              <a:latin typeface="Palatino"/>
            </a:endParaRPr>
          </a:p>
        </p:txBody>
      </p:sp>
      <p:sp>
        <p:nvSpPr>
          <p:cNvPr id="4" name="Rectangle 3">
            <a:extLst>
              <a:ext uri="{FF2B5EF4-FFF2-40B4-BE49-F238E27FC236}">
                <a16:creationId xmlns:a16="http://schemas.microsoft.com/office/drawing/2014/main" id="{225CBA15-083C-4360-8965-64F225777871}"/>
              </a:ext>
            </a:extLst>
          </p:cNvPr>
          <p:cNvSpPr/>
          <p:nvPr/>
        </p:nvSpPr>
        <p:spPr>
          <a:xfrm>
            <a:off x="1294449" y="3341916"/>
            <a:ext cx="2287806" cy="400110"/>
          </a:xfrm>
          <a:prstGeom prst="rect">
            <a:avLst/>
          </a:prstGeom>
        </p:spPr>
        <p:txBody>
          <a:bodyPr wrap="none">
            <a:spAutoFit/>
          </a:bodyPr>
          <a:lstStyle/>
          <a:p>
            <a:r>
              <a:rPr lang="en-US" sz="2000" b="1" dirty="0">
                <a:solidFill>
                  <a:schemeClr val="tx1">
                    <a:lumMod val="95000"/>
                    <a:lumOff val="5000"/>
                  </a:schemeClr>
                </a:solidFill>
                <a:latin typeface="Ink Free" panose="03080402000500000000" pitchFamily="66" charset="0"/>
              </a:rPr>
              <a:t>How do signs come?</a:t>
            </a:r>
          </a:p>
        </p:txBody>
      </p:sp>
      <p:sp>
        <p:nvSpPr>
          <p:cNvPr id="6" name="Rectangle 5">
            <a:extLst>
              <a:ext uri="{FF2B5EF4-FFF2-40B4-BE49-F238E27FC236}">
                <a16:creationId xmlns:a16="http://schemas.microsoft.com/office/drawing/2014/main" id="{19CB241F-4058-40B0-BAF5-19FD8A83E24F}"/>
              </a:ext>
            </a:extLst>
          </p:cNvPr>
          <p:cNvSpPr/>
          <p:nvPr/>
        </p:nvSpPr>
        <p:spPr>
          <a:xfrm>
            <a:off x="1294449" y="3698837"/>
            <a:ext cx="4693464" cy="369332"/>
          </a:xfrm>
          <a:prstGeom prst="rect">
            <a:avLst/>
          </a:prstGeom>
        </p:spPr>
        <p:txBody>
          <a:bodyPr wrap="none">
            <a:spAutoFit/>
          </a:bodyPr>
          <a:lstStyle/>
          <a:p>
            <a:r>
              <a:rPr lang="en-US" i="1" dirty="0">
                <a:effectLst>
                  <a:outerShdw blurRad="38100" dist="38100" dir="2700000" algn="tl">
                    <a:srgbClr val="000000">
                      <a:alpha val="43137"/>
                    </a:srgbClr>
                  </a:outerShdw>
                </a:effectLst>
              </a:rPr>
              <a:t>Signs come by faith, according to the will of God.</a:t>
            </a:r>
          </a:p>
        </p:txBody>
      </p:sp>
      <p:sp>
        <p:nvSpPr>
          <p:cNvPr id="7" name="Rectangle 6">
            <a:extLst>
              <a:ext uri="{FF2B5EF4-FFF2-40B4-BE49-F238E27FC236}">
                <a16:creationId xmlns:a16="http://schemas.microsoft.com/office/drawing/2014/main" id="{668E880F-82FF-4CD6-A8F5-E3C317999237}"/>
              </a:ext>
            </a:extLst>
          </p:cNvPr>
          <p:cNvSpPr/>
          <p:nvPr/>
        </p:nvSpPr>
        <p:spPr>
          <a:xfrm>
            <a:off x="1294448" y="4050917"/>
            <a:ext cx="7457665" cy="400110"/>
          </a:xfrm>
          <a:prstGeom prst="rect">
            <a:avLst/>
          </a:prstGeom>
        </p:spPr>
        <p:txBody>
          <a:bodyPr wrap="square">
            <a:spAutoFit/>
          </a:bodyPr>
          <a:lstStyle/>
          <a:p>
            <a:pPr algn="just"/>
            <a:r>
              <a:rPr lang="en-US" sz="2000" b="1" dirty="0">
                <a:latin typeface="Ink Free" panose="03080402000500000000" pitchFamily="66" charset="0"/>
              </a:rPr>
              <a:t>Why do you think we receive signs after we have exercised faith?</a:t>
            </a:r>
          </a:p>
        </p:txBody>
      </p:sp>
      <p:sp>
        <p:nvSpPr>
          <p:cNvPr id="9" name="Rectangle 8">
            <a:extLst>
              <a:ext uri="{FF2B5EF4-FFF2-40B4-BE49-F238E27FC236}">
                <a16:creationId xmlns:a16="http://schemas.microsoft.com/office/drawing/2014/main" id="{49F631F7-BB8A-4958-BF6F-BACDE9BF90AC}"/>
              </a:ext>
            </a:extLst>
          </p:cNvPr>
          <p:cNvSpPr/>
          <p:nvPr/>
        </p:nvSpPr>
        <p:spPr>
          <a:xfrm>
            <a:off x="1294447" y="4409098"/>
            <a:ext cx="5102679" cy="400110"/>
          </a:xfrm>
          <a:prstGeom prst="rect">
            <a:avLst/>
          </a:prstGeom>
        </p:spPr>
        <p:txBody>
          <a:bodyPr wrap="none">
            <a:spAutoFit/>
          </a:bodyPr>
          <a:lstStyle/>
          <a:p>
            <a:r>
              <a:rPr lang="en-US" sz="2000" b="1" dirty="0">
                <a:latin typeface="Ink Free" panose="03080402000500000000" pitchFamily="66" charset="0"/>
              </a:rPr>
              <a:t>What is an appropriate reason to seek signs?</a:t>
            </a:r>
          </a:p>
        </p:txBody>
      </p:sp>
      <p:sp>
        <p:nvSpPr>
          <p:cNvPr id="10" name="Rectangle 9">
            <a:extLst>
              <a:ext uri="{FF2B5EF4-FFF2-40B4-BE49-F238E27FC236}">
                <a16:creationId xmlns:a16="http://schemas.microsoft.com/office/drawing/2014/main" id="{8F6372C8-EBC8-42B5-BA2C-E3E6311BF457}"/>
              </a:ext>
            </a:extLst>
          </p:cNvPr>
          <p:cNvSpPr/>
          <p:nvPr/>
        </p:nvSpPr>
        <p:spPr>
          <a:xfrm>
            <a:off x="1294447" y="4771404"/>
            <a:ext cx="8981664"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“For the good of men unto [God’s] glory”—meaning to help other people and to further the Lord’s work.) </a:t>
            </a:r>
          </a:p>
        </p:txBody>
      </p:sp>
      <p:sp>
        <p:nvSpPr>
          <p:cNvPr id="11" name="Rectangle 10">
            <a:extLst>
              <a:ext uri="{FF2B5EF4-FFF2-40B4-BE49-F238E27FC236}">
                <a16:creationId xmlns:a16="http://schemas.microsoft.com/office/drawing/2014/main" id="{1B853703-FE60-4B54-80AC-213ABC556363}"/>
              </a:ext>
            </a:extLst>
          </p:cNvPr>
          <p:cNvSpPr/>
          <p:nvPr/>
        </p:nvSpPr>
        <p:spPr>
          <a:xfrm>
            <a:off x="1294446" y="5413197"/>
            <a:ext cx="7762467" cy="400110"/>
          </a:xfrm>
          <a:prstGeom prst="rect">
            <a:avLst/>
          </a:prstGeom>
        </p:spPr>
        <p:txBody>
          <a:bodyPr wrap="square">
            <a:spAutoFit/>
          </a:bodyPr>
          <a:lstStyle/>
          <a:p>
            <a:pPr algn="just"/>
            <a:r>
              <a:rPr lang="en-US" sz="2000" b="1" dirty="0">
                <a:latin typeface="Ink Free" panose="03080402000500000000" pitchFamily="66" charset="0"/>
              </a:rPr>
              <a:t>How can we exercise faith in order to receive a witness of the gospel? </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1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1000" fill="hold"/>
                                        <p:tgtEl>
                                          <p:spTgt spid="7"/>
                                        </p:tgtEl>
                                        <p:attrNameLst>
                                          <p:attrName>ppt_x</p:attrName>
                                        </p:attrNameLst>
                                      </p:cBhvr>
                                      <p:tavLst>
                                        <p:tav tm="0">
                                          <p:val>
                                            <p:strVal val="0-#ppt_w/2"/>
                                          </p:val>
                                        </p:tav>
                                        <p:tav tm="100000">
                                          <p:val>
                                            <p:strVal val="#ppt_x"/>
                                          </p:val>
                                        </p:tav>
                                      </p:tavLst>
                                    </p:anim>
                                    <p:anim calcmode="lin" valueType="num">
                                      <p:cBhvr additive="base">
                                        <p:cTn id="27"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1000" fill="hold"/>
                                        <p:tgtEl>
                                          <p:spTgt spid="9"/>
                                        </p:tgtEl>
                                        <p:attrNameLst>
                                          <p:attrName>ppt_x</p:attrName>
                                        </p:attrNameLst>
                                      </p:cBhvr>
                                      <p:tavLst>
                                        <p:tav tm="0">
                                          <p:val>
                                            <p:strVal val="0-#ppt_w/2"/>
                                          </p:val>
                                        </p:tav>
                                        <p:tav tm="100000">
                                          <p:val>
                                            <p:strVal val="#ppt_x"/>
                                          </p:val>
                                        </p:tav>
                                      </p:tavLst>
                                    </p:anim>
                                    <p:anim calcmode="lin" valueType="num">
                                      <p:cBhvr additive="base">
                                        <p:cTn id="33"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wipe(right)">
                                      <p:cBhvr>
                                        <p:cTn id="38" dur="1000"/>
                                        <p:tgtEl>
                                          <p:spTgt spid="1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6" grpId="0"/>
      <p:bldP spid="7"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974</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11</vt:i4>
      </vt:variant>
    </vt:vector>
  </HeadingPairs>
  <TitlesOfParts>
    <vt:vector size="25" baseType="lpstr">
      <vt:lpstr>Microsoft JhengHei</vt:lpstr>
      <vt:lpstr>MingLiU_HKSCS-ExtB</vt:lpstr>
      <vt:lpstr>Arial</vt:lpstr>
      <vt:lpstr>Bahnschrift SemiBold SemiConden</vt:lpstr>
      <vt:lpstr>Calibri</vt:lpstr>
      <vt:lpstr>Calibri Light</vt:lpstr>
      <vt:lpstr>Cambria Math</vt:lpstr>
      <vt:lpstr>Ink Free</vt:lpstr>
      <vt:lpstr>Palatino</vt:lpstr>
      <vt:lpstr>Segoe Script</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2054</cp:revision>
  <dcterms:created xsi:type="dcterms:W3CDTF">2018-08-29T04:26:39Z</dcterms:created>
  <dcterms:modified xsi:type="dcterms:W3CDTF">2018-10-01T06:51:18Z</dcterms:modified>
</cp:coreProperties>
</file>