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4"/>
  </p:notesMasterIdLst>
  <p:sldIdLst>
    <p:sldId id="296" r:id="rId2"/>
    <p:sldId id="304" r:id="rId3"/>
    <p:sldId id="299" r:id="rId4"/>
    <p:sldId id="308" r:id="rId5"/>
    <p:sldId id="305" r:id="rId6"/>
    <p:sldId id="306" r:id="rId7"/>
    <p:sldId id="307" r:id="rId8"/>
    <p:sldId id="310" r:id="rId9"/>
    <p:sldId id="309" r:id="rId10"/>
    <p:sldId id="312" r:id="rId11"/>
    <p:sldId id="314"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6600"/>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chemeClr val="accent3">
                <a:lumMod val="75000"/>
              </a:schemeClr>
            </a:gs>
            <a:gs pos="69000">
              <a:schemeClr val="accent4">
                <a:lumMod val="75000"/>
              </a:schemeClr>
            </a:gs>
            <a:gs pos="97000">
              <a:schemeClr val="accent4">
                <a:lumMod val="70000"/>
              </a:schemeClr>
            </a:gs>
          </a:gsLst>
          <a:lin ang="90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accent1">
                    <a:lumMod val="50000"/>
                  </a:schemeClr>
                </a:solidFill>
                <a:effectLst>
                  <a:outerShdw blurRad="38100" dist="38100" dir="2700000" algn="tl">
                    <a:srgbClr val="000000">
                      <a:alpha val="43137"/>
                    </a:srgbClr>
                  </a:outerShdw>
                </a:effectLst>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6" name="Rectangle 5">
            <a:extLst>
              <a:ext uri="{FF2B5EF4-FFF2-40B4-BE49-F238E27FC236}">
                <a16:creationId xmlns:a16="http://schemas.microsoft.com/office/drawing/2014/main" id="{18A29693-84A2-48D1-88B6-24BD7F378B8B}"/>
              </a:ext>
            </a:extLst>
          </p:cNvPr>
          <p:cNvSpPr/>
          <p:nvPr/>
        </p:nvSpPr>
        <p:spPr>
          <a:xfrm>
            <a:off x="2581835" y="709520"/>
            <a:ext cx="6908552" cy="19529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3760EC87-4141-4DF9-8A47-CBF289642E96}"/>
              </a:ext>
            </a:extLst>
          </p:cNvPr>
          <p:cNvSpPr txBox="1"/>
          <p:nvPr/>
        </p:nvSpPr>
        <p:spPr>
          <a:xfrm>
            <a:off x="3763214" y="808761"/>
            <a:ext cx="4665571" cy="369332"/>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latin typeface="Bahnschrift" panose="020B0502040204020203" pitchFamily="34" charset="0"/>
              </a:rPr>
              <a:t>What color of shirt should I wear today? </a:t>
            </a:r>
          </a:p>
        </p:txBody>
      </p:sp>
      <p:sp>
        <p:nvSpPr>
          <p:cNvPr id="12" name="TextBox 11">
            <a:extLst>
              <a:ext uri="{FF2B5EF4-FFF2-40B4-BE49-F238E27FC236}">
                <a16:creationId xmlns:a16="http://schemas.microsoft.com/office/drawing/2014/main" id="{A91B9B8F-3387-4FC6-9769-258E7832F9B5}"/>
              </a:ext>
            </a:extLst>
          </p:cNvPr>
          <p:cNvSpPr txBox="1"/>
          <p:nvPr/>
        </p:nvSpPr>
        <p:spPr>
          <a:xfrm>
            <a:off x="4146799" y="1146456"/>
            <a:ext cx="3778623" cy="369332"/>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latin typeface="Bahnschrift" panose="020B0502040204020203" pitchFamily="34" charset="0"/>
              </a:rPr>
              <a:t>Should I go to Church on Sunday? </a:t>
            </a:r>
          </a:p>
        </p:txBody>
      </p:sp>
      <p:sp>
        <p:nvSpPr>
          <p:cNvPr id="13" name="TextBox 12">
            <a:extLst>
              <a:ext uri="{FF2B5EF4-FFF2-40B4-BE49-F238E27FC236}">
                <a16:creationId xmlns:a16="http://schemas.microsoft.com/office/drawing/2014/main" id="{EDB692F3-8D60-4A97-828D-A99759F30457}"/>
              </a:ext>
            </a:extLst>
          </p:cNvPr>
          <p:cNvSpPr txBox="1"/>
          <p:nvPr/>
        </p:nvSpPr>
        <p:spPr>
          <a:xfrm>
            <a:off x="3985433" y="1500822"/>
            <a:ext cx="4101354" cy="369332"/>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latin typeface="Bahnschrift" panose="020B0502040204020203" pitchFamily="34" charset="0"/>
              </a:rPr>
              <a:t>Should I serve a mission? If so, when?</a:t>
            </a:r>
          </a:p>
        </p:txBody>
      </p:sp>
      <p:sp>
        <p:nvSpPr>
          <p:cNvPr id="15" name="TextBox 14">
            <a:extLst>
              <a:ext uri="{FF2B5EF4-FFF2-40B4-BE49-F238E27FC236}">
                <a16:creationId xmlns:a16="http://schemas.microsoft.com/office/drawing/2014/main" id="{43C43B2C-A365-4115-8B5F-8E40BBD4E87C}"/>
              </a:ext>
            </a:extLst>
          </p:cNvPr>
          <p:cNvSpPr txBox="1"/>
          <p:nvPr/>
        </p:nvSpPr>
        <p:spPr>
          <a:xfrm>
            <a:off x="2868558" y="1870154"/>
            <a:ext cx="6454881"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latin typeface="Bahnschrift" panose="020B0502040204020203" pitchFamily="34" charset="0"/>
              </a:rPr>
              <a:t>If my mom offers to fix my favorite meal, what should I choose?</a:t>
            </a:r>
            <a:endParaRPr lang="en-US" dirty="0"/>
          </a:p>
        </p:txBody>
      </p:sp>
      <p:sp>
        <p:nvSpPr>
          <p:cNvPr id="16" name="TextBox 15">
            <a:extLst>
              <a:ext uri="{FF2B5EF4-FFF2-40B4-BE49-F238E27FC236}">
                <a16:creationId xmlns:a16="http://schemas.microsoft.com/office/drawing/2014/main" id="{0BB282E1-8C2C-4F34-B929-329A6FE06988}"/>
              </a:ext>
            </a:extLst>
          </p:cNvPr>
          <p:cNvSpPr txBox="1"/>
          <p:nvPr/>
        </p:nvSpPr>
        <p:spPr>
          <a:xfrm>
            <a:off x="2939218" y="2224520"/>
            <a:ext cx="6313560" cy="369332"/>
          </a:xfrm>
          <a:prstGeom prst="rect">
            <a:avLst/>
          </a:prstGeom>
          <a:noFill/>
        </p:spPr>
        <p:txBody>
          <a:bodyPr wrap="square" rtlCol="0">
            <a:spAutoFit/>
          </a:bodyPr>
          <a:lstStyle/>
          <a:p>
            <a:pPr algn="ctr"/>
            <a:r>
              <a:rPr lang="en-US" b="1" dirty="0">
                <a:effectLst>
                  <a:outerShdw blurRad="38100" dist="38100" dir="2700000" algn="tl">
                    <a:srgbClr val="000000">
                      <a:alpha val="43137"/>
                    </a:srgbClr>
                  </a:outerShdw>
                </a:effectLst>
                <a:latin typeface="Bahnschrift" panose="020B0502040204020203" pitchFamily="34" charset="0"/>
              </a:rPr>
              <a:t>Whom should I date? Where should we go to eat on our date?</a:t>
            </a:r>
          </a:p>
        </p:txBody>
      </p:sp>
      <p:sp>
        <p:nvSpPr>
          <p:cNvPr id="19" name="Rectangle 18">
            <a:extLst>
              <a:ext uri="{FF2B5EF4-FFF2-40B4-BE49-F238E27FC236}">
                <a16:creationId xmlns:a16="http://schemas.microsoft.com/office/drawing/2014/main" id="{4CA174EE-E200-4B51-AD57-2DDD9E0BCCC3}"/>
              </a:ext>
            </a:extLst>
          </p:cNvPr>
          <p:cNvSpPr/>
          <p:nvPr/>
        </p:nvSpPr>
        <p:spPr>
          <a:xfrm>
            <a:off x="1094482" y="2931547"/>
            <a:ext cx="3689472"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62:1-3.</a:t>
            </a:r>
          </a:p>
        </p:txBody>
      </p:sp>
      <p:sp>
        <p:nvSpPr>
          <p:cNvPr id="17" name="Rectangle 16">
            <a:extLst>
              <a:ext uri="{FF2B5EF4-FFF2-40B4-BE49-F238E27FC236}">
                <a16:creationId xmlns:a16="http://schemas.microsoft.com/office/drawing/2014/main" id="{FD2FB936-4F3D-4DD2-9AF9-476D83C8D0C1}"/>
              </a:ext>
            </a:extLst>
          </p:cNvPr>
          <p:cNvSpPr/>
          <p:nvPr/>
        </p:nvSpPr>
        <p:spPr>
          <a:xfrm>
            <a:off x="1098799" y="3225010"/>
            <a:ext cx="9510930" cy="2031325"/>
          </a:xfrm>
          <a:prstGeom prst="rect">
            <a:avLst/>
          </a:prstGeom>
        </p:spPr>
        <p:txBody>
          <a:bodyPr wrap="square">
            <a:spAutoFit/>
          </a:bodyPr>
          <a:lstStyle/>
          <a:p>
            <a:pPr algn="just" fontAlgn="base"/>
            <a:r>
              <a:rPr lang="en-US" b="1" dirty="0">
                <a:latin typeface="Palatino"/>
              </a:rPr>
              <a:t>1 </a:t>
            </a:r>
            <a:r>
              <a:rPr lang="en-US" dirty="0">
                <a:latin typeface="Palatino"/>
              </a:rPr>
              <a:t>Behold, and hearken, O ye elders of my church, saith the Lord your God, even Jesus Christ, your advocate, who knoweth the weakness of man and how to succor them who are tempted.</a:t>
            </a:r>
          </a:p>
          <a:p>
            <a:pPr algn="just" fontAlgn="base"/>
            <a:r>
              <a:rPr lang="en-US" b="1" dirty="0">
                <a:latin typeface="Palatino"/>
              </a:rPr>
              <a:t>2 </a:t>
            </a:r>
            <a:r>
              <a:rPr lang="en-US" dirty="0">
                <a:latin typeface="Palatino"/>
              </a:rPr>
              <a:t>And verily mine eyes are upon those who have not as yet gone up unto the land of Zion; wherefore your mission is not yet full.</a:t>
            </a:r>
          </a:p>
          <a:p>
            <a:pPr algn="just" fontAlgn="base"/>
            <a:r>
              <a:rPr lang="en-US" b="1" dirty="0">
                <a:latin typeface="Palatino"/>
              </a:rPr>
              <a:t>3 </a:t>
            </a:r>
            <a:r>
              <a:rPr lang="en-US" dirty="0">
                <a:latin typeface="Palatino"/>
              </a:rPr>
              <a:t>Nevertheless, ye are blessed, for the testimony which ye have borne is recorded in heaven for the angels to look upon; and they rejoice over you, and your sins are forgiven you.</a:t>
            </a:r>
            <a:endParaRPr lang="en-US" b="0" i="0" dirty="0">
              <a:effectLst/>
              <a:latin typeface="Palatino"/>
            </a:endParaRPr>
          </a:p>
        </p:txBody>
      </p:sp>
      <p:sp>
        <p:nvSpPr>
          <p:cNvPr id="20" name="Rectangle 19">
            <a:extLst>
              <a:ext uri="{FF2B5EF4-FFF2-40B4-BE49-F238E27FC236}">
                <a16:creationId xmlns:a16="http://schemas.microsoft.com/office/drawing/2014/main" id="{CDD13F92-E2E6-430E-B633-18D469ADA1D9}"/>
              </a:ext>
            </a:extLst>
          </p:cNvPr>
          <p:cNvSpPr/>
          <p:nvPr/>
        </p:nvSpPr>
        <p:spPr>
          <a:xfrm>
            <a:off x="1098798" y="5226632"/>
            <a:ext cx="9510930" cy="646331"/>
          </a:xfrm>
          <a:prstGeom prst="rect">
            <a:avLst/>
          </a:prstGeom>
        </p:spPr>
        <p:txBody>
          <a:bodyPr wrap="square">
            <a:spAutoFit/>
          </a:bodyPr>
          <a:lstStyle/>
          <a:p>
            <a:pPr algn="just"/>
            <a:r>
              <a:rPr lang="en-US" b="1" dirty="0"/>
              <a:t>What phrases did you find? How do these phrases show how the Lord felt about these missionaries’ efforts?</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750"/>
                                        <p:tgtEl>
                                          <p:spTgt spid="10"/>
                                        </p:tgtEl>
                                      </p:cBhvr>
                                    </p:animEffect>
                                    <p:anim calcmode="lin" valueType="num">
                                      <p:cBhvr>
                                        <p:cTn id="13" dur="750" fill="hold"/>
                                        <p:tgtEl>
                                          <p:spTgt spid="10"/>
                                        </p:tgtEl>
                                        <p:attrNameLst>
                                          <p:attrName>ppt_x</p:attrName>
                                        </p:attrNameLst>
                                      </p:cBhvr>
                                      <p:tavLst>
                                        <p:tav tm="0">
                                          <p:val>
                                            <p:strVal val="#ppt_x"/>
                                          </p:val>
                                        </p:tav>
                                        <p:tav tm="100000">
                                          <p:val>
                                            <p:strVal val="#ppt_x"/>
                                          </p:val>
                                        </p:tav>
                                      </p:tavLst>
                                    </p:anim>
                                    <p:anim calcmode="lin" valueType="num">
                                      <p:cBhvr>
                                        <p:cTn id="14"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1000" fill="hold"/>
                                        <p:tgtEl>
                                          <p:spTgt spid="13"/>
                                        </p:tgtEl>
                                        <p:attrNameLst>
                                          <p:attrName>ppt_x</p:attrName>
                                        </p:attrNameLst>
                                      </p:cBhvr>
                                      <p:tavLst>
                                        <p:tav tm="0">
                                          <p:val>
                                            <p:strVal val="0-#ppt_w/2"/>
                                          </p:val>
                                        </p:tav>
                                        <p:tav tm="100000">
                                          <p:val>
                                            <p:strVal val="#ppt_x"/>
                                          </p:val>
                                        </p:tav>
                                      </p:tavLst>
                                    </p:anim>
                                    <p:anim calcmode="lin" valueType="num">
                                      <p:cBhvr additive="base">
                                        <p:cTn id="2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0-#ppt_w/2"/>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Right)">
                                      <p:cBhvr>
                                        <p:cTn id="43" dur="1000"/>
                                        <p:tgtEl>
                                          <p:spTgt spid="19"/>
                                        </p:tgtEl>
                                      </p:cBhvr>
                                    </p:animEffect>
                                  </p:childTnLst>
                                </p:cTn>
                              </p:par>
                              <p:par>
                                <p:cTn id="44" presetID="18" presetClass="entr" presetSubtype="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strips(downRight)">
                                      <p:cBhvr>
                                        <p:cTn id="46" dur="10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1000" fill="hold"/>
                                        <p:tgtEl>
                                          <p:spTgt spid="20"/>
                                        </p:tgtEl>
                                        <p:attrNameLst>
                                          <p:attrName>ppt_x</p:attrName>
                                        </p:attrNameLst>
                                      </p:cBhvr>
                                      <p:tavLst>
                                        <p:tav tm="0">
                                          <p:val>
                                            <p:strVal val="0-#ppt_w/2"/>
                                          </p:val>
                                        </p:tav>
                                        <p:tav tm="100000">
                                          <p:val>
                                            <p:strVal val="#ppt_x"/>
                                          </p:val>
                                        </p:tav>
                                      </p:tavLst>
                                    </p:anim>
                                    <p:anim calcmode="lin" valueType="num">
                                      <p:cBhvr additive="base">
                                        <p:cTn id="52"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2" grpId="0"/>
      <p:bldP spid="13" grpId="0"/>
      <p:bldP spid="15" grpId="0"/>
      <p:bldP spid="16" grpId="0"/>
      <p:bldP spid="19" grpId="0"/>
      <p:bldP spid="17"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graphicFrame>
        <p:nvGraphicFramePr>
          <p:cNvPr id="2" name="Table 1">
            <a:extLst>
              <a:ext uri="{FF2B5EF4-FFF2-40B4-BE49-F238E27FC236}">
                <a16:creationId xmlns:a16="http://schemas.microsoft.com/office/drawing/2014/main" id="{EA6F9E08-8058-404D-8E54-1FFF56175D4F}"/>
              </a:ext>
            </a:extLst>
          </p:cNvPr>
          <p:cNvGraphicFramePr>
            <a:graphicFrameLocks noGrp="1"/>
          </p:cNvGraphicFramePr>
          <p:nvPr>
            <p:extLst>
              <p:ext uri="{D42A27DB-BD31-4B8C-83A1-F6EECF244321}">
                <p14:modId xmlns:p14="http://schemas.microsoft.com/office/powerpoint/2010/main" val="2704171184"/>
              </p:ext>
            </p:extLst>
          </p:nvPr>
        </p:nvGraphicFramePr>
        <p:xfrm>
          <a:off x="1506072" y="719666"/>
          <a:ext cx="8653928" cy="3114040"/>
        </p:xfrm>
        <a:graphic>
          <a:graphicData uri="http://schemas.openxmlformats.org/drawingml/2006/table">
            <a:tbl>
              <a:tblPr firstRow="1" bandRow="1">
                <a:tableStyleId>{F5AB1C69-6EDB-4FF4-983F-18BD219EF322}</a:tableStyleId>
              </a:tblPr>
              <a:tblGrid>
                <a:gridCol w="1573297">
                  <a:extLst>
                    <a:ext uri="{9D8B030D-6E8A-4147-A177-3AD203B41FA5}">
                      <a16:colId xmlns:a16="http://schemas.microsoft.com/office/drawing/2014/main" val="3111552383"/>
                    </a:ext>
                  </a:extLst>
                </a:gridCol>
                <a:gridCol w="3378850">
                  <a:extLst>
                    <a:ext uri="{9D8B030D-6E8A-4147-A177-3AD203B41FA5}">
                      <a16:colId xmlns:a16="http://schemas.microsoft.com/office/drawing/2014/main" val="1753014369"/>
                    </a:ext>
                  </a:extLst>
                </a:gridCol>
                <a:gridCol w="3701781">
                  <a:extLst>
                    <a:ext uri="{9D8B030D-6E8A-4147-A177-3AD203B41FA5}">
                      <a16:colId xmlns:a16="http://schemas.microsoft.com/office/drawing/2014/main" val="3357095970"/>
                    </a:ext>
                  </a:extLst>
                </a:gridCol>
              </a:tblGrid>
              <a:tr h="370840">
                <a:tc>
                  <a:txBody>
                    <a:bodyPr/>
                    <a:lstStyle/>
                    <a:p>
                      <a:endParaRPr lang="en-US" dirty="0">
                        <a:solidFill>
                          <a:schemeClr val="tx1"/>
                        </a:solidFill>
                        <a:effectLst>
                          <a:outerShdw blurRad="38100" dist="38100" dir="2700000" algn="tl">
                            <a:srgbClr val="000000">
                              <a:alpha val="43137"/>
                            </a:srgbClr>
                          </a:outerShdw>
                        </a:effectLst>
                      </a:endParaRPr>
                    </a:p>
                  </a:txBody>
                  <a:tcPr/>
                </a:tc>
                <a:tc>
                  <a:txBody>
                    <a:bodyPr/>
                    <a:lstStyle/>
                    <a:p>
                      <a:pPr algn="ctr"/>
                      <a:r>
                        <a:rPr lang="en-US" dirty="0">
                          <a:solidFill>
                            <a:schemeClr val="tx1"/>
                          </a:solidFill>
                          <a:effectLst>
                            <a:outerShdw blurRad="38100" dist="38100" dir="2700000" algn="tl">
                              <a:srgbClr val="000000">
                                <a:alpha val="43137"/>
                              </a:srgbClr>
                            </a:outerShdw>
                          </a:effectLst>
                        </a:rPr>
                        <a:t>What mattered to the Lord</a:t>
                      </a:r>
                    </a:p>
                  </a:txBody>
                  <a:tcPr/>
                </a:tc>
                <a:tc>
                  <a:txBody>
                    <a:bodyPr/>
                    <a:lstStyle/>
                    <a:p>
                      <a:pPr algn="ctr"/>
                      <a:r>
                        <a:rPr lang="en-US" dirty="0">
                          <a:solidFill>
                            <a:schemeClr val="tx1"/>
                          </a:solidFill>
                          <a:effectLst>
                            <a:outerShdw blurRad="38100" dist="38100" dir="2700000" algn="tl">
                              <a:srgbClr val="000000">
                                <a:alpha val="43137"/>
                              </a:srgbClr>
                            </a:outerShdw>
                          </a:effectLst>
                        </a:rPr>
                        <a:t>What did not matter to the Lord</a:t>
                      </a:r>
                    </a:p>
                  </a:txBody>
                  <a:tcPr/>
                </a:tc>
                <a:extLst>
                  <a:ext uri="{0D108BD9-81ED-4DB2-BD59-A6C34878D82A}">
                    <a16:rowId xmlns:a16="http://schemas.microsoft.com/office/drawing/2014/main" val="69946458"/>
                  </a:ext>
                </a:extLst>
              </a:tr>
              <a:tr h="370840">
                <a:tc>
                  <a:txBody>
                    <a:bodyPr/>
                    <a:lstStyle/>
                    <a:p>
                      <a:r>
                        <a:rPr lang="en-US" dirty="0">
                          <a:solidFill>
                            <a:schemeClr val="tx1"/>
                          </a:solidFill>
                          <a:effectLst>
                            <a:outerShdw blurRad="38100" dist="38100" dir="2700000" algn="tl">
                              <a:srgbClr val="000000">
                                <a:alpha val="43137"/>
                              </a:srgbClr>
                            </a:outerShdw>
                          </a:effectLst>
                        </a:rPr>
                        <a:t>D&amp;C 60:5</a:t>
                      </a:r>
                    </a:p>
                  </a:txBody>
                  <a:tcPr/>
                </a:tc>
                <a:tc>
                  <a:txBody>
                    <a:bodyPr/>
                    <a:lstStyle/>
                    <a:p>
                      <a:r>
                        <a:rPr lang="en-US" dirty="0">
                          <a:solidFill>
                            <a:schemeClr val="tx1"/>
                          </a:solidFill>
                          <a:effectLst>
                            <a:outerShdw blurRad="38100" dist="38100" dir="2700000" algn="tl">
                              <a:srgbClr val="000000">
                                <a:alpha val="43137"/>
                              </a:srgbClr>
                            </a:outerShdw>
                          </a:effectLst>
                        </a:rPr>
                        <a:t>(That the elders take their journey speedily to St. Louis).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effectLst>
                            <a:outerShdw blurRad="38100" dist="38100" dir="2700000" algn="tl">
                              <a:srgbClr val="000000">
                                <a:alpha val="43137"/>
                              </a:srgbClr>
                            </a:outerShdw>
                          </a:effectLst>
                        </a:rPr>
                        <a:t> (Whether the elders made or bought a craft to travel in).</a:t>
                      </a:r>
                    </a:p>
                  </a:txBody>
                  <a:tcPr/>
                </a:tc>
                <a:extLst>
                  <a:ext uri="{0D108BD9-81ED-4DB2-BD59-A6C34878D82A}">
                    <a16:rowId xmlns:a16="http://schemas.microsoft.com/office/drawing/2014/main" val="673553447"/>
                  </a:ext>
                </a:extLst>
              </a:tr>
              <a:tr h="370840">
                <a:tc>
                  <a:txBody>
                    <a:bodyPr/>
                    <a:lstStyle/>
                    <a:p>
                      <a:r>
                        <a:rPr lang="en-US" dirty="0">
                          <a:solidFill>
                            <a:schemeClr val="tx1"/>
                          </a:solidFill>
                          <a:effectLst>
                            <a:outerShdw blurRad="38100" dist="38100" dir="2700000" algn="tl">
                              <a:srgbClr val="000000">
                                <a:alpha val="43137"/>
                              </a:srgbClr>
                            </a:outerShdw>
                          </a:effectLst>
                        </a:rPr>
                        <a:t>D&amp;C 61:21–22</a:t>
                      </a:r>
                    </a:p>
                  </a:txBody>
                  <a:tcPr/>
                </a:tc>
                <a:tc>
                  <a:txBody>
                    <a:bodyPr/>
                    <a:lstStyle/>
                    <a:p>
                      <a:r>
                        <a:rPr lang="en-US" dirty="0">
                          <a:solidFill>
                            <a:schemeClr val="tx1"/>
                          </a:solidFill>
                          <a:effectLst>
                            <a:outerShdw blurRad="38100" dist="38100" dir="2700000" algn="tl">
                              <a:srgbClr val="000000">
                                <a:alpha val="43137"/>
                              </a:srgbClr>
                            </a:outerShdw>
                          </a:effectLst>
                        </a:rPr>
                        <a:t>(That the elders take their journey in haste and that they fill their mission).</a:t>
                      </a:r>
                    </a:p>
                  </a:txBody>
                  <a:tcPr/>
                </a:tc>
                <a:tc>
                  <a:txBody>
                    <a:bodyPr/>
                    <a:lstStyle/>
                    <a:p>
                      <a:r>
                        <a:rPr lang="en-US" dirty="0">
                          <a:solidFill>
                            <a:schemeClr val="tx1"/>
                          </a:solidFill>
                          <a:effectLst>
                            <a:outerShdw blurRad="38100" dist="38100" dir="2700000" algn="tl">
                              <a:srgbClr val="000000">
                                <a:alpha val="43137"/>
                              </a:srgbClr>
                            </a:outerShdw>
                          </a:effectLst>
                        </a:rPr>
                        <a:t>(Whether they traveled by water or by land).</a:t>
                      </a:r>
                    </a:p>
                  </a:txBody>
                  <a:tcPr/>
                </a:tc>
                <a:extLst>
                  <a:ext uri="{0D108BD9-81ED-4DB2-BD59-A6C34878D82A}">
                    <a16:rowId xmlns:a16="http://schemas.microsoft.com/office/drawing/2014/main" val="559658902"/>
                  </a:ext>
                </a:extLst>
              </a:tr>
              <a:tr h="370840">
                <a:tc>
                  <a:txBody>
                    <a:bodyPr/>
                    <a:lstStyle/>
                    <a:p>
                      <a:r>
                        <a:rPr lang="en-US" dirty="0">
                          <a:solidFill>
                            <a:schemeClr val="tx1"/>
                          </a:solidFill>
                          <a:effectLst>
                            <a:outerShdw blurRad="38100" dist="38100" dir="2700000" algn="tl">
                              <a:srgbClr val="000000">
                                <a:alpha val="43137"/>
                              </a:srgbClr>
                            </a:outerShdw>
                          </a:effectLst>
                        </a:rPr>
                        <a:t>D&amp;C 62:5–7</a:t>
                      </a:r>
                    </a:p>
                  </a:txBody>
                  <a:tcPr/>
                </a:tc>
                <a:tc>
                  <a:txBody>
                    <a:bodyPr/>
                    <a:lstStyle/>
                    <a:p>
                      <a:r>
                        <a:rPr lang="en-US" dirty="0">
                          <a:solidFill>
                            <a:schemeClr val="tx1"/>
                          </a:solidFill>
                          <a:effectLst>
                            <a:outerShdw blurRad="38100" dist="38100" dir="2700000" algn="tl">
                              <a:srgbClr val="000000">
                                <a:alpha val="43137"/>
                              </a:srgbClr>
                            </a:outerShdw>
                          </a:effectLst>
                        </a:rPr>
                        <a:t>(That the elders be faithful, bear testimony of the gospel, and help the Saints gather).</a:t>
                      </a:r>
                    </a:p>
                  </a:txBody>
                  <a:tcPr/>
                </a:tc>
                <a:tc>
                  <a:txBody>
                    <a:bodyPr/>
                    <a:lstStyle/>
                    <a:p>
                      <a:r>
                        <a:rPr lang="en-US" dirty="0">
                          <a:solidFill>
                            <a:schemeClr val="tx1"/>
                          </a:solidFill>
                          <a:effectLst>
                            <a:outerShdw blurRad="38100" dist="38100" dir="2700000" algn="tl">
                              <a:srgbClr val="000000">
                                <a:alpha val="43137"/>
                              </a:srgbClr>
                            </a:outerShdw>
                          </a:effectLst>
                        </a:rPr>
                        <a:t> (Whether the elders journeyed all together or two by two; whether the elders rode horses or mules or in chariots)</a:t>
                      </a:r>
                    </a:p>
                  </a:txBody>
                  <a:tcPr/>
                </a:tc>
                <a:extLst>
                  <a:ext uri="{0D108BD9-81ED-4DB2-BD59-A6C34878D82A}">
                    <a16:rowId xmlns:a16="http://schemas.microsoft.com/office/drawing/2014/main" val="860864015"/>
                  </a:ext>
                </a:extLst>
              </a:tr>
            </a:tbl>
          </a:graphicData>
        </a:graphic>
      </p:graphicFrame>
      <p:sp>
        <p:nvSpPr>
          <p:cNvPr id="4" name="Rectangle 3">
            <a:extLst>
              <a:ext uri="{FF2B5EF4-FFF2-40B4-BE49-F238E27FC236}">
                <a16:creationId xmlns:a16="http://schemas.microsoft.com/office/drawing/2014/main" id="{42221748-49C8-4485-940E-099AD05F4319}"/>
              </a:ext>
            </a:extLst>
          </p:cNvPr>
          <p:cNvSpPr/>
          <p:nvPr/>
        </p:nvSpPr>
        <p:spPr>
          <a:xfrm>
            <a:off x="1411942" y="3966447"/>
            <a:ext cx="8748057" cy="646331"/>
          </a:xfrm>
          <a:prstGeom prst="rect">
            <a:avLst/>
          </a:prstGeom>
        </p:spPr>
        <p:txBody>
          <a:bodyPr wrap="square">
            <a:spAutoFit/>
          </a:bodyPr>
          <a:lstStyle/>
          <a:p>
            <a:pPr algn="just"/>
            <a:r>
              <a:rPr lang="en-US" b="1" dirty="0"/>
              <a:t>What differences do you notice between the things that mattered to the Lord and the things that did not matter?</a:t>
            </a:r>
          </a:p>
        </p:txBody>
      </p:sp>
      <p:sp>
        <p:nvSpPr>
          <p:cNvPr id="5" name="Rectangle 4">
            <a:extLst>
              <a:ext uri="{FF2B5EF4-FFF2-40B4-BE49-F238E27FC236}">
                <a16:creationId xmlns:a16="http://schemas.microsoft.com/office/drawing/2014/main" id="{EC9EBB0C-CFCF-4973-8390-B8428ED2EBCF}"/>
              </a:ext>
            </a:extLst>
          </p:cNvPr>
          <p:cNvSpPr/>
          <p:nvPr/>
        </p:nvSpPr>
        <p:spPr>
          <a:xfrm>
            <a:off x="1411942" y="4611049"/>
            <a:ext cx="5439438" cy="369332"/>
          </a:xfrm>
          <a:prstGeom prst="rect">
            <a:avLst/>
          </a:prstGeom>
        </p:spPr>
        <p:txBody>
          <a:bodyPr wrap="none">
            <a:spAutoFit/>
          </a:bodyPr>
          <a:lstStyle/>
          <a:p>
            <a:pPr algn="just"/>
            <a:r>
              <a:rPr lang="en-US" b="1" dirty="0"/>
              <a:t>How can this pattern guide you as you make decisions?</a:t>
            </a:r>
          </a:p>
        </p:txBody>
      </p:sp>
    </p:spTree>
    <p:extLst>
      <p:ext uri="{BB962C8B-B14F-4D97-AF65-F5344CB8AC3E}">
        <p14:creationId xmlns:p14="http://schemas.microsoft.com/office/powerpoint/2010/main" val="95484855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3" name="Rectangle 2">
            <a:extLst>
              <a:ext uri="{FF2B5EF4-FFF2-40B4-BE49-F238E27FC236}">
                <a16:creationId xmlns:a16="http://schemas.microsoft.com/office/drawing/2014/main" id="{B09E1845-8E3E-4E27-9FC5-841FEA7DFBE9}"/>
              </a:ext>
            </a:extLst>
          </p:cNvPr>
          <p:cNvSpPr/>
          <p:nvPr/>
        </p:nvSpPr>
        <p:spPr>
          <a:xfrm>
            <a:off x="1205752" y="1196354"/>
            <a:ext cx="9309847" cy="646331"/>
          </a:xfrm>
          <a:prstGeom prst="rect">
            <a:avLst/>
          </a:prstGeom>
        </p:spPr>
        <p:txBody>
          <a:bodyPr wrap="square">
            <a:spAutoFit/>
          </a:bodyPr>
          <a:lstStyle/>
          <a:p>
            <a:pPr algn="just"/>
            <a:r>
              <a:rPr lang="en-US" dirty="0">
                <a:latin typeface="Palatino"/>
              </a:rPr>
              <a:t>These things remain with you to do according to judgment and the directions of the Spirit.</a:t>
            </a:r>
            <a:endParaRPr lang="en-US" dirty="0"/>
          </a:p>
        </p:txBody>
      </p:sp>
      <p:sp>
        <p:nvSpPr>
          <p:cNvPr id="6" name="Rectangle 5">
            <a:extLst>
              <a:ext uri="{FF2B5EF4-FFF2-40B4-BE49-F238E27FC236}">
                <a16:creationId xmlns:a16="http://schemas.microsoft.com/office/drawing/2014/main" id="{E5200107-9522-4BC7-95B0-8D81641C99BA}"/>
              </a:ext>
            </a:extLst>
          </p:cNvPr>
          <p:cNvSpPr/>
          <p:nvPr/>
        </p:nvSpPr>
        <p:spPr>
          <a:xfrm>
            <a:off x="1205753" y="890974"/>
            <a:ext cx="3471463"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62:8.</a:t>
            </a:r>
          </a:p>
        </p:txBody>
      </p:sp>
      <p:sp>
        <p:nvSpPr>
          <p:cNvPr id="5" name="Rectangle 4">
            <a:extLst>
              <a:ext uri="{FF2B5EF4-FFF2-40B4-BE49-F238E27FC236}">
                <a16:creationId xmlns:a16="http://schemas.microsoft.com/office/drawing/2014/main" id="{710DFA15-726C-4471-B06E-B523AF318F86}"/>
              </a:ext>
            </a:extLst>
          </p:cNvPr>
          <p:cNvSpPr/>
          <p:nvPr/>
        </p:nvSpPr>
        <p:spPr>
          <a:xfrm>
            <a:off x="1205750" y="1842685"/>
            <a:ext cx="8543367"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When we make decisions, we are to rely on our judgment and the directions of the Spirit.</a:t>
            </a:r>
          </a:p>
        </p:txBody>
      </p:sp>
      <p:sp>
        <p:nvSpPr>
          <p:cNvPr id="7" name="Rectangle 6">
            <a:extLst>
              <a:ext uri="{FF2B5EF4-FFF2-40B4-BE49-F238E27FC236}">
                <a16:creationId xmlns:a16="http://schemas.microsoft.com/office/drawing/2014/main" id="{414C0232-53A9-4D88-B095-DC96B65964EB}"/>
              </a:ext>
            </a:extLst>
          </p:cNvPr>
          <p:cNvSpPr/>
          <p:nvPr/>
        </p:nvSpPr>
        <p:spPr>
          <a:xfrm>
            <a:off x="1205749" y="2212017"/>
            <a:ext cx="9309847" cy="646331"/>
          </a:xfrm>
          <a:prstGeom prst="rect">
            <a:avLst/>
          </a:prstGeom>
        </p:spPr>
        <p:txBody>
          <a:bodyPr wrap="square">
            <a:spAutoFit/>
          </a:bodyPr>
          <a:lstStyle/>
          <a:p>
            <a:pPr algn="just"/>
            <a:r>
              <a:rPr lang="en-US" b="1" dirty="0"/>
              <a:t>Why do you think it is important to rely on our judgment as well as the directions of the Spirit when we make decisions?</a:t>
            </a:r>
          </a:p>
        </p:txBody>
      </p:sp>
      <p:sp>
        <p:nvSpPr>
          <p:cNvPr id="8" name="Rectangle 7">
            <a:extLst>
              <a:ext uri="{FF2B5EF4-FFF2-40B4-BE49-F238E27FC236}">
                <a16:creationId xmlns:a16="http://schemas.microsoft.com/office/drawing/2014/main" id="{68B579BF-D69A-4194-B0A0-992C48F869E8}"/>
              </a:ext>
            </a:extLst>
          </p:cNvPr>
          <p:cNvSpPr/>
          <p:nvPr/>
        </p:nvSpPr>
        <p:spPr>
          <a:xfrm>
            <a:off x="1205748" y="2904514"/>
            <a:ext cx="9484663" cy="369332"/>
          </a:xfrm>
          <a:prstGeom prst="rect">
            <a:avLst/>
          </a:prstGeom>
        </p:spPr>
        <p:txBody>
          <a:bodyPr wrap="square">
            <a:spAutoFit/>
          </a:bodyPr>
          <a:lstStyle/>
          <a:p>
            <a:pPr algn="just"/>
            <a:r>
              <a:rPr lang="en-US" sz="1760" b="1" dirty="0"/>
              <a:t>When have you made a decision based on your own judgment as well as direction from the Spirit?</a:t>
            </a:r>
          </a:p>
        </p:txBody>
      </p:sp>
      <p:sp>
        <p:nvSpPr>
          <p:cNvPr id="9" name="Rectangle 8">
            <a:extLst>
              <a:ext uri="{FF2B5EF4-FFF2-40B4-BE49-F238E27FC236}">
                <a16:creationId xmlns:a16="http://schemas.microsoft.com/office/drawing/2014/main" id="{250DC30E-AA7A-45B5-B8D8-E02C0A4B6DEF}"/>
              </a:ext>
            </a:extLst>
          </p:cNvPr>
          <p:cNvSpPr/>
          <p:nvPr/>
        </p:nvSpPr>
        <p:spPr>
          <a:xfrm>
            <a:off x="1205748" y="3214823"/>
            <a:ext cx="3678058" cy="369332"/>
          </a:xfrm>
          <a:prstGeom prst="rect">
            <a:avLst/>
          </a:prstGeom>
        </p:spPr>
        <p:txBody>
          <a:bodyPr wrap="none">
            <a:spAutoFit/>
          </a:bodyPr>
          <a:lstStyle/>
          <a:p>
            <a:r>
              <a:rPr lang="en-US" b="1" dirty="0"/>
              <a:t>How were you blessed for doing so? </a:t>
            </a:r>
          </a:p>
        </p:txBody>
      </p:sp>
    </p:spTree>
    <p:extLst>
      <p:ext uri="{BB962C8B-B14F-4D97-AF65-F5344CB8AC3E}">
        <p14:creationId xmlns:p14="http://schemas.microsoft.com/office/powerpoint/2010/main" val="9622866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0-#ppt_w/2"/>
                                          </p:val>
                                        </p:tav>
                                        <p:tav tm="100000">
                                          <p:val>
                                            <p:strVal val="#ppt_x"/>
                                          </p:val>
                                        </p:tav>
                                      </p:tavLst>
                                    </p:anim>
                                    <p:anim calcmode="lin" valueType="num">
                                      <p:cBhvr additive="base">
                                        <p:cTn id="21"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0-#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1000" fill="hold"/>
                                        <p:tgtEl>
                                          <p:spTgt spid="9"/>
                                        </p:tgtEl>
                                        <p:attrNameLst>
                                          <p:attrName>ppt_x</p:attrName>
                                        </p:attrNameLst>
                                      </p:cBhvr>
                                      <p:tavLst>
                                        <p:tav tm="0">
                                          <p:val>
                                            <p:strVal val="0-#ppt_w/2"/>
                                          </p:val>
                                        </p:tav>
                                        <p:tav tm="100000">
                                          <p:val>
                                            <p:strVal val="#ppt_x"/>
                                          </p:val>
                                        </p:tav>
                                      </p:tavLst>
                                    </p:anim>
                                    <p:anim calcmode="lin" valueType="num">
                                      <p:cBhvr additive="base">
                                        <p:cTn id="31"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3" name="Rectangle 2">
            <a:extLst>
              <a:ext uri="{FF2B5EF4-FFF2-40B4-BE49-F238E27FC236}">
                <a16:creationId xmlns:a16="http://schemas.microsoft.com/office/drawing/2014/main" id="{A45A8041-F84B-4507-A449-C607E8B54304}"/>
              </a:ext>
            </a:extLst>
          </p:cNvPr>
          <p:cNvSpPr/>
          <p:nvPr/>
        </p:nvSpPr>
        <p:spPr>
          <a:xfrm>
            <a:off x="3195638" y="2828835"/>
            <a:ext cx="5800724" cy="646331"/>
          </a:xfrm>
          <a:prstGeom prst="rect">
            <a:avLst/>
          </a:prstGeom>
        </p:spPr>
        <p:txBody>
          <a:bodyPr wrap="square">
            <a:spAutoFit/>
          </a:bodyPr>
          <a:lstStyle/>
          <a:p>
            <a:pPr algn="ctr"/>
            <a:r>
              <a:rPr lang="en-US" sz="3600" b="1" dirty="0">
                <a:solidFill>
                  <a:schemeClr val="accent1">
                    <a:lumMod val="50000"/>
                  </a:schemeClr>
                </a:solidFill>
                <a:latin typeface="Franklin Gothic Medium" panose="020B0603020102020204" pitchFamily="34" charset="0"/>
                <a:ea typeface="Microsoft JhengHei" panose="020B0604030504040204" pitchFamily="34" charset="-120"/>
              </a:rPr>
              <a:t>Doctrine and Covenants 60.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3" name="Rectangle 2">
            <a:extLst>
              <a:ext uri="{FF2B5EF4-FFF2-40B4-BE49-F238E27FC236}">
                <a16:creationId xmlns:a16="http://schemas.microsoft.com/office/drawing/2014/main" id="{EDA53B31-71BD-4AD3-B101-837C8E4323EA}"/>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SemiConden" panose="020B0502040204020203" pitchFamily="34" charset="0"/>
              </a:rPr>
              <a:t>“The Lord commands elders to preach the gospel as they travel from Missouri to Ohio”</a:t>
            </a:r>
          </a:p>
        </p:txBody>
      </p:sp>
      <p:sp>
        <p:nvSpPr>
          <p:cNvPr id="4" name="Rectangle 3">
            <a:extLst>
              <a:ext uri="{FF2B5EF4-FFF2-40B4-BE49-F238E27FC236}">
                <a16:creationId xmlns:a16="http://schemas.microsoft.com/office/drawing/2014/main" id="{324043B4-DED9-4EB5-90F5-CE047B6BC279}"/>
              </a:ext>
            </a:extLst>
          </p:cNvPr>
          <p:cNvSpPr/>
          <p:nvPr/>
        </p:nvSpPr>
        <p:spPr>
          <a:xfrm>
            <a:off x="1134793" y="890974"/>
            <a:ext cx="3189335" cy="415498"/>
          </a:xfrm>
          <a:prstGeom prst="rect">
            <a:avLst/>
          </a:prstGeom>
        </p:spPr>
        <p:txBody>
          <a:bodyPr wrap="none">
            <a:spAutoFit/>
          </a:bodyPr>
          <a:lstStyle/>
          <a:p>
            <a:r>
              <a:rPr lang="en-US" sz="2100" b="1">
                <a:effectLst>
                  <a:outerShdw blurRad="38100" dist="38100" dir="2700000" algn="tl">
                    <a:srgbClr val="000000">
                      <a:alpha val="43137"/>
                    </a:srgbClr>
                  </a:outerShdw>
                </a:effectLst>
              </a:rPr>
              <a:t>Doctrine and Covenants 60</a:t>
            </a:r>
            <a:endParaRPr lang="en-US" sz="2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3" name="Rectangle 2">
            <a:extLst>
              <a:ext uri="{FF2B5EF4-FFF2-40B4-BE49-F238E27FC236}">
                <a16:creationId xmlns:a16="http://schemas.microsoft.com/office/drawing/2014/main" id="{059B926D-B1A4-47F9-9D25-D5D1FE3E574D}"/>
              </a:ext>
            </a:extLst>
          </p:cNvPr>
          <p:cNvSpPr/>
          <p:nvPr/>
        </p:nvSpPr>
        <p:spPr>
          <a:xfrm>
            <a:off x="1319212" y="1038522"/>
            <a:ext cx="9096376" cy="646331"/>
          </a:xfrm>
          <a:prstGeom prst="rect">
            <a:avLst/>
          </a:prstGeom>
        </p:spPr>
        <p:txBody>
          <a:bodyPr wrap="square">
            <a:spAutoFit/>
          </a:bodyPr>
          <a:lstStyle/>
          <a:p>
            <a:pPr algn="just"/>
            <a:r>
              <a:rPr lang="en-US" b="1" dirty="0">
                <a:latin typeface="Candara" panose="020E0502030303020204" pitchFamily="34" charset="0"/>
              </a:rPr>
              <a:t>Can you think of a time when you hesitated to tell others about your beliefs or were reluctant to share your testimony of the gospel? </a:t>
            </a:r>
          </a:p>
        </p:txBody>
      </p:sp>
      <p:sp>
        <p:nvSpPr>
          <p:cNvPr id="7" name="Rectangle 6">
            <a:extLst>
              <a:ext uri="{FF2B5EF4-FFF2-40B4-BE49-F238E27FC236}">
                <a16:creationId xmlns:a16="http://schemas.microsoft.com/office/drawing/2014/main" id="{C9E9D181-3A0A-4741-B001-5E1C7B1189E8}"/>
              </a:ext>
            </a:extLst>
          </p:cNvPr>
          <p:cNvSpPr/>
          <p:nvPr/>
        </p:nvSpPr>
        <p:spPr>
          <a:xfrm>
            <a:off x="1319212" y="1747152"/>
            <a:ext cx="3689472"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60:1-2.</a:t>
            </a:r>
          </a:p>
        </p:txBody>
      </p:sp>
      <p:sp>
        <p:nvSpPr>
          <p:cNvPr id="5" name="Rectangle 4">
            <a:extLst>
              <a:ext uri="{FF2B5EF4-FFF2-40B4-BE49-F238E27FC236}">
                <a16:creationId xmlns:a16="http://schemas.microsoft.com/office/drawing/2014/main" id="{43E686C9-E331-411D-951B-4BC3F3A98DEA}"/>
              </a:ext>
            </a:extLst>
          </p:cNvPr>
          <p:cNvSpPr/>
          <p:nvPr/>
        </p:nvSpPr>
        <p:spPr>
          <a:xfrm>
            <a:off x="1319211" y="2105498"/>
            <a:ext cx="9142601" cy="1477328"/>
          </a:xfrm>
          <a:prstGeom prst="rect">
            <a:avLst/>
          </a:prstGeom>
        </p:spPr>
        <p:txBody>
          <a:bodyPr wrap="square">
            <a:spAutoFit/>
          </a:bodyPr>
          <a:lstStyle/>
          <a:p>
            <a:pPr algn="just" fontAlgn="base"/>
            <a:r>
              <a:rPr lang="en-US" b="1" dirty="0">
                <a:latin typeface="Palatino"/>
              </a:rPr>
              <a:t>1 </a:t>
            </a:r>
            <a:r>
              <a:rPr lang="en-US" dirty="0">
                <a:latin typeface="Palatino"/>
              </a:rPr>
              <a:t>Behold, thus saith the Lord unto the elders of his church, who are to return speedily to the land from whence they came: Behold, it pleaseth me, that you have come up hither;</a:t>
            </a:r>
          </a:p>
          <a:p>
            <a:pPr algn="just" fontAlgn="base"/>
            <a:r>
              <a:rPr lang="en-US" b="1" dirty="0">
                <a:latin typeface="Palatino"/>
              </a:rPr>
              <a:t>2 </a:t>
            </a:r>
            <a:r>
              <a:rPr lang="en-US" dirty="0">
                <a:latin typeface="Palatino"/>
              </a:rPr>
              <a:t>But with some I am not well pleased, for they will not open their mouths, but they hide the talent which I have given unto them, because of the fear of man. Wo unto such, for mine anger is kindled against them.</a:t>
            </a:r>
          </a:p>
        </p:txBody>
      </p:sp>
      <p:sp>
        <p:nvSpPr>
          <p:cNvPr id="6" name="Rectangle 5">
            <a:extLst>
              <a:ext uri="{FF2B5EF4-FFF2-40B4-BE49-F238E27FC236}">
                <a16:creationId xmlns:a16="http://schemas.microsoft.com/office/drawing/2014/main" id="{8E37F917-73A9-44DF-86B8-981E20B6A1D1}"/>
              </a:ext>
            </a:extLst>
          </p:cNvPr>
          <p:cNvSpPr/>
          <p:nvPr/>
        </p:nvSpPr>
        <p:spPr>
          <a:xfrm>
            <a:off x="1319211" y="3685066"/>
            <a:ext cx="5378908" cy="369332"/>
          </a:xfrm>
          <a:prstGeom prst="rect">
            <a:avLst/>
          </a:prstGeom>
        </p:spPr>
        <p:txBody>
          <a:bodyPr wrap="none">
            <a:spAutoFit/>
          </a:bodyPr>
          <a:lstStyle/>
          <a:p>
            <a:pPr algn="just"/>
            <a:r>
              <a:rPr lang="en-US" b="1" dirty="0"/>
              <a:t>Why was the Lord displeased with some of the elders?</a:t>
            </a:r>
          </a:p>
        </p:txBody>
      </p:sp>
      <p:sp>
        <p:nvSpPr>
          <p:cNvPr id="10" name="Rectangle 9">
            <a:extLst>
              <a:ext uri="{FF2B5EF4-FFF2-40B4-BE49-F238E27FC236}">
                <a16:creationId xmlns:a16="http://schemas.microsoft.com/office/drawing/2014/main" id="{77DD343E-F764-4F28-AB30-2574EE9114FA}"/>
              </a:ext>
            </a:extLst>
          </p:cNvPr>
          <p:cNvSpPr/>
          <p:nvPr/>
        </p:nvSpPr>
        <p:spPr>
          <a:xfrm>
            <a:off x="1319210" y="3968670"/>
            <a:ext cx="9096375"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He said, “They will not open their mouths, but they hide the talent which I have given unto them.” In other words, they had not shared their testimonies of the gospel</a:t>
            </a:r>
          </a:p>
        </p:txBody>
      </p:sp>
      <p:sp>
        <p:nvSpPr>
          <p:cNvPr id="11" name="Rectangle 10">
            <a:extLst>
              <a:ext uri="{FF2B5EF4-FFF2-40B4-BE49-F238E27FC236}">
                <a16:creationId xmlns:a16="http://schemas.microsoft.com/office/drawing/2014/main" id="{326FB6AA-716D-4493-8234-FAD8CB56F6BC}"/>
              </a:ext>
            </a:extLst>
          </p:cNvPr>
          <p:cNvSpPr/>
          <p:nvPr/>
        </p:nvSpPr>
        <p:spPr>
          <a:xfrm>
            <a:off x="1319209" y="4615001"/>
            <a:ext cx="5741765" cy="369332"/>
          </a:xfrm>
          <a:prstGeom prst="rect">
            <a:avLst/>
          </a:prstGeom>
        </p:spPr>
        <p:txBody>
          <a:bodyPr wrap="none">
            <a:spAutoFit/>
          </a:bodyPr>
          <a:lstStyle/>
          <a:p>
            <a:r>
              <a:rPr lang="en-US" b="1" dirty="0"/>
              <a:t>Why had some of the elders not shared their testimonies?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Righ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125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1000" fill="hold"/>
                                        <p:tgtEl>
                                          <p:spTgt spid="11"/>
                                        </p:tgtEl>
                                        <p:attrNameLst>
                                          <p:attrName>ppt_x</p:attrName>
                                        </p:attrNameLst>
                                      </p:cBhvr>
                                      <p:tavLst>
                                        <p:tav tm="0">
                                          <p:val>
                                            <p:strVal val="0-#ppt_w/2"/>
                                          </p:val>
                                        </p:tav>
                                        <p:tav tm="100000">
                                          <p:val>
                                            <p:strVal val="#ppt_x"/>
                                          </p:val>
                                        </p:tav>
                                      </p:tavLst>
                                    </p:anim>
                                    <p:anim calcmode="lin" valueType="num">
                                      <p:cBhvr additive="base">
                                        <p:cTn id="27"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14" name="Rectangle 13">
            <a:extLst>
              <a:ext uri="{FF2B5EF4-FFF2-40B4-BE49-F238E27FC236}">
                <a16:creationId xmlns:a16="http://schemas.microsoft.com/office/drawing/2014/main" id="{4E14E349-C9E0-453E-BF03-2C187E85B602}"/>
              </a:ext>
            </a:extLst>
          </p:cNvPr>
          <p:cNvSpPr/>
          <p:nvPr/>
        </p:nvSpPr>
        <p:spPr>
          <a:xfrm>
            <a:off x="1265424" y="1168928"/>
            <a:ext cx="3471463"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60:3.</a:t>
            </a:r>
          </a:p>
        </p:txBody>
      </p:sp>
      <p:sp>
        <p:nvSpPr>
          <p:cNvPr id="2" name="Rectangle 1">
            <a:extLst>
              <a:ext uri="{FF2B5EF4-FFF2-40B4-BE49-F238E27FC236}">
                <a16:creationId xmlns:a16="http://schemas.microsoft.com/office/drawing/2014/main" id="{6EA24A85-A74E-4AA2-9A55-4F147E1973B2}"/>
              </a:ext>
            </a:extLst>
          </p:cNvPr>
          <p:cNvSpPr/>
          <p:nvPr/>
        </p:nvSpPr>
        <p:spPr>
          <a:xfrm>
            <a:off x="1265424" y="1503744"/>
            <a:ext cx="9048470" cy="646331"/>
          </a:xfrm>
          <a:prstGeom prst="rect">
            <a:avLst/>
          </a:prstGeom>
        </p:spPr>
        <p:txBody>
          <a:bodyPr wrap="square">
            <a:spAutoFit/>
          </a:bodyPr>
          <a:lstStyle/>
          <a:p>
            <a:pPr algn="just"/>
            <a:r>
              <a:rPr lang="en-US" dirty="0">
                <a:latin typeface="Palatino"/>
              </a:rPr>
              <a:t>And it shall come to pass, if they are not more faithful unto me, it shall be taken away, even that which they have.</a:t>
            </a:r>
            <a:endParaRPr lang="en-US" dirty="0"/>
          </a:p>
        </p:txBody>
      </p:sp>
      <p:sp>
        <p:nvSpPr>
          <p:cNvPr id="3" name="Rectangle 2">
            <a:extLst>
              <a:ext uri="{FF2B5EF4-FFF2-40B4-BE49-F238E27FC236}">
                <a16:creationId xmlns:a16="http://schemas.microsoft.com/office/drawing/2014/main" id="{53598A4E-E776-42FD-A50A-02277A5747FC}"/>
              </a:ext>
            </a:extLst>
          </p:cNvPr>
          <p:cNvSpPr/>
          <p:nvPr/>
        </p:nvSpPr>
        <p:spPr>
          <a:xfrm>
            <a:off x="1265424" y="2210643"/>
            <a:ext cx="5357172" cy="369332"/>
          </a:xfrm>
          <a:prstGeom prst="rect">
            <a:avLst/>
          </a:prstGeom>
        </p:spPr>
        <p:txBody>
          <a:bodyPr wrap="none">
            <a:spAutoFit/>
          </a:bodyPr>
          <a:lstStyle/>
          <a:p>
            <a:r>
              <a:rPr lang="en-US" b="1" dirty="0"/>
              <a:t>What can happen if we do not share our testimonies? </a:t>
            </a:r>
          </a:p>
        </p:txBody>
      </p:sp>
      <p:sp>
        <p:nvSpPr>
          <p:cNvPr id="4" name="Rectangle 3">
            <a:extLst>
              <a:ext uri="{FF2B5EF4-FFF2-40B4-BE49-F238E27FC236}">
                <a16:creationId xmlns:a16="http://schemas.microsoft.com/office/drawing/2014/main" id="{BAC96EA8-0D9D-4A53-9920-F51B751F6B99}"/>
              </a:ext>
            </a:extLst>
          </p:cNvPr>
          <p:cNvSpPr/>
          <p:nvPr/>
        </p:nvSpPr>
        <p:spPr>
          <a:xfrm>
            <a:off x="1265424" y="2517141"/>
            <a:ext cx="5311390" cy="369332"/>
          </a:xfrm>
          <a:prstGeom prst="rect">
            <a:avLst/>
          </a:prstGeom>
        </p:spPr>
        <p:txBody>
          <a:bodyPr wrap="none">
            <a:spAutoFit/>
          </a:bodyPr>
          <a:lstStyle/>
          <a:p>
            <a:r>
              <a:rPr lang="en-US" i="1" dirty="0"/>
              <a:t>We can lose our testimonies if we do not share them. </a:t>
            </a:r>
          </a:p>
        </p:txBody>
      </p:sp>
      <p:sp>
        <p:nvSpPr>
          <p:cNvPr id="5" name="Rectangle 4">
            <a:extLst>
              <a:ext uri="{FF2B5EF4-FFF2-40B4-BE49-F238E27FC236}">
                <a16:creationId xmlns:a16="http://schemas.microsoft.com/office/drawing/2014/main" id="{9948C9FB-E066-4CF2-B9A7-8DF553A939DB}"/>
              </a:ext>
            </a:extLst>
          </p:cNvPr>
          <p:cNvSpPr/>
          <p:nvPr/>
        </p:nvSpPr>
        <p:spPr>
          <a:xfrm>
            <a:off x="1265424" y="2924209"/>
            <a:ext cx="8053388" cy="369332"/>
          </a:xfrm>
          <a:prstGeom prst="rect">
            <a:avLst/>
          </a:prstGeom>
        </p:spPr>
        <p:txBody>
          <a:bodyPr wrap="square">
            <a:spAutoFit/>
          </a:bodyPr>
          <a:lstStyle/>
          <a:p>
            <a:pPr algn="just"/>
            <a:r>
              <a:rPr lang="en-US" b="1" dirty="0"/>
              <a:t>Why do you think we have to share our testimony in order for it to remain with us? </a:t>
            </a:r>
          </a:p>
        </p:txBody>
      </p:sp>
      <p:sp>
        <p:nvSpPr>
          <p:cNvPr id="6" name="Rectangle 5">
            <a:extLst>
              <a:ext uri="{FF2B5EF4-FFF2-40B4-BE49-F238E27FC236}">
                <a16:creationId xmlns:a16="http://schemas.microsoft.com/office/drawing/2014/main" id="{77CA9D7C-B169-4F7C-8431-E16E0EE5CC92}"/>
              </a:ext>
            </a:extLst>
          </p:cNvPr>
          <p:cNvSpPr/>
          <p:nvPr/>
        </p:nvSpPr>
        <p:spPr>
          <a:xfrm>
            <a:off x="1265424" y="3334871"/>
            <a:ext cx="8591270" cy="369332"/>
          </a:xfrm>
          <a:prstGeom prst="rect">
            <a:avLst/>
          </a:prstGeom>
        </p:spPr>
        <p:txBody>
          <a:bodyPr wrap="square">
            <a:spAutoFit/>
          </a:bodyPr>
          <a:lstStyle/>
          <a:p>
            <a:pPr algn="just"/>
            <a:r>
              <a:rPr lang="en-US" b="1" dirty="0"/>
              <a:t>When have you felt that your testimony has grown stronger because you have shared it?</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1000"/>
                                        <p:tgtEl>
                                          <p:spTgt spid="1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Right)">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right)">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1000" fill="hold"/>
                                        <p:tgtEl>
                                          <p:spTgt spid="5"/>
                                        </p:tgtEl>
                                        <p:attrNameLst>
                                          <p:attrName>ppt_x</p:attrName>
                                        </p:attrNameLst>
                                      </p:cBhvr>
                                      <p:tavLst>
                                        <p:tav tm="0">
                                          <p:val>
                                            <p:strVal val="0-#ppt_w/2"/>
                                          </p:val>
                                        </p:tav>
                                        <p:tav tm="100000">
                                          <p:val>
                                            <p:strVal val="#ppt_x"/>
                                          </p:val>
                                        </p:tav>
                                      </p:tavLst>
                                    </p:anim>
                                    <p:anim calcmode="lin" valueType="num">
                                      <p:cBhvr additive="base">
                                        <p:cTn id="27"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1000" fill="hold"/>
                                        <p:tgtEl>
                                          <p:spTgt spid="6"/>
                                        </p:tgtEl>
                                        <p:attrNameLst>
                                          <p:attrName>ppt_x</p:attrName>
                                        </p:attrNameLst>
                                      </p:cBhvr>
                                      <p:tavLst>
                                        <p:tav tm="0">
                                          <p:val>
                                            <p:strVal val="0-#ppt_w/2"/>
                                          </p:val>
                                        </p:tav>
                                        <p:tav tm="100000">
                                          <p:val>
                                            <p:strVal val="#ppt_x"/>
                                          </p:val>
                                        </p:tav>
                                      </p:tavLst>
                                    </p:anim>
                                    <p:anim calcmode="lin" valueType="num">
                                      <p:cBhvr additive="base">
                                        <p:cTn id="33"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2" name="Rectangle 1">
            <a:extLst>
              <a:ext uri="{FF2B5EF4-FFF2-40B4-BE49-F238E27FC236}">
                <a16:creationId xmlns:a16="http://schemas.microsoft.com/office/drawing/2014/main" id="{61204DAD-87E1-4B93-8006-025D2E46A238}"/>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SemiConden" panose="020B0502040204020203" pitchFamily="34" charset="0"/>
              </a:rPr>
              <a:t>The Lord provides direction for Joseph Smith and other elders on their journey to Ohio</a:t>
            </a:r>
          </a:p>
        </p:txBody>
      </p:sp>
      <p:sp>
        <p:nvSpPr>
          <p:cNvPr id="6" name="Rectangle 5">
            <a:extLst>
              <a:ext uri="{FF2B5EF4-FFF2-40B4-BE49-F238E27FC236}">
                <a16:creationId xmlns:a16="http://schemas.microsoft.com/office/drawing/2014/main" id="{DE40E5DD-1D6F-4423-9575-2BE2F43131DA}"/>
              </a:ext>
            </a:extLst>
          </p:cNvPr>
          <p:cNvSpPr/>
          <p:nvPr/>
        </p:nvSpPr>
        <p:spPr>
          <a:xfrm>
            <a:off x="1134793" y="890974"/>
            <a:ext cx="3261470"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61.</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9" name="Rectangle 8">
            <a:extLst>
              <a:ext uri="{FF2B5EF4-FFF2-40B4-BE49-F238E27FC236}">
                <a16:creationId xmlns:a16="http://schemas.microsoft.com/office/drawing/2014/main" id="{157A7855-56A1-4F26-A856-B99C3DFE1B85}"/>
              </a:ext>
            </a:extLst>
          </p:cNvPr>
          <p:cNvSpPr/>
          <p:nvPr/>
        </p:nvSpPr>
        <p:spPr>
          <a:xfrm>
            <a:off x="1134793" y="702716"/>
            <a:ext cx="4630435" cy="415498"/>
          </a:xfrm>
          <a:prstGeom prst="rect">
            <a:avLst/>
          </a:prstGeom>
        </p:spPr>
        <p:txBody>
          <a:bodyPr wrap="square">
            <a:spAutoFit/>
          </a:bodyPr>
          <a:lstStyle/>
          <a:p>
            <a:r>
              <a:rPr lang="en-US" sz="2100" b="1" dirty="0">
                <a:effectLst>
                  <a:outerShdw blurRad="38100" dist="38100" dir="2700000" algn="tl">
                    <a:srgbClr val="000000">
                      <a:alpha val="43137"/>
                    </a:srgbClr>
                  </a:outerShdw>
                </a:effectLst>
              </a:rPr>
              <a:t>Doctrine and Covenants 61:2, 20, 36-37.</a:t>
            </a:r>
          </a:p>
        </p:txBody>
      </p:sp>
      <p:sp>
        <p:nvSpPr>
          <p:cNvPr id="4" name="Rectangle 3">
            <a:extLst>
              <a:ext uri="{FF2B5EF4-FFF2-40B4-BE49-F238E27FC236}">
                <a16:creationId xmlns:a16="http://schemas.microsoft.com/office/drawing/2014/main" id="{752D00F3-A7BB-4BFF-97BE-47B4683EDBF1}"/>
              </a:ext>
            </a:extLst>
          </p:cNvPr>
          <p:cNvSpPr/>
          <p:nvPr/>
        </p:nvSpPr>
        <p:spPr>
          <a:xfrm>
            <a:off x="1134793" y="1045768"/>
            <a:ext cx="9515278" cy="2585323"/>
          </a:xfrm>
          <a:prstGeom prst="rect">
            <a:avLst/>
          </a:prstGeom>
        </p:spPr>
        <p:txBody>
          <a:bodyPr wrap="square">
            <a:spAutoFit/>
          </a:bodyPr>
          <a:lstStyle/>
          <a:p>
            <a:pPr algn="just"/>
            <a:r>
              <a:rPr lang="en-US" b="1" dirty="0">
                <a:latin typeface="Palatino"/>
              </a:rPr>
              <a:t>2 </a:t>
            </a:r>
            <a:r>
              <a:rPr lang="en-US" dirty="0">
                <a:latin typeface="Palatino"/>
              </a:rPr>
              <a:t>Behold, verily thus saith the Lord unto you, O ye elders of my church, who are assembled upon this spot, whose sins are now forgiven you, for I, the Lord, forgive sins, and am merciful unto those who confess their sins with humble hearts;</a:t>
            </a:r>
          </a:p>
          <a:p>
            <a:pPr algn="just"/>
            <a:r>
              <a:rPr lang="en-US" b="1" dirty="0">
                <a:latin typeface="Palatino"/>
              </a:rPr>
              <a:t>20 </a:t>
            </a:r>
            <a:r>
              <a:rPr lang="en-US" dirty="0">
                <a:latin typeface="Palatino"/>
              </a:rPr>
              <a:t>I, the Lord, was angry with you yesterday, but today mine anger is turned away.</a:t>
            </a:r>
          </a:p>
          <a:p>
            <a:pPr algn="just" fontAlgn="base"/>
            <a:r>
              <a:rPr lang="en-US" b="1" dirty="0">
                <a:latin typeface="Palatino"/>
              </a:rPr>
              <a:t>36 </a:t>
            </a:r>
            <a:r>
              <a:rPr lang="en-US" dirty="0">
                <a:latin typeface="Palatino"/>
              </a:rPr>
              <a:t>And now, verily I say unto you, and what I say unto one I say unto all, be of good cheer, little children; for I am in your midst, and I have not forsaken you;</a:t>
            </a:r>
          </a:p>
          <a:p>
            <a:pPr algn="just" fontAlgn="base"/>
            <a:r>
              <a:rPr lang="en-US" b="1" dirty="0">
                <a:latin typeface="Palatino"/>
              </a:rPr>
              <a:t>37 </a:t>
            </a:r>
            <a:r>
              <a:rPr lang="en-US" dirty="0">
                <a:latin typeface="Palatino"/>
              </a:rPr>
              <a:t>And inasmuch as you have humbled yourselves before me, the blessings of the kingdom are yours.</a:t>
            </a:r>
          </a:p>
          <a:p>
            <a:pPr algn="just"/>
            <a:endParaRPr lang="en-US" dirty="0">
              <a:latin typeface="Palatino"/>
            </a:endParaRPr>
          </a:p>
        </p:txBody>
      </p:sp>
      <p:sp>
        <p:nvSpPr>
          <p:cNvPr id="7" name="Rectangle 6">
            <a:extLst>
              <a:ext uri="{FF2B5EF4-FFF2-40B4-BE49-F238E27FC236}">
                <a16:creationId xmlns:a16="http://schemas.microsoft.com/office/drawing/2014/main" id="{47FBF7F4-CDC4-40B8-A0CE-F3DA0908394E}"/>
              </a:ext>
            </a:extLst>
          </p:cNvPr>
          <p:cNvSpPr/>
          <p:nvPr/>
        </p:nvSpPr>
        <p:spPr>
          <a:xfrm>
            <a:off x="1134793" y="3422325"/>
            <a:ext cx="7336854" cy="369332"/>
          </a:xfrm>
          <a:prstGeom prst="rect">
            <a:avLst/>
          </a:prstGeom>
        </p:spPr>
        <p:txBody>
          <a:bodyPr wrap="square">
            <a:spAutoFit/>
          </a:bodyPr>
          <a:lstStyle/>
          <a:p>
            <a:pPr algn="just"/>
            <a:r>
              <a:rPr lang="en-US" b="1" dirty="0"/>
              <a:t>What words or phrases did you find that may have comforted these elders?</a:t>
            </a:r>
          </a:p>
        </p:txBody>
      </p:sp>
      <p:sp>
        <p:nvSpPr>
          <p:cNvPr id="13" name="Rectangle 12">
            <a:extLst>
              <a:ext uri="{FF2B5EF4-FFF2-40B4-BE49-F238E27FC236}">
                <a16:creationId xmlns:a16="http://schemas.microsoft.com/office/drawing/2014/main" id="{9BA5E5F6-9580-47DB-970E-162F919711E2}"/>
              </a:ext>
            </a:extLst>
          </p:cNvPr>
          <p:cNvSpPr/>
          <p:nvPr/>
        </p:nvSpPr>
        <p:spPr>
          <a:xfrm>
            <a:off x="1134793" y="3954652"/>
            <a:ext cx="3471463" cy="415498"/>
          </a:xfrm>
          <a:prstGeom prst="rect">
            <a:avLst/>
          </a:prstGeom>
        </p:spPr>
        <p:txBody>
          <a:bodyPr wrap="none">
            <a:spAutoFit/>
          </a:bodyPr>
          <a:lstStyle/>
          <a:p>
            <a:r>
              <a:rPr lang="en-US" sz="2100" b="1">
                <a:effectLst>
                  <a:outerShdw blurRad="38100" dist="38100" dir="2700000" algn="tl">
                    <a:srgbClr val="000000">
                      <a:alpha val="43137"/>
                    </a:srgbClr>
                  </a:outerShdw>
                </a:effectLst>
              </a:rPr>
              <a:t>Doctrine and Covenants 61:1.</a:t>
            </a:r>
            <a:endParaRPr lang="en-US" sz="2100" b="1" dirty="0">
              <a:effectLst>
                <a:outerShdw blurRad="38100" dist="38100" dir="2700000" algn="tl">
                  <a:srgbClr val="000000">
                    <a:alpha val="43137"/>
                  </a:srgbClr>
                </a:outerShdw>
              </a:effectLst>
            </a:endParaRPr>
          </a:p>
        </p:txBody>
      </p:sp>
      <p:sp>
        <p:nvSpPr>
          <p:cNvPr id="8" name="Rectangle 7">
            <a:extLst>
              <a:ext uri="{FF2B5EF4-FFF2-40B4-BE49-F238E27FC236}">
                <a16:creationId xmlns:a16="http://schemas.microsoft.com/office/drawing/2014/main" id="{FF3A111A-D81B-4912-AED5-36CD7E44D7FD}"/>
              </a:ext>
            </a:extLst>
          </p:cNvPr>
          <p:cNvSpPr/>
          <p:nvPr/>
        </p:nvSpPr>
        <p:spPr>
          <a:xfrm>
            <a:off x="1134792" y="4258253"/>
            <a:ext cx="9515278" cy="646331"/>
          </a:xfrm>
          <a:prstGeom prst="rect">
            <a:avLst/>
          </a:prstGeom>
        </p:spPr>
        <p:txBody>
          <a:bodyPr wrap="square">
            <a:spAutoFit/>
          </a:bodyPr>
          <a:lstStyle/>
          <a:p>
            <a:pPr algn="just"/>
            <a:r>
              <a:rPr lang="en-US" dirty="0">
                <a:latin typeface="Palatino"/>
              </a:rPr>
              <a:t>Behold, and hearken unto the voice of him who has all power, who is from everlasting to everlasting, even Alpha and Omega, the beginning and the end.</a:t>
            </a:r>
            <a:endParaRPr lang="en-US" dirty="0"/>
          </a:p>
        </p:txBody>
      </p:sp>
      <p:sp>
        <p:nvSpPr>
          <p:cNvPr id="12" name="Rectangle 11">
            <a:extLst>
              <a:ext uri="{FF2B5EF4-FFF2-40B4-BE49-F238E27FC236}">
                <a16:creationId xmlns:a16="http://schemas.microsoft.com/office/drawing/2014/main" id="{63E3140A-1195-4663-86F1-43C2BCD1FDF7}"/>
              </a:ext>
            </a:extLst>
          </p:cNvPr>
          <p:cNvSpPr/>
          <p:nvPr/>
        </p:nvSpPr>
        <p:spPr>
          <a:xfrm>
            <a:off x="1134791" y="4865913"/>
            <a:ext cx="5206041" cy="369332"/>
          </a:xfrm>
          <a:prstGeom prst="rect">
            <a:avLst/>
          </a:prstGeom>
        </p:spPr>
        <p:txBody>
          <a:bodyPr wrap="none">
            <a:spAutoFit/>
          </a:bodyPr>
          <a:lstStyle/>
          <a:p>
            <a:r>
              <a:rPr lang="en-US" b="1" dirty="0"/>
              <a:t>How does the Lord describe His power in this verse? </a:t>
            </a:r>
          </a:p>
        </p:txBody>
      </p:sp>
      <p:sp>
        <p:nvSpPr>
          <p:cNvPr id="14" name="Rectangle 13">
            <a:extLst>
              <a:ext uri="{FF2B5EF4-FFF2-40B4-BE49-F238E27FC236}">
                <a16:creationId xmlns:a16="http://schemas.microsoft.com/office/drawing/2014/main" id="{F637C030-66C9-46E8-B729-8E2821AE0187}"/>
              </a:ext>
            </a:extLst>
          </p:cNvPr>
          <p:cNvSpPr/>
          <p:nvPr/>
        </p:nvSpPr>
        <p:spPr>
          <a:xfrm>
            <a:off x="1134790" y="5201344"/>
            <a:ext cx="2381101"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has all power.</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1000"/>
                                        <p:tgtEl>
                                          <p:spTgt spid="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Right)">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Right)">
                                      <p:cBhvr>
                                        <p:cTn id="21" dur="1250"/>
                                        <p:tgtEl>
                                          <p:spTgt spid="8"/>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downRight)">
                                      <p:cBhvr>
                                        <p:cTn id="24" dur="125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0-#ppt_w/2"/>
                                          </p:val>
                                        </p:tav>
                                        <p:tav tm="100000">
                                          <p:val>
                                            <p:strVal val="#ppt_x"/>
                                          </p:val>
                                        </p:tav>
                                      </p:tavLst>
                                    </p:anim>
                                    <p:anim calcmode="lin" valueType="num">
                                      <p:cBhvr additive="base">
                                        <p:cTn id="3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p:bldP spid="13" grpId="0"/>
      <p:bldP spid="8"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5" name="Rectangle 4">
            <a:extLst>
              <a:ext uri="{FF2B5EF4-FFF2-40B4-BE49-F238E27FC236}">
                <a16:creationId xmlns:a16="http://schemas.microsoft.com/office/drawing/2014/main" id="{6351E605-B1AD-4681-8120-181EDE53774F}"/>
              </a:ext>
            </a:extLst>
          </p:cNvPr>
          <p:cNvSpPr/>
          <p:nvPr/>
        </p:nvSpPr>
        <p:spPr>
          <a:xfrm>
            <a:off x="1134793" y="890974"/>
            <a:ext cx="3812903"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61:6,10.</a:t>
            </a:r>
          </a:p>
        </p:txBody>
      </p:sp>
      <p:sp>
        <p:nvSpPr>
          <p:cNvPr id="2" name="Rectangle 1">
            <a:extLst>
              <a:ext uri="{FF2B5EF4-FFF2-40B4-BE49-F238E27FC236}">
                <a16:creationId xmlns:a16="http://schemas.microsoft.com/office/drawing/2014/main" id="{7C470EB9-D580-4102-81C7-105CDB0F15C7}"/>
              </a:ext>
            </a:extLst>
          </p:cNvPr>
          <p:cNvSpPr/>
          <p:nvPr/>
        </p:nvSpPr>
        <p:spPr>
          <a:xfrm>
            <a:off x="1134793" y="1306472"/>
            <a:ext cx="9232890" cy="1200329"/>
          </a:xfrm>
          <a:prstGeom prst="rect">
            <a:avLst/>
          </a:prstGeom>
        </p:spPr>
        <p:txBody>
          <a:bodyPr wrap="square">
            <a:spAutoFit/>
          </a:bodyPr>
          <a:lstStyle/>
          <a:p>
            <a:pPr algn="just"/>
            <a:r>
              <a:rPr lang="en-US" b="1" dirty="0">
                <a:latin typeface="Palatino"/>
              </a:rPr>
              <a:t>6 </a:t>
            </a:r>
            <a:r>
              <a:rPr lang="en-US" dirty="0">
                <a:latin typeface="Palatino"/>
              </a:rPr>
              <a:t>Nevertheless, all flesh is in mine hand, and he that is faithful among you shall not perish by the waters.</a:t>
            </a:r>
          </a:p>
          <a:p>
            <a:pPr algn="just"/>
            <a:r>
              <a:rPr lang="en-US" b="1" dirty="0">
                <a:latin typeface="Palatino"/>
              </a:rPr>
              <a:t>10 </a:t>
            </a:r>
            <a:r>
              <a:rPr lang="en-US" dirty="0">
                <a:latin typeface="Palatino"/>
              </a:rPr>
              <a:t>And inasmuch as they are faithful they shall be preserved, and I, the Lord, will be with them.</a:t>
            </a:r>
          </a:p>
        </p:txBody>
      </p:sp>
      <p:sp>
        <p:nvSpPr>
          <p:cNvPr id="3" name="Rectangle 2">
            <a:extLst>
              <a:ext uri="{FF2B5EF4-FFF2-40B4-BE49-F238E27FC236}">
                <a16:creationId xmlns:a16="http://schemas.microsoft.com/office/drawing/2014/main" id="{7490FAA8-BB92-4033-ACD5-EF50057A9772}"/>
              </a:ext>
            </a:extLst>
          </p:cNvPr>
          <p:cNvSpPr/>
          <p:nvPr/>
        </p:nvSpPr>
        <p:spPr>
          <a:xfrm>
            <a:off x="1134793" y="2552967"/>
            <a:ext cx="520764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has all power, and He is able to preserve us. </a:t>
            </a:r>
          </a:p>
        </p:txBody>
      </p:sp>
      <p:sp>
        <p:nvSpPr>
          <p:cNvPr id="4" name="Rectangle 3">
            <a:extLst>
              <a:ext uri="{FF2B5EF4-FFF2-40B4-BE49-F238E27FC236}">
                <a16:creationId xmlns:a16="http://schemas.microsoft.com/office/drawing/2014/main" id="{15D8286D-C261-461F-B0DD-1194567B19CE}"/>
              </a:ext>
            </a:extLst>
          </p:cNvPr>
          <p:cNvSpPr/>
          <p:nvPr/>
        </p:nvSpPr>
        <p:spPr>
          <a:xfrm>
            <a:off x="1134793" y="3012372"/>
            <a:ext cx="9232890" cy="646331"/>
          </a:xfrm>
          <a:prstGeom prst="rect">
            <a:avLst/>
          </a:prstGeom>
        </p:spPr>
        <p:txBody>
          <a:bodyPr wrap="square">
            <a:spAutoFit/>
          </a:bodyPr>
          <a:lstStyle/>
          <a:p>
            <a:pPr algn="just"/>
            <a:r>
              <a:rPr lang="en-US" b="1" dirty="0"/>
              <a:t>What experiences have you had that have strengthened your testimony of the Lord’s power and of the Lord’s ability to protect us from harm?</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Right)">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0-#ppt_w/2"/>
                                          </p:val>
                                        </p:tav>
                                        <p:tav tm="100000">
                                          <p:val>
                                            <p:strVal val="#ppt_x"/>
                                          </p:val>
                                        </p:tav>
                                      </p:tavLst>
                                    </p:anim>
                                    <p:anim calcmode="lin" valueType="num">
                                      <p:cBhvr additive="base">
                                        <p:cTn id="21"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66</a:t>
            </a:r>
          </a:p>
        </p:txBody>
      </p:sp>
      <p:sp>
        <p:nvSpPr>
          <p:cNvPr id="2" name="Rectangle 1">
            <a:extLst>
              <a:ext uri="{FF2B5EF4-FFF2-40B4-BE49-F238E27FC236}">
                <a16:creationId xmlns:a16="http://schemas.microsoft.com/office/drawing/2014/main" id="{44DAD046-FA22-4A6D-A343-B728B979DB9A}"/>
              </a:ext>
            </a:extLst>
          </p:cNvPr>
          <p:cNvSpPr/>
          <p:nvPr/>
        </p:nvSpPr>
        <p:spPr>
          <a:xfrm>
            <a:off x="3048000" y="2274838"/>
            <a:ext cx="6096000" cy="2308324"/>
          </a:xfrm>
          <a:prstGeom prst="rect">
            <a:avLst/>
          </a:prstGeom>
        </p:spPr>
        <p:txBody>
          <a:bodyPr>
            <a:spAutoFit/>
          </a:bodyPr>
          <a:lstStyle/>
          <a:p>
            <a:pPr algn="ctr"/>
            <a:r>
              <a:rPr lang="en-US" sz="3600" dirty="0">
                <a:latin typeface="Bahnschrift SemiBold SemiConden" panose="020B0502040204020203" pitchFamily="34" charset="0"/>
              </a:rPr>
              <a:t>“The Lord commends the faithfulness of a group of elders traveling to Independence, Missouri”</a:t>
            </a:r>
          </a:p>
        </p:txBody>
      </p:sp>
      <p:sp>
        <p:nvSpPr>
          <p:cNvPr id="13" name="Rectangle 12">
            <a:extLst>
              <a:ext uri="{FF2B5EF4-FFF2-40B4-BE49-F238E27FC236}">
                <a16:creationId xmlns:a16="http://schemas.microsoft.com/office/drawing/2014/main" id="{63F98FCB-CE07-4881-A61C-758B34DA40CB}"/>
              </a:ext>
            </a:extLst>
          </p:cNvPr>
          <p:cNvSpPr/>
          <p:nvPr/>
        </p:nvSpPr>
        <p:spPr>
          <a:xfrm>
            <a:off x="1134793" y="906528"/>
            <a:ext cx="3261470"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62.</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704</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12</vt:i4>
      </vt:variant>
    </vt:vector>
  </HeadingPairs>
  <TitlesOfParts>
    <vt:vector size="28" baseType="lpstr">
      <vt:lpstr>Microsoft JhengHei</vt:lpstr>
      <vt:lpstr>MingLiU_HKSCS-ExtB</vt:lpstr>
      <vt:lpstr>Arial</vt:lpstr>
      <vt:lpstr>Bahnschrift</vt:lpstr>
      <vt:lpstr>Bahnschrift SemiBold SemiConden</vt:lpstr>
      <vt:lpstr>Calibri</vt:lpstr>
      <vt:lpstr>Calibri Light</vt:lpstr>
      <vt:lpstr>Cambria Math</vt:lpstr>
      <vt:lpstr>Candara</vt:lpstr>
      <vt:lpstr>Franklin Gothic Medium</vt:lpstr>
      <vt:lpstr>Palatino</vt:lpstr>
      <vt:lpstr>Segoe Script</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2032</cp:revision>
  <dcterms:created xsi:type="dcterms:W3CDTF">2018-08-29T04:26:39Z</dcterms:created>
  <dcterms:modified xsi:type="dcterms:W3CDTF">2018-10-01T05:49:53Z</dcterms:modified>
</cp:coreProperties>
</file>