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9" r:id="rId1"/>
  </p:sldMasterIdLst>
  <p:notesMasterIdLst>
    <p:notesMasterId r:id="rId16"/>
  </p:notesMasterIdLst>
  <p:sldIdLst>
    <p:sldId id="296" r:id="rId2"/>
    <p:sldId id="304" r:id="rId3"/>
    <p:sldId id="299" r:id="rId4"/>
    <p:sldId id="308" r:id="rId5"/>
    <p:sldId id="305" r:id="rId6"/>
    <p:sldId id="306" r:id="rId7"/>
    <p:sldId id="307" r:id="rId8"/>
    <p:sldId id="310" r:id="rId9"/>
    <p:sldId id="309" r:id="rId10"/>
    <p:sldId id="312" r:id="rId11"/>
    <p:sldId id="314" r:id="rId12"/>
    <p:sldId id="315" r:id="rId13"/>
    <p:sldId id="316" r:id="rId14"/>
    <p:sldId id="31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E6E6E6"/>
    <a:srgbClr val="FF6600"/>
    <a:srgbClr val="D88028"/>
    <a:srgbClr val="D6E513"/>
    <a:srgbClr val="CC0000"/>
    <a:srgbClr val="B9B93A"/>
    <a:srgbClr val="13BD23"/>
    <a:srgbClr val="FFFFFF"/>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58" autoAdjust="0"/>
    <p:restoredTop sz="94660"/>
  </p:normalViewPr>
  <p:slideViewPr>
    <p:cSldViewPr snapToGrid="0">
      <p:cViewPr>
        <p:scale>
          <a:sx n="66" d="100"/>
          <a:sy n="66" d="100"/>
        </p:scale>
        <p:origin x="294"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9/28/2018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0788-7DBB-4A74-8692-D74F1D923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D76C2-4A12-42D3-ACDC-3303B253C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886F4-DB9B-4E05-8DB3-4A3BF4F5EAD1}"/>
              </a:ext>
            </a:extLst>
          </p:cNvPr>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a:extLst>
              <a:ext uri="{FF2B5EF4-FFF2-40B4-BE49-F238E27FC236}">
                <a16:creationId xmlns:a16="http://schemas.microsoft.com/office/drawing/2014/main" id="{D040FD86-19B1-44CE-B93C-C2B000FF9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C1CDA-3248-4517-99CD-08B3DC5B4C9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824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F87-14F3-4D84-BC4E-FD2DD441F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7B02E-18E0-4C9E-BC60-5A7FBCFF4B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BCE62-D9FD-4BD4-8DC0-77A9BA442107}"/>
              </a:ext>
            </a:extLst>
          </p:cNvPr>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a:extLst>
              <a:ext uri="{FF2B5EF4-FFF2-40B4-BE49-F238E27FC236}">
                <a16:creationId xmlns:a16="http://schemas.microsoft.com/office/drawing/2014/main" id="{375E7B3A-B3FE-4835-A5DF-9D0E36189C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4C966-D78F-4E79-937C-0FB8CBD5F1B5}"/>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604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BF33E-A692-4782-A30A-06E69F1C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339D0-0CBE-4750-AC38-02120948EB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EEC3-27DE-4036-B81F-0E3EE4D2A95A}"/>
              </a:ext>
            </a:extLst>
          </p:cNvPr>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a:extLst>
              <a:ext uri="{FF2B5EF4-FFF2-40B4-BE49-F238E27FC236}">
                <a16:creationId xmlns:a16="http://schemas.microsoft.com/office/drawing/2014/main" id="{D20F68D8-11C5-49DE-93C9-4B1AB2D28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B7A2B-0EF3-4149-A692-D832A394005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5335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2F55-0BDF-478A-A10C-67210DA97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510F3-63EE-4ACF-84AA-C47775F63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44106-7A67-4E85-8F91-A20437C91F1F}"/>
              </a:ext>
            </a:extLst>
          </p:cNvPr>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a:extLst>
              <a:ext uri="{FF2B5EF4-FFF2-40B4-BE49-F238E27FC236}">
                <a16:creationId xmlns:a16="http://schemas.microsoft.com/office/drawing/2014/main" id="{FBD32F9A-7EF4-4E55-BCAB-69FAB536E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72975-2D38-4E00-AB3C-801B503CA08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7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5F27-EA5C-4245-8D29-806A9FB57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50C4D-A603-4E77-826F-EE4D99153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6E9F3-B57B-46C7-876B-09710D2AC8B4}"/>
              </a:ext>
            </a:extLst>
          </p:cNvPr>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a:extLst>
              <a:ext uri="{FF2B5EF4-FFF2-40B4-BE49-F238E27FC236}">
                <a16:creationId xmlns:a16="http://schemas.microsoft.com/office/drawing/2014/main" id="{D55F1943-C640-474E-ACDD-E35807768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C4BA-2E7A-4026-8882-46771D869A03}"/>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6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9822-6A96-44EE-ABE7-6CDFDC83A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629A7-9314-497F-814F-67DA4C58C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068D5-C59F-436E-9CC2-24489F7652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B226B-557A-4CD5-B7CA-38031B515E0A}"/>
              </a:ext>
            </a:extLst>
          </p:cNvPr>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6" name="Footer Placeholder 5">
            <a:extLst>
              <a:ext uri="{FF2B5EF4-FFF2-40B4-BE49-F238E27FC236}">
                <a16:creationId xmlns:a16="http://schemas.microsoft.com/office/drawing/2014/main" id="{B26681C6-0662-4973-911D-37FD3FC36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517ED-0D41-4627-AB6F-86AD55083FF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789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CD04-E5FB-4CDC-9F21-4C1786D14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0B6A6-2F3E-4392-8531-B2BBD142B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268181-6C06-43D8-9556-E31DEBCA24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29E02-4A84-467E-97EA-37ED0847E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16EF1-EA0B-4DF2-8F6C-2A50DA118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DC9E8-A995-4377-90E3-E595DED79A1D}"/>
              </a:ext>
            </a:extLst>
          </p:cNvPr>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8" name="Footer Placeholder 7">
            <a:extLst>
              <a:ext uri="{FF2B5EF4-FFF2-40B4-BE49-F238E27FC236}">
                <a16:creationId xmlns:a16="http://schemas.microsoft.com/office/drawing/2014/main" id="{5D7CF3F5-F757-47A4-B315-4EC13FAA0FE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9E7F81-A48B-4B1E-84DE-3BAA1C487FFE}"/>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1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4217-0635-4A95-940B-9778BB7D0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E1D4BB-A51E-4CB2-9CAB-77354A12F5E8}"/>
              </a:ext>
            </a:extLst>
          </p:cNvPr>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4" name="Footer Placeholder 3">
            <a:extLst>
              <a:ext uri="{FF2B5EF4-FFF2-40B4-BE49-F238E27FC236}">
                <a16:creationId xmlns:a16="http://schemas.microsoft.com/office/drawing/2014/main" id="{9CB4ED51-2BF1-4AA0-8743-DD81E0FFBA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C04A6A-E4E3-42DA-9921-D093B29B3EC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2063F-FAD6-48D9-AEBB-26210FBB1BDA}"/>
              </a:ext>
            </a:extLst>
          </p:cNvPr>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3" name="Footer Placeholder 2">
            <a:extLst>
              <a:ext uri="{FF2B5EF4-FFF2-40B4-BE49-F238E27FC236}">
                <a16:creationId xmlns:a16="http://schemas.microsoft.com/office/drawing/2014/main" id="{4F7338B6-F9D1-4E93-BD6A-E2A7AB91B9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AA2F23-A63F-487E-B454-E4CE8347A5E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3180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0641-248B-4A43-B367-E733A7D01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6AAE8-298E-4BAE-90B4-790C23FAD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EE4E4-7F41-48D5-8E50-15E225F2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7491A-FC22-41CD-AE92-6EA5FBC2AB5A}"/>
              </a:ext>
            </a:extLst>
          </p:cNvPr>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6" name="Footer Placeholder 5">
            <a:extLst>
              <a:ext uri="{FF2B5EF4-FFF2-40B4-BE49-F238E27FC236}">
                <a16:creationId xmlns:a16="http://schemas.microsoft.com/office/drawing/2014/main" id="{2B6729B1-F63F-4879-8065-106C93A15C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F46BAC-197E-4770-84AE-D29893C1CB3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439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ACCB-B170-42D4-AD6F-7B099A750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1F2E-981B-402E-AF04-BF566BAE1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14F0-5459-41C5-B754-C9EC0BF4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08CB4-29C8-417A-B11C-507F261A2418}"/>
              </a:ext>
            </a:extLst>
          </p:cNvPr>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6" name="Footer Placeholder 5">
            <a:extLst>
              <a:ext uri="{FF2B5EF4-FFF2-40B4-BE49-F238E27FC236}">
                <a16:creationId xmlns:a16="http://schemas.microsoft.com/office/drawing/2014/main" id="{86061D85-8EF0-4310-82A3-EB9A101FA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B9AB4C-5918-44A0-B1BD-5F82F3A4215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336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7030A0"/>
            </a:gs>
            <a:gs pos="46000">
              <a:schemeClr val="accent6">
                <a:lumMod val="95000"/>
                <a:lumOff val="5000"/>
              </a:schemeClr>
            </a:gs>
            <a:gs pos="100000">
              <a:schemeClr val="accent6">
                <a:lumMod val="6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ACE68-B3DB-406F-84EE-53150ACB5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2E306-58C0-4C2B-AFE2-751FBADBA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55992-1DBB-4CFB-9400-67DF6E670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9/28/2018</a:t>
            </a:fld>
            <a:endParaRPr lang="en-US" dirty="0"/>
          </a:p>
        </p:txBody>
      </p:sp>
      <p:sp>
        <p:nvSpPr>
          <p:cNvPr id="5" name="Footer Placeholder 4">
            <a:extLst>
              <a:ext uri="{FF2B5EF4-FFF2-40B4-BE49-F238E27FC236}">
                <a16:creationId xmlns:a16="http://schemas.microsoft.com/office/drawing/2014/main" id="{606C2B0B-5876-4001-9E6D-FE7214D2C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7A3EC7-EDAA-437D-814D-B50613CEA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17424943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solidFill>
                  <a:schemeClr val="accent1">
                    <a:lumMod val="50000"/>
                  </a:schemeClr>
                </a:solidFill>
                <a:effectLst>
                  <a:outerShdw blurRad="38100" dist="38100" dir="2700000" algn="tl">
                    <a:srgbClr val="000000">
                      <a:alpha val="43137"/>
                    </a:srgbClr>
                  </a:outerShdw>
                </a:effectLst>
                <a:latin typeface="Sitka Display" panose="02000505000000020004" pitchFamily="2" charset="0"/>
                <a:ea typeface="MingLiU_HKSCS-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65</a:t>
            </a:r>
          </a:p>
        </p:txBody>
      </p:sp>
      <p:sp>
        <p:nvSpPr>
          <p:cNvPr id="3" name="Rectangle 2">
            <a:extLst>
              <a:ext uri="{FF2B5EF4-FFF2-40B4-BE49-F238E27FC236}">
                <a16:creationId xmlns:a16="http://schemas.microsoft.com/office/drawing/2014/main" id="{07D1BD18-0C34-49BA-9E33-8C499499E28C}"/>
              </a:ext>
            </a:extLst>
          </p:cNvPr>
          <p:cNvSpPr/>
          <p:nvPr/>
        </p:nvSpPr>
        <p:spPr>
          <a:xfrm>
            <a:off x="1272408" y="1096220"/>
            <a:ext cx="5207836" cy="400110"/>
          </a:xfrm>
          <a:prstGeom prst="rect">
            <a:avLst/>
          </a:prstGeom>
        </p:spPr>
        <p:txBody>
          <a:bodyPr wrap="none">
            <a:spAutoFit/>
          </a:bodyPr>
          <a:lstStyle/>
          <a:p>
            <a:r>
              <a:rPr lang="en-US" sz="2000" dirty="0">
                <a:effectLst>
                  <a:outerShdw blurRad="38100" dist="38100" dir="2700000" algn="tl">
                    <a:srgbClr val="000000">
                      <a:alpha val="43137"/>
                    </a:srgbClr>
                  </a:outerShdw>
                </a:effectLst>
              </a:rPr>
              <a:t>If we keep the Sabbath day holy, it will help us… </a:t>
            </a:r>
          </a:p>
        </p:txBody>
      </p:sp>
      <p:sp>
        <p:nvSpPr>
          <p:cNvPr id="4" name="Rectangle 3">
            <a:extLst>
              <a:ext uri="{FF2B5EF4-FFF2-40B4-BE49-F238E27FC236}">
                <a16:creationId xmlns:a16="http://schemas.microsoft.com/office/drawing/2014/main" id="{1D9EE480-B85F-403D-A621-A3BFFBCF05C9}"/>
              </a:ext>
            </a:extLst>
          </p:cNvPr>
          <p:cNvSpPr/>
          <p:nvPr/>
        </p:nvSpPr>
        <p:spPr>
          <a:xfrm>
            <a:off x="1272408" y="1496330"/>
            <a:ext cx="8800506" cy="707886"/>
          </a:xfrm>
          <a:prstGeom prst="rect">
            <a:avLst/>
          </a:prstGeom>
        </p:spPr>
        <p:txBody>
          <a:bodyPr wrap="square">
            <a:spAutoFit/>
          </a:bodyPr>
          <a:lstStyle/>
          <a:p>
            <a:pPr algn="just"/>
            <a:r>
              <a:rPr lang="en-US" sz="2000" b="1" dirty="0">
                <a:solidFill>
                  <a:schemeClr val="accent1">
                    <a:lumMod val="50000"/>
                  </a:schemeClr>
                </a:solidFill>
                <a:effectLst>
                  <a:outerShdw blurRad="38100" dist="38100" dir="2700000" algn="tl">
                    <a:srgbClr val="000000">
                      <a:alpha val="43137"/>
                    </a:srgbClr>
                  </a:outerShdw>
                </a:effectLst>
              </a:rPr>
              <a:t>How will we be blessed by keeping the Sabbath holy? What do you think it means to keep ourselves “unspotted from the world”? </a:t>
            </a:r>
          </a:p>
        </p:txBody>
      </p:sp>
      <p:sp>
        <p:nvSpPr>
          <p:cNvPr id="5" name="Rectangle 4">
            <a:extLst>
              <a:ext uri="{FF2B5EF4-FFF2-40B4-BE49-F238E27FC236}">
                <a16:creationId xmlns:a16="http://schemas.microsoft.com/office/drawing/2014/main" id="{24FA8F7C-43D9-4630-9A09-1B9AE0DFD2D6}"/>
              </a:ext>
            </a:extLst>
          </p:cNvPr>
          <p:cNvSpPr/>
          <p:nvPr/>
        </p:nvSpPr>
        <p:spPr>
          <a:xfrm>
            <a:off x="1272407" y="2281160"/>
            <a:ext cx="9250449" cy="400110"/>
          </a:xfrm>
          <a:prstGeom prst="rect">
            <a:avLst/>
          </a:prstGeom>
        </p:spPr>
        <p:txBody>
          <a:bodyPr wrap="square">
            <a:spAutoFit/>
          </a:bodyPr>
          <a:lstStyle/>
          <a:p>
            <a:r>
              <a:rPr lang="en-US" sz="2000" b="1" dirty="0"/>
              <a:t>If we keep the Sabbath day holy, it will help us to resist temptation and overcome sin.</a:t>
            </a:r>
          </a:p>
        </p:txBody>
      </p:sp>
      <p:sp>
        <p:nvSpPr>
          <p:cNvPr id="9" name="Rectangle 8">
            <a:extLst>
              <a:ext uri="{FF2B5EF4-FFF2-40B4-BE49-F238E27FC236}">
                <a16:creationId xmlns:a16="http://schemas.microsoft.com/office/drawing/2014/main" id="{4021AF31-7795-45F4-ABB3-E4FFE2BF7231}"/>
              </a:ext>
            </a:extLst>
          </p:cNvPr>
          <p:cNvSpPr/>
          <p:nvPr/>
        </p:nvSpPr>
        <p:spPr>
          <a:xfrm>
            <a:off x="1272407" y="2886516"/>
            <a:ext cx="4379019" cy="400110"/>
          </a:xfrm>
          <a:prstGeom prst="rect">
            <a:avLst/>
          </a:prstGeom>
        </p:spPr>
        <p:txBody>
          <a:bodyPr wrap="none">
            <a:spAutoFit/>
          </a:bodyPr>
          <a:lstStyle/>
          <a:p>
            <a:r>
              <a:rPr lang="en-US" sz="2000" b="1" dirty="0">
                <a:solidFill>
                  <a:schemeClr val="accent1">
                    <a:lumMod val="50000"/>
                  </a:schemeClr>
                </a:solidFill>
                <a:effectLst>
                  <a:outerShdw blurRad="38100" dist="38100" dir="2700000" algn="tl">
                    <a:srgbClr val="000000">
                      <a:alpha val="43137"/>
                    </a:srgbClr>
                  </a:outerShdw>
                </a:effectLst>
              </a:rPr>
              <a:t>Doctrine and Covenants 59:9-10, 12-13.</a:t>
            </a:r>
          </a:p>
        </p:txBody>
      </p:sp>
      <p:sp>
        <p:nvSpPr>
          <p:cNvPr id="7" name="Rectangle 6">
            <a:extLst>
              <a:ext uri="{FF2B5EF4-FFF2-40B4-BE49-F238E27FC236}">
                <a16:creationId xmlns:a16="http://schemas.microsoft.com/office/drawing/2014/main" id="{82FFA986-83A5-43F1-A09E-6833BCDDC3AA}"/>
              </a:ext>
            </a:extLst>
          </p:cNvPr>
          <p:cNvSpPr/>
          <p:nvPr/>
        </p:nvSpPr>
        <p:spPr>
          <a:xfrm>
            <a:off x="1272407" y="3185028"/>
            <a:ext cx="9061764" cy="2431435"/>
          </a:xfrm>
          <a:prstGeom prst="rect">
            <a:avLst/>
          </a:prstGeom>
        </p:spPr>
        <p:txBody>
          <a:bodyPr wrap="square">
            <a:spAutoFit/>
          </a:bodyPr>
          <a:lstStyle/>
          <a:p>
            <a:pPr algn="just" fontAlgn="base"/>
            <a:r>
              <a:rPr lang="en-US" sz="1700" b="1" i="1" dirty="0">
                <a:latin typeface="Palatino"/>
              </a:rPr>
              <a:t>9 </a:t>
            </a:r>
            <a:r>
              <a:rPr lang="en-US" sz="1700" i="1" dirty="0">
                <a:latin typeface="Palatino"/>
              </a:rPr>
              <a:t>And that thou mayest more fully keep thyself unspotted from the world, thou shalt go to the house of prayer and offer up thy sacraments upon my holy day;</a:t>
            </a:r>
          </a:p>
          <a:p>
            <a:pPr algn="just" fontAlgn="base"/>
            <a:r>
              <a:rPr lang="en-US" sz="1700" b="1" i="1" dirty="0">
                <a:latin typeface="Palatino"/>
              </a:rPr>
              <a:t>10 </a:t>
            </a:r>
            <a:r>
              <a:rPr lang="en-US" sz="1700" i="1" dirty="0">
                <a:latin typeface="Palatino"/>
              </a:rPr>
              <a:t>For verily this is a day appointed unto you to rest from your labors, and to pay thy devotions unto the Most High;</a:t>
            </a:r>
          </a:p>
          <a:p>
            <a:pPr algn="just" fontAlgn="base"/>
            <a:r>
              <a:rPr lang="en-US" sz="1700" b="1" i="1" dirty="0">
                <a:latin typeface="Palatino"/>
              </a:rPr>
              <a:t>12 </a:t>
            </a:r>
            <a:r>
              <a:rPr lang="en-US" sz="1700" i="1" dirty="0">
                <a:latin typeface="Palatino"/>
              </a:rPr>
              <a:t>But remember that on this, the Lord’s day, thou shalt offer thine oblations and thy sacraments unto the Most High, confessing thy sins unto thy brethren, and before the Lord.</a:t>
            </a:r>
          </a:p>
          <a:p>
            <a:pPr algn="just" fontAlgn="base"/>
            <a:r>
              <a:rPr lang="en-US" sz="1700" b="1" i="1" dirty="0">
                <a:latin typeface="Palatino"/>
              </a:rPr>
              <a:t>13 </a:t>
            </a:r>
            <a:r>
              <a:rPr lang="en-US" sz="1700" i="1" dirty="0">
                <a:latin typeface="Palatino"/>
              </a:rPr>
              <a:t>And on this day thou shalt do none other thing, only let thy food be prepared with singleness of heart that thy fasting may be perfect, or, in other words, that thy joy may be full.</a:t>
            </a:r>
          </a:p>
          <a:p>
            <a:pPr algn="just" fontAlgn="base"/>
            <a:endParaRPr lang="en-US" sz="1600" b="0" i="1" dirty="0">
              <a:effectLst/>
              <a:latin typeface="Palatino"/>
            </a:endParaRPr>
          </a:p>
        </p:txBody>
      </p:sp>
    </p:spTree>
    <p:extLst>
      <p:ext uri="{BB962C8B-B14F-4D97-AF65-F5344CB8AC3E}">
        <p14:creationId xmlns:p14="http://schemas.microsoft.com/office/powerpoint/2010/main" val="77147974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1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randombar(horizontal)">
                                      <p:cBhvr>
                                        <p:cTn id="19" dur="500"/>
                                        <p:tgtEl>
                                          <p:spTgt spid="7"/>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65</a:t>
            </a:r>
          </a:p>
        </p:txBody>
      </p:sp>
      <p:sp>
        <p:nvSpPr>
          <p:cNvPr id="11" name="Rectangle 10">
            <a:extLst>
              <a:ext uri="{FF2B5EF4-FFF2-40B4-BE49-F238E27FC236}">
                <a16:creationId xmlns:a16="http://schemas.microsoft.com/office/drawing/2014/main" id="{68168205-78C3-4EAA-84BF-858A6EB0E94D}"/>
              </a:ext>
            </a:extLst>
          </p:cNvPr>
          <p:cNvSpPr/>
          <p:nvPr/>
        </p:nvSpPr>
        <p:spPr>
          <a:xfrm>
            <a:off x="1199835" y="1014173"/>
            <a:ext cx="3449278" cy="400110"/>
          </a:xfrm>
          <a:prstGeom prst="rect">
            <a:avLst/>
          </a:prstGeom>
        </p:spPr>
        <p:txBody>
          <a:bodyPr wrap="none">
            <a:spAutoFit/>
          </a:bodyPr>
          <a:lstStyle/>
          <a:p>
            <a:r>
              <a:rPr lang="en-US" sz="2000" b="1" dirty="0">
                <a:solidFill>
                  <a:schemeClr val="accent1">
                    <a:lumMod val="50000"/>
                  </a:schemeClr>
                </a:solidFill>
                <a:effectLst>
                  <a:outerShdw blurRad="38100" dist="38100" dir="2700000" algn="tl">
                    <a:srgbClr val="000000">
                      <a:alpha val="43137"/>
                    </a:srgbClr>
                  </a:outerShdw>
                </a:effectLst>
              </a:rPr>
              <a:t>Doctrine and Covenants 59:15.</a:t>
            </a:r>
          </a:p>
        </p:txBody>
      </p:sp>
      <p:sp>
        <p:nvSpPr>
          <p:cNvPr id="3" name="Rectangle 2">
            <a:extLst>
              <a:ext uri="{FF2B5EF4-FFF2-40B4-BE49-F238E27FC236}">
                <a16:creationId xmlns:a16="http://schemas.microsoft.com/office/drawing/2014/main" id="{3543B3D0-E352-4F56-B0F2-A36A9909CFB4}"/>
              </a:ext>
            </a:extLst>
          </p:cNvPr>
          <p:cNvSpPr/>
          <p:nvPr/>
        </p:nvSpPr>
        <p:spPr>
          <a:xfrm>
            <a:off x="1199835" y="1307711"/>
            <a:ext cx="9134336" cy="646331"/>
          </a:xfrm>
          <a:prstGeom prst="rect">
            <a:avLst/>
          </a:prstGeom>
        </p:spPr>
        <p:txBody>
          <a:bodyPr wrap="square">
            <a:spAutoFit/>
          </a:bodyPr>
          <a:lstStyle/>
          <a:p>
            <a:pPr algn="just"/>
            <a:r>
              <a:rPr lang="en-US" i="1" dirty="0">
                <a:latin typeface="Palatino"/>
              </a:rPr>
              <a:t>And inasmuch as ye do these things with thanksgiving, with cheerful hearts and countenances, not with much laughter, for this is sin, but with a glad heart and a cheerful countenance.</a:t>
            </a:r>
            <a:endParaRPr lang="en-US" i="1" dirty="0"/>
          </a:p>
        </p:txBody>
      </p:sp>
    </p:spTree>
    <p:extLst>
      <p:ext uri="{BB962C8B-B14F-4D97-AF65-F5344CB8AC3E}">
        <p14:creationId xmlns:p14="http://schemas.microsoft.com/office/powerpoint/2010/main" val="9548485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65</a:t>
            </a:r>
          </a:p>
        </p:txBody>
      </p:sp>
      <p:sp>
        <p:nvSpPr>
          <p:cNvPr id="2" name="Rectangle 1">
            <a:extLst>
              <a:ext uri="{FF2B5EF4-FFF2-40B4-BE49-F238E27FC236}">
                <a16:creationId xmlns:a16="http://schemas.microsoft.com/office/drawing/2014/main" id="{27D94D2B-DF74-46C7-89A7-1250D6CD22C2}"/>
              </a:ext>
            </a:extLst>
          </p:cNvPr>
          <p:cNvSpPr/>
          <p:nvPr/>
        </p:nvSpPr>
        <p:spPr>
          <a:xfrm>
            <a:off x="3048000" y="2423664"/>
            <a:ext cx="6096000" cy="1754326"/>
          </a:xfrm>
          <a:prstGeom prst="rect">
            <a:avLst/>
          </a:prstGeom>
        </p:spPr>
        <p:txBody>
          <a:bodyPr>
            <a:spAutoFit/>
          </a:bodyPr>
          <a:lstStyle/>
          <a:p>
            <a:pPr algn="ctr"/>
            <a:r>
              <a:rPr lang="en-US" sz="3600" dirty="0">
                <a:solidFill>
                  <a:srgbClr val="0070C0"/>
                </a:solidFill>
                <a:effectLst>
                  <a:outerShdw blurRad="38100" dist="38100" dir="2700000" algn="tl">
                    <a:srgbClr val="000000">
                      <a:alpha val="43137"/>
                    </a:srgbClr>
                  </a:outerShdw>
                </a:effectLst>
                <a:latin typeface="Bahnschrift SemiBold SemiConden" panose="020B0502040204020203" pitchFamily="34" charset="0"/>
              </a:rPr>
              <a:t>“The Lord decrees earthly and eternal blessings upon the faithful”</a:t>
            </a:r>
          </a:p>
        </p:txBody>
      </p:sp>
      <p:sp>
        <p:nvSpPr>
          <p:cNvPr id="4" name="Rectangle 3">
            <a:extLst>
              <a:ext uri="{FF2B5EF4-FFF2-40B4-BE49-F238E27FC236}">
                <a16:creationId xmlns:a16="http://schemas.microsoft.com/office/drawing/2014/main" id="{506E4048-E80E-49DD-B36A-D3113464D1F4}"/>
              </a:ext>
            </a:extLst>
          </p:cNvPr>
          <p:cNvSpPr/>
          <p:nvPr/>
        </p:nvSpPr>
        <p:spPr>
          <a:xfrm>
            <a:off x="1199835" y="1014173"/>
            <a:ext cx="3787512" cy="400110"/>
          </a:xfrm>
          <a:prstGeom prst="rect">
            <a:avLst/>
          </a:prstGeom>
        </p:spPr>
        <p:txBody>
          <a:bodyPr wrap="none">
            <a:spAutoFit/>
          </a:bodyPr>
          <a:lstStyle/>
          <a:p>
            <a:r>
              <a:rPr lang="en-US" sz="2000" b="1" dirty="0">
                <a:solidFill>
                  <a:schemeClr val="accent1">
                    <a:lumMod val="50000"/>
                  </a:schemeClr>
                </a:solidFill>
                <a:effectLst>
                  <a:outerShdw blurRad="38100" dist="38100" dir="2700000" algn="tl">
                    <a:srgbClr val="000000">
                      <a:alpha val="43137"/>
                    </a:srgbClr>
                  </a:outerShdw>
                </a:effectLst>
              </a:rPr>
              <a:t>Doctrine and Covenants 59:20-24.</a:t>
            </a:r>
          </a:p>
        </p:txBody>
      </p:sp>
    </p:spTree>
    <p:extLst>
      <p:ext uri="{BB962C8B-B14F-4D97-AF65-F5344CB8AC3E}">
        <p14:creationId xmlns:p14="http://schemas.microsoft.com/office/powerpoint/2010/main" val="9622866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65</a:t>
            </a:r>
          </a:p>
        </p:txBody>
      </p:sp>
      <p:sp>
        <p:nvSpPr>
          <p:cNvPr id="2" name="Rectangle 1">
            <a:extLst>
              <a:ext uri="{FF2B5EF4-FFF2-40B4-BE49-F238E27FC236}">
                <a16:creationId xmlns:a16="http://schemas.microsoft.com/office/drawing/2014/main" id="{9F5517DD-7FD4-441C-963B-48166BA64EAF}"/>
              </a:ext>
            </a:extLst>
          </p:cNvPr>
          <p:cNvSpPr/>
          <p:nvPr/>
        </p:nvSpPr>
        <p:spPr>
          <a:xfrm>
            <a:off x="1257891" y="890974"/>
            <a:ext cx="8873080" cy="707886"/>
          </a:xfrm>
          <a:prstGeom prst="rect">
            <a:avLst/>
          </a:prstGeom>
        </p:spPr>
        <p:txBody>
          <a:bodyPr wrap="square">
            <a:spAutoFit/>
          </a:bodyPr>
          <a:lstStyle/>
          <a:p>
            <a:pPr algn="just"/>
            <a:r>
              <a:rPr lang="en-US" sz="2000" b="1" dirty="0">
                <a:solidFill>
                  <a:srgbClr val="333399"/>
                </a:solidFill>
              </a:rPr>
              <a:t>How does that make you feel as a parent? Would that influence your decision to give more gifts? Why?</a:t>
            </a:r>
          </a:p>
        </p:txBody>
      </p:sp>
      <p:sp>
        <p:nvSpPr>
          <p:cNvPr id="4" name="Rectangle 3">
            <a:extLst>
              <a:ext uri="{FF2B5EF4-FFF2-40B4-BE49-F238E27FC236}">
                <a16:creationId xmlns:a16="http://schemas.microsoft.com/office/drawing/2014/main" id="{88D373ED-107A-4C7C-82BD-E40D9601ABF6}"/>
              </a:ext>
            </a:extLst>
          </p:cNvPr>
          <p:cNvSpPr/>
          <p:nvPr/>
        </p:nvSpPr>
        <p:spPr>
          <a:xfrm>
            <a:off x="1257892" y="1614249"/>
            <a:ext cx="3787512" cy="400110"/>
          </a:xfrm>
          <a:prstGeom prst="rect">
            <a:avLst/>
          </a:prstGeom>
        </p:spPr>
        <p:txBody>
          <a:bodyPr wrap="none">
            <a:spAutoFit/>
          </a:bodyPr>
          <a:lstStyle/>
          <a:p>
            <a:r>
              <a:rPr lang="en-US" sz="2000" b="1" dirty="0">
                <a:solidFill>
                  <a:schemeClr val="accent1">
                    <a:lumMod val="50000"/>
                  </a:schemeClr>
                </a:solidFill>
                <a:effectLst>
                  <a:outerShdw blurRad="38100" dist="38100" dir="2700000" algn="tl">
                    <a:srgbClr val="000000">
                      <a:alpha val="43137"/>
                    </a:srgbClr>
                  </a:outerShdw>
                </a:effectLst>
              </a:rPr>
              <a:t>Doctrine and Covenants 59:20-21.</a:t>
            </a:r>
          </a:p>
        </p:txBody>
      </p:sp>
      <p:sp>
        <p:nvSpPr>
          <p:cNvPr id="3" name="Rectangle 2">
            <a:extLst>
              <a:ext uri="{FF2B5EF4-FFF2-40B4-BE49-F238E27FC236}">
                <a16:creationId xmlns:a16="http://schemas.microsoft.com/office/drawing/2014/main" id="{0525A760-8BFF-449C-ACFF-08555443CDA0}"/>
              </a:ext>
            </a:extLst>
          </p:cNvPr>
          <p:cNvSpPr/>
          <p:nvPr/>
        </p:nvSpPr>
        <p:spPr>
          <a:xfrm>
            <a:off x="1257891" y="1927275"/>
            <a:ext cx="8873079" cy="1200329"/>
          </a:xfrm>
          <a:prstGeom prst="rect">
            <a:avLst/>
          </a:prstGeom>
        </p:spPr>
        <p:txBody>
          <a:bodyPr wrap="square">
            <a:spAutoFit/>
          </a:bodyPr>
          <a:lstStyle/>
          <a:p>
            <a:pPr algn="just" fontAlgn="base"/>
            <a:r>
              <a:rPr lang="en-US" b="1" i="1" dirty="0">
                <a:latin typeface="Palatino"/>
              </a:rPr>
              <a:t>20 </a:t>
            </a:r>
            <a:r>
              <a:rPr lang="en-US" i="1" dirty="0">
                <a:latin typeface="Palatino"/>
              </a:rPr>
              <a:t>And it pleaseth God that he hath given all these things unto man; for unto this end were they made to be used, with judgment, not to excess, neither by extortion.</a:t>
            </a:r>
          </a:p>
          <a:p>
            <a:pPr algn="just" fontAlgn="base"/>
            <a:r>
              <a:rPr lang="en-US" b="1" i="1" dirty="0">
                <a:latin typeface="Palatino"/>
              </a:rPr>
              <a:t>21 </a:t>
            </a:r>
            <a:r>
              <a:rPr lang="en-US" i="1" dirty="0">
                <a:latin typeface="Palatino"/>
              </a:rPr>
              <a:t>And in nothing doth man offend God, or against none is his wrath kindled, save those who confess not his hand in all things, and obey not his commandments.</a:t>
            </a:r>
            <a:endParaRPr lang="en-US" b="0" i="1" dirty="0">
              <a:effectLst/>
              <a:latin typeface="Palatino"/>
            </a:endParaRPr>
          </a:p>
        </p:txBody>
      </p:sp>
      <p:sp>
        <p:nvSpPr>
          <p:cNvPr id="5" name="Rectangle 4">
            <a:extLst>
              <a:ext uri="{FF2B5EF4-FFF2-40B4-BE49-F238E27FC236}">
                <a16:creationId xmlns:a16="http://schemas.microsoft.com/office/drawing/2014/main" id="{E307F569-3E57-415E-825C-467A0AAA228A}"/>
              </a:ext>
            </a:extLst>
          </p:cNvPr>
          <p:cNvSpPr/>
          <p:nvPr/>
        </p:nvSpPr>
        <p:spPr>
          <a:xfrm>
            <a:off x="1257890" y="3170889"/>
            <a:ext cx="4270528" cy="400110"/>
          </a:xfrm>
          <a:prstGeom prst="rect">
            <a:avLst/>
          </a:prstGeom>
        </p:spPr>
        <p:txBody>
          <a:bodyPr wrap="none">
            <a:spAutoFit/>
          </a:bodyPr>
          <a:lstStyle/>
          <a:p>
            <a:r>
              <a:rPr lang="en-US" sz="2000" b="1" dirty="0">
                <a:solidFill>
                  <a:srgbClr val="333399"/>
                </a:solidFill>
                <a:effectLst>
                  <a:outerShdw blurRad="38100" dist="38100" dir="2700000" algn="tl">
                    <a:srgbClr val="000000">
                      <a:alpha val="43137"/>
                    </a:srgbClr>
                  </a:outerShdw>
                </a:effectLst>
              </a:rPr>
              <a:t>How does God feel about blessing us? </a:t>
            </a:r>
          </a:p>
        </p:txBody>
      </p:sp>
      <p:sp>
        <p:nvSpPr>
          <p:cNvPr id="6" name="Rectangle 5">
            <a:extLst>
              <a:ext uri="{FF2B5EF4-FFF2-40B4-BE49-F238E27FC236}">
                <a16:creationId xmlns:a16="http://schemas.microsoft.com/office/drawing/2014/main" id="{5A80F8EF-2B27-47A9-9173-42736550DF13}"/>
              </a:ext>
            </a:extLst>
          </p:cNvPr>
          <p:cNvSpPr/>
          <p:nvPr/>
        </p:nvSpPr>
        <p:spPr>
          <a:xfrm>
            <a:off x="1257892" y="4029165"/>
            <a:ext cx="8873078" cy="369332"/>
          </a:xfrm>
          <a:prstGeom prst="rect">
            <a:avLst/>
          </a:prstGeom>
        </p:spPr>
        <p:txBody>
          <a:bodyPr wrap="square">
            <a:spAutoFit/>
          </a:bodyPr>
          <a:lstStyle/>
          <a:p>
            <a:pPr algn="just"/>
            <a:r>
              <a:rPr lang="en-US" dirty="0"/>
              <a:t>We offend God when we do not express our gratitude to Him and keep His commandments.</a:t>
            </a:r>
          </a:p>
        </p:txBody>
      </p:sp>
      <p:sp>
        <p:nvSpPr>
          <p:cNvPr id="7" name="Rectangle 6">
            <a:extLst>
              <a:ext uri="{FF2B5EF4-FFF2-40B4-BE49-F238E27FC236}">
                <a16:creationId xmlns:a16="http://schemas.microsoft.com/office/drawing/2014/main" id="{85CCECF7-5EB6-4010-B7EF-698A5F2AC79B}"/>
              </a:ext>
            </a:extLst>
          </p:cNvPr>
          <p:cNvSpPr/>
          <p:nvPr/>
        </p:nvSpPr>
        <p:spPr>
          <a:xfrm>
            <a:off x="5344833" y="3200792"/>
            <a:ext cx="1588897" cy="369332"/>
          </a:xfrm>
          <a:prstGeom prst="rect">
            <a:avLst/>
          </a:prstGeom>
        </p:spPr>
        <p:txBody>
          <a:bodyPr wrap="none">
            <a:spAutoFit/>
          </a:bodyPr>
          <a:lstStyle/>
          <a:p>
            <a:r>
              <a:rPr lang="en-US" b="1" dirty="0"/>
              <a:t>It pleases Him.</a:t>
            </a:r>
          </a:p>
        </p:txBody>
      </p:sp>
      <p:sp>
        <p:nvSpPr>
          <p:cNvPr id="8" name="Rectangle 7">
            <a:extLst>
              <a:ext uri="{FF2B5EF4-FFF2-40B4-BE49-F238E27FC236}">
                <a16:creationId xmlns:a16="http://schemas.microsoft.com/office/drawing/2014/main" id="{C23FE190-4E6D-4944-A83B-3E2FE6382CA3}"/>
              </a:ext>
            </a:extLst>
          </p:cNvPr>
          <p:cNvSpPr/>
          <p:nvPr/>
        </p:nvSpPr>
        <p:spPr>
          <a:xfrm>
            <a:off x="1257889" y="3629055"/>
            <a:ext cx="3100785" cy="400110"/>
          </a:xfrm>
          <a:prstGeom prst="rect">
            <a:avLst/>
          </a:prstGeom>
        </p:spPr>
        <p:txBody>
          <a:bodyPr wrap="none">
            <a:spAutoFit/>
          </a:bodyPr>
          <a:lstStyle/>
          <a:p>
            <a:r>
              <a:rPr lang="en-US" sz="2000" b="1" dirty="0">
                <a:solidFill>
                  <a:schemeClr val="accent1">
                    <a:lumMod val="50000"/>
                  </a:schemeClr>
                </a:solidFill>
                <a:effectLst>
                  <a:outerShdw blurRad="38100" dist="38100" dir="2700000" algn="tl">
                    <a:srgbClr val="000000">
                      <a:alpha val="43137"/>
                    </a:srgbClr>
                  </a:outerShdw>
                </a:effectLst>
              </a:rPr>
              <a:t>How might we offend God?</a:t>
            </a:r>
          </a:p>
        </p:txBody>
      </p:sp>
    </p:spTree>
    <p:extLst>
      <p:ext uri="{BB962C8B-B14F-4D97-AF65-F5344CB8AC3E}">
        <p14:creationId xmlns:p14="http://schemas.microsoft.com/office/powerpoint/2010/main" val="18592488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1500"/>
                                        <p:tgtEl>
                                          <p:spTgt spid="3"/>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1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edge">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75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randombar(horizontal)">
                                      <p:cBhvr>
                                        <p:cTn id="32" dur="1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barn(inVertical)">
                                      <p:cBhvr>
                                        <p:cTn id="3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3" grpId="0"/>
      <p:bldP spid="5" grpId="0"/>
      <p:bldP spid="6"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65</a:t>
            </a:r>
          </a:p>
        </p:txBody>
      </p:sp>
      <p:sp>
        <p:nvSpPr>
          <p:cNvPr id="2" name="Rectangle 1">
            <a:extLst>
              <a:ext uri="{FF2B5EF4-FFF2-40B4-BE49-F238E27FC236}">
                <a16:creationId xmlns:a16="http://schemas.microsoft.com/office/drawing/2014/main" id="{1A5B1B94-1EB1-49D3-ACD0-06F86199A169}"/>
              </a:ext>
            </a:extLst>
          </p:cNvPr>
          <p:cNvSpPr/>
          <p:nvPr/>
        </p:nvSpPr>
        <p:spPr>
          <a:xfrm>
            <a:off x="1407887" y="1001264"/>
            <a:ext cx="8926284" cy="707886"/>
          </a:xfrm>
          <a:prstGeom prst="rect">
            <a:avLst/>
          </a:prstGeom>
        </p:spPr>
        <p:txBody>
          <a:bodyPr wrap="square">
            <a:spAutoFit/>
          </a:bodyPr>
          <a:lstStyle/>
          <a:p>
            <a:pPr algn="just"/>
            <a:r>
              <a:rPr lang="en-US" sz="2000" b="1" dirty="0">
                <a:solidFill>
                  <a:schemeClr val="accent1">
                    <a:lumMod val="50000"/>
                  </a:schemeClr>
                </a:solidFill>
              </a:rPr>
              <a:t>Why do you think it hurts our relationship with God when we do not thank Him for blessings we receive from Him?</a:t>
            </a:r>
          </a:p>
        </p:txBody>
      </p:sp>
      <p:sp>
        <p:nvSpPr>
          <p:cNvPr id="3" name="Rectangle 2">
            <a:extLst>
              <a:ext uri="{FF2B5EF4-FFF2-40B4-BE49-F238E27FC236}">
                <a16:creationId xmlns:a16="http://schemas.microsoft.com/office/drawing/2014/main" id="{1C580384-E730-47B9-9A4C-23B3E3DFA9B2}"/>
              </a:ext>
            </a:extLst>
          </p:cNvPr>
          <p:cNvSpPr/>
          <p:nvPr/>
        </p:nvSpPr>
        <p:spPr>
          <a:xfrm>
            <a:off x="1407886" y="1886635"/>
            <a:ext cx="8926284" cy="707886"/>
          </a:xfrm>
          <a:prstGeom prst="rect">
            <a:avLst/>
          </a:prstGeom>
        </p:spPr>
        <p:txBody>
          <a:bodyPr wrap="square">
            <a:spAutoFit/>
          </a:bodyPr>
          <a:lstStyle/>
          <a:p>
            <a:pPr algn="just"/>
            <a:r>
              <a:rPr lang="en-US" sz="2000" b="1" dirty="0">
                <a:solidFill>
                  <a:schemeClr val="accent1">
                    <a:lumMod val="50000"/>
                  </a:schemeClr>
                </a:solidFill>
              </a:rPr>
              <a:t>How does this truth relate to the principle identified earlier about keeping the Sabbath day holy?</a:t>
            </a:r>
          </a:p>
        </p:txBody>
      </p:sp>
      <p:sp>
        <p:nvSpPr>
          <p:cNvPr id="5" name="Rectangle 4">
            <a:extLst>
              <a:ext uri="{FF2B5EF4-FFF2-40B4-BE49-F238E27FC236}">
                <a16:creationId xmlns:a16="http://schemas.microsoft.com/office/drawing/2014/main" id="{13C56823-B7E4-4923-8A97-52B9EC091108}"/>
              </a:ext>
            </a:extLst>
          </p:cNvPr>
          <p:cNvSpPr/>
          <p:nvPr/>
        </p:nvSpPr>
        <p:spPr>
          <a:xfrm>
            <a:off x="1407886" y="2594521"/>
            <a:ext cx="3787512" cy="400110"/>
          </a:xfrm>
          <a:prstGeom prst="rect">
            <a:avLst/>
          </a:prstGeom>
        </p:spPr>
        <p:txBody>
          <a:bodyPr wrap="none">
            <a:spAutoFit/>
          </a:bodyPr>
          <a:lstStyle/>
          <a:p>
            <a:r>
              <a:rPr lang="en-US" sz="2000" b="1" dirty="0">
                <a:solidFill>
                  <a:schemeClr val="accent1">
                    <a:lumMod val="50000"/>
                  </a:schemeClr>
                </a:solidFill>
                <a:effectLst>
                  <a:outerShdw blurRad="38100" dist="38100" dir="2700000" algn="tl">
                    <a:srgbClr val="000000">
                      <a:alpha val="43137"/>
                    </a:srgbClr>
                  </a:outerShdw>
                </a:effectLst>
              </a:rPr>
              <a:t>Doctrine and Covenants 59:23-24.</a:t>
            </a:r>
          </a:p>
        </p:txBody>
      </p:sp>
      <p:sp>
        <p:nvSpPr>
          <p:cNvPr id="6" name="Rectangle 5">
            <a:extLst>
              <a:ext uri="{FF2B5EF4-FFF2-40B4-BE49-F238E27FC236}">
                <a16:creationId xmlns:a16="http://schemas.microsoft.com/office/drawing/2014/main" id="{5E7B8CDD-2A16-44EE-9271-BA3973A764F1}"/>
              </a:ext>
            </a:extLst>
          </p:cNvPr>
          <p:cNvSpPr/>
          <p:nvPr/>
        </p:nvSpPr>
        <p:spPr>
          <a:xfrm>
            <a:off x="1407885" y="3004229"/>
            <a:ext cx="8926283" cy="923330"/>
          </a:xfrm>
          <a:prstGeom prst="rect">
            <a:avLst/>
          </a:prstGeom>
        </p:spPr>
        <p:txBody>
          <a:bodyPr wrap="square">
            <a:spAutoFit/>
          </a:bodyPr>
          <a:lstStyle/>
          <a:p>
            <a:pPr fontAlgn="base"/>
            <a:r>
              <a:rPr lang="en-US" b="1" i="1" dirty="0">
                <a:latin typeface="Palatino"/>
              </a:rPr>
              <a:t>23 </a:t>
            </a:r>
            <a:r>
              <a:rPr lang="en-US" i="1" dirty="0">
                <a:latin typeface="Palatino"/>
              </a:rPr>
              <a:t>But learn that he who doeth the works of righteousness shall receive his reward, even peace in this world, and eternal life in the world to come.</a:t>
            </a:r>
          </a:p>
          <a:p>
            <a:pPr fontAlgn="base"/>
            <a:r>
              <a:rPr lang="en-US" b="1" i="1" dirty="0">
                <a:latin typeface="Palatino"/>
              </a:rPr>
              <a:t>24 </a:t>
            </a:r>
            <a:r>
              <a:rPr lang="en-US" i="1" dirty="0">
                <a:latin typeface="Palatino"/>
              </a:rPr>
              <a:t>I, the Lord, have spoken it, and the Spirit beareth record. Amen.</a:t>
            </a:r>
          </a:p>
        </p:txBody>
      </p:sp>
      <p:sp>
        <p:nvSpPr>
          <p:cNvPr id="7" name="Rectangle 6">
            <a:extLst>
              <a:ext uri="{FF2B5EF4-FFF2-40B4-BE49-F238E27FC236}">
                <a16:creationId xmlns:a16="http://schemas.microsoft.com/office/drawing/2014/main" id="{B0A438D3-82D8-425B-89FE-63C4F098DD39}"/>
              </a:ext>
            </a:extLst>
          </p:cNvPr>
          <p:cNvSpPr/>
          <p:nvPr/>
        </p:nvSpPr>
        <p:spPr>
          <a:xfrm>
            <a:off x="1407885" y="3983324"/>
            <a:ext cx="8926283" cy="707886"/>
          </a:xfrm>
          <a:prstGeom prst="rect">
            <a:avLst/>
          </a:prstGeom>
        </p:spPr>
        <p:txBody>
          <a:bodyPr wrap="square">
            <a:spAutoFit/>
          </a:bodyPr>
          <a:lstStyle/>
          <a:p>
            <a:r>
              <a:rPr lang="en-US" sz="2000" b="1" dirty="0">
                <a:solidFill>
                  <a:schemeClr val="accent1">
                    <a:lumMod val="75000"/>
                  </a:schemeClr>
                </a:solidFill>
              </a:rPr>
              <a:t>In what ways has living according to the truths we have identified in this revelation brought peace to your life?</a:t>
            </a:r>
          </a:p>
        </p:txBody>
      </p:sp>
    </p:spTree>
    <p:extLst>
      <p:ext uri="{BB962C8B-B14F-4D97-AF65-F5344CB8AC3E}">
        <p14:creationId xmlns:p14="http://schemas.microsoft.com/office/powerpoint/2010/main" val="37636047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5"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diamond(in)">
                                      <p:cBhvr>
                                        <p:cTn id="20" dur="2000"/>
                                        <p:tgtEl>
                                          <p:spTgt spid="6"/>
                                        </p:tgtEl>
                                      </p:cBhvr>
                                    </p:animEffect>
                                  </p:childTnLst>
                                </p:cTn>
                              </p:par>
                              <p:par>
                                <p:cTn id="21" presetID="8" presetClass="entr" presetSubtype="16"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diamond(in)">
                                      <p:cBhvr>
                                        <p:cTn id="23" dur="2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65</a:t>
            </a:r>
          </a:p>
        </p:txBody>
      </p:sp>
      <p:sp>
        <p:nvSpPr>
          <p:cNvPr id="3" name="Rectangle 2">
            <a:extLst>
              <a:ext uri="{FF2B5EF4-FFF2-40B4-BE49-F238E27FC236}">
                <a16:creationId xmlns:a16="http://schemas.microsoft.com/office/drawing/2014/main" id="{A45A8041-F84B-4507-A449-C607E8B54304}"/>
              </a:ext>
            </a:extLst>
          </p:cNvPr>
          <p:cNvSpPr/>
          <p:nvPr/>
        </p:nvSpPr>
        <p:spPr>
          <a:xfrm>
            <a:off x="3195638" y="2828835"/>
            <a:ext cx="5800724" cy="646331"/>
          </a:xfrm>
          <a:prstGeom prst="rect">
            <a:avLst/>
          </a:prstGeom>
        </p:spPr>
        <p:txBody>
          <a:bodyPr wrap="square">
            <a:spAutoFit/>
          </a:bodyPr>
          <a:lstStyle/>
          <a:p>
            <a:pPr algn="ctr"/>
            <a:r>
              <a:rPr lang="en-US" sz="3600" b="1" dirty="0">
                <a:solidFill>
                  <a:schemeClr val="accent1">
                    <a:lumMod val="50000"/>
                  </a:schemeClr>
                </a:solidFill>
                <a:latin typeface="Franklin Gothic Medium" panose="020B0603020102020204" pitchFamily="34" charset="0"/>
                <a:ea typeface="Microsoft JhengHei" panose="020B0604030504040204" pitchFamily="34" charset="-120"/>
              </a:rPr>
              <a:t>Doctrine and Covenants 59.</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xmlns:p14="http://schemas.microsoft.com/office/powerpoint/2010/main">
    <mc:Choice Requires="p14">
      <p:transition spd="slow" p14:dur="1500">
        <p14:flip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19B990A-9578-4F23-8C4D-0E29A01300F4}"/>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65</a:t>
            </a:r>
          </a:p>
        </p:txBody>
      </p:sp>
      <p:sp>
        <p:nvSpPr>
          <p:cNvPr id="2" name="Rectangle 1">
            <a:extLst>
              <a:ext uri="{FF2B5EF4-FFF2-40B4-BE49-F238E27FC236}">
                <a16:creationId xmlns:a16="http://schemas.microsoft.com/office/drawing/2014/main" id="{BCA83D08-3A40-4638-B2CA-02140747E620}"/>
              </a:ext>
            </a:extLst>
          </p:cNvPr>
          <p:cNvSpPr/>
          <p:nvPr/>
        </p:nvSpPr>
        <p:spPr>
          <a:xfrm>
            <a:off x="1688383" y="2828835"/>
            <a:ext cx="8815234" cy="1200329"/>
          </a:xfrm>
          <a:prstGeom prst="rect">
            <a:avLst/>
          </a:prstGeom>
        </p:spPr>
        <p:txBody>
          <a:bodyPr wrap="none">
            <a:spAutoFit/>
          </a:bodyPr>
          <a:lstStyle/>
          <a:p>
            <a:pPr algn="ctr"/>
            <a:r>
              <a:rPr lang="en-US" sz="3600" dirty="0">
                <a:solidFill>
                  <a:schemeClr val="accent1">
                    <a:lumMod val="50000"/>
                  </a:schemeClr>
                </a:solidFill>
                <a:latin typeface="Bahnschrift SemiBold SemiConden" panose="020B0502040204020203" pitchFamily="34" charset="0"/>
              </a:rPr>
              <a:t>“The Lord describes the blessings He will bestow </a:t>
            </a:r>
          </a:p>
          <a:p>
            <a:pPr algn="ctr"/>
            <a:r>
              <a:rPr lang="en-US" sz="3600" dirty="0">
                <a:solidFill>
                  <a:schemeClr val="accent1">
                    <a:lumMod val="50000"/>
                  </a:schemeClr>
                </a:solidFill>
                <a:latin typeface="Bahnschrift SemiBold SemiConden" panose="020B0502040204020203" pitchFamily="34" charset="0"/>
              </a:rPr>
              <a:t>upon the faithful Saints in Zion ”</a:t>
            </a:r>
          </a:p>
        </p:txBody>
      </p:sp>
      <p:sp>
        <p:nvSpPr>
          <p:cNvPr id="6" name="Rectangle 5">
            <a:extLst>
              <a:ext uri="{FF2B5EF4-FFF2-40B4-BE49-F238E27FC236}">
                <a16:creationId xmlns:a16="http://schemas.microsoft.com/office/drawing/2014/main" id="{8D3124B7-8E94-4B7C-A772-6C66E1A868A1}"/>
              </a:ext>
            </a:extLst>
          </p:cNvPr>
          <p:cNvSpPr/>
          <p:nvPr/>
        </p:nvSpPr>
        <p:spPr>
          <a:xfrm>
            <a:off x="1401798" y="890974"/>
            <a:ext cx="3527825" cy="400110"/>
          </a:xfrm>
          <a:prstGeom prst="rect">
            <a:avLst/>
          </a:prstGeom>
        </p:spPr>
        <p:txBody>
          <a:bodyPr wrap="none">
            <a:spAutoFit/>
          </a:bodyPr>
          <a:lstStyle/>
          <a:p>
            <a:r>
              <a:rPr lang="en-US" sz="2000" b="1" dirty="0">
                <a:solidFill>
                  <a:schemeClr val="accent1">
                    <a:lumMod val="50000"/>
                  </a:schemeClr>
                </a:solidFill>
                <a:effectLst>
                  <a:outerShdw blurRad="38100" dist="38100" dir="2700000" algn="tl">
                    <a:srgbClr val="000000">
                      <a:alpha val="43137"/>
                    </a:srgbClr>
                  </a:outerShdw>
                </a:effectLst>
              </a:rPr>
              <a:t>Doctrine and Covenants 59:1-4.</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F8A4294C-D097-49A0-B483-53A61B0259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65</a:t>
            </a:r>
          </a:p>
        </p:txBody>
      </p:sp>
      <p:sp>
        <p:nvSpPr>
          <p:cNvPr id="2" name="Rectangle 1">
            <a:extLst>
              <a:ext uri="{FF2B5EF4-FFF2-40B4-BE49-F238E27FC236}">
                <a16:creationId xmlns:a16="http://schemas.microsoft.com/office/drawing/2014/main" id="{C0A160C4-1059-43BB-8FF8-A072C4AEB244}"/>
              </a:ext>
            </a:extLst>
          </p:cNvPr>
          <p:cNvSpPr/>
          <p:nvPr/>
        </p:nvSpPr>
        <p:spPr>
          <a:xfrm>
            <a:off x="1358398" y="1090998"/>
            <a:ext cx="8728578" cy="86638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en-US" dirty="0"/>
              <a:t>What do you think it means to love the Lord with all of your ____________________? </a:t>
            </a:r>
          </a:p>
          <a:p>
            <a:pPr algn="just"/>
            <a:r>
              <a:rPr lang="en-US" dirty="0"/>
              <a:t>What are some actions or attitudes you might see in people who love the Lord with all of their____________________versus those who do not?</a:t>
            </a:r>
          </a:p>
        </p:txBody>
      </p:sp>
      <p:sp>
        <p:nvSpPr>
          <p:cNvPr id="4" name="Rectangle 3">
            <a:extLst>
              <a:ext uri="{FF2B5EF4-FFF2-40B4-BE49-F238E27FC236}">
                <a16:creationId xmlns:a16="http://schemas.microsoft.com/office/drawing/2014/main" id="{50602519-FA19-4041-9430-620C0EB8D07C}"/>
              </a:ext>
            </a:extLst>
          </p:cNvPr>
          <p:cNvSpPr/>
          <p:nvPr/>
        </p:nvSpPr>
        <p:spPr>
          <a:xfrm>
            <a:off x="1358398" y="5362875"/>
            <a:ext cx="4485908" cy="400110"/>
          </a:xfrm>
          <a:prstGeom prst="rect">
            <a:avLst/>
          </a:prstGeom>
        </p:spPr>
        <p:txBody>
          <a:bodyPr wrap="none">
            <a:spAutoFit/>
          </a:bodyPr>
          <a:lstStyle/>
          <a:p>
            <a:r>
              <a:rPr lang="en-US" sz="2000" b="1" dirty="0">
                <a:solidFill>
                  <a:schemeClr val="tx1">
                    <a:lumMod val="95000"/>
                    <a:lumOff val="5000"/>
                  </a:schemeClr>
                </a:solidFill>
                <a:effectLst>
                  <a:outerShdw blurRad="38100" dist="38100" dir="2700000" algn="tl">
                    <a:srgbClr val="000000">
                      <a:alpha val="43137"/>
                    </a:srgbClr>
                  </a:outerShdw>
                </a:effectLst>
              </a:rPr>
              <a:t>What do you admire about Polly Knight?</a:t>
            </a:r>
          </a:p>
        </p:txBody>
      </p:sp>
      <p:sp>
        <p:nvSpPr>
          <p:cNvPr id="15" name="6 Rectángulo">
            <a:extLst>
              <a:ext uri="{FF2B5EF4-FFF2-40B4-BE49-F238E27FC236}">
                <a16:creationId xmlns:a16="http://schemas.microsoft.com/office/drawing/2014/main" id="{0265BE17-9F35-48A6-83F5-C7E49DB0DEEC}"/>
              </a:ext>
            </a:extLst>
          </p:cNvPr>
          <p:cNvSpPr/>
          <p:nvPr/>
        </p:nvSpPr>
        <p:spPr>
          <a:xfrm>
            <a:off x="1358398" y="2157411"/>
            <a:ext cx="8728578" cy="294684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en-US" dirty="0">
                <a:solidFill>
                  <a:schemeClr val="tx1">
                    <a:lumMod val="95000"/>
                    <a:lumOff val="5000"/>
                  </a:schemeClr>
                </a:solidFill>
                <a:effectLst>
                  <a:outerShdw blurRad="38100" dist="38100" dir="2700000" algn="tl">
                    <a:srgbClr val="000000">
                      <a:alpha val="43137"/>
                    </a:srgbClr>
                  </a:outerShdw>
                </a:effectLst>
              </a:rPr>
              <a:t>“Sister Knight, mother of Newel and a member of the Colesville branch, risked her life making the trip to Zion. Polly’s health was failing, but her anxiety to see the promised land was so great that she refused to be left behind in Ohio. … Her son wrote, ‘Her only, or her greatest desire, was to set her feet upon the land of Zion, and to have her body interred in that land.’ … He later reported that ‘the Lord gave her the desire of her heart, and she lived to stand upon that land’ [Scraps of Biography: Tenth Book of the Faith-Promoting Series(1883), 70; see also History of the Church,1:199]. Polly died within two weeks of her arrival in the land of Zion and was the first Latter-day Saint to be buried in Missouri” (Church History in the Fulness of Times,2nd ed. [Church Educational System manual, 2003],105).</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vertical)">
                                      <p:cBhvr>
                                        <p:cTn id="7" dur="125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4C7E106A-8B87-41BA-A07D-7FBAC59474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65</a:t>
            </a:r>
          </a:p>
        </p:txBody>
      </p:sp>
      <p:sp>
        <p:nvSpPr>
          <p:cNvPr id="12" name="Rectangle 11">
            <a:extLst>
              <a:ext uri="{FF2B5EF4-FFF2-40B4-BE49-F238E27FC236}">
                <a16:creationId xmlns:a16="http://schemas.microsoft.com/office/drawing/2014/main" id="{95A9205A-D9FF-441D-8BC7-38C7BEEA5287}"/>
              </a:ext>
            </a:extLst>
          </p:cNvPr>
          <p:cNvSpPr/>
          <p:nvPr/>
        </p:nvSpPr>
        <p:spPr>
          <a:xfrm>
            <a:off x="1143054" y="1184789"/>
            <a:ext cx="9615434" cy="1477328"/>
          </a:xfrm>
          <a:prstGeom prst="rect">
            <a:avLst/>
          </a:prstGeom>
        </p:spPr>
        <p:txBody>
          <a:bodyPr wrap="square">
            <a:spAutoFit/>
          </a:bodyPr>
          <a:lstStyle/>
          <a:p>
            <a:pPr algn="just" fontAlgn="base"/>
            <a:r>
              <a:rPr lang="en-US" b="1" i="1" dirty="0">
                <a:solidFill>
                  <a:schemeClr val="tx1">
                    <a:lumMod val="95000"/>
                    <a:lumOff val="5000"/>
                  </a:schemeClr>
                </a:solidFill>
                <a:latin typeface="Palatino"/>
              </a:rPr>
              <a:t>1 </a:t>
            </a:r>
            <a:r>
              <a:rPr lang="en-US" i="1" dirty="0">
                <a:solidFill>
                  <a:schemeClr val="tx1">
                    <a:lumMod val="95000"/>
                    <a:lumOff val="5000"/>
                  </a:schemeClr>
                </a:solidFill>
                <a:latin typeface="Palatino"/>
              </a:rPr>
              <a:t>Behold, blessed, saith the Lord, are they who have come up unto this land with an eye single to my glory, according to my commandments.</a:t>
            </a:r>
          </a:p>
          <a:p>
            <a:pPr algn="just" fontAlgn="base"/>
            <a:r>
              <a:rPr lang="en-US" b="1" i="1" dirty="0">
                <a:solidFill>
                  <a:schemeClr val="tx1">
                    <a:lumMod val="95000"/>
                    <a:lumOff val="5000"/>
                  </a:schemeClr>
                </a:solidFill>
                <a:latin typeface="Palatino"/>
              </a:rPr>
              <a:t>2 </a:t>
            </a:r>
            <a:r>
              <a:rPr lang="en-US" i="1" dirty="0">
                <a:solidFill>
                  <a:schemeClr val="tx1">
                    <a:lumMod val="95000"/>
                    <a:lumOff val="5000"/>
                  </a:schemeClr>
                </a:solidFill>
                <a:latin typeface="Palatino"/>
              </a:rPr>
              <a:t>For those that live shall inherit the earth, and those that die shall rest from all their labors, and their works shall follow them; and they shall receive a crown in the mansions of my Father, which I have prepared for them.</a:t>
            </a:r>
            <a:endParaRPr lang="en-US" b="0" i="1" dirty="0">
              <a:solidFill>
                <a:schemeClr val="tx1">
                  <a:lumMod val="95000"/>
                  <a:lumOff val="5000"/>
                </a:schemeClr>
              </a:solidFill>
              <a:effectLst/>
              <a:latin typeface="Palatino"/>
            </a:endParaRPr>
          </a:p>
        </p:txBody>
      </p:sp>
      <p:sp>
        <p:nvSpPr>
          <p:cNvPr id="9" name="Rectangle 8">
            <a:extLst>
              <a:ext uri="{FF2B5EF4-FFF2-40B4-BE49-F238E27FC236}">
                <a16:creationId xmlns:a16="http://schemas.microsoft.com/office/drawing/2014/main" id="{2AA35A21-6030-44D6-ABFA-BF3E566A826D}"/>
              </a:ext>
            </a:extLst>
          </p:cNvPr>
          <p:cNvSpPr/>
          <p:nvPr/>
        </p:nvSpPr>
        <p:spPr>
          <a:xfrm>
            <a:off x="1143054" y="815457"/>
            <a:ext cx="3508589" cy="400110"/>
          </a:xfrm>
          <a:prstGeom prst="rect">
            <a:avLst/>
          </a:prstGeom>
        </p:spPr>
        <p:txBody>
          <a:bodyPr wrap="none">
            <a:spAutoFit/>
          </a:bodyPr>
          <a:lstStyle/>
          <a:p>
            <a:r>
              <a:rPr lang="en-US" sz="2000" b="1" dirty="0">
                <a:effectLst>
                  <a:outerShdw blurRad="38100" dist="38100" dir="2700000" algn="tl">
                    <a:srgbClr val="000000">
                      <a:alpha val="43137"/>
                    </a:srgbClr>
                  </a:outerShdw>
                </a:effectLst>
              </a:rPr>
              <a:t>Doctrine and Covenants 59:1–2</a:t>
            </a:r>
          </a:p>
        </p:txBody>
      </p:sp>
      <p:sp>
        <p:nvSpPr>
          <p:cNvPr id="10" name="Rectangle 9">
            <a:extLst>
              <a:ext uri="{FF2B5EF4-FFF2-40B4-BE49-F238E27FC236}">
                <a16:creationId xmlns:a16="http://schemas.microsoft.com/office/drawing/2014/main" id="{C6B81F3B-C524-4B0F-AC70-640CA639E345}"/>
              </a:ext>
            </a:extLst>
          </p:cNvPr>
          <p:cNvSpPr/>
          <p:nvPr/>
        </p:nvSpPr>
        <p:spPr>
          <a:xfrm>
            <a:off x="1143049" y="2659597"/>
            <a:ext cx="5518562" cy="369332"/>
          </a:xfrm>
          <a:prstGeom prst="rect">
            <a:avLst/>
          </a:prstGeom>
        </p:spPr>
        <p:txBody>
          <a:bodyPr wrap="none">
            <a:spAutoFit/>
          </a:bodyPr>
          <a:lstStyle/>
          <a:p>
            <a:r>
              <a:rPr lang="en-US" b="1" dirty="0">
                <a:effectLst>
                  <a:outerShdw blurRad="38100" dist="38100" dir="2700000" algn="tl">
                    <a:srgbClr val="000000">
                      <a:alpha val="43137"/>
                    </a:srgbClr>
                  </a:outerShdw>
                </a:effectLst>
              </a:rPr>
              <a:t>Who does this revelation apply to besides Polly Knight? </a:t>
            </a:r>
          </a:p>
        </p:txBody>
      </p:sp>
      <p:sp>
        <p:nvSpPr>
          <p:cNvPr id="11" name="Rectangle 10">
            <a:extLst>
              <a:ext uri="{FF2B5EF4-FFF2-40B4-BE49-F238E27FC236}">
                <a16:creationId xmlns:a16="http://schemas.microsoft.com/office/drawing/2014/main" id="{C5A927E2-F656-4FA6-94D2-9CBB7FB605B5}"/>
              </a:ext>
            </a:extLst>
          </p:cNvPr>
          <p:cNvSpPr/>
          <p:nvPr/>
        </p:nvSpPr>
        <p:spPr>
          <a:xfrm>
            <a:off x="1143053" y="2988581"/>
            <a:ext cx="7186559" cy="369332"/>
          </a:xfrm>
          <a:prstGeom prst="rect">
            <a:avLst/>
          </a:prstGeom>
        </p:spPr>
        <p:txBody>
          <a:bodyPr wrap="square">
            <a:spAutoFit/>
          </a:bodyPr>
          <a:lstStyle/>
          <a:p>
            <a:pPr algn="just"/>
            <a:r>
              <a:rPr lang="en-US" dirty="0"/>
              <a:t>The Saints who obey God’s commandments with an eye single to His glory.</a:t>
            </a:r>
          </a:p>
        </p:txBody>
      </p:sp>
      <p:sp>
        <p:nvSpPr>
          <p:cNvPr id="13" name="Rectangle 12">
            <a:extLst>
              <a:ext uri="{FF2B5EF4-FFF2-40B4-BE49-F238E27FC236}">
                <a16:creationId xmlns:a16="http://schemas.microsoft.com/office/drawing/2014/main" id="{5E520CEE-2661-40AF-BBF6-F6392BD60CFE}"/>
              </a:ext>
            </a:extLst>
          </p:cNvPr>
          <p:cNvSpPr/>
          <p:nvPr/>
        </p:nvSpPr>
        <p:spPr>
          <a:xfrm>
            <a:off x="1157339" y="3330557"/>
            <a:ext cx="6486473" cy="369332"/>
          </a:xfrm>
          <a:prstGeom prst="rect">
            <a:avLst/>
          </a:prstGeom>
        </p:spPr>
        <p:txBody>
          <a:bodyPr wrap="square">
            <a:spAutoFit/>
          </a:bodyPr>
          <a:lstStyle/>
          <a:p>
            <a:r>
              <a:rPr lang="en-US" b="1" dirty="0">
                <a:effectLst>
                  <a:outerShdw blurRad="38100" dist="38100" dir="2700000" algn="tl">
                    <a:srgbClr val="000000">
                      <a:alpha val="43137"/>
                    </a:srgbClr>
                  </a:outerShdw>
                </a:effectLst>
              </a:rPr>
              <a:t>What do you think it means to have an eye single to God’s glory?</a:t>
            </a:r>
          </a:p>
        </p:txBody>
      </p:sp>
      <p:sp>
        <p:nvSpPr>
          <p:cNvPr id="17" name="Rectangle 16">
            <a:extLst>
              <a:ext uri="{FF2B5EF4-FFF2-40B4-BE49-F238E27FC236}">
                <a16:creationId xmlns:a16="http://schemas.microsoft.com/office/drawing/2014/main" id="{A6990412-8AF2-4CFB-892A-B2C6EB12012A}"/>
              </a:ext>
            </a:extLst>
          </p:cNvPr>
          <p:cNvSpPr/>
          <p:nvPr/>
        </p:nvSpPr>
        <p:spPr>
          <a:xfrm>
            <a:off x="1143054" y="3695045"/>
            <a:ext cx="3508589" cy="400110"/>
          </a:xfrm>
          <a:prstGeom prst="rect">
            <a:avLst/>
          </a:prstGeom>
        </p:spPr>
        <p:txBody>
          <a:bodyPr wrap="none">
            <a:spAutoFit/>
          </a:bodyPr>
          <a:lstStyle/>
          <a:p>
            <a:r>
              <a:rPr lang="en-US" sz="2000" b="1" dirty="0">
                <a:effectLst>
                  <a:outerShdw blurRad="38100" dist="38100" dir="2700000" algn="tl">
                    <a:srgbClr val="000000">
                      <a:alpha val="43137"/>
                    </a:srgbClr>
                  </a:outerShdw>
                </a:effectLst>
              </a:rPr>
              <a:t>Doctrine and Covenants 59:3–4</a:t>
            </a:r>
          </a:p>
        </p:txBody>
      </p:sp>
      <p:sp>
        <p:nvSpPr>
          <p:cNvPr id="18" name="Rectangle 17">
            <a:extLst>
              <a:ext uri="{FF2B5EF4-FFF2-40B4-BE49-F238E27FC236}">
                <a16:creationId xmlns:a16="http://schemas.microsoft.com/office/drawing/2014/main" id="{C3E7691A-42C6-4D71-8A01-684BF6C8686E}"/>
              </a:ext>
            </a:extLst>
          </p:cNvPr>
          <p:cNvSpPr/>
          <p:nvPr/>
        </p:nvSpPr>
        <p:spPr>
          <a:xfrm>
            <a:off x="1143050" y="4026357"/>
            <a:ext cx="9615433" cy="1200329"/>
          </a:xfrm>
          <a:prstGeom prst="rect">
            <a:avLst/>
          </a:prstGeom>
        </p:spPr>
        <p:txBody>
          <a:bodyPr wrap="square">
            <a:spAutoFit/>
          </a:bodyPr>
          <a:lstStyle/>
          <a:p>
            <a:pPr algn="just" fontAlgn="base"/>
            <a:r>
              <a:rPr lang="en-US" b="1" i="1" dirty="0">
                <a:solidFill>
                  <a:schemeClr val="tx1">
                    <a:lumMod val="95000"/>
                    <a:lumOff val="5000"/>
                  </a:schemeClr>
                </a:solidFill>
                <a:latin typeface="Palatino"/>
              </a:rPr>
              <a:t>3 </a:t>
            </a:r>
            <a:r>
              <a:rPr lang="en-US" i="1" dirty="0">
                <a:solidFill>
                  <a:schemeClr val="tx1">
                    <a:lumMod val="95000"/>
                    <a:lumOff val="5000"/>
                  </a:schemeClr>
                </a:solidFill>
                <a:latin typeface="Palatino"/>
              </a:rPr>
              <a:t>Yea, blessed are they whose feet stand upon the land of Zion, who have obeyed my gospel; for they shall receive for their reward the good things of the earth, and it shall bring forth in its strength.</a:t>
            </a:r>
          </a:p>
          <a:p>
            <a:pPr algn="just" fontAlgn="base"/>
            <a:r>
              <a:rPr lang="en-US" b="1" i="1" dirty="0">
                <a:solidFill>
                  <a:schemeClr val="tx1">
                    <a:lumMod val="95000"/>
                    <a:lumOff val="5000"/>
                  </a:schemeClr>
                </a:solidFill>
                <a:latin typeface="Palatino"/>
              </a:rPr>
              <a:t>4 </a:t>
            </a:r>
            <a:r>
              <a:rPr lang="en-US" i="1" dirty="0">
                <a:solidFill>
                  <a:schemeClr val="tx1">
                    <a:lumMod val="95000"/>
                    <a:lumOff val="5000"/>
                  </a:schemeClr>
                </a:solidFill>
                <a:latin typeface="Palatino"/>
              </a:rPr>
              <a:t>And they shall also be crowned with blessings from above, yea, and with commandments not a few, and with revelations in their time—they that are faithful and diligent before me.</a:t>
            </a:r>
            <a:endParaRPr lang="en-US" b="0" i="1" dirty="0">
              <a:solidFill>
                <a:schemeClr val="tx1">
                  <a:lumMod val="95000"/>
                  <a:lumOff val="5000"/>
                </a:schemeClr>
              </a:solidFill>
              <a:effectLst/>
              <a:latin typeface="Palatino"/>
            </a:endParaRPr>
          </a:p>
        </p:txBody>
      </p:sp>
      <p:sp>
        <p:nvSpPr>
          <p:cNvPr id="19" name="Rectangle 18">
            <a:extLst>
              <a:ext uri="{FF2B5EF4-FFF2-40B4-BE49-F238E27FC236}">
                <a16:creationId xmlns:a16="http://schemas.microsoft.com/office/drawing/2014/main" id="{04EDA35F-83DA-458D-8F8B-0DF1422DCF41}"/>
              </a:ext>
            </a:extLst>
          </p:cNvPr>
          <p:cNvSpPr/>
          <p:nvPr/>
        </p:nvSpPr>
        <p:spPr>
          <a:xfrm>
            <a:off x="1143049" y="5148784"/>
            <a:ext cx="8843913" cy="369332"/>
          </a:xfrm>
          <a:prstGeom prst="rect">
            <a:avLst/>
          </a:prstGeom>
        </p:spPr>
        <p:txBody>
          <a:bodyPr wrap="square">
            <a:spAutoFit/>
          </a:bodyPr>
          <a:lstStyle/>
          <a:p>
            <a:pPr algn="just"/>
            <a:r>
              <a:rPr lang="en-US" b="1" dirty="0">
                <a:solidFill>
                  <a:schemeClr val="tx1">
                    <a:lumMod val="95000"/>
                    <a:lumOff val="5000"/>
                  </a:schemeClr>
                </a:solidFill>
                <a:effectLst>
                  <a:outerShdw blurRad="38100" dist="38100" dir="2700000" algn="tl">
                    <a:srgbClr val="000000">
                      <a:alpha val="43137"/>
                    </a:srgbClr>
                  </a:outerShdw>
                </a:effectLst>
              </a:rPr>
              <a:t>What blessing does the Lord promise that some people might not think of as a blessing? </a:t>
            </a:r>
          </a:p>
        </p:txBody>
      </p:sp>
      <p:sp>
        <p:nvSpPr>
          <p:cNvPr id="20" name="Rectangle 19">
            <a:extLst>
              <a:ext uri="{FF2B5EF4-FFF2-40B4-BE49-F238E27FC236}">
                <a16:creationId xmlns:a16="http://schemas.microsoft.com/office/drawing/2014/main" id="{B0E2A491-407E-487F-8BB2-A6C83DD93F8E}"/>
              </a:ext>
            </a:extLst>
          </p:cNvPr>
          <p:cNvSpPr/>
          <p:nvPr/>
        </p:nvSpPr>
        <p:spPr>
          <a:xfrm>
            <a:off x="1157339" y="5553154"/>
            <a:ext cx="7439026"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If we keep the commandments with an eye single to the glory of God, then</a:t>
            </a:r>
          </a:p>
        </p:txBody>
      </p:sp>
      <p:sp>
        <p:nvSpPr>
          <p:cNvPr id="21" name="Rectangle 20">
            <a:extLst>
              <a:ext uri="{FF2B5EF4-FFF2-40B4-BE49-F238E27FC236}">
                <a16:creationId xmlns:a16="http://schemas.microsoft.com/office/drawing/2014/main" id="{022C9772-E316-4549-860F-06A673148AAE}"/>
              </a:ext>
            </a:extLst>
          </p:cNvPr>
          <p:cNvSpPr/>
          <p:nvPr/>
        </p:nvSpPr>
        <p:spPr>
          <a:xfrm>
            <a:off x="1157339" y="5923760"/>
            <a:ext cx="2618024" cy="369332"/>
          </a:xfrm>
          <a:prstGeom prst="rect">
            <a:avLst/>
          </a:prstGeom>
        </p:spPr>
        <p:txBody>
          <a:bodyPr wrap="none">
            <a:spAutoFit/>
          </a:bodyPr>
          <a:lstStyle/>
          <a:p>
            <a:r>
              <a:rPr lang="en-US" i="1" dirty="0">
                <a:effectLst>
                  <a:outerShdw blurRad="38100" dist="38100" dir="2700000" algn="tl">
                    <a:srgbClr val="000000">
                      <a:alpha val="43137"/>
                    </a:srgbClr>
                  </a:outerShdw>
                </a:effectLst>
              </a:rPr>
              <a:t>temporally and spiritually.</a:t>
            </a:r>
          </a:p>
        </p:txBody>
      </p:sp>
      <p:sp>
        <p:nvSpPr>
          <p:cNvPr id="22" name="Rectangle 21">
            <a:extLst>
              <a:ext uri="{FF2B5EF4-FFF2-40B4-BE49-F238E27FC236}">
                <a16:creationId xmlns:a16="http://schemas.microsoft.com/office/drawing/2014/main" id="{63571699-B407-4459-8EA7-CDEEBDF7EA2B}"/>
              </a:ext>
            </a:extLst>
          </p:cNvPr>
          <p:cNvSpPr/>
          <p:nvPr/>
        </p:nvSpPr>
        <p:spPr>
          <a:xfrm>
            <a:off x="8123601" y="5554428"/>
            <a:ext cx="2479974" cy="369332"/>
          </a:xfrm>
          <a:prstGeom prst="rect">
            <a:avLst/>
          </a:prstGeom>
        </p:spPr>
        <p:txBody>
          <a:bodyPr wrap="none">
            <a:spAutoFit/>
          </a:bodyPr>
          <a:lstStyle/>
          <a:p>
            <a:r>
              <a:rPr lang="en-US" i="1" dirty="0">
                <a:effectLst>
                  <a:outerShdw blurRad="38100" dist="38100" dir="2700000" algn="tl">
                    <a:srgbClr val="000000">
                      <a:alpha val="43137"/>
                    </a:srgbClr>
                  </a:outerShdw>
                </a:effectLst>
              </a:rPr>
              <a:t>we will be blessed both </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randombar(horizontal)">
                                      <p:cBhvr>
                                        <p:cTn id="24" dur="1000"/>
                                        <p:tgtEl>
                                          <p:spTgt spid="18"/>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randombar(horizontal)">
                                      <p:cBhvr>
                                        <p:cTn id="27" dur="10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52"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Scale>
                                      <p:cBhvr>
                                        <p:cTn id="32" dur="125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250" decel="50000" fill="hold">
                                          <p:stCondLst>
                                            <p:cond delay="0"/>
                                          </p:stCondLst>
                                        </p:cTn>
                                        <p:tgtEl>
                                          <p:spTgt spid="19"/>
                                        </p:tgtEl>
                                        <p:attrNameLst>
                                          <p:attrName>ppt_x</p:attrName>
                                          <p:attrName>ppt_y</p:attrName>
                                        </p:attrNameLst>
                                      </p:cBhvr>
                                    </p:animMotion>
                                    <p:animEffect transition="in" filter="fade">
                                      <p:cBhvr>
                                        <p:cTn id="34" dur="1250"/>
                                        <p:tgtEl>
                                          <p:spTgt spid="19"/>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1000"/>
                                        <p:tgtEl>
                                          <p:spTgt spid="20"/>
                                        </p:tgtEl>
                                      </p:cBhvr>
                                    </p:animEffect>
                                    <p:anim calcmode="lin" valueType="num">
                                      <p:cBhvr>
                                        <p:cTn id="40" dur="1000" fill="hold"/>
                                        <p:tgtEl>
                                          <p:spTgt spid="20"/>
                                        </p:tgtEl>
                                        <p:attrNameLst>
                                          <p:attrName>ppt_x</p:attrName>
                                        </p:attrNameLst>
                                      </p:cBhvr>
                                      <p:tavLst>
                                        <p:tav tm="0">
                                          <p:val>
                                            <p:strVal val="#ppt_x"/>
                                          </p:val>
                                        </p:tav>
                                        <p:tav tm="100000">
                                          <p:val>
                                            <p:strVal val="#ppt_x"/>
                                          </p:val>
                                        </p:tav>
                                      </p:tavLst>
                                    </p:anim>
                                    <p:anim calcmode="lin" valueType="num">
                                      <p:cBhvr>
                                        <p:cTn id="41"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randombar(horizontal)">
                                      <p:cBhvr>
                                        <p:cTn id="46" dur="1000"/>
                                        <p:tgtEl>
                                          <p:spTgt spid="22"/>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randombar(horizontal)">
                                      <p:cBhvr>
                                        <p:cTn id="49"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P spid="17" grpId="0"/>
      <p:bldP spid="18" grpId="0"/>
      <p:bldP spid="19" grpId="0"/>
      <p:bldP spid="20" grpId="0"/>
      <p:bldP spid="21"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A997220B-2053-46B3-A2E9-159F65CD1A7A}"/>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65</a:t>
            </a:r>
          </a:p>
        </p:txBody>
      </p:sp>
      <p:sp>
        <p:nvSpPr>
          <p:cNvPr id="16" name="Rectangle 15">
            <a:extLst>
              <a:ext uri="{FF2B5EF4-FFF2-40B4-BE49-F238E27FC236}">
                <a16:creationId xmlns:a16="http://schemas.microsoft.com/office/drawing/2014/main" id="{A972897D-C168-4A97-A8D9-EAC59F229CCD}"/>
              </a:ext>
            </a:extLst>
          </p:cNvPr>
          <p:cNvSpPr/>
          <p:nvPr/>
        </p:nvSpPr>
        <p:spPr>
          <a:xfrm>
            <a:off x="1688383" y="2828835"/>
            <a:ext cx="8731429" cy="646331"/>
          </a:xfrm>
          <a:prstGeom prst="rect">
            <a:avLst/>
          </a:prstGeom>
        </p:spPr>
        <p:txBody>
          <a:bodyPr wrap="none">
            <a:spAutoFit/>
          </a:bodyPr>
          <a:lstStyle/>
          <a:p>
            <a:r>
              <a:rPr lang="en-US" sz="3600" dirty="0">
                <a:solidFill>
                  <a:schemeClr val="accent1">
                    <a:lumMod val="50000"/>
                  </a:schemeClr>
                </a:solidFill>
                <a:effectLst>
                  <a:outerShdw blurRad="38100" dist="38100" dir="2700000" algn="tl">
                    <a:srgbClr val="000000">
                      <a:alpha val="43137"/>
                    </a:srgbClr>
                  </a:outerShdw>
                </a:effectLst>
                <a:latin typeface="Bahnschrift SemiBold SemiConden" panose="020B0502040204020203" pitchFamily="34" charset="0"/>
              </a:rPr>
              <a:t>“</a:t>
            </a:r>
            <a:r>
              <a:rPr lang="en-US" sz="3600" dirty="0">
                <a:solidFill>
                  <a:schemeClr val="accent1">
                    <a:lumMod val="50000"/>
                  </a:schemeClr>
                </a:solidFill>
                <a:effectLst>
                  <a:outerShdw blurRad="38100" dist="38100" dir="2700000" algn="tl">
                    <a:srgbClr val="000000">
                      <a:alpha val="43137"/>
                    </a:srgbClr>
                  </a:outerShdw>
                </a:effectLst>
              </a:rPr>
              <a:t>The Lord gives commandments to the Saints</a:t>
            </a:r>
            <a:r>
              <a:rPr lang="en-US" sz="3600" dirty="0">
                <a:solidFill>
                  <a:schemeClr val="accent1">
                    <a:lumMod val="50000"/>
                  </a:schemeClr>
                </a:solidFill>
                <a:effectLst>
                  <a:outerShdw blurRad="38100" dist="38100" dir="2700000" algn="tl">
                    <a:srgbClr val="000000">
                      <a:alpha val="43137"/>
                    </a:srgbClr>
                  </a:outerShdw>
                </a:effectLst>
                <a:latin typeface="Bahnschrift SemiBold SemiConden" panose="020B0502040204020203" pitchFamily="34" charset="0"/>
              </a:rPr>
              <a:t>”</a:t>
            </a:r>
          </a:p>
        </p:txBody>
      </p:sp>
      <p:sp>
        <p:nvSpPr>
          <p:cNvPr id="17" name="Rectangle 16">
            <a:extLst>
              <a:ext uri="{FF2B5EF4-FFF2-40B4-BE49-F238E27FC236}">
                <a16:creationId xmlns:a16="http://schemas.microsoft.com/office/drawing/2014/main" id="{0B53ED54-4F83-4028-81A6-A88EBC2223CA}"/>
              </a:ext>
            </a:extLst>
          </p:cNvPr>
          <p:cNvSpPr/>
          <p:nvPr/>
        </p:nvSpPr>
        <p:spPr>
          <a:xfrm>
            <a:off x="1401798" y="890974"/>
            <a:ext cx="3527825" cy="400110"/>
          </a:xfrm>
          <a:prstGeom prst="rect">
            <a:avLst/>
          </a:prstGeom>
        </p:spPr>
        <p:txBody>
          <a:bodyPr wrap="none">
            <a:spAutoFit/>
          </a:bodyPr>
          <a:lstStyle/>
          <a:p>
            <a:r>
              <a:rPr lang="en-US" sz="2000" b="1" dirty="0">
                <a:solidFill>
                  <a:schemeClr val="accent1">
                    <a:lumMod val="50000"/>
                  </a:schemeClr>
                </a:solidFill>
                <a:effectLst>
                  <a:outerShdw blurRad="38100" dist="38100" dir="2700000" algn="tl">
                    <a:srgbClr val="000000">
                      <a:alpha val="43137"/>
                    </a:srgbClr>
                  </a:outerShdw>
                </a:effectLst>
              </a:rPr>
              <a:t>Doctrine and Covenants 59:5-8.</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xmlns:p14="http://schemas.microsoft.com/office/powerpoint/2010/main">
    <mc:Choice Requires="p14">
      <p:transition spd="slow" p14:dur="1500">
        <p:wheel spokes="1"/>
      </p:transition>
    </mc:Choice>
    <mc:Fallback xmlns="">
      <p:transition spd="slow">
        <p:wheel spokes="1"/>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B1EC47B0-A8D7-441A-9707-CD4C564BF5E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65</a:t>
            </a:r>
          </a:p>
        </p:txBody>
      </p:sp>
      <p:sp>
        <p:nvSpPr>
          <p:cNvPr id="3" name="Rectangle 2">
            <a:extLst>
              <a:ext uri="{FF2B5EF4-FFF2-40B4-BE49-F238E27FC236}">
                <a16:creationId xmlns:a16="http://schemas.microsoft.com/office/drawing/2014/main" id="{A1BF10E9-AF2F-4B59-B2E6-2BCA0F92E893}"/>
              </a:ext>
            </a:extLst>
          </p:cNvPr>
          <p:cNvSpPr/>
          <p:nvPr/>
        </p:nvSpPr>
        <p:spPr>
          <a:xfrm>
            <a:off x="1554673" y="890974"/>
            <a:ext cx="4576189" cy="400110"/>
          </a:xfrm>
          <a:prstGeom prst="rect">
            <a:avLst/>
          </a:prstGeom>
        </p:spPr>
        <p:txBody>
          <a:bodyPr wrap="none">
            <a:spAutoFit/>
          </a:bodyPr>
          <a:lstStyle/>
          <a:p>
            <a:r>
              <a:rPr lang="en-US" sz="2000" b="1" dirty="0">
                <a:solidFill>
                  <a:schemeClr val="accent1">
                    <a:lumMod val="50000"/>
                  </a:schemeClr>
                </a:solidFill>
                <a:effectLst>
                  <a:outerShdw blurRad="38100" dist="38100" dir="2700000" algn="tl">
                    <a:srgbClr val="000000">
                      <a:alpha val="43137"/>
                    </a:srgbClr>
                  </a:outerShdw>
                </a:effectLst>
              </a:rPr>
              <a:t>What does the Lord expect of His Saints? </a:t>
            </a:r>
          </a:p>
        </p:txBody>
      </p:sp>
      <p:sp>
        <p:nvSpPr>
          <p:cNvPr id="5" name="Rectangle 4">
            <a:extLst>
              <a:ext uri="{FF2B5EF4-FFF2-40B4-BE49-F238E27FC236}">
                <a16:creationId xmlns:a16="http://schemas.microsoft.com/office/drawing/2014/main" id="{C3EB1E7B-56AD-43E2-8634-AACDAE9FBC45}"/>
              </a:ext>
            </a:extLst>
          </p:cNvPr>
          <p:cNvSpPr/>
          <p:nvPr/>
        </p:nvSpPr>
        <p:spPr>
          <a:xfrm>
            <a:off x="1554673" y="1260306"/>
            <a:ext cx="6432880" cy="369332"/>
          </a:xfrm>
          <a:prstGeom prst="rect">
            <a:avLst/>
          </a:prstGeom>
        </p:spPr>
        <p:txBody>
          <a:bodyPr wrap="square">
            <a:spAutoFit/>
          </a:bodyPr>
          <a:lstStyle/>
          <a:p>
            <a:r>
              <a:rPr lang="en-US" dirty="0"/>
              <a:t>We must love God with all of our heart, might, mind, and strength.</a:t>
            </a:r>
          </a:p>
        </p:txBody>
      </p:sp>
      <p:sp>
        <p:nvSpPr>
          <p:cNvPr id="16" name="Rectangle 15">
            <a:extLst>
              <a:ext uri="{FF2B5EF4-FFF2-40B4-BE49-F238E27FC236}">
                <a16:creationId xmlns:a16="http://schemas.microsoft.com/office/drawing/2014/main" id="{B981EA41-BB7F-4363-93DB-41C8F0029A04}"/>
              </a:ext>
            </a:extLst>
          </p:cNvPr>
          <p:cNvSpPr/>
          <p:nvPr/>
        </p:nvSpPr>
        <p:spPr>
          <a:xfrm>
            <a:off x="1554673" y="1656116"/>
            <a:ext cx="3527825" cy="400110"/>
          </a:xfrm>
          <a:prstGeom prst="rect">
            <a:avLst/>
          </a:prstGeom>
        </p:spPr>
        <p:txBody>
          <a:bodyPr wrap="none">
            <a:spAutoFit/>
          </a:bodyPr>
          <a:lstStyle/>
          <a:p>
            <a:r>
              <a:rPr lang="en-US" sz="2000" b="1" dirty="0">
                <a:solidFill>
                  <a:schemeClr val="accent1">
                    <a:lumMod val="50000"/>
                  </a:schemeClr>
                </a:solidFill>
                <a:effectLst>
                  <a:outerShdw blurRad="38100" dist="38100" dir="2700000" algn="tl">
                    <a:srgbClr val="000000">
                      <a:alpha val="43137"/>
                    </a:srgbClr>
                  </a:outerShdw>
                </a:effectLst>
              </a:rPr>
              <a:t>Doctrine and Covenants 59:6-8.</a:t>
            </a:r>
          </a:p>
        </p:txBody>
      </p:sp>
      <p:sp>
        <p:nvSpPr>
          <p:cNvPr id="6" name="Rectangle 5">
            <a:extLst>
              <a:ext uri="{FF2B5EF4-FFF2-40B4-BE49-F238E27FC236}">
                <a16:creationId xmlns:a16="http://schemas.microsoft.com/office/drawing/2014/main" id="{BC8EF20B-F617-491C-B573-851D5842D3A1}"/>
              </a:ext>
            </a:extLst>
          </p:cNvPr>
          <p:cNvSpPr/>
          <p:nvPr/>
        </p:nvSpPr>
        <p:spPr>
          <a:xfrm>
            <a:off x="1554673" y="1998970"/>
            <a:ext cx="8893692" cy="1477328"/>
          </a:xfrm>
          <a:prstGeom prst="rect">
            <a:avLst/>
          </a:prstGeom>
        </p:spPr>
        <p:txBody>
          <a:bodyPr wrap="square">
            <a:spAutoFit/>
          </a:bodyPr>
          <a:lstStyle/>
          <a:p>
            <a:pPr algn="just" fontAlgn="base"/>
            <a:r>
              <a:rPr lang="en-US" b="1" i="1" dirty="0">
                <a:latin typeface="Palatino"/>
              </a:rPr>
              <a:t>6 </a:t>
            </a:r>
            <a:r>
              <a:rPr lang="en-US" i="1" dirty="0">
                <a:latin typeface="Palatino"/>
              </a:rPr>
              <a:t>Thou shalt love thy neighbor as thyself. Thou shalt not steal; neither commit adultery, nor kill, nor do anything like unto it.</a:t>
            </a:r>
          </a:p>
          <a:p>
            <a:pPr algn="just" fontAlgn="base"/>
            <a:r>
              <a:rPr lang="en-US" b="1" i="1" dirty="0">
                <a:latin typeface="Palatino"/>
              </a:rPr>
              <a:t>7 </a:t>
            </a:r>
            <a:r>
              <a:rPr lang="en-US" i="1" dirty="0">
                <a:latin typeface="Palatino"/>
              </a:rPr>
              <a:t>Thou shalt thank the Lord thy God in all things.</a:t>
            </a:r>
          </a:p>
          <a:p>
            <a:pPr algn="just" fontAlgn="base"/>
            <a:r>
              <a:rPr lang="en-US" b="1" i="1" dirty="0">
                <a:latin typeface="Palatino"/>
              </a:rPr>
              <a:t>8 </a:t>
            </a:r>
            <a:r>
              <a:rPr lang="en-US" i="1" dirty="0">
                <a:latin typeface="Palatino"/>
              </a:rPr>
              <a:t>Thou shalt offer a sacrifice unto the Lord thy God in righteousness, even that of a broken heart and a contrite spirit.</a:t>
            </a:r>
            <a:endParaRPr lang="en-US" b="0" i="1" dirty="0">
              <a:effectLst/>
              <a:latin typeface="Palatino"/>
            </a:endParaRPr>
          </a:p>
        </p:txBody>
      </p:sp>
      <p:sp>
        <p:nvSpPr>
          <p:cNvPr id="17" name="Rectangle 16">
            <a:extLst>
              <a:ext uri="{FF2B5EF4-FFF2-40B4-BE49-F238E27FC236}">
                <a16:creationId xmlns:a16="http://schemas.microsoft.com/office/drawing/2014/main" id="{869846DD-A169-4EE2-A021-04B6CA04F568}"/>
              </a:ext>
            </a:extLst>
          </p:cNvPr>
          <p:cNvSpPr/>
          <p:nvPr/>
        </p:nvSpPr>
        <p:spPr>
          <a:xfrm>
            <a:off x="1554673" y="3522464"/>
            <a:ext cx="8799562" cy="707886"/>
          </a:xfrm>
          <a:prstGeom prst="rect">
            <a:avLst/>
          </a:prstGeom>
        </p:spPr>
        <p:txBody>
          <a:bodyPr wrap="square">
            <a:spAutoFit/>
          </a:bodyPr>
          <a:lstStyle/>
          <a:p>
            <a:pPr algn="just"/>
            <a:r>
              <a:rPr lang="en-US" sz="2000" b="1" dirty="0">
                <a:solidFill>
                  <a:schemeClr val="accent1">
                    <a:lumMod val="50000"/>
                  </a:schemeClr>
                </a:solidFill>
                <a:effectLst>
                  <a:outerShdw blurRad="38100" dist="38100" dir="2700000" algn="tl">
                    <a:srgbClr val="000000">
                      <a:alpha val="43137"/>
                    </a:srgbClr>
                  </a:outerShdw>
                </a:effectLst>
              </a:rPr>
              <a:t>How do these commandments relate to the commandment to love the Lord with all of our heart, might, mind, and strength?</a:t>
            </a:r>
          </a:p>
        </p:txBody>
      </p:sp>
      <p:sp>
        <p:nvSpPr>
          <p:cNvPr id="18" name="Rectangle 17">
            <a:extLst>
              <a:ext uri="{FF2B5EF4-FFF2-40B4-BE49-F238E27FC236}">
                <a16:creationId xmlns:a16="http://schemas.microsoft.com/office/drawing/2014/main" id="{54E34FC6-2260-4A87-8FC1-1BFB1A40BD89}"/>
              </a:ext>
            </a:extLst>
          </p:cNvPr>
          <p:cNvSpPr/>
          <p:nvPr/>
        </p:nvSpPr>
        <p:spPr>
          <a:xfrm>
            <a:off x="1554673" y="4276516"/>
            <a:ext cx="6366679" cy="400110"/>
          </a:xfrm>
          <a:prstGeom prst="rect">
            <a:avLst/>
          </a:prstGeom>
        </p:spPr>
        <p:txBody>
          <a:bodyPr wrap="none">
            <a:spAutoFit/>
          </a:bodyPr>
          <a:lstStyle/>
          <a:p>
            <a:r>
              <a:rPr lang="en-US" sz="2000" b="1" dirty="0">
                <a:solidFill>
                  <a:schemeClr val="accent1">
                    <a:lumMod val="50000"/>
                  </a:schemeClr>
                </a:solidFill>
                <a:effectLst>
                  <a:outerShdw blurRad="38100" dist="38100" dir="2700000" algn="tl">
                    <a:srgbClr val="000000">
                      <a:alpha val="43137"/>
                    </a:srgbClr>
                  </a:outerShdw>
                </a:effectLst>
              </a:rPr>
              <a:t>How does loving our neighbor show our love for the Lord?</a:t>
            </a:r>
          </a:p>
        </p:txBody>
      </p:sp>
    </p:spTree>
    <p:extLst>
      <p:ext uri="{BB962C8B-B14F-4D97-AF65-F5344CB8AC3E}">
        <p14:creationId xmlns:p14="http://schemas.microsoft.com/office/powerpoint/2010/main" val="40652105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randombar(horizontal)">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p:tgtEl>
                                          <p:spTgt spid="17"/>
                                        </p:tgtEl>
                                        <p:attrNameLst>
                                          <p:attrName>ppt_y</p:attrName>
                                        </p:attrNameLst>
                                      </p:cBhvr>
                                      <p:tavLst>
                                        <p:tav tm="0">
                                          <p:val>
                                            <p:strVal val="#ppt_y+#ppt_h*1.125000"/>
                                          </p:val>
                                        </p:tav>
                                        <p:tav tm="100000">
                                          <p:val>
                                            <p:strVal val="#ppt_y"/>
                                          </p:val>
                                        </p:tav>
                                      </p:tavLst>
                                    </p:anim>
                                    <p:animEffect transition="in" filter="wipe(up)">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wheel(1)">
                                      <p:cBhvr>
                                        <p:cTn id="31"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6" grpId="0"/>
      <p:bldP spid="6" grpId="0"/>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6E6B420E-8C07-4EC7-8B76-50944C827FA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65</a:t>
            </a:r>
          </a:p>
        </p:txBody>
      </p:sp>
      <p:sp>
        <p:nvSpPr>
          <p:cNvPr id="10" name="Rectangle 9">
            <a:extLst>
              <a:ext uri="{FF2B5EF4-FFF2-40B4-BE49-F238E27FC236}">
                <a16:creationId xmlns:a16="http://schemas.microsoft.com/office/drawing/2014/main" id="{2BDF6914-72A2-4B10-A8CC-11687A5F8306}"/>
              </a:ext>
            </a:extLst>
          </p:cNvPr>
          <p:cNvSpPr/>
          <p:nvPr/>
        </p:nvSpPr>
        <p:spPr>
          <a:xfrm>
            <a:off x="3468517" y="2828835"/>
            <a:ext cx="5254965" cy="1200329"/>
          </a:xfrm>
          <a:prstGeom prst="rect">
            <a:avLst/>
          </a:prstGeom>
        </p:spPr>
        <p:txBody>
          <a:bodyPr wrap="none">
            <a:spAutoFit/>
          </a:bodyPr>
          <a:lstStyle/>
          <a:p>
            <a:r>
              <a:rPr lang="en-US" sz="3600" dirty="0">
                <a:solidFill>
                  <a:schemeClr val="accent1">
                    <a:lumMod val="75000"/>
                  </a:schemeClr>
                </a:solidFill>
                <a:effectLst>
                  <a:outerShdw blurRad="38100" dist="38100" dir="2700000" algn="tl">
                    <a:srgbClr val="000000">
                      <a:alpha val="43137"/>
                    </a:srgbClr>
                  </a:outerShdw>
                </a:effectLst>
                <a:latin typeface="Bahnschrift SemiBold SemiConden" panose="020B0502040204020203" pitchFamily="34" charset="0"/>
              </a:rPr>
              <a:t>“The Lord teaches the Saints </a:t>
            </a:r>
          </a:p>
          <a:p>
            <a:pPr algn="ctr"/>
            <a:r>
              <a:rPr lang="en-US" sz="3600" dirty="0">
                <a:solidFill>
                  <a:schemeClr val="accent1">
                    <a:lumMod val="75000"/>
                  </a:schemeClr>
                </a:solidFill>
                <a:effectLst>
                  <a:outerShdw blurRad="38100" dist="38100" dir="2700000" algn="tl">
                    <a:srgbClr val="000000">
                      <a:alpha val="43137"/>
                    </a:srgbClr>
                  </a:outerShdw>
                </a:effectLst>
                <a:latin typeface="Bahnschrift SemiBold SemiConden" panose="020B0502040204020203" pitchFamily="34" charset="0"/>
              </a:rPr>
              <a:t>about the Sabbath day”</a:t>
            </a:r>
          </a:p>
        </p:txBody>
      </p:sp>
      <p:sp>
        <p:nvSpPr>
          <p:cNvPr id="11" name="Rectangle 10">
            <a:extLst>
              <a:ext uri="{FF2B5EF4-FFF2-40B4-BE49-F238E27FC236}">
                <a16:creationId xmlns:a16="http://schemas.microsoft.com/office/drawing/2014/main" id="{B8F0F978-CB07-46FE-A458-A8FE64FDAEF9}"/>
              </a:ext>
            </a:extLst>
          </p:cNvPr>
          <p:cNvSpPr/>
          <p:nvPr/>
        </p:nvSpPr>
        <p:spPr>
          <a:xfrm>
            <a:off x="1401798" y="890974"/>
            <a:ext cx="3657668" cy="400110"/>
          </a:xfrm>
          <a:prstGeom prst="rect">
            <a:avLst/>
          </a:prstGeom>
        </p:spPr>
        <p:txBody>
          <a:bodyPr wrap="none">
            <a:spAutoFit/>
          </a:bodyPr>
          <a:lstStyle/>
          <a:p>
            <a:r>
              <a:rPr lang="en-US" sz="2000" b="1" dirty="0">
                <a:solidFill>
                  <a:schemeClr val="accent1">
                    <a:lumMod val="50000"/>
                  </a:schemeClr>
                </a:solidFill>
                <a:effectLst>
                  <a:outerShdw blurRad="38100" dist="38100" dir="2700000" algn="tl">
                    <a:srgbClr val="000000">
                      <a:alpha val="43137"/>
                    </a:srgbClr>
                  </a:outerShdw>
                </a:effectLst>
              </a:rPr>
              <a:t>Doctrine and Covenants 59:9-19.</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airplan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8BDFF7C-AF9A-4966-A92F-99CD78B64F2E}"/>
              </a:ext>
            </a:extLst>
          </p:cNvPr>
          <p:cNvSpPr/>
          <p:nvPr/>
        </p:nvSpPr>
        <p:spPr>
          <a:xfrm>
            <a:off x="1654628" y="890974"/>
            <a:ext cx="7835757" cy="120032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Subtitle 4">
            <a:extLst>
              <a:ext uri="{FF2B5EF4-FFF2-40B4-BE49-F238E27FC236}">
                <a16:creationId xmlns:a16="http://schemas.microsoft.com/office/drawing/2014/main" id="{EDBB91FA-F681-482F-8860-7EF86DF90F60}"/>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65</a:t>
            </a:r>
          </a:p>
        </p:txBody>
      </p:sp>
      <p:sp>
        <p:nvSpPr>
          <p:cNvPr id="4" name="Rectangle 3">
            <a:extLst>
              <a:ext uri="{FF2B5EF4-FFF2-40B4-BE49-F238E27FC236}">
                <a16:creationId xmlns:a16="http://schemas.microsoft.com/office/drawing/2014/main" id="{F6C5EAF6-0640-402D-B148-BE5278C9E0EE}"/>
              </a:ext>
            </a:extLst>
          </p:cNvPr>
          <p:cNvSpPr/>
          <p:nvPr/>
        </p:nvSpPr>
        <p:spPr>
          <a:xfrm>
            <a:off x="1654626" y="898571"/>
            <a:ext cx="7835757" cy="1200329"/>
          </a:xfrm>
          <a:prstGeom prst="rect">
            <a:avLst/>
          </a:prstGeom>
        </p:spPr>
        <p:txBody>
          <a:bodyPr wrap="square">
            <a:spAutoFit/>
          </a:bodyPr>
          <a:lstStyle/>
          <a:p>
            <a:pPr algn="just"/>
            <a:r>
              <a:rPr lang="en-US" dirty="0"/>
              <a:t>“Our observance or nonobservance of ____________________is an unerring measure of our attitude toward the Lord personally and toward his suffering in Gethsemane, his death on the cross, and his resurrection from the dead” (Elder Mark E. Petersen).</a:t>
            </a:r>
          </a:p>
        </p:txBody>
      </p:sp>
      <p:sp>
        <p:nvSpPr>
          <p:cNvPr id="10" name="Rectangle 9">
            <a:extLst>
              <a:ext uri="{FF2B5EF4-FFF2-40B4-BE49-F238E27FC236}">
                <a16:creationId xmlns:a16="http://schemas.microsoft.com/office/drawing/2014/main" id="{DF795A89-B985-4A89-9F4D-899110EBC782}"/>
              </a:ext>
            </a:extLst>
          </p:cNvPr>
          <p:cNvSpPr/>
          <p:nvPr/>
        </p:nvSpPr>
        <p:spPr>
          <a:xfrm>
            <a:off x="6375341" y="890974"/>
            <a:ext cx="1415259" cy="369332"/>
          </a:xfrm>
          <a:prstGeom prst="rect">
            <a:avLst/>
          </a:prstGeom>
        </p:spPr>
        <p:txBody>
          <a:bodyPr wrap="none">
            <a:spAutoFit/>
          </a:bodyPr>
          <a:lstStyle/>
          <a:p>
            <a:r>
              <a:rPr lang="en-US" dirty="0"/>
              <a:t>“the Sabbath</a:t>
            </a:r>
          </a:p>
        </p:txBody>
      </p:sp>
      <p:sp>
        <p:nvSpPr>
          <p:cNvPr id="14" name="Rectangle 13">
            <a:extLst>
              <a:ext uri="{FF2B5EF4-FFF2-40B4-BE49-F238E27FC236}">
                <a16:creationId xmlns:a16="http://schemas.microsoft.com/office/drawing/2014/main" id="{4B195CA1-3C91-4C41-AEC0-5CA1D6F3FAF4}"/>
              </a:ext>
            </a:extLst>
          </p:cNvPr>
          <p:cNvSpPr/>
          <p:nvPr/>
        </p:nvSpPr>
        <p:spPr>
          <a:xfrm>
            <a:off x="1198598" y="2473031"/>
            <a:ext cx="3657668" cy="400110"/>
          </a:xfrm>
          <a:prstGeom prst="rect">
            <a:avLst/>
          </a:prstGeom>
        </p:spPr>
        <p:txBody>
          <a:bodyPr wrap="none">
            <a:spAutoFit/>
          </a:bodyPr>
          <a:lstStyle/>
          <a:p>
            <a:r>
              <a:rPr lang="en-US" sz="2000" b="1" dirty="0">
                <a:solidFill>
                  <a:schemeClr val="accent1">
                    <a:lumMod val="50000"/>
                  </a:schemeClr>
                </a:solidFill>
                <a:effectLst>
                  <a:outerShdw blurRad="38100" dist="38100" dir="2700000" algn="tl">
                    <a:srgbClr val="000000">
                      <a:alpha val="43137"/>
                    </a:srgbClr>
                  </a:outerShdw>
                </a:effectLst>
              </a:rPr>
              <a:t>Doctrine and Covenants 59:9-10.</a:t>
            </a:r>
          </a:p>
        </p:txBody>
      </p:sp>
      <p:sp>
        <p:nvSpPr>
          <p:cNvPr id="12" name="Rectangle 11">
            <a:extLst>
              <a:ext uri="{FF2B5EF4-FFF2-40B4-BE49-F238E27FC236}">
                <a16:creationId xmlns:a16="http://schemas.microsoft.com/office/drawing/2014/main" id="{1DE9E771-FDF4-41F4-80D0-9685A05691AD}"/>
              </a:ext>
            </a:extLst>
          </p:cNvPr>
          <p:cNvSpPr/>
          <p:nvPr/>
        </p:nvSpPr>
        <p:spPr>
          <a:xfrm>
            <a:off x="1239735" y="2786057"/>
            <a:ext cx="9152493" cy="1200329"/>
          </a:xfrm>
          <a:prstGeom prst="rect">
            <a:avLst/>
          </a:prstGeom>
        </p:spPr>
        <p:txBody>
          <a:bodyPr wrap="square">
            <a:spAutoFit/>
          </a:bodyPr>
          <a:lstStyle/>
          <a:p>
            <a:pPr algn="just" fontAlgn="base"/>
            <a:r>
              <a:rPr lang="en-US" b="1" i="1" dirty="0">
                <a:latin typeface="Palatino"/>
              </a:rPr>
              <a:t>9 </a:t>
            </a:r>
            <a:r>
              <a:rPr lang="en-US" i="1" dirty="0">
                <a:latin typeface="Palatino"/>
              </a:rPr>
              <a:t>And that thou mayest more fully keep thyself unspotted from the world, thou shalt go to the house of prayer and offer up thy sacraments upon my holy day;</a:t>
            </a:r>
          </a:p>
          <a:p>
            <a:pPr algn="just" fontAlgn="base"/>
            <a:r>
              <a:rPr lang="en-US" b="1" i="1" dirty="0">
                <a:latin typeface="Palatino"/>
              </a:rPr>
              <a:t>10 </a:t>
            </a:r>
            <a:r>
              <a:rPr lang="en-US" i="1" dirty="0">
                <a:latin typeface="Palatino"/>
              </a:rPr>
              <a:t>For verily this is a day appointed unto you to rest from your labors, and to pay thy devotions unto the Most High;</a:t>
            </a:r>
            <a:endParaRPr lang="en-US" b="0" i="1" dirty="0">
              <a:effectLst/>
              <a:latin typeface="Palatino"/>
            </a:endParaRPr>
          </a:p>
        </p:txBody>
      </p:sp>
      <p:sp>
        <p:nvSpPr>
          <p:cNvPr id="15" name="Rectangle 14">
            <a:extLst>
              <a:ext uri="{FF2B5EF4-FFF2-40B4-BE49-F238E27FC236}">
                <a16:creationId xmlns:a16="http://schemas.microsoft.com/office/drawing/2014/main" id="{AF48EDFA-6567-45A2-96E8-39874D66C992}"/>
              </a:ext>
            </a:extLst>
          </p:cNvPr>
          <p:cNvSpPr/>
          <p:nvPr/>
        </p:nvSpPr>
        <p:spPr>
          <a:xfrm>
            <a:off x="1239735" y="4054504"/>
            <a:ext cx="6034601" cy="400110"/>
          </a:xfrm>
          <a:prstGeom prst="rect">
            <a:avLst/>
          </a:prstGeom>
        </p:spPr>
        <p:txBody>
          <a:bodyPr wrap="none">
            <a:spAutoFit/>
          </a:bodyPr>
          <a:lstStyle/>
          <a:p>
            <a:r>
              <a:rPr lang="en-US" sz="2000" b="1" dirty="0">
                <a:solidFill>
                  <a:schemeClr val="accent1">
                    <a:lumMod val="50000"/>
                  </a:schemeClr>
                </a:solidFill>
                <a:effectLst>
                  <a:outerShdw blurRad="38100" dist="38100" dir="2700000" algn="tl">
                    <a:srgbClr val="000000">
                      <a:alpha val="43137"/>
                    </a:srgbClr>
                  </a:outerShdw>
                </a:effectLst>
              </a:rPr>
              <a:t>What commandment did the Lord give in these verses?</a:t>
            </a:r>
          </a:p>
        </p:txBody>
      </p:sp>
      <p:sp>
        <p:nvSpPr>
          <p:cNvPr id="16" name="Rectangle 15">
            <a:extLst>
              <a:ext uri="{FF2B5EF4-FFF2-40B4-BE49-F238E27FC236}">
                <a16:creationId xmlns:a16="http://schemas.microsoft.com/office/drawing/2014/main" id="{25C53B03-A12D-4619-A1C4-CE64AA4715B2}"/>
              </a:ext>
            </a:extLst>
          </p:cNvPr>
          <p:cNvSpPr/>
          <p:nvPr/>
        </p:nvSpPr>
        <p:spPr>
          <a:xfrm>
            <a:off x="1239735" y="4367530"/>
            <a:ext cx="2722092" cy="369332"/>
          </a:xfrm>
          <a:prstGeom prst="rect">
            <a:avLst/>
          </a:prstGeom>
        </p:spPr>
        <p:txBody>
          <a:bodyPr wrap="none">
            <a:spAutoFit/>
          </a:bodyPr>
          <a:lstStyle/>
          <a:p>
            <a:r>
              <a:rPr lang="en-US" dirty="0">
                <a:effectLst>
                  <a:outerShdw blurRad="38100" dist="38100" dir="2700000" algn="tl">
                    <a:srgbClr val="000000">
                      <a:alpha val="43137"/>
                    </a:srgbClr>
                  </a:outerShdw>
                </a:effectLst>
              </a:rPr>
              <a:t>Keep the Sabbath day holy.</a:t>
            </a:r>
          </a:p>
        </p:txBody>
      </p:sp>
      <p:sp>
        <p:nvSpPr>
          <p:cNvPr id="17" name="Rectangle 16">
            <a:extLst>
              <a:ext uri="{FF2B5EF4-FFF2-40B4-BE49-F238E27FC236}">
                <a16:creationId xmlns:a16="http://schemas.microsoft.com/office/drawing/2014/main" id="{29CB445A-7D14-411F-BEE8-53670353A923}"/>
              </a:ext>
            </a:extLst>
          </p:cNvPr>
          <p:cNvSpPr/>
          <p:nvPr/>
        </p:nvSpPr>
        <p:spPr>
          <a:xfrm>
            <a:off x="1239734" y="4768224"/>
            <a:ext cx="9036379" cy="707886"/>
          </a:xfrm>
          <a:prstGeom prst="rect">
            <a:avLst/>
          </a:prstGeom>
        </p:spPr>
        <p:txBody>
          <a:bodyPr wrap="square">
            <a:spAutoFit/>
          </a:bodyPr>
          <a:lstStyle/>
          <a:p>
            <a:pPr algn="just"/>
            <a:r>
              <a:rPr lang="en-US" sz="2000" b="1" dirty="0">
                <a:solidFill>
                  <a:schemeClr val="accent1">
                    <a:lumMod val="50000"/>
                  </a:schemeClr>
                </a:solidFill>
                <a:effectLst>
                  <a:outerShdw blurRad="38100" dist="38100" dir="2700000" algn="tl">
                    <a:srgbClr val="000000">
                      <a:alpha val="43137"/>
                    </a:srgbClr>
                  </a:outerShdw>
                </a:effectLst>
              </a:rPr>
              <a:t>How does our observance of the Sabbath day relate to our love toward the Lord and His Atonement? </a:t>
            </a: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randombar(horizontal)">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0"/>
                                        <p:tgtEl>
                                          <p:spTgt spid="15"/>
                                        </p:tgtEl>
                                      </p:cBhvr>
                                    </p:animEffect>
                                    <p:anim calcmode="lin" valueType="num">
                                      <p:cBhvr>
                                        <p:cTn id="16" dur="1000" fill="hold"/>
                                        <p:tgtEl>
                                          <p:spTgt spid="15"/>
                                        </p:tgtEl>
                                        <p:attrNameLst>
                                          <p:attrName>ppt_x</p:attrName>
                                        </p:attrNameLst>
                                      </p:cBhvr>
                                      <p:tavLst>
                                        <p:tav tm="0">
                                          <p:val>
                                            <p:strVal val="#ppt_x"/>
                                          </p:val>
                                        </p:tav>
                                        <p:tav tm="100000">
                                          <p:val>
                                            <p:strVal val="#ppt_x"/>
                                          </p:val>
                                        </p:tav>
                                      </p:tavLst>
                                    </p:anim>
                                    <p:anim calcmode="lin" valueType="num">
                                      <p:cBhvr>
                                        <p:cTn id="1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plus(in)">
                                      <p:cBhvr>
                                        <p:cTn id="22" dur="20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dissolve">
                                      <p:cBhvr>
                                        <p:cTn id="33" dur="12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12" grpId="0"/>
      <p:bldP spid="15" grpId="0"/>
      <p:bldP spid="16" grpId="0"/>
      <p:bldP spid="1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797</Words>
  <Application>Microsoft Office PowerPoint</Application>
  <PresentationFormat>Widescreen</PresentationFormat>
  <Paragraphs>85</Paragraphs>
  <Slides>14</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14</vt:i4>
      </vt:variant>
    </vt:vector>
  </HeadingPairs>
  <TitlesOfParts>
    <vt:vector size="28" baseType="lpstr">
      <vt:lpstr>Microsoft JhengHei</vt:lpstr>
      <vt:lpstr>MingLiU_HKSCS-ExtB</vt:lpstr>
      <vt:lpstr>Arial</vt:lpstr>
      <vt:lpstr>Bahnschrift SemiBold SemiConden</vt:lpstr>
      <vt:lpstr>Calibri</vt:lpstr>
      <vt:lpstr>Calibri Light</vt:lpstr>
      <vt:lpstr>Cambria Math</vt:lpstr>
      <vt:lpstr>Franklin Gothic Medium</vt:lpstr>
      <vt:lpstr>Palatino</vt:lpstr>
      <vt:lpstr>Segoe Script</vt:lpstr>
      <vt:lpstr>Sitka Display</vt:lpstr>
      <vt:lpstr>Times New Roman</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2011</cp:revision>
  <dcterms:created xsi:type="dcterms:W3CDTF">2018-08-29T04:26:39Z</dcterms:created>
  <dcterms:modified xsi:type="dcterms:W3CDTF">2018-09-29T04:58:09Z</dcterms:modified>
</cp:coreProperties>
</file>