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07" r:id="rId1"/>
  </p:sldMasterIdLst>
  <p:notesMasterIdLst>
    <p:notesMasterId r:id="rId16"/>
  </p:notesMasterIdLst>
  <p:sldIdLst>
    <p:sldId id="296" r:id="rId2"/>
    <p:sldId id="304" r:id="rId3"/>
    <p:sldId id="299" r:id="rId4"/>
    <p:sldId id="308" r:id="rId5"/>
    <p:sldId id="305" r:id="rId6"/>
    <p:sldId id="306" r:id="rId7"/>
    <p:sldId id="307" r:id="rId8"/>
    <p:sldId id="310" r:id="rId9"/>
    <p:sldId id="309" r:id="rId10"/>
    <p:sldId id="312" r:id="rId11"/>
    <p:sldId id="314" r:id="rId12"/>
    <p:sldId id="315" r:id="rId13"/>
    <p:sldId id="313" r:id="rId14"/>
    <p:sldId id="31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E6E6E6"/>
    <a:srgbClr val="333399"/>
    <a:srgbClr val="D6E513"/>
    <a:srgbClr val="CC0000"/>
    <a:srgbClr val="FF66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21139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92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5069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9795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58502453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5260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9191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029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0580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08461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7666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E6E6"/>
            </a:gs>
            <a:gs pos="56000">
              <a:schemeClr val="bg2">
                <a:shade val="80000"/>
              </a:schemeClr>
            </a:gs>
          </a:gsLst>
          <a:lin ang="27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75640873-EF0B-4AC7-AF11-57FEBA4985EA}" type="datetimeFigureOut">
              <a:rPr lang="en-US" smtClean="0"/>
              <a:t>9/28/2018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987864688"/>
      </p:ext>
    </p:extLst>
  </p:cSld>
  <p:clrMap bg1="dk1" tx1="lt1" bg2="dk2" tx2="lt2" accent1="accent1" accent2="accent2" accent3="accent3" accent4="accent4" accent5="accent5" accent6="accent6" hlink="hlink" folHlink="folHlink"/>
  <p:sldLayoutIdLst>
    <p:sldLayoutId id="2147484708" r:id="rId1"/>
    <p:sldLayoutId id="2147484709" r:id="rId2"/>
    <p:sldLayoutId id="2147484710" r:id="rId3"/>
    <p:sldLayoutId id="2147484711" r:id="rId4"/>
    <p:sldLayoutId id="2147484712" r:id="rId5"/>
    <p:sldLayoutId id="2147484713" r:id="rId6"/>
    <p:sldLayoutId id="2147484714" r:id="rId7"/>
    <p:sldLayoutId id="2147484715" r:id="rId8"/>
    <p:sldLayoutId id="2147484716" r:id="rId9"/>
    <p:sldLayoutId id="2147484717" r:id="rId10"/>
    <p:sldLayoutId id="2147484718"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accent1">
                    <a:lumMod val="50000"/>
                  </a:schemeClr>
                </a:solidFill>
                <a:effectLst>
                  <a:outerShdw blurRad="38100" dist="38100" dir="2700000" algn="tl">
                    <a:srgbClr val="000000">
                      <a:alpha val="43137"/>
                    </a:srgbClr>
                  </a:outerShdw>
                </a:effectLst>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8" name="Rectangle 7">
            <a:extLst>
              <a:ext uri="{FF2B5EF4-FFF2-40B4-BE49-F238E27FC236}">
                <a16:creationId xmlns:a16="http://schemas.microsoft.com/office/drawing/2014/main" id="{13B5871C-F486-4F09-8BE2-8BBC635C5236}"/>
              </a:ext>
            </a:extLst>
          </p:cNvPr>
          <p:cNvSpPr/>
          <p:nvPr/>
        </p:nvSpPr>
        <p:spPr>
          <a:xfrm>
            <a:off x="1401798" y="890974"/>
            <a:ext cx="3940118"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58:14–15.</a:t>
            </a:r>
          </a:p>
        </p:txBody>
      </p:sp>
      <p:sp>
        <p:nvSpPr>
          <p:cNvPr id="7" name="Rectangle 6">
            <a:extLst>
              <a:ext uri="{FF2B5EF4-FFF2-40B4-BE49-F238E27FC236}">
                <a16:creationId xmlns:a16="http://schemas.microsoft.com/office/drawing/2014/main" id="{49089A5A-D07A-4F93-8264-34E8D5362094}"/>
              </a:ext>
            </a:extLst>
          </p:cNvPr>
          <p:cNvSpPr/>
          <p:nvPr/>
        </p:nvSpPr>
        <p:spPr>
          <a:xfrm>
            <a:off x="1415050" y="1224824"/>
            <a:ext cx="8815628" cy="1200329"/>
          </a:xfrm>
          <a:prstGeom prst="rect">
            <a:avLst/>
          </a:prstGeom>
        </p:spPr>
        <p:txBody>
          <a:bodyPr wrap="square">
            <a:spAutoFit/>
          </a:bodyPr>
          <a:lstStyle/>
          <a:p>
            <a:pPr algn="just" fontAlgn="base"/>
            <a:r>
              <a:rPr lang="en-US" b="1" i="1" dirty="0">
                <a:solidFill>
                  <a:schemeClr val="bg1"/>
                </a:solidFill>
                <a:latin typeface="Palatino"/>
              </a:rPr>
              <a:t>14 </a:t>
            </a:r>
            <a:r>
              <a:rPr lang="en-US" i="1" dirty="0">
                <a:solidFill>
                  <a:schemeClr val="bg1"/>
                </a:solidFill>
                <a:latin typeface="Palatino"/>
              </a:rPr>
              <a:t>Yea, for this cause I have sent you hither, and have selected my servant Edward Partridge, and have appointed unto him his mission in this land.</a:t>
            </a:r>
          </a:p>
          <a:p>
            <a:pPr algn="just" fontAlgn="base"/>
            <a:r>
              <a:rPr lang="en-US" b="1" i="1" dirty="0">
                <a:solidFill>
                  <a:schemeClr val="bg1"/>
                </a:solidFill>
                <a:latin typeface="Palatino"/>
              </a:rPr>
              <a:t>15 </a:t>
            </a:r>
            <a:r>
              <a:rPr lang="en-US" i="1" dirty="0">
                <a:solidFill>
                  <a:schemeClr val="bg1"/>
                </a:solidFill>
                <a:latin typeface="Palatino"/>
              </a:rPr>
              <a:t>But if he repent not of his sins, which are unbelief and blindness of heart, let him take heed lest he fall.</a:t>
            </a:r>
            <a:endParaRPr lang="en-US" b="0" i="1" dirty="0">
              <a:solidFill>
                <a:schemeClr val="bg1"/>
              </a:solidFill>
              <a:effectLst/>
              <a:latin typeface="Palatino"/>
            </a:endParaRPr>
          </a:p>
        </p:txBody>
      </p:sp>
      <p:sp>
        <p:nvSpPr>
          <p:cNvPr id="9" name="Rectangle 8">
            <a:extLst>
              <a:ext uri="{FF2B5EF4-FFF2-40B4-BE49-F238E27FC236}">
                <a16:creationId xmlns:a16="http://schemas.microsoft.com/office/drawing/2014/main" id="{50617638-4074-4D46-99F7-3607CE859BE4}"/>
              </a:ext>
            </a:extLst>
          </p:cNvPr>
          <p:cNvSpPr/>
          <p:nvPr/>
        </p:nvSpPr>
        <p:spPr>
          <a:xfrm>
            <a:off x="1415049" y="2782669"/>
            <a:ext cx="8815627" cy="646331"/>
          </a:xfrm>
          <a:prstGeom prst="rect">
            <a:avLst/>
          </a:prstGeom>
        </p:spPr>
        <p:txBody>
          <a:bodyPr wrap="square">
            <a:spAutoFit/>
          </a:bodyPr>
          <a:lstStyle/>
          <a:p>
            <a:pPr algn="just"/>
            <a:r>
              <a:rPr lang="en-US" b="1" dirty="0">
                <a:solidFill>
                  <a:schemeClr val="accent6">
                    <a:lumMod val="50000"/>
                  </a:schemeClr>
                </a:solidFill>
              </a:rPr>
              <a:t>How might the truths revealed in that verse have helped Bishop Partridge choose to repent for arguing with the Prophet about which parcels of land should be purchased? </a:t>
            </a:r>
          </a:p>
        </p:txBody>
      </p:sp>
      <p:sp>
        <p:nvSpPr>
          <p:cNvPr id="10" name="Rectangle 9">
            <a:extLst>
              <a:ext uri="{FF2B5EF4-FFF2-40B4-BE49-F238E27FC236}">
                <a16:creationId xmlns:a16="http://schemas.microsoft.com/office/drawing/2014/main" id="{D86F0BA1-4E1D-417E-960D-A3E90B597EC4}"/>
              </a:ext>
            </a:extLst>
          </p:cNvPr>
          <p:cNvSpPr/>
          <p:nvPr/>
        </p:nvSpPr>
        <p:spPr>
          <a:xfrm>
            <a:off x="1415049" y="3786517"/>
            <a:ext cx="8815626" cy="646331"/>
          </a:xfrm>
          <a:prstGeom prst="rect">
            <a:avLst/>
          </a:prstGeom>
        </p:spPr>
        <p:txBody>
          <a:bodyPr wrap="square">
            <a:spAutoFit/>
          </a:bodyPr>
          <a:lstStyle/>
          <a:p>
            <a:pPr algn="just"/>
            <a:r>
              <a:rPr lang="en-US" b="1" dirty="0">
                <a:solidFill>
                  <a:schemeClr val="accent6">
                    <a:lumMod val="50000"/>
                  </a:schemeClr>
                </a:solidFill>
              </a:rPr>
              <a:t>How can the truths revealed in Doctrine and Covenants 58:3 help us respond to the Lord’s commandments with faith instead of unbelief and blindness of heart? </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3" name="Rectangle 2">
            <a:extLst>
              <a:ext uri="{FF2B5EF4-FFF2-40B4-BE49-F238E27FC236}">
                <a16:creationId xmlns:a16="http://schemas.microsoft.com/office/drawing/2014/main" id="{9FB5918A-760F-42E3-971C-E862A3C6E1DB}"/>
              </a:ext>
            </a:extLst>
          </p:cNvPr>
          <p:cNvSpPr/>
          <p:nvPr/>
        </p:nvSpPr>
        <p:spPr>
          <a:xfrm>
            <a:off x="1295776" y="550282"/>
            <a:ext cx="4048168" cy="400110"/>
          </a:xfrm>
          <a:prstGeom prst="rect">
            <a:avLst/>
          </a:prstGeom>
        </p:spPr>
        <p:txBody>
          <a:bodyPr wrap="squar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58:16–20.</a:t>
            </a:r>
          </a:p>
        </p:txBody>
      </p:sp>
      <p:sp>
        <p:nvSpPr>
          <p:cNvPr id="4" name="Rectangle 3">
            <a:extLst>
              <a:ext uri="{FF2B5EF4-FFF2-40B4-BE49-F238E27FC236}">
                <a16:creationId xmlns:a16="http://schemas.microsoft.com/office/drawing/2014/main" id="{6363CD87-C843-459A-97D9-751DFA84A10C}"/>
              </a:ext>
            </a:extLst>
          </p:cNvPr>
          <p:cNvSpPr/>
          <p:nvPr/>
        </p:nvSpPr>
        <p:spPr>
          <a:xfrm>
            <a:off x="1314183" y="890974"/>
            <a:ext cx="9035763" cy="2062103"/>
          </a:xfrm>
          <a:prstGeom prst="rect">
            <a:avLst/>
          </a:prstGeom>
        </p:spPr>
        <p:txBody>
          <a:bodyPr wrap="square">
            <a:spAutoFit/>
          </a:bodyPr>
          <a:lstStyle/>
          <a:p>
            <a:pPr algn="just" fontAlgn="base"/>
            <a:r>
              <a:rPr lang="en-US" sz="1600" b="1" i="1" dirty="0">
                <a:solidFill>
                  <a:schemeClr val="bg1"/>
                </a:solidFill>
                <a:latin typeface="Palatino"/>
              </a:rPr>
              <a:t>16 </a:t>
            </a:r>
            <a:r>
              <a:rPr lang="en-US" sz="1600" i="1" dirty="0">
                <a:solidFill>
                  <a:schemeClr val="bg1"/>
                </a:solidFill>
                <a:latin typeface="Palatino"/>
              </a:rPr>
              <a:t>Behold his mission is given unto him, and it shall not be given again.</a:t>
            </a:r>
          </a:p>
          <a:p>
            <a:pPr algn="just" fontAlgn="base"/>
            <a:r>
              <a:rPr lang="en-US" sz="1600" b="1" i="1" dirty="0">
                <a:solidFill>
                  <a:schemeClr val="bg1"/>
                </a:solidFill>
                <a:latin typeface="Palatino"/>
              </a:rPr>
              <a:t>17 </a:t>
            </a:r>
            <a:r>
              <a:rPr lang="en-US" sz="1600" i="1" dirty="0">
                <a:solidFill>
                  <a:schemeClr val="bg1"/>
                </a:solidFill>
                <a:latin typeface="Palatino"/>
              </a:rPr>
              <a:t>And whoso standeth in this mission is appointed to be a judgein Israel, like as it was in ancient days, to divide the lands of the heritage of God unto his children;</a:t>
            </a:r>
          </a:p>
          <a:p>
            <a:pPr algn="just" fontAlgn="base"/>
            <a:r>
              <a:rPr lang="en-US" sz="1600" b="1" i="1" dirty="0">
                <a:solidFill>
                  <a:schemeClr val="bg1"/>
                </a:solidFill>
                <a:latin typeface="Palatino"/>
              </a:rPr>
              <a:t>18 </a:t>
            </a:r>
            <a:r>
              <a:rPr lang="en-US" sz="1600" i="1" dirty="0">
                <a:solidFill>
                  <a:schemeClr val="bg1"/>
                </a:solidFill>
                <a:latin typeface="Palatino"/>
              </a:rPr>
              <a:t>And to judge his people by the testimony of the just, and by the assistance of his counselors, according to the laws of the kingdom which are given by the prophets of God.</a:t>
            </a:r>
          </a:p>
          <a:p>
            <a:pPr algn="just" fontAlgn="base"/>
            <a:r>
              <a:rPr lang="en-US" sz="1600" b="1" i="1" dirty="0">
                <a:solidFill>
                  <a:schemeClr val="bg1"/>
                </a:solidFill>
                <a:latin typeface="Palatino"/>
              </a:rPr>
              <a:t>19 </a:t>
            </a:r>
            <a:r>
              <a:rPr lang="en-US" sz="1600" i="1" dirty="0">
                <a:solidFill>
                  <a:schemeClr val="bg1"/>
                </a:solidFill>
                <a:latin typeface="Palatino"/>
              </a:rPr>
              <a:t>For verily I say unto you, my law shall be kept on this land.</a:t>
            </a:r>
          </a:p>
          <a:p>
            <a:pPr algn="just" fontAlgn="base"/>
            <a:r>
              <a:rPr lang="en-US" sz="1600" b="1" i="1" dirty="0">
                <a:solidFill>
                  <a:schemeClr val="bg1"/>
                </a:solidFill>
                <a:latin typeface="Palatino"/>
              </a:rPr>
              <a:t>20 </a:t>
            </a:r>
            <a:r>
              <a:rPr lang="en-US" sz="1600" i="1" dirty="0">
                <a:solidFill>
                  <a:schemeClr val="bg1"/>
                </a:solidFill>
                <a:latin typeface="Palatino"/>
              </a:rPr>
              <a:t>Let no man think he is ruler; but let God rule him that judgeth, according to the counsel of his own will, or, in other words, him that counseleth or sitteth upon the judgment seat.</a:t>
            </a:r>
            <a:endParaRPr lang="en-US" sz="1600" b="0" i="1" dirty="0">
              <a:solidFill>
                <a:schemeClr val="bg1"/>
              </a:solidFill>
              <a:effectLst/>
              <a:latin typeface="Palatino"/>
            </a:endParaRPr>
          </a:p>
        </p:txBody>
      </p:sp>
      <p:sp>
        <p:nvSpPr>
          <p:cNvPr id="2" name="Rectangle 1">
            <a:extLst>
              <a:ext uri="{FF2B5EF4-FFF2-40B4-BE49-F238E27FC236}">
                <a16:creationId xmlns:a16="http://schemas.microsoft.com/office/drawing/2014/main" id="{619BB3F9-DD54-4830-AF9D-DE9ADBC791D4}"/>
              </a:ext>
            </a:extLst>
          </p:cNvPr>
          <p:cNvSpPr/>
          <p:nvPr/>
        </p:nvSpPr>
        <p:spPr>
          <a:xfrm>
            <a:off x="1314183" y="3043103"/>
            <a:ext cx="6167971" cy="369332"/>
          </a:xfrm>
          <a:prstGeom prst="rect">
            <a:avLst/>
          </a:prstGeom>
        </p:spPr>
        <p:txBody>
          <a:bodyPr wrap="none">
            <a:spAutoFit/>
          </a:bodyPr>
          <a:lstStyle/>
          <a:p>
            <a:r>
              <a:rPr lang="en-US" b="1" dirty="0">
                <a:solidFill>
                  <a:schemeClr val="accent6">
                    <a:lumMod val="50000"/>
                  </a:schemeClr>
                </a:solidFill>
              </a:rPr>
              <a:t>According to these verses, what is a bishop’s responsibility? </a:t>
            </a:r>
          </a:p>
        </p:txBody>
      </p:sp>
      <p:sp>
        <p:nvSpPr>
          <p:cNvPr id="5" name="Rectangle 4">
            <a:extLst>
              <a:ext uri="{FF2B5EF4-FFF2-40B4-BE49-F238E27FC236}">
                <a16:creationId xmlns:a16="http://schemas.microsoft.com/office/drawing/2014/main" id="{9760BC15-BB90-428F-BC16-422B966E0A5B}"/>
              </a:ext>
            </a:extLst>
          </p:cNvPr>
          <p:cNvSpPr/>
          <p:nvPr/>
        </p:nvSpPr>
        <p:spPr>
          <a:xfrm>
            <a:off x="1314183" y="3720258"/>
            <a:ext cx="7134995" cy="369332"/>
          </a:xfrm>
          <a:prstGeom prst="rect">
            <a:avLst/>
          </a:prstGeom>
        </p:spPr>
        <p:txBody>
          <a:bodyPr wrap="square">
            <a:spAutoFit/>
          </a:bodyPr>
          <a:lstStyle/>
          <a:p>
            <a:r>
              <a:rPr lang="en-US" b="1" dirty="0">
                <a:solidFill>
                  <a:schemeClr val="accent6">
                    <a:lumMod val="50000"/>
                  </a:schemeClr>
                </a:solidFill>
              </a:rPr>
              <a:t>What are some ways bishops are to judge the Lord’s people today? </a:t>
            </a:r>
          </a:p>
        </p:txBody>
      </p:sp>
    </p:spTree>
    <p:extLst>
      <p:ext uri="{BB962C8B-B14F-4D97-AF65-F5344CB8AC3E}">
        <p14:creationId xmlns:p14="http://schemas.microsoft.com/office/powerpoint/2010/main" val="954848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2" name="Rectangle 1">
            <a:extLst>
              <a:ext uri="{FF2B5EF4-FFF2-40B4-BE49-F238E27FC236}">
                <a16:creationId xmlns:a16="http://schemas.microsoft.com/office/drawing/2014/main" id="{9972F885-75C2-4262-AB82-D534D223803E}"/>
              </a:ext>
            </a:extLst>
          </p:cNvPr>
          <p:cNvSpPr/>
          <p:nvPr/>
        </p:nvSpPr>
        <p:spPr>
          <a:xfrm>
            <a:off x="2803271" y="2828835"/>
            <a:ext cx="6585457" cy="1200329"/>
          </a:xfrm>
          <a:prstGeom prst="rect">
            <a:avLst/>
          </a:prstGeom>
        </p:spPr>
        <p:txBody>
          <a:bodyPr wrap="none">
            <a:spAutoFit/>
          </a:bodyPr>
          <a:lstStyle/>
          <a:p>
            <a:pPr algn="ctr"/>
            <a:r>
              <a:rPr lang="en-US" sz="3600" dirty="0">
                <a:solidFill>
                  <a:schemeClr val="accent6">
                    <a:lumMod val="75000"/>
                  </a:schemeClr>
                </a:solidFill>
                <a:latin typeface="Bahnschrift SemiBold SemiConden" panose="020B0502040204020203" pitchFamily="34" charset="0"/>
              </a:rPr>
              <a:t>“The Lord counsels the Saints to use </a:t>
            </a:r>
          </a:p>
          <a:p>
            <a:pPr algn="ctr"/>
            <a:r>
              <a:rPr lang="en-US" sz="3600" dirty="0">
                <a:solidFill>
                  <a:schemeClr val="accent6">
                    <a:lumMod val="75000"/>
                  </a:schemeClr>
                </a:solidFill>
                <a:latin typeface="Bahnschrift SemiBold SemiConden" panose="020B0502040204020203" pitchFamily="34" charset="0"/>
              </a:rPr>
              <a:t>their agency to do good”</a:t>
            </a:r>
          </a:p>
        </p:txBody>
      </p:sp>
      <p:sp>
        <p:nvSpPr>
          <p:cNvPr id="4" name="Rectangle 3">
            <a:extLst>
              <a:ext uri="{FF2B5EF4-FFF2-40B4-BE49-F238E27FC236}">
                <a16:creationId xmlns:a16="http://schemas.microsoft.com/office/drawing/2014/main" id="{FDD6BA30-2F52-4DFD-B524-F8B2D31DA699}"/>
              </a:ext>
            </a:extLst>
          </p:cNvPr>
          <p:cNvSpPr/>
          <p:nvPr/>
        </p:nvSpPr>
        <p:spPr>
          <a:xfrm>
            <a:off x="1401798" y="890974"/>
            <a:ext cx="3933834"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58:24–33.</a:t>
            </a:r>
          </a:p>
        </p:txBody>
      </p:sp>
    </p:spTree>
    <p:extLst>
      <p:ext uri="{BB962C8B-B14F-4D97-AF65-F5344CB8AC3E}">
        <p14:creationId xmlns:p14="http://schemas.microsoft.com/office/powerpoint/2010/main" val="2974315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6" name="Rectangle 5">
            <a:extLst>
              <a:ext uri="{FF2B5EF4-FFF2-40B4-BE49-F238E27FC236}">
                <a16:creationId xmlns:a16="http://schemas.microsoft.com/office/drawing/2014/main" id="{CE7A9309-9561-4211-8AFE-EC974349BC3C}"/>
              </a:ext>
            </a:extLst>
          </p:cNvPr>
          <p:cNvSpPr/>
          <p:nvPr/>
        </p:nvSpPr>
        <p:spPr>
          <a:xfrm>
            <a:off x="1233782" y="890974"/>
            <a:ext cx="3974165" cy="369332"/>
          </a:xfrm>
          <a:prstGeom prst="rect">
            <a:avLst/>
          </a:prstGeom>
        </p:spPr>
        <p:txBody>
          <a:bodyPr wrap="none">
            <a:spAutoFit/>
          </a:bodyPr>
          <a:lstStyle/>
          <a:p>
            <a:r>
              <a:rPr lang="en-US" b="1" dirty="0">
                <a:solidFill>
                  <a:schemeClr val="accent6">
                    <a:lumMod val="50000"/>
                  </a:schemeClr>
                </a:solidFill>
              </a:rPr>
              <a:t>Which of the following should you do?</a:t>
            </a:r>
          </a:p>
        </p:txBody>
      </p:sp>
      <p:sp>
        <p:nvSpPr>
          <p:cNvPr id="7" name="Rectangle 6">
            <a:extLst>
              <a:ext uri="{FF2B5EF4-FFF2-40B4-BE49-F238E27FC236}">
                <a16:creationId xmlns:a16="http://schemas.microsoft.com/office/drawing/2014/main" id="{979FCDF3-2F41-45A4-BF4B-7683499AD913}"/>
              </a:ext>
            </a:extLst>
          </p:cNvPr>
          <p:cNvSpPr/>
          <p:nvPr/>
        </p:nvSpPr>
        <p:spPr>
          <a:xfrm>
            <a:off x="1233782" y="1481795"/>
            <a:ext cx="4265527" cy="369332"/>
          </a:xfrm>
          <a:prstGeom prst="rect">
            <a:avLst/>
          </a:prstGeom>
        </p:spPr>
        <p:txBody>
          <a:bodyPr wrap="none">
            <a:spAutoFit/>
          </a:bodyPr>
          <a:lstStyle/>
          <a:p>
            <a:r>
              <a:rPr lang="en-US" dirty="0">
                <a:solidFill>
                  <a:schemeClr val="bg1"/>
                </a:solidFill>
                <a:effectLst>
                  <a:outerShdw blurRad="38100" dist="38100" dir="2700000" algn="tl">
                    <a:srgbClr val="000000">
                      <a:alpha val="43137"/>
                    </a:srgbClr>
                  </a:outerShdw>
                </a:effectLst>
              </a:rPr>
              <a:t>a. Wait for the Spirit to prompt you to help.</a:t>
            </a:r>
          </a:p>
        </p:txBody>
      </p:sp>
      <p:sp>
        <p:nvSpPr>
          <p:cNvPr id="8" name="Rectangle 7">
            <a:extLst>
              <a:ext uri="{FF2B5EF4-FFF2-40B4-BE49-F238E27FC236}">
                <a16:creationId xmlns:a16="http://schemas.microsoft.com/office/drawing/2014/main" id="{90F502C1-FF2B-4B58-BA1B-2097BE6106FA}"/>
              </a:ext>
            </a:extLst>
          </p:cNvPr>
          <p:cNvSpPr/>
          <p:nvPr/>
        </p:nvSpPr>
        <p:spPr>
          <a:xfrm>
            <a:off x="5817357" y="1481795"/>
            <a:ext cx="4659096" cy="369332"/>
          </a:xfrm>
          <a:prstGeom prst="rect">
            <a:avLst/>
          </a:prstGeom>
        </p:spPr>
        <p:txBody>
          <a:bodyPr wrap="none">
            <a:spAutoFit/>
          </a:bodyPr>
          <a:lstStyle/>
          <a:p>
            <a:r>
              <a:rPr lang="en-US" dirty="0">
                <a:solidFill>
                  <a:schemeClr val="bg1"/>
                </a:solidFill>
                <a:effectLst>
                  <a:outerShdw blurRad="38100" dist="38100" dir="2700000" algn="tl">
                    <a:srgbClr val="000000">
                      <a:alpha val="43137"/>
                    </a:srgbClr>
                  </a:outerShdw>
                </a:effectLst>
              </a:rPr>
              <a:t>b. Wait for someone else to tell you what to do.</a:t>
            </a:r>
          </a:p>
        </p:txBody>
      </p:sp>
      <p:sp>
        <p:nvSpPr>
          <p:cNvPr id="12" name="Rectangle 11">
            <a:extLst>
              <a:ext uri="{FF2B5EF4-FFF2-40B4-BE49-F238E27FC236}">
                <a16:creationId xmlns:a16="http://schemas.microsoft.com/office/drawing/2014/main" id="{0EB11652-1780-4EE1-9747-22B0CC316EC9}"/>
              </a:ext>
            </a:extLst>
          </p:cNvPr>
          <p:cNvSpPr/>
          <p:nvPr/>
        </p:nvSpPr>
        <p:spPr>
          <a:xfrm>
            <a:off x="1233782" y="1887950"/>
            <a:ext cx="4529253" cy="369332"/>
          </a:xfrm>
          <a:prstGeom prst="rect">
            <a:avLst/>
          </a:prstGeom>
        </p:spPr>
        <p:txBody>
          <a:bodyPr wrap="none">
            <a:spAutoFit/>
          </a:bodyPr>
          <a:lstStyle/>
          <a:p>
            <a:r>
              <a:rPr lang="en-US" dirty="0">
                <a:solidFill>
                  <a:schemeClr val="bg1"/>
                </a:solidFill>
                <a:effectLst>
                  <a:outerShdw blurRad="38100" dist="38100" dir="2700000" algn="tl">
                    <a:srgbClr val="000000">
                      <a:alpha val="43137"/>
                    </a:srgbClr>
                  </a:outerShdw>
                </a:effectLst>
              </a:rPr>
              <a:t>c. Wait to see if someone else is going to help.</a:t>
            </a:r>
          </a:p>
        </p:txBody>
      </p:sp>
      <p:sp>
        <p:nvSpPr>
          <p:cNvPr id="13" name="Rectangle 12">
            <a:extLst>
              <a:ext uri="{FF2B5EF4-FFF2-40B4-BE49-F238E27FC236}">
                <a16:creationId xmlns:a16="http://schemas.microsoft.com/office/drawing/2014/main" id="{081918AF-C8C0-4D4E-9F5D-A31479380C3E}"/>
              </a:ext>
            </a:extLst>
          </p:cNvPr>
          <p:cNvSpPr/>
          <p:nvPr/>
        </p:nvSpPr>
        <p:spPr>
          <a:xfrm>
            <a:off x="5817357" y="1887950"/>
            <a:ext cx="4003019" cy="369332"/>
          </a:xfrm>
          <a:prstGeom prst="rect">
            <a:avLst/>
          </a:prstGeom>
        </p:spPr>
        <p:txBody>
          <a:bodyPr wrap="none">
            <a:spAutoFit/>
          </a:bodyPr>
          <a:lstStyle/>
          <a:p>
            <a:r>
              <a:rPr lang="en-US" dirty="0">
                <a:solidFill>
                  <a:schemeClr val="bg1"/>
                </a:solidFill>
                <a:effectLst>
                  <a:outerShdw blurRad="38100" dist="38100" dir="2700000" algn="tl">
                    <a:srgbClr val="000000">
                      <a:alpha val="43137"/>
                    </a:srgbClr>
                  </a:outerShdw>
                </a:effectLst>
              </a:rPr>
              <a:t>d. Immediately help the person who fell.</a:t>
            </a:r>
          </a:p>
        </p:txBody>
      </p:sp>
      <p:sp>
        <p:nvSpPr>
          <p:cNvPr id="14" name="Rectangle 13">
            <a:extLst>
              <a:ext uri="{FF2B5EF4-FFF2-40B4-BE49-F238E27FC236}">
                <a16:creationId xmlns:a16="http://schemas.microsoft.com/office/drawing/2014/main" id="{61305B1D-A042-4DB4-BCD4-E8B14D2997CD}"/>
              </a:ext>
            </a:extLst>
          </p:cNvPr>
          <p:cNvSpPr/>
          <p:nvPr/>
        </p:nvSpPr>
        <p:spPr>
          <a:xfrm>
            <a:off x="1233782" y="2615505"/>
            <a:ext cx="8983644" cy="369332"/>
          </a:xfrm>
          <a:prstGeom prst="rect">
            <a:avLst/>
          </a:prstGeom>
        </p:spPr>
        <p:txBody>
          <a:bodyPr wrap="square">
            <a:spAutoFit/>
          </a:bodyPr>
          <a:lstStyle/>
          <a:p>
            <a:r>
              <a:rPr lang="en-US" b="1" dirty="0">
                <a:solidFill>
                  <a:schemeClr val="accent6">
                    <a:lumMod val="50000"/>
                  </a:schemeClr>
                </a:solidFill>
              </a:rPr>
              <a:t>Why is it important to help the person without waiting for directions from someone else?</a:t>
            </a:r>
          </a:p>
        </p:txBody>
      </p:sp>
      <p:sp>
        <p:nvSpPr>
          <p:cNvPr id="15" name="Rectangle 14">
            <a:extLst>
              <a:ext uri="{FF2B5EF4-FFF2-40B4-BE49-F238E27FC236}">
                <a16:creationId xmlns:a16="http://schemas.microsoft.com/office/drawing/2014/main" id="{9D1599D0-B905-45C6-A9A2-05303BC09C04}"/>
              </a:ext>
            </a:extLst>
          </p:cNvPr>
          <p:cNvSpPr/>
          <p:nvPr/>
        </p:nvSpPr>
        <p:spPr>
          <a:xfrm>
            <a:off x="1274113" y="3136181"/>
            <a:ext cx="3967368"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58:26–28.</a:t>
            </a:r>
          </a:p>
        </p:txBody>
      </p:sp>
      <p:sp>
        <p:nvSpPr>
          <p:cNvPr id="16" name="Rectangle 15">
            <a:extLst>
              <a:ext uri="{FF2B5EF4-FFF2-40B4-BE49-F238E27FC236}">
                <a16:creationId xmlns:a16="http://schemas.microsoft.com/office/drawing/2014/main" id="{C0088082-A67C-4A41-8038-FC0390587687}"/>
              </a:ext>
            </a:extLst>
          </p:cNvPr>
          <p:cNvSpPr/>
          <p:nvPr/>
        </p:nvSpPr>
        <p:spPr>
          <a:xfrm>
            <a:off x="1274112" y="3429000"/>
            <a:ext cx="9102339" cy="1569660"/>
          </a:xfrm>
          <a:prstGeom prst="rect">
            <a:avLst/>
          </a:prstGeom>
        </p:spPr>
        <p:txBody>
          <a:bodyPr wrap="square">
            <a:spAutoFit/>
          </a:bodyPr>
          <a:lstStyle/>
          <a:p>
            <a:pPr algn="just" fontAlgn="base"/>
            <a:r>
              <a:rPr lang="en-US" sz="1600" b="1" i="1" dirty="0">
                <a:solidFill>
                  <a:schemeClr val="bg1"/>
                </a:solidFill>
                <a:latin typeface="Palatino"/>
              </a:rPr>
              <a:t>26 </a:t>
            </a:r>
            <a:r>
              <a:rPr lang="en-US" sz="1600" i="1" dirty="0">
                <a:solidFill>
                  <a:schemeClr val="bg1"/>
                </a:solidFill>
                <a:latin typeface="Palatino"/>
              </a:rPr>
              <a:t>For behold, it is not meet that I should command in all things; for he that is compelled in all things, the same is a slothful and not a wise servant; wherefore he receiveth no reward.</a:t>
            </a:r>
          </a:p>
          <a:p>
            <a:pPr algn="just" fontAlgn="base"/>
            <a:r>
              <a:rPr lang="en-US" sz="1600" b="1" i="1" dirty="0">
                <a:solidFill>
                  <a:schemeClr val="bg1"/>
                </a:solidFill>
                <a:latin typeface="Palatino"/>
              </a:rPr>
              <a:t>27 </a:t>
            </a:r>
            <a:r>
              <a:rPr lang="en-US" sz="1600" i="1" dirty="0">
                <a:solidFill>
                  <a:schemeClr val="bg1"/>
                </a:solidFill>
                <a:latin typeface="Palatino"/>
              </a:rPr>
              <a:t>Verily I say, men should be anxiously engaged in a good cause, and do many things of their own free will, and bring to pass much righteousness;</a:t>
            </a:r>
          </a:p>
          <a:p>
            <a:pPr algn="just" fontAlgn="base"/>
            <a:r>
              <a:rPr lang="en-US" sz="1600" b="1" i="1" dirty="0">
                <a:solidFill>
                  <a:schemeClr val="bg1"/>
                </a:solidFill>
                <a:latin typeface="Palatino"/>
              </a:rPr>
              <a:t>28 </a:t>
            </a:r>
            <a:r>
              <a:rPr lang="en-US" sz="1600" i="1" dirty="0">
                <a:solidFill>
                  <a:schemeClr val="bg1"/>
                </a:solidFill>
                <a:latin typeface="Palatino"/>
              </a:rPr>
              <a:t>For the power is in them, wherein they are agents unto themselves. And inasmuch as men do good they shall in nowise lose their reward.</a:t>
            </a:r>
            <a:endParaRPr lang="en-US" sz="1600" b="0" i="1" dirty="0">
              <a:solidFill>
                <a:schemeClr val="bg1"/>
              </a:solidFill>
              <a:effectLst/>
              <a:latin typeface="Palatino"/>
            </a:endParaRPr>
          </a:p>
        </p:txBody>
      </p:sp>
      <p:sp>
        <p:nvSpPr>
          <p:cNvPr id="17" name="Rectangle 16">
            <a:extLst>
              <a:ext uri="{FF2B5EF4-FFF2-40B4-BE49-F238E27FC236}">
                <a16:creationId xmlns:a16="http://schemas.microsoft.com/office/drawing/2014/main" id="{FB1147EC-9438-4BE3-B71F-50A672BE7206}"/>
              </a:ext>
            </a:extLst>
          </p:cNvPr>
          <p:cNvSpPr/>
          <p:nvPr/>
        </p:nvSpPr>
        <p:spPr>
          <a:xfrm>
            <a:off x="1274112" y="5015948"/>
            <a:ext cx="4655442" cy="369332"/>
          </a:xfrm>
          <a:prstGeom prst="rect">
            <a:avLst/>
          </a:prstGeom>
        </p:spPr>
        <p:txBody>
          <a:bodyPr wrap="none">
            <a:spAutoFit/>
          </a:bodyPr>
          <a:lstStyle/>
          <a:p>
            <a:r>
              <a:rPr lang="en-US" b="1" dirty="0">
                <a:solidFill>
                  <a:schemeClr val="accent6">
                    <a:lumMod val="50000"/>
                  </a:schemeClr>
                </a:solidFill>
              </a:rPr>
              <a:t>What truths did you discover inverses 26–28?</a:t>
            </a:r>
          </a:p>
        </p:txBody>
      </p:sp>
      <p:sp>
        <p:nvSpPr>
          <p:cNvPr id="19" name="Rectangle 18">
            <a:extLst>
              <a:ext uri="{FF2B5EF4-FFF2-40B4-BE49-F238E27FC236}">
                <a16:creationId xmlns:a16="http://schemas.microsoft.com/office/drawing/2014/main" id="{FFB835AC-1458-423B-ACF9-BC2185C25AEB}"/>
              </a:ext>
            </a:extLst>
          </p:cNvPr>
          <p:cNvSpPr/>
          <p:nvPr/>
        </p:nvSpPr>
        <p:spPr>
          <a:xfrm>
            <a:off x="1274111" y="5291479"/>
            <a:ext cx="9102339" cy="923330"/>
          </a:xfrm>
          <a:prstGeom prst="rect">
            <a:avLst/>
          </a:prstGeom>
        </p:spPr>
        <p:txBody>
          <a:bodyPr wrap="square">
            <a:spAutoFit/>
          </a:bodyPr>
          <a:lstStyle/>
          <a:p>
            <a:pPr algn="just"/>
            <a:r>
              <a:rPr lang="en-US" dirty="0">
                <a:solidFill>
                  <a:schemeClr val="bg1"/>
                </a:solidFill>
                <a:effectLst>
                  <a:outerShdw blurRad="38100" dist="38100" dir="2700000" algn="tl">
                    <a:srgbClr val="000000">
                      <a:alpha val="43137"/>
                    </a:srgbClr>
                  </a:outerShdw>
                </a:effectLst>
              </a:rPr>
              <a:t>We have power to choose to act for ourselves. If we wait for the Lord to tell us everything we should do, we will lose our reward. If we use our agency to do things that bring to pass righteousness, we will be rewarded.</a:t>
            </a:r>
          </a:p>
        </p:txBody>
      </p:sp>
    </p:spTree>
    <p:extLst>
      <p:ext uri="{BB962C8B-B14F-4D97-AF65-F5344CB8AC3E}">
        <p14:creationId xmlns:p14="http://schemas.microsoft.com/office/powerpoint/2010/main" val="41836850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1000"/>
                                        <p:tgtEl>
                                          <p:spTgt spid="13">
                                            <p:txEl>
                                              <p:pRg st="0" end="0"/>
                                            </p:txEl>
                                          </p:spTgt>
                                        </p:tgtEl>
                                      </p:cBhvr>
                                    </p:animEffect>
                                    <p:anim calcmode="lin" valueType="num">
                                      <p:cBhvr>
                                        <p:cTn id="29"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strips(downRight)">
                                      <p:cBhvr>
                                        <p:cTn id="35" dur="10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1000"/>
                                        <p:tgtEl>
                                          <p:spTgt spid="16"/>
                                        </p:tgtEl>
                                        <p:attrNameLst>
                                          <p:attrName>ppt_y</p:attrName>
                                        </p:attrNameLst>
                                      </p:cBhvr>
                                      <p:tavLst>
                                        <p:tav tm="0">
                                          <p:val>
                                            <p:strVal val="#ppt_y+#ppt_h*1.125000"/>
                                          </p:val>
                                        </p:tav>
                                        <p:tav tm="100000">
                                          <p:val>
                                            <p:strVal val="#ppt_y"/>
                                          </p:val>
                                        </p:tav>
                                      </p:tavLst>
                                    </p:anim>
                                    <p:animEffect transition="in" filter="wipe(up)">
                                      <p:cBhvr>
                                        <p:cTn id="41" dur="1000"/>
                                        <p:tgtEl>
                                          <p:spTgt spid="16"/>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1000"/>
                                        <p:tgtEl>
                                          <p:spTgt spid="15"/>
                                        </p:tgtEl>
                                        <p:attrNameLst>
                                          <p:attrName>ppt_y</p:attrName>
                                        </p:attrNameLst>
                                      </p:cBhvr>
                                      <p:tavLst>
                                        <p:tav tm="0">
                                          <p:val>
                                            <p:strVal val="#ppt_y+#ppt_h*1.125000"/>
                                          </p:val>
                                        </p:tav>
                                        <p:tav tm="100000">
                                          <p:val>
                                            <p:strVal val="#ppt_y"/>
                                          </p:val>
                                        </p:tav>
                                      </p:tavLst>
                                    </p:anim>
                                    <p:animEffect transition="in" filter="wipe(up)">
                                      <p:cBhvr>
                                        <p:cTn id="45" dur="10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left)">
                                      <p:cBhvr>
                                        <p:cTn id="50" dur="125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barn(inVertical)">
                                      <p:cBhvr>
                                        <p:cTn id="55" dur="12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4" grpId="0"/>
      <p:bldP spid="15" grpId="0"/>
      <p:bldP spid="16" grpId="0"/>
      <p:bldP spid="17"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2" name="Rectangle 1">
            <a:extLst>
              <a:ext uri="{FF2B5EF4-FFF2-40B4-BE49-F238E27FC236}">
                <a16:creationId xmlns:a16="http://schemas.microsoft.com/office/drawing/2014/main" id="{87A33066-84D5-496B-83A7-943198860270}"/>
              </a:ext>
            </a:extLst>
          </p:cNvPr>
          <p:cNvSpPr/>
          <p:nvPr/>
        </p:nvSpPr>
        <p:spPr>
          <a:xfrm>
            <a:off x="1311964" y="890974"/>
            <a:ext cx="8905461" cy="646331"/>
          </a:xfrm>
          <a:prstGeom prst="rect">
            <a:avLst/>
          </a:prstGeom>
        </p:spPr>
        <p:txBody>
          <a:bodyPr wrap="square">
            <a:spAutoFit/>
          </a:bodyPr>
          <a:lstStyle/>
          <a:p>
            <a:pPr algn="just"/>
            <a:r>
              <a:rPr lang="en-US" b="1" dirty="0">
                <a:solidFill>
                  <a:schemeClr val="accent6">
                    <a:lumMod val="50000"/>
                  </a:schemeClr>
                </a:solidFill>
              </a:rPr>
              <a:t>What “reward” are these verses referring to? How can doing many good things of our own free will affect whether we receive eternal life?</a:t>
            </a:r>
          </a:p>
        </p:txBody>
      </p:sp>
      <p:sp>
        <p:nvSpPr>
          <p:cNvPr id="3" name="Rectangle 2">
            <a:extLst>
              <a:ext uri="{FF2B5EF4-FFF2-40B4-BE49-F238E27FC236}">
                <a16:creationId xmlns:a16="http://schemas.microsoft.com/office/drawing/2014/main" id="{A2B1F600-5C35-49F8-8083-B2D91FBC364E}"/>
              </a:ext>
            </a:extLst>
          </p:cNvPr>
          <p:cNvSpPr/>
          <p:nvPr/>
        </p:nvSpPr>
        <p:spPr>
          <a:xfrm>
            <a:off x="1311961" y="1610964"/>
            <a:ext cx="8905461" cy="646331"/>
          </a:xfrm>
          <a:prstGeom prst="rect">
            <a:avLst/>
          </a:prstGeom>
        </p:spPr>
        <p:txBody>
          <a:bodyPr wrap="square">
            <a:spAutoFit/>
          </a:bodyPr>
          <a:lstStyle/>
          <a:p>
            <a:pPr algn="just"/>
            <a:r>
              <a:rPr lang="en-US" b="1" dirty="0">
                <a:solidFill>
                  <a:schemeClr val="accent6">
                    <a:lumMod val="50000"/>
                  </a:schemeClr>
                </a:solidFill>
              </a:rPr>
              <a:t>What are some ways you can be anxiously engaged in doing good at home? At school? In your ward or branch?</a:t>
            </a:r>
          </a:p>
        </p:txBody>
      </p:sp>
      <p:sp>
        <p:nvSpPr>
          <p:cNvPr id="5" name="Rectangle 4">
            <a:extLst>
              <a:ext uri="{FF2B5EF4-FFF2-40B4-BE49-F238E27FC236}">
                <a16:creationId xmlns:a16="http://schemas.microsoft.com/office/drawing/2014/main" id="{F9A8BA83-35A8-40FF-800D-D11B37EB6EDA}"/>
              </a:ext>
            </a:extLst>
          </p:cNvPr>
          <p:cNvSpPr/>
          <p:nvPr/>
        </p:nvSpPr>
        <p:spPr>
          <a:xfrm>
            <a:off x="1311961" y="2330954"/>
            <a:ext cx="3946530"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58:29–33.</a:t>
            </a:r>
          </a:p>
        </p:txBody>
      </p:sp>
      <p:sp>
        <p:nvSpPr>
          <p:cNvPr id="6" name="Rectangle 5">
            <a:extLst>
              <a:ext uri="{FF2B5EF4-FFF2-40B4-BE49-F238E27FC236}">
                <a16:creationId xmlns:a16="http://schemas.microsoft.com/office/drawing/2014/main" id="{B1C1EC13-0938-4623-B9BC-6AE7D8A08C4F}"/>
              </a:ext>
            </a:extLst>
          </p:cNvPr>
          <p:cNvSpPr/>
          <p:nvPr/>
        </p:nvSpPr>
        <p:spPr>
          <a:xfrm>
            <a:off x="1311961" y="2634685"/>
            <a:ext cx="8905461" cy="2062103"/>
          </a:xfrm>
          <a:prstGeom prst="rect">
            <a:avLst/>
          </a:prstGeom>
        </p:spPr>
        <p:txBody>
          <a:bodyPr wrap="square">
            <a:spAutoFit/>
          </a:bodyPr>
          <a:lstStyle/>
          <a:p>
            <a:pPr algn="just" fontAlgn="base"/>
            <a:r>
              <a:rPr lang="en-US" sz="1600" b="1" i="1" dirty="0">
                <a:solidFill>
                  <a:schemeClr val="bg1"/>
                </a:solidFill>
                <a:latin typeface="Palatino"/>
              </a:rPr>
              <a:t>29 </a:t>
            </a:r>
            <a:r>
              <a:rPr lang="en-US" sz="1600" i="1" dirty="0">
                <a:solidFill>
                  <a:schemeClr val="bg1"/>
                </a:solidFill>
                <a:latin typeface="Palatino"/>
              </a:rPr>
              <a:t>But he that doeth not anything until he is commanded, and receiveth a commandment with doubtful heart, and keepeth it with slothfulness, the same is damned.</a:t>
            </a:r>
          </a:p>
          <a:p>
            <a:pPr algn="just" fontAlgn="base"/>
            <a:r>
              <a:rPr lang="en-US" sz="1600" b="1" i="1" dirty="0">
                <a:solidFill>
                  <a:schemeClr val="bg1"/>
                </a:solidFill>
                <a:latin typeface="Palatino"/>
              </a:rPr>
              <a:t>30 </a:t>
            </a:r>
            <a:r>
              <a:rPr lang="en-US" sz="1600" i="1" dirty="0">
                <a:solidFill>
                  <a:schemeClr val="bg1"/>
                </a:solidFill>
                <a:latin typeface="Palatino"/>
              </a:rPr>
              <a:t>Who am I that made man, saith the Lord, that will hold him guiltless that obeys not my commandments?</a:t>
            </a:r>
          </a:p>
          <a:p>
            <a:pPr algn="just" fontAlgn="base"/>
            <a:r>
              <a:rPr lang="en-US" sz="1600" b="1" i="1" dirty="0">
                <a:solidFill>
                  <a:schemeClr val="bg1"/>
                </a:solidFill>
                <a:latin typeface="Palatino"/>
              </a:rPr>
              <a:t>31 </a:t>
            </a:r>
            <a:r>
              <a:rPr lang="en-US" sz="1600" i="1" dirty="0">
                <a:solidFill>
                  <a:schemeClr val="bg1"/>
                </a:solidFill>
                <a:latin typeface="Palatino"/>
              </a:rPr>
              <a:t>Who am I, saith the Lord, that have promised and have not fulfilled?</a:t>
            </a:r>
          </a:p>
          <a:p>
            <a:pPr algn="just" fontAlgn="base"/>
            <a:r>
              <a:rPr lang="en-US" sz="1600" b="1" i="1" dirty="0">
                <a:solidFill>
                  <a:schemeClr val="bg1"/>
                </a:solidFill>
                <a:latin typeface="Palatino"/>
              </a:rPr>
              <a:t>32 </a:t>
            </a:r>
            <a:r>
              <a:rPr lang="en-US" sz="1600" i="1" dirty="0">
                <a:solidFill>
                  <a:schemeClr val="bg1"/>
                </a:solidFill>
                <a:latin typeface="Palatino"/>
              </a:rPr>
              <a:t>I command and men obey not; I revoke and they receive not the blessing.</a:t>
            </a:r>
          </a:p>
          <a:p>
            <a:pPr algn="just" fontAlgn="base"/>
            <a:r>
              <a:rPr lang="en-US" sz="1600" b="1" i="1" dirty="0">
                <a:solidFill>
                  <a:schemeClr val="bg1"/>
                </a:solidFill>
                <a:latin typeface="Palatino"/>
              </a:rPr>
              <a:t>33 </a:t>
            </a:r>
            <a:r>
              <a:rPr lang="en-US" sz="1600" i="1" dirty="0">
                <a:solidFill>
                  <a:schemeClr val="bg1"/>
                </a:solidFill>
                <a:latin typeface="Palatino"/>
              </a:rPr>
              <a:t>Then they say in their hearts: This is not the work of the Lord, for his promises are not fulfilled. But wo unto such, for their reward lurketh beneath, and not from above.</a:t>
            </a:r>
            <a:endParaRPr lang="en-US" sz="1600" b="0" i="1" dirty="0">
              <a:solidFill>
                <a:schemeClr val="bg1"/>
              </a:solidFill>
              <a:effectLst/>
              <a:latin typeface="Palatino"/>
            </a:endParaRPr>
          </a:p>
        </p:txBody>
      </p:sp>
      <p:sp>
        <p:nvSpPr>
          <p:cNvPr id="7" name="Rectangle 6">
            <a:extLst>
              <a:ext uri="{FF2B5EF4-FFF2-40B4-BE49-F238E27FC236}">
                <a16:creationId xmlns:a16="http://schemas.microsoft.com/office/drawing/2014/main" id="{60E816C5-B604-4372-9309-2E8DC7F81638}"/>
              </a:ext>
            </a:extLst>
          </p:cNvPr>
          <p:cNvSpPr/>
          <p:nvPr/>
        </p:nvSpPr>
        <p:spPr>
          <a:xfrm>
            <a:off x="1311961" y="4697224"/>
            <a:ext cx="8905460" cy="646331"/>
          </a:xfrm>
          <a:prstGeom prst="rect">
            <a:avLst/>
          </a:prstGeom>
        </p:spPr>
        <p:txBody>
          <a:bodyPr wrap="square">
            <a:spAutoFit/>
          </a:bodyPr>
          <a:lstStyle/>
          <a:p>
            <a:pPr algn="just"/>
            <a:r>
              <a:rPr lang="en-US" b="1" dirty="0">
                <a:solidFill>
                  <a:schemeClr val="accent6">
                    <a:lumMod val="50000"/>
                  </a:schemeClr>
                </a:solidFill>
              </a:rPr>
              <a:t>What happens to those who do not use their agency to do good or who doubt the Lord’s commandments?</a:t>
            </a:r>
          </a:p>
        </p:txBody>
      </p:sp>
      <p:sp>
        <p:nvSpPr>
          <p:cNvPr id="8" name="Rectangle 7">
            <a:extLst>
              <a:ext uri="{FF2B5EF4-FFF2-40B4-BE49-F238E27FC236}">
                <a16:creationId xmlns:a16="http://schemas.microsoft.com/office/drawing/2014/main" id="{4BEE2E79-5A8E-4B92-B8C1-DC501388B218}"/>
              </a:ext>
            </a:extLst>
          </p:cNvPr>
          <p:cNvSpPr/>
          <p:nvPr/>
        </p:nvSpPr>
        <p:spPr>
          <a:xfrm>
            <a:off x="1311961" y="5247036"/>
            <a:ext cx="8905460" cy="923330"/>
          </a:xfrm>
          <a:prstGeom prst="rect">
            <a:avLst/>
          </a:prstGeom>
        </p:spPr>
        <p:txBody>
          <a:bodyPr wrap="square">
            <a:spAutoFit/>
          </a:bodyPr>
          <a:lstStyle/>
          <a:p>
            <a:pPr algn="just"/>
            <a:r>
              <a:rPr lang="en-US" b="1" dirty="0">
                <a:solidFill>
                  <a:schemeClr val="accent6">
                    <a:lumMod val="50000"/>
                  </a:schemeClr>
                </a:solidFill>
              </a:rPr>
              <a:t>How do some people respond when they do not receive blessings because of their slothfulness or disobedience? What warning does the Lord give to such individuals in verse 33?</a:t>
            </a:r>
          </a:p>
        </p:txBody>
      </p:sp>
    </p:spTree>
    <p:extLst>
      <p:ext uri="{BB962C8B-B14F-4D97-AF65-F5344CB8AC3E}">
        <p14:creationId xmlns:p14="http://schemas.microsoft.com/office/powerpoint/2010/main" val="40204477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heckerboard(across)">
                                      <p:cBhvr>
                                        <p:cTn id="21" dur="1000"/>
                                        <p:tgtEl>
                                          <p:spTgt spid="5"/>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strips(upRight)">
                                      <p:cBhvr>
                                        <p:cTn id="29" dur="1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9"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strips(upLeft)">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3" name="Rectangle 2">
            <a:extLst>
              <a:ext uri="{FF2B5EF4-FFF2-40B4-BE49-F238E27FC236}">
                <a16:creationId xmlns:a16="http://schemas.microsoft.com/office/drawing/2014/main" id="{A45A8041-F84B-4507-A449-C607E8B54304}"/>
              </a:ext>
            </a:extLst>
          </p:cNvPr>
          <p:cNvSpPr/>
          <p:nvPr/>
        </p:nvSpPr>
        <p:spPr>
          <a:xfrm>
            <a:off x="3195638" y="2782669"/>
            <a:ext cx="5800724" cy="1200329"/>
          </a:xfrm>
          <a:prstGeom prst="rect">
            <a:avLst/>
          </a:prstGeom>
        </p:spPr>
        <p:txBody>
          <a:bodyPr wrap="square">
            <a:spAutoFit/>
          </a:bodyPr>
          <a:lstStyle/>
          <a:p>
            <a:pPr algn="ctr"/>
            <a:r>
              <a:rPr lang="en-US" sz="3600" b="1" dirty="0">
                <a:solidFill>
                  <a:schemeClr val="accent1">
                    <a:lumMod val="50000"/>
                  </a:schemeClr>
                </a:solidFill>
                <a:latin typeface="Franklin Gothic Medium" panose="020B0603020102020204" pitchFamily="34" charset="0"/>
                <a:ea typeface="Microsoft JhengHei" panose="020B0604030504040204" pitchFamily="34" charset="-120"/>
              </a:rPr>
              <a:t>Doctrine and Covenants 58:1-33.</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2" name="Rectangle 1">
            <a:extLst>
              <a:ext uri="{FF2B5EF4-FFF2-40B4-BE49-F238E27FC236}">
                <a16:creationId xmlns:a16="http://schemas.microsoft.com/office/drawing/2014/main" id="{BCA83D08-3A40-4638-B2CA-02140747E620}"/>
              </a:ext>
            </a:extLst>
          </p:cNvPr>
          <p:cNvSpPr/>
          <p:nvPr/>
        </p:nvSpPr>
        <p:spPr>
          <a:xfrm>
            <a:off x="2944336" y="2828835"/>
            <a:ext cx="6303328" cy="1200329"/>
          </a:xfrm>
          <a:prstGeom prst="rect">
            <a:avLst/>
          </a:prstGeom>
        </p:spPr>
        <p:txBody>
          <a:bodyPr wrap="none">
            <a:spAutoFit/>
          </a:bodyPr>
          <a:lstStyle/>
          <a:p>
            <a:pPr algn="ctr"/>
            <a:r>
              <a:rPr lang="en-US" sz="3600" dirty="0">
                <a:solidFill>
                  <a:schemeClr val="accent1">
                    <a:lumMod val="50000"/>
                  </a:schemeClr>
                </a:solidFill>
                <a:latin typeface="Bahnschrift SemiBold SemiConden" panose="020B0502040204020203" pitchFamily="34" charset="0"/>
              </a:rPr>
              <a:t>“The Lord counsels the Saints to be</a:t>
            </a:r>
          </a:p>
          <a:p>
            <a:pPr algn="ctr"/>
            <a:r>
              <a:rPr lang="en-US" sz="3600" dirty="0">
                <a:solidFill>
                  <a:schemeClr val="accent1">
                    <a:lumMod val="50000"/>
                  </a:schemeClr>
                </a:solidFill>
                <a:latin typeface="Bahnschrift SemiBold SemiConden" panose="020B0502040204020203" pitchFamily="34" charset="0"/>
              </a:rPr>
              <a:t> faithful in their tribulations”</a:t>
            </a:r>
          </a:p>
        </p:txBody>
      </p:sp>
      <p:sp>
        <p:nvSpPr>
          <p:cNvPr id="6" name="Rectangle 5">
            <a:extLst>
              <a:ext uri="{FF2B5EF4-FFF2-40B4-BE49-F238E27FC236}">
                <a16:creationId xmlns:a16="http://schemas.microsoft.com/office/drawing/2014/main" id="{8D3124B7-8E94-4B7C-A772-6C66E1A868A1}"/>
              </a:ext>
            </a:extLst>
          </p:cNvPr>
          <p:cNvSpPr/>
          <p:nvPr/>
        </p:nvSpPr>
        <p:spPr>
          <a:xfrm>
            <a:off x="1401798" y="890974"/>
            <a:ext cx="3603487"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58:1–5</a:t>
            </a:r>
          </a:p>
        </p:txBody>
      </p:sp>
    </p:spTree>
    <p:extLst>
      <p:ext uri="{BB962C8B-B14F-4D97-AF65-F5344CB8AC3E}">
        <p14:creationId xmlns:p14="http://schemas.microsoft.com/office/powerpoint/2010/main" val="224522743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2" name="Rectangle 1">
            <a:extLst>
              <a:ext uri="{FF2B5EF4-FFF2-40B4-BE49-F238E27FC236}">
                <a16:creationId xmlns:a16="http://schemas.microsoft.com/office/drawing/2014/main" id="{4BB11402-EE7C-488C-BA60-4B078630FD9C}"/>
              </a:ext>
            </a:extLst>
          </p:cNvPr>
          <p:cNvSpPr/>
          <p:nvPr/>
        </p:nvSpPr>
        <p:spPr>
          <a:xfrm>
            <a:off x="1347786" y="692194"/>
            <a:ext cx="8953501" cy="646331"/>
          </a:xfrm>
          <a:prstGeom prst="rect">
            <a:avLst/>
          </a:prstGeom>
        </p:spPr>
        <p:txBody>
          <a:bodyPr wrap="square">
            <a:spAutoFit/>
          </a:bodyPr>
          <a:lstStyle/>
          <a:p>
            <a:pPr algn="just"/>
            <a:r>
              <a:rPr lang="en-US" b="1" dirty="0">
                <a:solidFill>
                  <a:schemeClr val="accent6">
                    <a:lumMod val="50000"/>
                  </a:schemeClr>
                </a:solidFill>
              </a:rPr>
              <a:t>How might thinking about your future, in this life and in the next, help you deal with the challenges you are facing now?</a:t>
            </a:r>
          </a:p>
        </p:txBody>
      </p:sp>
      <p:sp>
        <p:nvSpPr>
          <p:cNvPr id="4" name="Rectangle 3">
            <a:extLst>
              <a:ext uri="{FF2B5EF4-FFF2-40B4-BE49-F238E27FC236}">
                <a16:creationId xmlns:a16="http://schemas.microsoft.com/office/drawing/2014/main" id="{D66001C4-B699-4286-8E56-2A1EFD9FA115}"/>
              </a:ext>
            </a:extLst>
          </p:cNvPr>
          <p:cNvSpPr/>
          <p:nvPr/>
        </p:nvSpPr>
        <p:spPr>
          <a:xfrm>
            <a:off x="1347786" y="1450700"/>
            <a:ext cx="9108591" cy="34923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dirty="0">
                <a:effectLst>
                  <a:outerShdw blurRad="38100" dist="38100" dir="2700000" algn="tl">
                    <a:srgbClr val="000000">
                      <a:alpha val="43137"/>
                    </a:srgbClr>
                  </a:outerShdw>
                </a:effectLst>
              </a:rPr>
              <a:t>In January 1831, missionaries found a group of Delaware Indians living in the Indian Territory beyond the western border of Missouri. The Delaware Indians were interested in learning the gospel contained in the Book of Mormon. However, because the missionaries had not obtained the required permits to enter the Indian Territory and preach the gospel and because of opposition from local Indian agents and ministers, the missionaries from the Church were forced to leave the territory. The missionaries then attempted to teach white settlers in Independence, Missouri, and the surrounding areas, but fewer than ten converts had joined the Church by July 1831. When elders of the Church from Ohio began arriving in Missouri in July 1831, some were disappointed with what they found. Some of them expected to see a rapidly growing community of believers and a settlement that was prepared to accommodate the migrating Church members. A few expressed concern because the land in Independence was undeveloped. Additionally, some of the brethren were encouraged to stay in Missouri and purchase lands to prepare Zion for the Saints who would come later.</a:t>
            </a:r>
          </a:p>
        </p:txBody>
      </p:sp>
      <p:sp>
        <p:nvSpPr>
          <p:cNvPr id="14" name="Rectangle 13">
            <a:extLst>
              <a:ext uri="{FF2B5EF4-FFF2-40B4-BE49-F238E27FC236}">
                <a16:creationId xmlns:a16="http://schemas.microsoft.com/office/drawing/2014/main" id="{B0A500EC-1AD8-4921-9300-8E5B4C00EAB4}"/>
              </a:ext>
            </a:extLst>
          </p:cNvPr>
          <p:cNvSpPr/>
          <p:nvPr/>
        </p:nvSpPr>
        <p:spPr>
          <a:xfrm>
            <a:off x="1347785" y="5179622"/>
            <a:ext cx="9108591" cy="369332"/>
          </a:xfrm>
          <a:prstGeom prst="rect">
            <a:avLst/>
          </a:prstGeom>
        </p:spPr>
        <p:txBody>
          <a:bodyPr wrap="square">
            <a:spAutoFit/>
          </a:bodyPr>
          <a:lstStyle/>
          <a:p>
            <a:pPr algn="just"/>
            <a:r>
              <a:rPr lang="en-US" b="1" dirty="0">
                <a:solidFill>
                  <a:schemeClr val="accent6">
                    <a:lumMod val="50000"/>
                  </a:schemeClr>
                </a:solidFill>
              </a:rPr>
              <a:t>Why do you think this situation might have been discouraging for some Church members?</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9" name="Rectangle 8">
            <a:extLst>
              <a:ext uri="{FF2B5EF4-FFF2-40B4-BE49-F238E27FC236}">
                <a16:creationId xmlns:a16="http://schemas.microsoft.com/office/drawing/2014/main" id="{29D9667C-D77E-4F0F-AB88-86A1080A0E1E}"/>
              </a:ext>
            </a:extLst>
          </p:cNvPr>
          <p:cNvSpPr/>
          <p:nvPr/>
        </p:nvSpPr>
        <p:spPr>
          <a:xfrm>
            <a:off x="1401798" y="890974"/>
            <a:ext cx="3566617"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58:1-2</a:t>
            </a:r>
          </a:p>
        </p:txBody>
      </p:sp>
      <p:sp>
        <p:nvSpPr>
          <p:cNvPr id="10" name="Rectangle 9">
            <a:extLst>
              <a:ext uri="{FF2B5EF4-FFF2-40B4-BE49-F238E27FC236}">
                <a16:creationId xmlns:a16="http://schemas.microsoft.com/office/drawing/2014/main" id="{1AD940DC-E314-4DF3-B5BC-4495D02DE366}"/>
              </a:ext>
            </a:extLst>
          </p:cNvPr>
          <p:cNvSpPr/>
          <p:nvPr/>
        </p:nvSpPr>
        <p:spPr>
          <a:xfrm>
            <a:off x="1401798" y="1291084"/>
            <a:ext cx="8934898" cy="1077218"/>
          </a:xfrm>
          <a:prstGeom prst="rect">
            <a:avLst/>
          </a:prstGeom>
        </p:spPr>
        <p:txBody>
          <a:bodyPr wrap="square">
            <a:spAutoFit/>
          </a:bodyPr>
          <a:lstStyle/>
          <a:p>
            <a:pPr algn="just" fontAlgn="base"/>
            <a:r>
              <a:rPr lang="en-US" sz="1600" b="1" i="1" dirty="0">
                <a:solidFill>
                  <a:srgbClr val="333333"/>
                </a:solidFill>
                <a:latin typeface="Palatino"/>
              </a:rPr>
              <a:t>1 </a:t>
            </a:r>
            <a:r>
              <a:rPr lang="en-US" sz="1600" i="1" dirty="0">
                <a:solidFill>
                  <a:srgbClr val="333333"/>
                </a:solidFill>
                <a:latin typeface="Palatino"/>
              </a:rPr>
              <a:t>Hearken, O ye elders of my church, and give ear to my word, and learn of me what I will concerning you, and also concerning this land unto which I have sent you.</a:t>
            </a:r>
          </a:p>
          <a:p>
            <a:pPr algn="just" fontAlgn="base"/>
            <a:r>
              <a:rPr lang="en-US" sz="1600" b="1" i="1" dirty="0">
                <a:solidFill>
                  <a:srgbClr val="333333"/>
                </a:solidFill>
                <a:latin typeface="Palatino"/>
              </a:rPr>
              <a:t>2 </a:t>
            </a:r>
            <a:r>
              <a:rPr lang="en-US" sz="1600" i="1" dirty="0">
                <a:solidFill>
                  <a:srgbClr val="333333"/>
                </a:solidFill>
                <a:latin typeface="Palatino"/>
              </a:rPr>
              <a:t>For verily I say unto you, blessed is he that keepeth my commandments, whether in life or in death; and he that is faithful in tribulation, the reward of the same is greater in the kingdom of heaven.</a:t>
            </a:r>
            <a:endParaRPr lang="en-US" sz="1600" b="0" i="1" dirty="0">
              <a:solidFill>
                <a:srgbClr val="333333"/>
              </a:solidFill>
              <a:effectLst/>
              <a:latin typeface="Palatino"/>
            </a:endParaRPr>
          </a:p>
        </p:txBody>
      </p:sp>
      <p:sp>
        <p:nvSpPr>
          <p:cNvPr id="11" name="Rectangle 10">
            <a:extLst>
              <a:ext uri="{FF2B5EF4-FFF2-40B4-BE49-F238E27FC236}">
                <a16:creationId xmlns:a16="http://schemas.microsoft.com/office/drawing/2014/main" id="{5DE1E815-01CF-4BED-9326-CF02571BC936}"/>
              </a:ext>
            </a:extLst>
          </p:cNvPr>
          <p:cNvSpPr/>
          <p:nvPr/>
        </p:nvSpPr>
        <p:spPr>
          <a:xfrm>
            <a:off x="1401798" y="2491413"/>
            <a:ext cx="3494867" cy="369332"/>
          </a:xfrm>
          <a:prstGeom prst="rect">
            <a:avLst/>
          </a:prstGeom>
        </p:spPr>
        <p:txBody>
          <a:bodyPr wrap="none">
            <a:spAutoFit/>
          </a:bodyPr>
          <a:lstStyle/>
          <a:p>
            <a:r>
              <a:rPr lang="en-US" b="1" dirty="0">
                <a:solidFill>
                  <a:schemeClr val="accent6">
                    <a:lumMod val="50000"/>
                  </a:schemeClr>
                </a:solidFill>
              </a:rPr>
              <a:t>What did the Lord tell the elders?</a:t>
            </a:r>
          </a:p>
        </p:txBody>
      </p:sp>
      <p:sp>
        <p:nvSpPr>
          <p:cNvPr id="12" name="Rectangle 11">
            <a:extLst>
              <a:ext uri="{FF2B5EF4-FFF2-40B4-BE49-F238E27FC236}">
                <a16:creationId xmlns:a16="http://schemas.microsoft.com/office/drawing/2014/main" id="{3A8F4355-CC85-4C81-BD2A-36ABB56080AC}"/>
              </a:ext>
            </a:extLst>
          </p:cNvPr>
          <p:cNvSpPr/>
          <p:nvPr/>
        </p:nvSpPr>
        <p:spPr>
          <a:xfrm>
            <a:off x="1401798" y="2922300"/>
            <a:ext cx="4900701" cy="369332"/>
          </a:xfrm>
          <a:prstGeom prst="rect">
            <a:avLst/>
          </a:prstGeom>
        </p:spPr>
        <p:txBody>
          <a:bodyPr wrap="none">
            <a:spAutoFit/>
          </a:bodyPr>
          <a:lstStyle/>
          <a:p>
            <a:r>
              <a:rPr lang="en-US" b="1" dirty="0">
                <a:solidFill>
                  <a:schemeClr val="accent6">
                    <a:lumMod val="50000"/>
                  </a:schemeClr>
                </a:solidFill>
              </a:rPr>
              <a:t>How would you summarize the truths inverse2?</a:t>
            </a:r>
          </a:p>
        </p:txBody>
      </p:sp>
      <p:sp>
        <p:nvSpPr>
          <p:cNvPr id="13" name="Rectangle 12">
            <a:extLst>
              <a:ext uri="{FF2B5EF4-FFF2-40B4-BE49-F238E27FC236}">
                <a16:creationId xmlns:a16="http://schemas.microsoft.com/office/drawing/2014/main" id="{84B8386B-5A9F-4C01-873B-709AC8438184}"/>
              </a:ext>
            </a:extLst>
          </p:cNvPr>
          <p:cNvSpPr/>
          <p:nvPr/>
        </p:nvSpPr>
        <p:spPr>
          <a:xfrm>
            <a:off x="1401798" y="3353188"/>
            <a:ext cx="8934898" cy="646331"/>
          </a:xfrm>
          <a:prstGeom prst="rect">
            <a:avLst/>
          </a:prstGeom>
        </p:spPr>
        <p:txBody>
          <a:bodyPr wrap="square">
            <a:spAutoFit/>
          </a:bodyPr>
          <a:lstStyle/>
          <a:p>
            <a:pPr algn="just"/>
            <a:r>
              <a:rPr lang="en-US" dirty="0">
                <a:solidFill>
                  <a:schemeClr val="bg1"/>
                </a:solidFill>
                <a:effectLst>
                  <a:outerShdw blurRad="38100" dist="38100" dir="2700000" algn="tl">
                    <a:srgbClr val="000000">
                      <a:alpha val="43137"/>
                    </a:srgbClr>
                  </a:outerShdw>
                </a:effectLst>
              </a:rPr>
              <a:t>We will be blessed if we keep the Lord’s commandments. Our eternal reward will be greater if we remain faithful in tribulation.</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 calcmode="lin" valueType="num">
                                      <p:cBhvr>
                                        <p:cTn id="21"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13">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13">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7" name="Rectangle 6">
            <a:extLst>
              <a:ext uri="{FF2B5EF4-FFF2-40B4-BE49-F238E27FC236}">
                <a16:creationId xmlns:a16="http://schemas.microsoft.com/office/drawing/2014/main" id="{14758EBF-FF98-4AF6-BE2B-664212B4781B}"/>
              </a:ext>
            </a:extLst>
          </p:cNvPr>
          <p:cNvSpPr/>
          <p:nvPr/>
        </p:nvSpPr>
        <p:spPr>
          <a:xfrm>
            <a:off x="1295780" y="2697447"/>
            <a:ext cx="8398453" cy="369332"/>
          </a:xfrm>
          <a:prstGeom prst="rect">
            <a:avLst/>
          </a:prstGeom>
        </p:spPr>
        <p:txBody>
          <a:bodyPr wrap="none">
            <a:spAutoFit/>
          </a:bodyPr>
          <a:lstStyle/>
          <a:p>
            <a:r>
              <a:rPr lang="en-US" b="1" dirty="0">
                <a:solidFill>
                  <a:schemeClr val="accent6">
                    <a:lumMod val="50000"/>
                  </a:schemeClr>
                </a:solidFill>
              </a:rPr>
              <a:t>What do we often fail to see or understand when we are going through tribulation?</a:t>
            </a:r>
          </a:p>
        </p:txBody>
      </p:sp>
      <p:sp>
        <p:nvSpPr>
          <p:cNvPr id="8" name="Rectangle 7">
            <a:extLst>
              <a:ext uri="{FF2B5EF4-FFF2-40B4-BE49-F238E27FC236}">
                <a16:creationId xmlns:a16="http://schemas.microsoft.com/office/drawing/2014/main" id="{E9924040-B2EF-4EDF-A67F-845A59F95200}"/>
              </a:ext>
            </a:extLst>
          </p:cNvPr>
          <p:cNvSpPr/>
          <p:nvPr/>
        </p:nvSpPr>
        <p:spPr>
          <a:xfrm>
            <a:off x="1295780" y="890974"/>
            <a:ext cx="3566617"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58:3-5</a:t>
            </a:r>
          </a:p>
        </p:txBody>
      </p:sp>
      <p:sp>
        <p:nvSpPr>
          <p:cNvPr id="9" name="Rectangle 8">
            <a:extLst>
              <a:ext uri="{FF2B5EF4-FFF2-40B4-BE49-F238E27FC236}">
                <a16:creationId xmlns:a16="http://schemas.microsoft.com/office/drawing/2014/main" id="{F6CAEFF8-B1D2-406D-BDFF-FE4578C9C325}"/>
              </a:ext>
            </a:extLst>
          </p:cNvPr>
          <p:cNvSpPr/>
          <p:nvPr/>
        </p:nvSpPr>
        <p:spPr>
          <a:xfrm>
            <a:off x="1295780" y="1224824"/>
            <a:ext cx="8934898" cy="1323439"/>
          </a:xfrm>
          <a:prstGeom prst="rect">
            <a:avLst/>
          </a:prstGeom>
        </p:spPr>
        <p:txBody>
          <a:bodyPr wrap="square">
            <a:spAutoFit/>
          </a:bodyPr>
          <a:lstStyle/>
          <a:p>
            <a:pPr fontAlgn="base"/>
            <a:r>
              <a:rPr lang="en-US" sz="1600" b="1" i="1" dirty="0">
                <a:solidFill>
                  <a:schemeClr val="bg1"/>
                </a:solidFill>
                <a:latin typeface="Palatino"/>
              </a:rPr>
              <a:t>3 </a:t>
            </a:r>
            <a:r>
              <a:rPr lang="en-US" sz="1600" i="1" dirty="0">
                <a:solidFill>
                  <a:schemeClr val="bg1"/>
                </a:solidFill>
                <a:latin typeface="Palatino"/>
              </a:rPr>
              <a:t>Ye cannot behold with your natural eyes, for the present time, the design of your God concerning those things which shall come hereafter, and the glory which shall follow after much tribulation.</a:t>
            </a:r>
          </a:p>
          <a:p>
            <a:pPr fontAlgn="base"/>
            <a:r>
              <a:rPr lang="en-US" sz="1600" b="1" i="1" dirty="0">
                <a:solidFill>
                  <a:schemeClr val="bg1"/>
                </a:solidFill>
                <a:latin typeface="Palatino"/>
              </a:rPr>
              <a:t>4 </a:t>
            </a:r>
            <a:r>
              <a:rPr lang="en-US" sz="1600" i="1" dirty="0">
                <a:solidFill>
                  <a:schemeClr val="bg1"/>
                </a:solidFill>
                <a:latin typeface="Palatino"/>
              </a:rPr>
              <a:t>For after much tribulation come the blessings. Wherefore the day cometh that ye shall be crowned with much glory; the hour is not yet, but is nigh at hand.</a:t>
            </a:r>
          </a:p>
          <a:p>
            <a:pPr fontAlgn="base"/>
            <a:r>
              <a:rPr lang="en-US" sz="1600" b="1" i="1" dirty="0">
                <a:solidFill>
                  <a:schemeClr val="bg1"/>
                </a:solidFill>
                <a:latin typeface="Palatino"/>
              </a:rPr>
              <a:t>5 </a:t>
            </a:r>
            <a:r>
              <a:rPr lang="en-US" sz="1600" i="1" dirty="0">
                <a:solidFill>
                  <a:schemeClr val="bg1"/>
                </a:solidFill>
                <a:latin typeface="Palatino"/>
              </a:rPr>
              <a:t>Remember this, which I tell you before, that you may lay it to heart, and receive that which is to follow.</a:t>
            </a:r>
            <a:endParaRPr lang="en-US" sz="1600" b="0" i="1" dirty="0">
              <a:solidFill>
                <a:schemeClr val="bg1"/>
              </a:solidFill>
              <a:effectLst/>
              <a:latin typeface="Palatino"/>
            </a:endParaRPr>
          </a:p>
        </p:txBody>
      </p:sp>
      <p:sp>
        <p:nvSpPr>
          <p:cNvPr id="10" name="Rectangle 9">
            <a:extLst>
              <a:ext uri="{FF2B5EF4-FFF2-40B4-BE49-F238E27FC236}">
                <a16:creationId xmlns:a16="http://schemas.microsoft.com/office/drawing/2014/main" id="{06EFDA5C-250B-4930-B714-0D129480976A}"/>
              </a:ext>
            </a:extLst>
          </p:cNvPr>
          <p:cNvSpPr/>
          <p:nvPr/>
        </p:nvSpPr>
        <p:spPr>
          <a:xfrm>
            <a:off x="1295780" y="3105834"/>
            <a:ext cx="8398452" cy="369332"/>
          </a:xfrm>
          <a:prstGeom prst="rect">
            <a:avLst/>
          </a:prstGeom>
        </p:spPr>
        <p:txBody>
          <a:bodyPr wrap="square">
            <a:spAutoFit/>
          </a:bodyPr>
          <a:lstStyle/>
          <a:p>
            <a:r>
              <a:rPr lang="en-US" b="1" dirty="0">
                <a:solidFill>
                  <a:schemeClr val="accent6">
                    <a:lumMod val="50000"/>
                  </a:schemeClr>
                </a:solidFill>
              </a:rPr>
              <a:t>How can trusting that the Lord will bless you help you endure tribulation faithfully?</a:t>
            </a:r>
          </a:p>
        </p:txBody>
      </p:sp>
      <p:sp>
        <p:nvSpPr>
          <p:cNvPr id="11" name="Rectangle 10">
            <a:extLst>
              <a:ext uri="{FF2B5EF4-FFF2-40B4-BE49-F238E27FC236}">
                <a16:creationId xmlns:a16="http://schemas.microsoft.com/office/drawing/2014/main" id="{7C906FE1-9467-4006-8F9D-52DCBBB068A4}"/>
              </a:ext>
            </a:extLst>
          </p:cNvPr>
          <p:cNvSpPr/>
          <p:nvPr/>
        </p:nvSpPr>
        <p:spPr>
          <a:xfrm>
            <a:off x="1295780" y="3514221"/>
            <a:ext cx="7980742" cy="369332"/>
          </a:xfrm>
          <a:prstGeom prst="rect">
            <a:avLst/>
          </a:prstGeom>
        </p:spPr>
        <p:txBody>
          <a:bodyPr wrap="square">
            <a:spAutoFit/>
          </a:bodyPr>
          <a:lstStyle/>
          <a:p>
            <a:r>
              <a:rPr lang="en-US" b="1" dirty="0">
                <a:solidFill>
                  <a:schemeClr val="accent6">
                    <a:lumMod val="50000"/>
                  </a:schemeClr>
                </a:solidFill>
              </a:rPr>
              <a:t>When have you felt that you were blessed for being faithful during tribulation?</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p:tgtEl>
                                          <p:spTgt spid="9"/>
                                        </p:tgtEl>
                                        <p:attrNameLst>
                                          <p:attrName>ppt_y</p:attrName>
                                        </p:attrNameLst>
                                      </p:cBhvr>
                                      <p:tavLst>
                                        <p:tav tm="0">
                                          <p:val>
                                            <p:strVal val="#ppt_y+#ppt_h*1.125000"/>
                                          </p:val>
                                        </p:tav>
                                        <p:tav tm="100000">
                                          <p:val>
                                            <p:strVal val="#ppt_y"/>
                                          </p:val>
                                        </p:tav>
                                      </p:tavLst>
                                    </p:anim>
                                    <p:animEffect transition="in" filter="wipe(up)">
                                      <p:cBhvr>
                                        <p:cTn id="8" dur="1000"/>
                                        <p:tgtEl>
                                          <p:spTgt spid="9"/>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p:tgtEl>
                                          <p:spTgt spid="8"/>
                                        </p:tgtEl>
                                        <p:attrNameLst>
                                          <p:attrName>ppt_y</p:attrName>
                                        </p:attrNameLst>
                                      </p:cBhvr>
                                      <p:tavLst>
                                        <p:tav tm="0">
                                          <p:val>
                                            <p:strVal val="#ppt_y+#ppt_h*1.125000"/>
                                          </p:val>
                                        </p:tav>
                                        <p:tav tm="100000">
                                          <p:val>
                                            <p:strVal val="#ppt_y"/>
                                          </p:val>
                                        </p:tav>
                                      </p:tavLst>
                                    </p:anim>
                                    <p:animEffect transition="in" filter="wipe(up)">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1EC47B0-A8D7-441A-9707-CD4C564BF5E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3" name="Rectangle 2">
            <a:extLst>
              <a:ext uri="{FF2B5EF4-FFF2-40B4-BE49-F238E27FC236}">
                <a16:creationId xmlns:a16="http://schemas.microsoft.com/office/drawing/2014/main" id="{8481E240-0506-48D7-B843-504803052129}"/>
              </a:ext>
            </a:extLst>
          </p:cNvPr>
          <p:cNvSpPr/>
          <p:nvPr/>
        </p:nvSpPr>
        <p:spPr>
          <a:xfrm>
            <a:off x="3076583" y="2828835"/>
            <a:ext cx="6038833" cy="1200329"/>
          </a:xfrm>
          <a:prstGeom prst="rect">
            <a:avLst/>
          </a:prstGeom>
        </p:spPr>
        <p:txBody>
          <a:bodyPr wrap="none">
            <a:spAutoFit/>
          </a:bodyPr>
          <a:lstStyle/>
          <a:p>
            <a:pPr algn="ctr"/>
            <a:r>
              <a:rPr lang="en-US" sz="3600" dirty="0">
                <a:solidFill>
                  <a:schemeClr val="accent1">
                    <a:lumMod val="50000"/>
                  </a:schemeClr>
                </a:solidFill>
                <a:latin typeface="Bahnschrift SemiBold SemiConden" panose="020B0502040204020203" pitchFamily="34" charset="0"/>
              </a:rPr>
              <a:t>“The Savior explains why He sent </a:t>
            </a:r>
          </a:p>
          <a:p>
            <a:pPr algn="ctr"/>
            <a:r>
              <a:rPr lang="en-US" sz="3600" dirty="0">
                <a:solidFill>
                  <a:schemeClr val="accent1">
                    <a:lumMod val="50000"/>
                  </a:schemeClr>
                </a:solidFill>
                <a:latin typeface="Bahnschrift SemiBold SemiConden" panose="020B0502040204020203" pitchFamily="34" charset="0"/>
              </a:rPr>
              <a:t>the Saints to Zion”</a:t>
            </a:r>
          </a:p>
        </p:txBody>
      </p:sp>
      <p:sp>
        <p:nvSpPr>
          <p:cNvPr id="6" name="Rectangle 5">
            <a:extLst>
              <a:ext uri="{FF2B5EF4-FFF2-40B4-BE49-F238E27FC236}">
                <a16:creationId xmlns:a16="http://schemas.microsoft.com/office/drawing/2014/main" id="{D80860EA-7870-4CDC-B552-8A02F517CD48}"/>
              </a:ext>
            </a:extLst>
          </p:cNvPr>
          <p:cNvSpPr/>
          <p:nvPr/>
        </p:nvSpPr>
        <p:spPr>
          <a:xfrm>
            <a:off x="1401798" y="890974"/>
            <a:ext cx="3877985"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58:6–13.</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10" name="Rectangle 9">
            <a:extLst>
              <a:ext uri="{FF2B5EF4-FFF2-40B4-BE49-F238E27FC236}">
                <a16:creationId xmlns:a16="http://schemas.microsoft.com/office/drawing/2014/main" id="{7127B756-10CB-49CA-9BBA-EBF4AE69BD4C}"/>
              </a:ext>
            </a:extLst>
          </p:cNvPr>
          <p:cNvSpPr/>
          <p:nvPr/>
        </p:nvSpPr>
        <p:spPr>
          <a:xfrm>
            <a:off x="1391478" y="890974"/>
            <a:ext cx="8786192" cy="646331"/>
          </a:xfrm>
          <a:prstGeom prst="rect">
            <a:avLst/>
          </a:prstGeom>
        </p:spPr>
        <p:txBody>
          <a:bodyPr wrap="square">
            <a:spAutoFit/>
          </a:bodyPr>
          <a:lstStyle/>
          <a:p>
            <a:pPr algn="just"/>
            <a:r>
              <a:rPr lang="en-US" b="1" dirty="0">
                <a:solidFill>
                  <a:schemeClr val="accent6">
                    <a:lumMod val="50000"/>
                  </a:schemeClr>
                </a:solidFill>
              </a:rPr>
              <a:t>Have you ever been asked to do something, but you did not understand why you were asked to do it? How did it make you feel? </a:t>
            </a:r>
          </a:p>
        </p:txBody>
      </p:sp>
      <p:sp>
        <p:nvSpPr>
          <p:cNvPr id="11" name="Rectangle 10">
            <a:extLst>
              <a:ext uri="{FF2B5EF4-FFF2-40B4-BE49-F238E27FC236}">
                <a16:creationId xmlns:a16="http://schemas.microsoft.com/office/drawing/2014/main" id="{85A008C5-E88F-432F-940B-3F689C5F6111}"/>
              </a:ext>
            </a:extLst>
          </p:cNvPr>
          <p:cNvSpPr/>
          <p:nvPr/>
        </p:nvSpPr>
        <p:spPr>
          <a:xfrm>
            <a:off x="1391478" y="1546121"/>
            <a:ext cx="8786192" cy="646331"/>
          </a:xfrm>
          <a:prstGeom prst="rect">
            <a:avLst/>
          </a:prstGeom>
        </p:spPr>
        <p:txBody>
          <a:bodyPr wrap="square">
            <a:spAutoFit/>
          </a:bodyPr>
          <a:lstStyle/>
          <a:p>
            <a:pPr algn="just"/>
            <a:r>
              <a:rPr lang="en-US" b="1" dirty="0">
                <a:solidFill>
                  <a:schemeClr val="accent6">
                    <a:lumMod val="50000"/>
                  </a:schemeClr>
                </a:solidFill>
              </a:rPr>
              <a:t>Has someone ever asked you to do something and also helped you understand the reasons for doing it? What difference did knowing the reasons make? </a:t>
            </a:r>
          </a:p>
        </p:txBody>
      </p:sp>
      <p:sp>
        <p:nvSpPr>
          <p:cNvPr id="12" name="Rectangle 11">
            <a:extLst>
              <a:ext uri="{FF2B5EF4-FFF2-40B4-BE49-F238E27FC236}">
                <a16:creationId xmlns:a16="http://schemas.microsoft.com/office/drawing/2014/main" id="{5A310C3D-9BE6-4C5D-9858-8717E0D529AC}"/>
              </a:ext>
            </a:extLst>
          </p:cNvPr>
          <p:cNvSpPr/>
          <p:nvPr/>
        </p:nvSpPr>
        <p:spPr>
          <a:xfrm>
            <a:off x="1391478" y="2192452"/>
            <a:ext cx="3786229"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58:6–8.</a:t>
            </a:r>
          </a:p>
        </p:txBody>
      </p:sp>
      <p:sp>
        <p:nvSpPr>
          <p:cNvPr id="13" name="Rectangle 12">
            <a:extLst>
              <a:ext uri="{FF2B5EF4-FFF2-40B4-BE49-F238E27FC236}">
                <a16:creationId xmlns:a16="http://schemas.microsoft.com/office/drawing/2014/main" id="{542D9C16-EE87-49CC-9A34-5B17D1F54502}"/>
              </a:ext>
            </a:extLst>
          </p:cNvPr>
          <p:cNvSpPr/>
          <p:nvPr/>
        </p:nvSpPr>
        <p:spPr>
          <a:xfrm>
            <a:off x="1391477" y="2526302"/>
            <a:ext cx="8786191" cy="1569660"/>
          </a:xfrm>
          <a:prstGeom prst="rect">
            <a:avLst/>
          </a:prstGeom>
        </p:spPr>
        <p:txBody>
          <a:bodyPr wrap="square">
            <a:spAutoFit/>
          </a:bodyPr>
          <a:lstStyle/>
          <a:p>
            <a:pPr algn="just" fontAlgn="base"/>
            <a:r>
              <a:rPr lang="en-US" sz="1600" b="1" i="1" dirty="0">
                <a:solidFill>
                  <a:schemeClr val="bg1"/>
                </a:solidFill>
                <a:latin typeface="Palatino"/>
              </a:rPr>
              <a:t>6 </a:t>
            </a:r>
            <a:r>
              <a:rPr lang="en-US" sz="1600" i="1" dirty="0">
                <a:solidFill>
                  <a:schemeClr val="bg1"/>
                </a:solidFill>
                <a:latin typeface="Palatino"/>
              </a:rPr>
              <a:t>Behold, verily I say unto you, for this cause I have sent you—that you might be obedient, and that your hearts might be prepared to bear testimony of the things which are to come;</a:t>
            </a:r>
          </a:p>
          <a:p>
            <a:pPr algn="just" fontAlgn="base"/>
            <a:r>
              <a:rPr lang="en-US" sz="1600" b="1" i="1" dirty="0">
                <a:solidFill>
                  <a:schemeClr val="bg1"/>
                </a:solidFill>
                <a:latin typeface="Palatino"/>
              </a:rPr>
              <a:t>7 </a:t>
            </a:r>
            <a:r>
              <a:rPr lang="en-US" sz="1600" i="1" dirty="0">
                <a:solidFill>
                  <a:schemeClr val="bg1"/>
                </a:solidFill>
                <a:latin typeface="Palatino"/>
              </a:rPr>
              <a:t>And also that you might be honored in laying the foundation, and in bearing record of the land upon which the Zion of God shall stand;</a:t>
            </a:r>
          </a:p>
          <a:p>
            <a:pPr algn="just" fontAlgn="base"/>
            <a:r>
              <a:rPr lang="en-US" sz="1600" b="1" i="1" dirty="0">
                <a:solidFill>
                  <a:schemeClr val="bg1"/>
                </a:solidFill>
                <a:latin typeface="Palatino"/>
              </a:rPr>
              <a:t>8 </a:t>
            </a:r>
            <a:r>
              <a:rPr lang="en-US" sz="1600" i="1" dirty="0">
                <a:solidFill>
                  <a:schemeClr val="bg1"/>
                </a:solidFill>
                <a:latin typeface="Palatino"/>
              </a:rPr>
              <a:t>And also that a feast of fat things might be prepared for the poor; yea, a feast of fat things, of wine on the lees well refined, that the earth may know that the mouths of the prophets shall not fail;</a:t>
            </a:r>
            <a:endParaRPr lang="en-US" sz="1600" b="0" i="1" dirty="0">
              <a:solidFill>
                <a:schemeClr val="bg1"/>
              </a:solidFill>
              <a:effectLst/>
              <a:latin typeface="Palatino"/>
            </a:endParaRPr>
          </a:p>
        </p:txBody>
      </p:sp>
      <p:sp>
        <p:nvSpPr>
          <p:cNvPr id="14" name="Rectangle 13">
            <a:extLst>
              <a:ext uri="{FF2B5EF4-FFF2-40B4-BE49-F238E27FC236}">
                <a16:creationId xmlns:a16="http://schemas.microsoft.com/office/drawing/2014/main" id="{46CCBCDD-B400-4109-9E5B-9BDD1BF86BD1}"/>
              </a:ext>
            </a:extLst>
          </p:cNvPr>
          <p:cNvSpPr/>
          <p:nvPr/>
        </p:nvSpPr>
        <p:spPr>
          <a:xfrm>
            <a:off x="1391476" y="4161629"/>
            <a:ext cx="8680175" cy="646331"/>
          </a:xfrm>
          <a:prstGeom prst="rect">
            <a:avLst/>
          </a:prstGeom>
        </p:spPr>
        <p:txBody>
          <a:bodyPr wrap="square">
            <a:spAutoFit/>
          </a:bodyPr>
          <a:lstStyle/>
          <a:p>
            <a:pPr algn="just"/>
            <a:r>
              <a:rPr lang="en-US" b="1" dirty="0">
                <a:solidFill>
                  <a:schemeClr val="accent6">
                    <a:lumMod val="50000"/>
                  </a:schemeClr>
                </a:solidFill>
              </a:rPr>
              <a:t>How might knowing that they were preparing the earth for the Second Coming of Jesus Christ have helped the elders be faithful in their tribulations?</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1000" fill="hold"/>
                                        <p:tgtEl>
                                          <p:spTgt spid="11"/>
                                        </p:tgtEl>
                                        <p:attrNameLst>
                                          <p:attrName>ppt_x</p:attrName>
                                        </p:attrNameLst>
                                      </p:cBhvr>
                                      <p:tavLst>
                                        <p:tav tm="0">
                                          <p:val>
                                            <p:strVal val="1+#ppt_w/2"/>
                                          </p:val>
                                        </p:tav>
                                        <p:tav tm="100000">
                                          <p:val>
                                            <p:strVal val="#ppt_x"/>
                                          </p:val>
                                        </p:tav>
                                      </p:tavLst>
                                    </p:anim>
                                    <p:anim calcmode="lin" valueType="num">
                                      <p:cBhvr additive="base">
                                        <p:cTn id="14"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1000" fill="hold"/>
                                        <p:tgtEl>
                                          <p:spTgt spid="13"/>
                                        </p:tgtEl>
                                        <p:attrNameLst>
                                          <p:attrName>ppt_w</p:attrName>
                                        </p:attrNameLst>
                                      </p:cBhvr>
                                      <p:tavLst>
                                        <p:tav tm="0">
                                          <p:val>
                                            <p:strVal val="#ppt_w*0.70"/>
                                          </p:val>
                                        </p:tav>
                                        <p:tav tm="100000">
                                          <p:val>
                                            <p:strVal val="#ppt_w"/>
                                          </p:val>
                                        </p:tav>
                                      </p:tavLst>
                                    </p:anim>
                                    <p:anim calcmode="lin" valueType="num">
                                      <p:cBhvr>
                                        <p:cTn id="20" dur="1000" fill="hold"/>
                                        <p:tgtEl>
                                          <p:spTgt spid="13"/>
                                        </p:tgtEl>
                                        <p:attrNameLst>
                                          <p:attrName>ppt_h</p:attrName>
                                        </p:attrNameLst>
                                      </p:cBhvr>
                                      <p:tavLst>
                                        <p:tav tm="0">
                                          <p:val>
                                            <p:strVal val="#ppt_h"/>
                                          </p:val>
                                        </p:tav>
                                        <p:tav tm="100000">
                                          <p:val>
                                            <p:strVal val="#ppt_h"/>
                                          </p:val>
                                        </p:tav>
                                      </p:tavLst>
                                    </p:anim>
                                    <p:animEffect transition="in" filter="fade">
                                      <p:cBhvr>
                                        <p:cTn id="21" dur="1000"/>
                                        <p:tgtEl>
                                          <p:spTgt spid="13"/>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strVal val="#ppt_w*0.70"/>
                                          </p:val>
                                        </p:tav>
                                        <p:tav tm="100000">
                                          <p:val>
                                            <p:strVal val="#ppt_w"/>
                                          </p:val>
                                        </p:tav>
                                      </p:tavLst>
                                    </p:anim>
                                    <p:anim calcmode="lin" valueType="num">
                                      <p:cBhvr>
                                        <p:cTn id="25" dur="1000" fill="hold"/>
                                        <p:tgtEl>
                                          <p:spTgt spid="12"/>
                                        </p:tgtEl>
                                        <p:attrNameLst>
                                          <p:attrName>ppt_h</p:attrName>
                                        </p:attrNameLst>
                                      </p:cBhvr>
                                      <p:tavLst>
                                        <p:tav tm="0">
                                          <p:val>
                                            <p:strVal val="#ppt_h"/>
                                          </p:val>
                                        </p:tav>
                                        <p:tav tm="100000">
                                          <p:val>
                                            <p:strVal val="#ppt_h"/>
                                          </p:val>
                                        </p:tav>
                                      </p:tavLst>
                                    </p:anim>
                                    <p:animEffect transition="in" filter="fade">
                                      <p:cBhvr>
                                        <p:cTn id="26" dur="10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1+#ppt_w/2"/>
                                          </p:val>
                                        </p:tav>
                                        <p:tav tm="100000">
                                          <p:val>
                                            <p:strVal val="#ppt_x"/>
                                          </p:val>
                                        </p:tav>
                                      </p:tavLst>
                                    </p:anim>
                                    <p:anim calcmode="lin" valueType="num">
                                      <p:cBhvr additive="base">
                                        <p:cTn id="32"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63</a:t>
            </a:r>
          </a:p>
        </p:txBody>
      </p:sp>
      <p:sp>
        <p:nvSpPr>
          <p:cNvPr id="9" name="Rectangle 8">
            <a:extLst>
              <a:ext uri="{FF2B5EF4-FFF2-40B4-BE49-F238E27FC236}">
                <a16:creationId xmlns:a16="http://schemas.microsoft.com/office/drawing/2014/main" id="{A89F7E28-98AF-437E-B529-9FC3F8CBB440}"/>
              </a:ext>
            </a:extLst>
          </p:cNvPr>
          <p:cNvSpPr/>
          <p:nvPr/>
        </p:nvSpPr>
        <p:spPr>
          <a:xfrm>
            <a:off x="3048000" y="2274838"/>
            <a:ext cx="6096000" cy="2308324"/>
          </a:xfrm>
          <a:prstGeom prst="rect">
            <a:avLst/>
          </a:prstGeom>
        </p:spPr>
        <p:txBody>
          <a:bodyPr>
            <a:spAutoFit/>
          </a:bodyPr>
          <a:lstStyle/>
          <a:p>
            <a:pPr algn="ctr"/>
            <a:r>
              <a:rPr lang="en-US" sz="3600" dirty="0">
                <a:solidFill>
                  <a:schemeClr val="accent1">
                    <a:lumMod val="50000"/>
                  </a:schemeClr>
                </a:solidFill>
                <a:latin typeface="Bahnschrift SemiBold SemiConden" panose="020B0502040204020203" pitchFamily="34" charset="0"/>
              </a:rPr>
              <a:t>“The Lord describes the responsibilities of a bishop and commands the Saints to keep the laws of the land”</a:t>
            </a:r>
          </a:p>
        </p:txBody>
      </p:sp>
      <p:sp>
        <p:nvSpPr>
          <p:cNvPr id="10" name="Rectangle 9">
            <a:extLst>
              <a:ext uri="{FF2B5EF4-FFF2-40B4-BE49-F238E27FC236}">
                <a16:creationId xmlns:a16="http://schemas.microsoft.com/office/drawing/2014/main" id="{4E0FD453-A1BF-4335-981E-FDEA7E48BCC7}"/>
              </a:ext>
            </a:extLst>
          </p:cNvPr>
          <p:cNvSpPr/>
          <p:nvPr/>
        </p:nvSpPr>
        <p:spPr>
          <a:xfrm>
            <a:off x="1401798" y="890974"/>
            <a:ext cx="3933834"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58:14–23.</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0</TotalTime>
  <Words>878</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14</vt:i4>
      </vt:variant>
    </vt:vector>
  </HeadingPairs>
  <TitlesOfParts>
    <vt:vector size="28" baseType="lpstr">
      <vt:lpstr>Microsoft JhengHei</vt:lpstr>
      <vt:lpstr>MingLiU_HKSCS-ExtB</vt:lpstr>
      <vt:lpstr>Bahnschrift SemiBold SemiConden</vt:lpstr>
      <vt:lpstr>Calibri</vt:lpstr>
      <vt:lpstr>Cambria Math</vt:lpstr>
      <vt:lpstr>Corbel</vt:lpstr>
      <vt:lpstr>Franklin Gothic Medium</vt:lpstr>
      <vt:lpstr>Palatino</vt:lpstr>
      <vt:lpstr>Segoe Script</vt:lpstr>
      <vt:lpstr>Sitka Display</vt:lpstr>
      <vt:lpstr>Times New Roman</vt:lpstr>
      <vt:lpstr>Wingdings</vt:lpstr>
      <vt:lpstr>Wingdings 3</vt:lpstr>
      <vt:lpstr>Banded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1958</cp:revision>
  <dcterms:created xsi:type="dcterms:W3CDTF">2018-08-29T04:26:39Z</dcterms:created>
  <dcterms:modified xsi:type="dcterms:W3CDTF">2018-09-29T02:26:08Z</dcterms:modified>
</cp:coreProperties>
</file>