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05" r:id="rId1"/>
  </p:sldMasterIdLst>
  <p:notesMasterIdLst>
    <p:notesMasterId r:id="rId13"/>
  </p:notesMasterIdLst>
  <p:sldIdLst>
    <p:sldId id="296" r:id="rId2"/>
    <p:sldId id="304" r:id="rId3"/>
    <p:sldId id="299" r:id="rId4"/>
    <p:sldId id="308" r:id="rId5"/>
    <p:sldId id="305" r:id="rId6"/>
    <p:sldId id="306" r:id="rId7"/>
    <p:sldId id="307" r:id="rId8"/>
    <p:sldId id="310" r:id="rId9"/>
    <p:sldId id="312" r:id="rId10"/>
    <p:sldId id="309" r:id="rId11"/>
    <p:sldId id="31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D6E513"/>
    <a:srgbClr val="D88028"/>
    <a:srgbClr val="CC0000"/>
    <a:srgbClr val="FF6600"/>
    <a:srgbClr val="B9B93A"/>
    <a:srgbClr val="13BD23"/>
    <a:srgbClr val="FFFFFF"/>
    <a:srgbClr val="E6E6E6"/>
    <a:srgbClr val="F2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58" autoAdjust="0"/>
    <p:restoredTop sz="94660"/>
  </p:normalViewPr>
  <p:slideViewPr>
    <p:cSldViewPr snapToGrid="0">
      <p:cViewPr varScale="1">
        <p:scale>
          <a:sx n="71" d="100"/>
          <a:sy n="71" d="100"/>
        </p:scale>
        <p:origin x="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9/28/2018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n-US"/>
              <a:t>Click to edit Master title style</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5594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0674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43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62647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n-US"/>
              <a:t>Click to edit Master title style</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4066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8506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488794"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56025" y="2821491"/>
            <a:ext cx="4488794"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041557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300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404886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23911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n-US"/>
              <a:t>Click icon to add picture</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5640873-EF0B-4AC7-AF11-57FEBA4985EA}" type="datetimeFigureOut">
              <a:rPr lang="en-US" smtClean="0"/>
              <a:t>9/28/2018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53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5640873-EF0B-4AC7-AF11-57FEBA4985EA}" type="datetimeFigureOut">
              <a:rPr lang="en-US" smtClean="0"/>
              <a:t>9/28/2018</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93B05A-D8BA-4E04-8927-7D3B765C5B2D}" type="slidenum">
              <a:rPr lang="en-US" smtClean="0"/>
              <a:t>‹#›</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358732"/>
      </p:ext>
    </p:extLst>
  </p:cSld>
  <p:clrMap bg1="dk1" tx1="lt1" bg2="dk2" tx2="lt2" accent1="accent1" accent2="accent2" accent3="accent3" accent4="accent4" accent5="accent5" accent6="accent6" hlink="hlink" folHlink="folHlink"/>
  <p:sldLayoutIdLst>
    <p:sldLayoutId id="2147484606" r:id="rId1"/>
    <p:sldLayoutId id="2147484607" r:id="rId2"/>
    <p:sldLayoutId id="2147484608" r:id="rId3"/>
    <p:sldLayoutId id="2147484609" r:id="rId4"/>
    <p:sldLayoutId id="2147484610" r:id="rId5"/>
    <p:sldLayoutId id="2147484611" r:id="rId6"/>
    <p:sldLayoutId id="2147484612" r:id="rId7"/>
    <p:sldLayoutId id="2147484613" r:id="rId8"/>
    <p:sldLayoutId id="2147484614" r:id="rId9"/>
    <p:sldLayoutId id="2147484615" r:id="rId10"/>
    <p:sldLayoutId id="2147484616"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latin typeface="Sitka Display" panose="02000505000000020004" pitchFamily="2" charset="0"/>
                <a:ea typeface="MingLiU_HKSCS-ExtB" panose="02020500000000000000" pitchFamily="18" charset="-120"/>
                <a:cs typeface="Times New Roman" panose="02020603050405020304" pitchFamily="18"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EDBB91FA-F681-482F-8860-7EF86DF90F60}"/>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01E035B2-22E2-47B5-9D66-22AAFAA8BEE6}"/>
              </a:ext>
            </a:extLst>
          </p:cNvPr>
          <p:cNvSpPr/>
          <p:nvPr/>
        </p:nvSpPr>
        <p:spPr>
          <a:xfrm>
            <a:off x="1059317" y="1020645"/>
            <a:ext cx="3637278" cy="369332"/>
          </a:xfrm>
          <a:prstGeom prst="rect">
            <a:avLst/>
          </a:prstGeom>
        </p:spPr>
        <p:txBody>
          <a:bodyPr wrap="none">
            <a:spAutoFit/>
          </a:bodyPr>
          <a:lstStyle/>
          <a:p>
            <a:r>
              <a:rPr lang="en-US" b="1" dirty="0">
                <a:solidFill>
                  <a:srgbClr val="333399"/>
                </a:solidFill>
              </a:rPr>
              <a:t>Doctrine and Covenants 56:18.</a:t>
            </a:r>
          </a:p>
        </p:txBody>
      </p:sp>
      <p:sp>
        <p:nvSpPr>
          <p:cNvPr id="2" name="Rectangle 1">
            <a:extLst>
              <a:ext uri="{FF2B5EF4-FFF2-40B4-BE49-F238E27FC236}">
                <a16:creationId xmlns:a16="http://schemas.microsoft.com/office/drawing/2014/main" id="{33BBFA62-CF76-430A-8B87-AF0257BA1BAA}"/>
              </a:ext>
            </a:extLst>
          </p:cNvPr>
          <p:cNvSpPr/>
          <p:nvPr/>
        </p:nvSpPr>
        <p:spPr>
          <a:xfrm>
            <a:off x="1059317" y="1308432"/>
            <a:ext cx="9395749" cy="923330"/>
          </a:xfrm>
          <a:prstGeom prst="rect">
            <a:avLst/>
          </a:prstGeom>
        </p:spPr>
        <p:txBody>
          <a:bodyPr wrap="square">
            <a:spAutoFit/>
          </a:bodyPr>
          <a:lstStyle/>
          <a:p>
            <a:pPr algn="just"/>
            <a:r>
              <a:rPr lang="en-US" i="1" dirty="0">
                <a:solidFill>
                  <a:srgbClr val="333333"/>
                </a:solidFill>
                <a:latin typeface="Palatino"/>
              </a:rPr>
              <a:t>But blessed are the poor who are pure in heart, whose hearts are broken, and whose spirits are contrite, for they shall see the kingdom of God coming in power and great glory unto their deliverance; for the fatness of the earth shall be theirs.</a:t>
            </a:r>
            <a:endParaRPr lang="en-US" i="1" dirty="0"/>
          </a:p>
        </p:txBody>
      </p:sp>
      <p:sp>
        <p:nvSpPr>
          <p:cNvPr id="4" name="Rectangle 3">
            <a:extLst>
              <a:ext uri="{FF2B5EF4-FFF2-40B4-BE49-F238E27FC236}">
                <a16:creationId xmlns:a16="http://schemas.microsoft.com/office/drawing/2014/main" id="{80C5A5EB-677B-45CD-BB28-1B72BC7BE9F5}"/>
              </a:ext>
            </a:extLst>
          </p:cNvPr>
          <p:cNvSpPr/>
          <p:nvPr/>
        </p:nvSpPr>
        <p:spPr>
          <a:xfrm>
            <a:off x="1059317" y="2282808"/>
            <a:ext cx="9300215" cy="646331"/>
          </a:xfrm>
          <a:prstGeom prst="rect">
            <a:avLst/>
          </a:prstGeom>
        </p:spPr>
        <p:txBody>
          <a:bodyPr wrap="square">
            <a:spAutoFit/>
          </a:bodyPr>
          <a:lstStyle/>
          <a:p>
            <a:r>
              <a:rPr lang="en-US" b="1" dirty="0">
                <a:solidFill>
                  <a:srgbClr val="C00000"/>
                </a:solidFill>
              </a:rPr>
              <a:t>What should our hearts be like? What does it mean to have a broken heart? What about a contrite spirit? </a:t>
            </a:r>
          </a:p>
        </p:txBody>
      </p:sp>
      <p:sp>
        <p:nvSpPr>
          <p:cNvPr id="5" name="Rectangle 4">
            <a:extLst>
              <a:ext uri="{FF2B5EF4-FFF2-40B4-BE49-F238E27FC236}">
                <a16:creationId xmlns:a16="http://schemas.microsoft.com/office/drawing/2014/main" id="{38221ECA-D374-4B9D-9EA4-016EF1DA7669}"/>
              </a:ext>
            </a:extLst>
          </p:cNvPr>
          <p:cNvSpPr/>
          <p:nvPr/>
        </p:nvSpPr>
        <p:spPr>
          <a:xfrm>
            <a:off x="1059317" y="2944116"/>
            <a:ext cx="7184813" cy="369332"/>
          </a:xfrm>
          <a:prstGeom prst="rect">
            <a:avLst/>
          </a:prstGeom>
        </p:spPr>
        <p:txBody>
          <a:bodyPr wrap="square">
            <a:spAutoFit/>
          </a:bodyPr>
          <a:lstStyle/>
          <a:p>
            <a:r>
              <a:rPr lang="en-US" b="1" dirty="0">
                <a:solidFill>
                  <a:srgbClr val="C00000"/>
                </a:solidFill>
              </a:rPr>
              <a:t>If our hearts have been greedy or proud, how can we change?</a:t>
            </a:r>
          </a:p>
        </p:txBody>
      </p:sp>
      <p:sp>
        <p:nvSpPr>
          <p:cNvPr id="7" name="Rectangle 6">
            <a:extLst>
              <a:ext uri="{FF2B5EF4-FFF2-40B4-BE49-F238E27FC236}">
                <a16:creationId xmlns:a16="http://schemas.microsoft.com/office/drawing/2014/main" id="{D8E68766-2F7A-41A9-8219-1FE54DEF2F9F}"/>
              </a:ext>
            </a:extLst>
          </p:cNvPr>
          <p:cNvSpPr/>
          <p:nvPr/>
        </p:nvSpPr>
        <p:spPr>
          <a:xfrm>
            <a:off x="1059317" y="3374864"/>
            <a:ext cx="3970702" cy="369332"/>
          </a:xfrm>
          <a:prstGeom prst="rect">
            <a:avLst/>
          </a:prstGeom>
        </p:spPr>
        <p:txBody>
          <a:bodyPr wrap="none">
            <a:spAutoFit/>
          </a:bodyPr>
          <a:lstStyle/>
          <a:p>
            <a:r>
              <a:rPr lang="en-US" b="1" dirty="0">
                <a:solidFill>
                  <a:srgbClr val="333399"/>
                </a:solidFill>
              </a:rPr>
              <a:t>Doctrine and Covenants 56:19-20.</a:t>
            </a:r>
          </a:p>
        </p:txBody>
      </p:sp>
      <p:sp>
        <p:nvSpPr>
          <p:cNvPr id="6" name="Rectangle 5">
            <a:extLst>
              <a:ext uri="{FF2B5EF4-FFF2-40B4-BE49-F238E27FC236}">
                <a16:creationId xmlns:a16="http://schemas.microsoft.com/office/drawing/2014/main" id="{D12ED5BC-A865-4B15-9707-D8223DE4B0F3}"/>
              </a:ext>
            </a:extLst>
          </p:cNvPr>
          <p:cNvSpPr/>
          <p:nvPr/>
        </p:nvSpPr>
        <p:spPr>
          <a:xfrm>
            <a:off x="1059317" y="3621364"/>
            <a:ext cx="9312979" cy="1200329"/>
          </a:xfrm>
          <a:prstGeom prst="rect">
            <a:avLst/>
          </a:prstGeom>
        </p:spPr>
        <p:txBody>
          <a:bodyPr wrap="square">
            <a:spAutoFit/>
          </a:bodyPr>
          <a:lstStyle/>
          <a:p>
            <a:pPr algn="just" fontAlgn="base"/>
            <a:r>
              <a:rPr lang="en-US" b="1" i="1" dirty="0">
                <a:solidFill>
                  <a:schemeClr val="bg1"/>
                </a:solidFill>
                <a:latin typeface="Palatino"/>
              </a:rPr>
              <a:t>19 </a:t>
            </a:r>
            <a:r>
              <a:rPr lang="en-US" i="1" dirty="0">
                <a:solidFill>
                  <a:schemeClr val="bg1"/>
                </a:solidFill>
                <a:latin typeface="Palatino"/>
              </a:rPr>
              <a:t>For behold, the Lord shall come, and his recompense shall be with him, and he shall reward every man, and the poor shall rejoice;</a:t>
            </a:r>
          </a:p>
          <a:p>
            <a:pPr algn="just" fontAlgn="base"/>
            <a:r>
              <a:rPr lang="en-US" b="1" i="1" dirty="0">
                <a:solidFill>
                  <a:schemeClr val="bg1"/>
                </a:solidFill>
                <a:latin typeface="Palatino"/>
              </a:rPr>
              <a:t>20 </a:t>
            </a:r>
            <a:r>
              <a:rPr lang="en-US" i="1" dirty="0">
                <a:solidFill>
                  <a:schemeClr val="bg1"/>
                </a:solidFill>
                <a:latin typeface="Palatino"/>
              </a:rPr>
              <a:t>And their generations shall inherit the earth from generation to generation, forever and ever. And now I make an end of speaking unto you. Even so. Amen.</a:t>
            </a:r>
            <a:endParaRPr lang="en-US" b="0" i="1" dirty="0">
              <a:solidFill>
                <a:schemeClr val="bg1"/>
              </a:solidFill>
              <a:effectLst/>
              <a:latin typeface="Palatino"/>
            </a:endParaRP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500"/>
                                        <p:tgtEl>
                                          <p:spTgt spid="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downLeft)">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4">
            <a:extLst>
              <a:ext uri="{FF2B5EF4-FFF2-40B4-BE49-F238E27FC236}">
                <a16:creationId xmlns:a16="http://schemas.microsoft.com/office/drawing/2014/main" id="{E969C5F7-6EF2-49FC-AC86-FFDB4D62241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2" name="Rectangle 1">
            <a:extLst>
              <a:ext uri="{FF2B5EF4-FFF2-40B4-BE49-F238E27FC236}">
                <a16:creationId xmlns:a16="http://schemas.microsoft.com/office/drawing/2014/main" id="{E728F485-8820-4D46-A73E-E54D3277FA0A}"/>
              </a:ext>
            </a:extLst>
          </p:cNvPr>
          <p:cNvSpPr/>
          <p:nvPr/>
        </p:nvSpPr>
        <p:spPr>
          <a:xfrm>
            <a:off x="1331530" y="890974"/>
            <a:ext cx="3619709"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rPr>
              <a:t>Those with humble hearts will</a:t>
            </a:r>
          </a:p>
        </p:txBody>
      </p:sp>
      <p:sp>
        <p:nvSpPr>
          <p:cNvPr id="3" name="Rectangle 2">
            <a:extLst>
              <a:ext uri="{FF2B5EF4-FFF2-40B4-BE49-F238E27FC236}">
                <a16:creationId xmlns:a16="http://schemas.microsoft.com/office/drawing/2014/main" id="{435F3AF9-1491-49F8-BE98-C70B76A124F6}"/>
              </a:ext>
            </a:extLst>
          </p:cNvPr>
          <p:cNvSpPr/>
          <p:nvPr/>
        </p:nvSpPr>
        <p:spPr>
          <a:xfrm>
            <a:off x="1331530" y="1482769"/>
            <a:ext cx="6211316" cy="369332"/>
          </a:xfrm>
          <a:prstGeom prst="rect">
            <a:avLst/>
          </a:prstGeom>
        </p:spPr>
        <p:txBody>
          <a:bodyPr wrap="none">
            <a:spAutoFit/>
          </a:bodyPr>
          <a:lstStyle/>
          <a:p>
            <a:r>
              <a:rPr lang="en-US" b="1" dirty="0">
                <a:solidFill>
                  <a:srgbClr val="C00000"/>
                </a:solidFill>
              </a:rPr>
              <a:t> What blessings complete the sentence on the board? </a:t>
            </a:r>
          </a:p>
        </p:txBody>
      </p:sp>
      <p:sp>
        <p:nvSpPr>
          <p:cNvPr id="5" name="Rectangle 4">
            <a:extLst>
              <a:ext uri="{FF2B5EF4-FFF2-40B4-BE49-F238E27FC236}">
                <a16:creationId xmlns:a16="http://schemas.microsoft.com/office/drawing/2014/main" id="{724A3DAC-0F1C-4AE9-8AAA-E382968BFC8D}"/>
              </a:ext>
            </a:extLst>
          </p:cNvPr>
          <p:cNvSpPr/>
          <p:nvPr/>
        </p:nvSpPr>
        <p:spPr>
          <a:xfrm>
            <a:off x="1331530" y="2070848"/>
            <a:ext cx="8870918" cy="646331"/>
          </a:xfrm>
          <a:prstGeom prst="rect">
            <a:avLst/>
          </a:prstGeom>
        </p:spPr>
        <p:txBody>
          <a:bodyPr wrap="square">
            <a:spAutoFit/>
          </a:bodyPr>
          <a:lstStyle/>
          <a:p>
            <a:r>
              <a:rPr lang="en-US" b="1" dirty="0">
                <a:solidFill>
                  <a:srgbClr val="C00000"/>
                </a:solidFill>
              </a:rPr>
              <a:t>How would you summarize the blessings the Lord has in store for those with humble hearts?</a:t>
            </a:r>
          </a:p>
        </p:txBody>
      </p:sp>
      <p:sp>
        <p:nvSpPr>
          <p:cNvPr id="9" name="Rectangle 8">
            <a:extLst>
              <a:ext uri="{FF2B5EF4-FFF2-40B4-BE49-F238E27FC236}">
                <a16:creationId xmlns:a16="http://schemas.microsoft.com/office/drawing/2014/main" id="{0904741B-D258-400F-A3EB-7B83444C39C5}"/>
              </a:ext>
            </a:extLst>
          </p:cNvPr>
          <p:cNvSpPr/>
          <p:nvPr/>
        </p:nvSpPr>
        <p:spPr>
          <a:xfrm>
            <a:off x="1331530" y="2935926"/>
            <a:ext cx="8726870" cy="646331"/>
          </a:xfrm>
          <a:prstGeom prst="rect">
            <a:avLst/>
          </a:prstGeom>
        </p:spPr>
        <p:txBody>
          <a:bodyPr wrap="square">
            <a:spAutoFit/>
          </a:bodyPr>
          <a:lstStyle/>
          <a:p>
            <a:pPr algn="just"/>
            <a:r>
              <a:rPr lang="en-US" b="1" dirty="0">
                <a:solidFill>
                  <a:srgbClr val="C00000"/>
                </a:solidFill>
              </a:rPr>
              <a:t>How do the blessings described inverses18–20compare to the property and money Ezra Thayre and other early Saints may have been anxious about? </a:t>
            </a:r>
          </a:p>
        </p:txBody>
      </p:sp>
      <p:sp>
        <p:nvSpPr>
          <p:cNvPr id="10" name="Rectangle 9">
            <a:extLst>
              <a:ext uri="{FF2B5EF4-FFF2-40B4-BE49-F238E27FC236}">
                <a16:creationId xmlns:a16="http://schemas.microsoft.com/office/drawing/2014/main" id="{8898958C-88D3-49B3-9C22-68617E46B4C7}"/>
              </a:ext>
            </a:extLst>
          </p:cNvPr>
          <p:cNvSpPr/>
          <p:nvPr/>
        </p:nvSpPr>
        <p:spPr>
          <a:xfrm>
            <a:off x="4844557" y="894690"/>
            <a:ext cx="2121222" cy="369332"/>
          </a:xfrm>
          <a:prstGeom prst="rect">
            <a:avLst/>
          </a:prstGeom>
        </p:spPr>
        <p:txBody>
          <a:bodyPr wrap="none">
            <a:spAutoFit/>
          </a:bodyPr>
          <a:lstStyle/>
          <a:p>
            <a:r>
              <a:rPr lang="en-US" b="1" dirty="0">
                <a:solidFill>
                  <a:schemeClr val="bg1"/>
                </a:solidFill>
              </a:rPr>
              <a:t>inherit the earth.</a:t>
            </a:r>
            <a:endParaRPr lang="en-US" b="1" dirty="0"/>
          </a:p>
        </p:txBody>
      </p:sp>
      <p:sp>
        <p:nvSpPr>
          <p:cNvPr id="11" name="Rectangle 10">
            <a:extLst>
              <a:ext uri="{FF2B5EF4-FFF2-40B4-BE49-F238E27FC236}">
                <a16:creationId xmlns:a16="http://schemas.microsoft.com/office/drawing/2014/main" id="{AA2C8956-A375-46D7-AD09-CF495F537F35}"/>
              </a:ext>
            </a:extLst>
          </p:cNvPr>
          <p:cNvSpPr/>
          <p:nvPr/>
        </p:nvSpPr>
        <p:spPr>
          <a:xfrm>
            <a:off x="4743490" y="908138"/>
            <a:ext cx="415498" cy="369332"/>
          </a:xfrm>
          <a:prstGeom prst="rect">
            <a:avLst/>
          </a:prstGeom>
        </p:spPr>
        <p:txBody>
          <a:bodyPr wrap="none">
            <a:spAutoFit/>
          </a:bodyPr>
          <a:lstStyle/>
          <a:p>
            <a:r>
              <a:rPr lang="en-US" b="1" dirty="0">
                <a:solidFill>
                  <a:schemeClr val="bg1"/>
                </a:solidFill>
                <a:effectLst>
                  <a:outerShdw blurRad="38100" dist="38100" dir="2700000" algn="tl">
                    <a:srgbClr val="000000">
                      <a:alpha val="43137"/>
                    </a:srgbClr>
                  </a:outerShdw>
                </a:effectLst>
              </a:rPr>
              <a:t>…</a:t>
            </a:r>
            <a:endParaRPr lang="en-US" dirty="0"/>
          </a:p>
        </p:txBody>
      </p:sp>
    </p:spTree>
    <p:extLst>
      <p:ext uri="{BB962C8B-B14F-4D97-AF65-F5344CB8AC3E}">
        <p14:creationId xmlns:p14="http://schemas.microsoft.com/office/powerpoint/2010/main" val="4183685065"/>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4" presetClass="exit" presetSubtype="10" fill="hold" grpId="0" nodeType="clickEffect">
                                  <p:stCondLst>
                                    <p:cond delay="0"/>
                                  </p:stCondLst>
                                  <p:childTnLst>
                                    <p:animEffect transition="out" filter="randombar(horizontal)">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down)">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A45A8041-F84B-4507-A449-C607E8B54304}"/>
              </a:ext>
            </a:extLst>
          </p:cNvPr>
          <p:cNvSpPr/>
          <p:nvPr/>
        </p:nvSpPr>
        <p:spPr>
          <a:xfrm>
            <a:off x="3195638" y="2782669"/>
            <a:ext cx="5800724" cy="646331"/>
          </a:xfrm>
          <a:prstGeom prst="rect">
            <a:avLst/>
          </a:prstGeom>
        </p:spPr>
        <p:txBody>
          <a:bodyPr wrap="square">
            <a:spAutoFit/>
          </a:bodyPr>
          <a:lstStyle/>
          <a:p>
            <a:pPr algn="just"/>
            <a:r>
              <a:rPr lang="en-US" sz="3600" b="1" dirty="0">
                <a:solidFill>
                  <a:srgbClr val="333399"/>
                </a:solidFill>
                <a:latin typeface="Franklin Gothic Medium" panose="020B0603020102020204" pitchFamily="34" charset="0"/>
                <a:ea typeface="Microsoft JhengHei" panose="020B0604030504040204" pitchFamily="34" charset="-120"/>
              </a:rPr>
              <a:t>Doctrine and Covenants 56.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4="http://schemas.microsoft.com/office/powerpoint/2010/main" Requires="p14">
      <p:transition spd="slow" p14:dur="3400">
        <p14:reveal thruBlk="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19B990A-9578-4F23-8C4D-0E29A01300F4}"/>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BAEBE2F4-9F0D-4717-A1B1-17C337855F3E}"/>
              </a:ext>
            </a:extLst>
          </p:cNvPr>
          <p:cNvSpPr/>
          <p:nvPr/>
        </p:nvSpPr>
        <p:spPr>
          <a:xfrm>
            <a:off x="1337215" y="706308"/>
            <a:ext cx="3797578" cy="369332"/>
          </a:xfrm>
          <a:prstGeom prst="rect">
            <a:avLst/>
          </a:prstGeom>
        </p:spPr>
        <p:txBody>
          <a:bodyPr wrap="none">
            <a:spAutoFit/>
          </a:bodyPr>
          <a:lstStyle/>
          <a:p>
            <a:r>
              <a:rPr lang="en-US" b="1" dirty="0">
                <a:solidFill>
                  <a:srgbClr val="333399"/>
                </a:solidFill>
              </a:rPr>
              <a:t>Doctrine and Covenants 56:1–13</a:t>
            </a:r>
          </a:p>
        </p:txBody>
      </p:sp>
      <p:sp>
        <p:nvSpPr>
          <p:cNvPr id="4" name="Rectangle 3">
            <a:extLst>
              <a:ext uri="{FF2B5EF4-FFF2-40B4-BE49-F238E27FC236}">
                <a16:creationId xmlns:a16="http://schemas.microsoft.com/office/drawing/2014/main" id="{D9AC2BC0-39B0-447E-89A6-180AE83B6189}"/>
              </a:ext>
            </a:extLst>
          </p:cNvPr>
          <p:cNvSpPr/>
          <p:nvPr/>
        </p:nvSpPr>
        <p:spPr>
          <a:xfrm>
            <a:off x="2631281" y="2537549"/>
            <a:ext cx="6929437" cy="1200329"/>
          </a:xfrm>
          <a:prstGeom prst="rect">
            <a:avLst/>
          </a:prstGeom>
        </p:spPr>
        <p:txBody>
          <a:bodyPr wrap="square">
            <a:spAutoFit/>
          </a:bodyPr>
          <a:lstStyle/>
          <a:p>
            <a:pPr algn="ctr"/>
            <a:r>
              <a:rPr lang="en-US" sz="3600" b="1" dirty="0">
                <a:solidFill>
                  <a:srgbClr val="333399"/>
                </a:solidFill>
                <a:latin typeface="Bahnschrift SemiCondensed" panose="020B0502040204020203" pitchFamily="34" charset="0"/>
              </a:rPr>
              <a:t>“The Lord revokes Ezra Thayre’s mission call and warns him to repent”</a:t>
            </a:r>
          </a:p>
        </p:txBody>
      </p:sp>
    </p:spTree>
    <p:extLst>
      <p:ext uri="{BB962C8B-B14F-4D97-AF65-F5344CB8AC3E}">
        <p14:creationId xmlns:p14="http://schemas.microsoft.com/office/powerpoint/2010/main" val="2245227433"/>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F8A4294C-D097-49A0-B483-53A61B0259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7" name="Rectangle 6">
            <a:extLst>
              <a:ext uri="{FF2B5EF4-FFF2-40B4-BE49-F238E27FC236}">
                <a16:creationId xmlns:a16="http://schemas.microsoft.com/office/drawing/2014/main" id="{BFCC3C05-6EE9-46DB-8B36-3928CE84FB8B}"/>
              </a:ext>
            </a:extLst>
          </p:cNvPr>
          <p:cNvSpPr/>
          <p:nvPr/>
        </p:nvSpPr>
        <p:spPr>
          <a:xfrm>
            <a:off x="1337215" y="706308"/>
            <a:ext cx="3752694" cy="369332"/>
          </a:xfrm>
          <a:prstGeom prst="rect">
            <a:avLst/>
          </a:prstGeom>
        </p:spPr>
        <p:txBody>
          <a:bodyPr wrap="none">
            <a:spAutoFit/>
          </a:bodyPr>
          <a:lstStyle/>
          <a:p>
            <a:r>
              <a:rPr lang="en-US" b="1" dirty="0">
                <a:solidFill>
                  <a:srgbClr val="333399"/>
                </a:solidFill>
              </a:rPr>
              <a:t>Doctrine and Covenants 56:1–2.</a:t>
            </a:r>
          </a:p>
        </p:txBody>
      </p:sp>
      <p:sp>
        <p:nvSpPr>
          <p:cNvPr id="5" name="Rectangle 4">
            <a:extLst>
              <a:ext uri="{FF2B5EF4-FFF2-40B4-BE49-F238E27FC236}">
                <a16:creationId xmlns:a16="http://schemas.microsoft.com/office/drawing/2014/main" id="{37CA6DF1-0590-41B7-AAAB-00C87832002B}"/>
              </a:ext>
            </a:extLst>
          </p:cNvPr>
          <p:cNvSpPr/>
          <p:nvPr/>
        </p:nvSpPr>
        <p:spPr>
          <a:xfrm>
            <a:off x="1337214" y="1075640"/>
            <a:ext cx="8964073" cy="1477328"/>
          </a:xfrm>
          <a:prstGeom prst="rect">
            <a:avLst/>
          </a:prstGeom>
        </p:spPr>
        <p:txBody>
          <a:bodyPr wrap="square">
            <a:spAutoFit/>
          </a:bodyPr>
          <a:lstStyle/>
          <a:p>
            <a:pPr algn="just" fontAlgn="base"/>
            <a:r>
              <a:rPr lang="en-US" i="1" dirty="0">
                <a:solidFill>
                  <a:srgbClr val="333333"/>
                </a:solidFill>
                <a:latin typeface="Palatino"/>
              </a:rPr>
              <a:t>1 Hearken, O ye people who profess my name, saith the Lord your God; for behold, mine anger is kindled against the rebellious, and they shall know mine arm and mine indignation, in the day of visitation and of wrath upon the nations.</a:t>
            </a:r>
          </a:p>
          <a:p>
            <a:pPr algn="just" fontAlgn="base"/>
            <a:r>
              <a:rPr lang="en-US" i="1" dirty="0">
                <a:solidFill>
                  <a:srgbClr val="333333"/>
                </a:solidFill>
                <a:latin typeface="Palatino"/>
              </a:rPr>
              <a:t>2 And he that will not take up his cross and follow me, and keep my commandments, the same shall not be saved.</a:t>
            </a:r>
            <a:endParaRPr lang="en-US" i="1" dirty="0">
              <a:solidFill>
                <a:srgbClr val="333333"/>
              </a:solidFill>
              <a:effectLst/>
              <a:latin typeface="Palatino"/>
            </a:endParaRPr>
          </a:p>
        </p:txBody>
      </p:sp>
      <p:sp>
        <p:nvSpPr>
          <p:cNvPr id="6" name="Rectangle 5">
            <a:extLst>
              <a:ext uri="{FF2B5EF4-FFF2-40B4-BE49-F238E27FC236}">
                <a16:creationId xmlns:a16="http://schemas.microsoft.com/office/drawing/2014/main" id="{E31529EF-B6A7-444D-ABAF-5B43F9198DB9}"/>
              </a:ext>
            </a:extLst>
          </p:cNvPr>
          <p:cNvSpPr/>
          <p:nvPr/>
        </p:nvSpPr>
        <p:spPr>
          <a:xfrm>
            <a:off x="1337214" y="2737634"/>
            <a:ext cx="9719993" cy="353943"/>
          </a:xfrm>
          <a:prstGeom prst="rect">
            <a:avLst/>
          </a:prstGeom>
        </p:spPr>
        <p:txBody>
          <a:bodyPr wrap="square">
            <a:spAutoFit/>
          </a:bodyPr>
          <a:lstStyle/>
          <a:p>
            <a:pPr algn="just"/>
            <a:r>
              <a:rPr lang="en-US" sz="1700" dirty="0">
                <a:solidFill>
                  <a:srgbClr val="C00000"/>
                </a:solidFill>
                <a:latin typeface="Arial Black" panose="020B0A04020102020204" pitchFamily="34" charset="0"/>
              </a:rPr>
              <a:t>What did the Lord say about those who refuse to obey His commandments?</a:t>
            </a:r>
          </a:p>
        </p:txBody>
      </p:sp>
      <p:sp>
        <p:nvSpPr>
          <p:cNvPr id="8" name="Rectangle 7">
            <a:extLst>
              <a:ext uri="{FF2B5EF4-FFF2-40B4-BE49-F238E27FC236}">
                <a16:creationId xmlns:a16="http://schemas.microsoft.com/office/drawing/2014/main" id="{1B1CF4D6-2640-472D-8B70-C2C50B28A963}"/>
              </a:ext>
            </a:extLst>
          </p:cNvPr>
          <p:cNvSpPr/>
          <p:nvPr/>
        </p:nvSpPr>
        <p:spPr>
          <a:xfrm>
            <a:off x="1337214" y="3244334"/>
            <a:ext cx="2717026" cy="369332"/>
          </a:xfrm>
          <a:prstGeom prst="rect">
            <a:avLst/>
          </a:prstGeom>
        </p:spPr>
        <p:txBody>
          <a:bodyPr wrap="none">
            <a:spAutoFit/>
          </a:bodyPr>
          <a:lstStyle/>
          <a:p>
            <a:r>
              <a:rPr lang="en-US" dirty="0">
                <a:solidFill>
                  <a:srgbClr val="FFFF00"/>
                </a:solidFill>
              </a:rPr>
              <a:t>To be saved, we must… </a:t>
            </a:r>
          </a:p>
        </p:txBody>
      </p:sp>
      <p:sp>
        <p:nvSpPr>
          <p:cNvPr id="10" name="Rectangle 9">
            <a:extLst>
              <a:ext uri="{FF2B5EF4-FFF2-40B4-BE49-F238E27FC236}">
                <a16:creationId xmlns:a16="http://schemas.microsoft.com/office/drawing/2014/main" id="{3308270B-2B68-4116-ABF9-9E6B4AB8552D}"/>
              </a:ext>
            </a:extLst>
          </p:cNvPr>
          <p:cNvSpPr/>
          <p:nvPr/>
        </p:nvSpPr>
        <p:spPr>
          <a:xfrm>
            <a:off x="1337213" y="3766423"/>
            <a:ext cx="8964073" cy="646331"/>
          </a:xfrm>
          <a:prstGeom prst="rect">
            <a:avLst/>
          </a:prstGeom>
        </p:spPr>
        <p:txBody>
          <a:bodyPr wrap="square">
            <a:spAutoFit/>
          </a:bodyPr>
          <a:lstStyle/>
          <a:p>
            <a:pPr algn="just"/>
            <a:r>
              <a:rPr lang="en-US" dirty="0">
                <a:solidFill>
                  <a:schemeClr val="bg1">
                    <a:lumMod val="85000"/>
                    <a:lumOff val="15000"/>
                  </a:schemeClr>
                </a:solidFill>
              </a:rPr>
              <a:t>To be saved, we must take up our cross, follow the Savior, and keep His commandments. </a:t>
            </a:r>
          </a:p>
        </p:txBody>
      </p:sp>
      <p:sp>
        <p:nvSpPr>
          <p:cNvPr id="11" name="Rectangle 10">
            <a:extLst>
              <a:ext uri="{FF2B5EF4-FFF2-40B4-BE49-F238E27FC236}">
                <a16:creationId xmlns:a16="http://schemas.microsoft.com/office/drawing/2014/main" id="{B25E2532-CFEF-4855-8ED7-54DF28C6E21F}"/>
              </a:ext>
            </a:extLst>
          </p:cNvPr>
          <p:cNvSpPr/>
          <p:nvPr/>
        </p:nvSpPr>
        <p:spPr>
          <a:xfrm>
            <a:off x="1337213" y="4412754"/>
            <a:ext cx="6117187" cy="369332"/>
          </a:xfrm>
          <a:prstGeom prst="rect">
            <a:avLst/>
          </a:prstGeom>
        </p:spPr>
        <p:txBody>
          <a:bodyPr wrap="none">
            <a:spAutoFit/>
          </a:bodyPr>
          <a:lstStyle/>
          <a:p>
            <a:r>
              <a:rPr lang="en-US" b="1" dirty="0">
                <a:solidFill>
                  <a:srgbClr val="C00000"/>
                </a:solidFill>
              </a:rPr>
              <a:t>What do you think it means to “take up [our] cross”?</a:t>
            </a:r>
          </a:p>
        </p:txBody>
      </p:sp>
      <p:sp>
        <p:nvSpPr>
          <p:cNvPr id="12" name="Rectangle 11">
            <a:extLst>
              <a:ext uri="{FF2B5EF4-FFF2-40B4-BE49-F238E27FC236}">
                <a16:creationId xmlns:a16="http://schemas.microsoft.com/office/drawing/2014/main" id="{45E6FB3E-59EC-4F5F-B6A6-0D89AE09A638}"/>
              </a:ext>
            </a:extLst>
          </p:cNvPr>
          <p:cNvSpPr/>
          <p:nvPr/>
        </p:nvSpPr>
        <p:spPr>
          <a:xfrm>
            <a:off x="1337212" y="4782086"/>
            <a:ext cx="8964073" cy="646331"/>
          </a:xfrm>
          <a:prstGeom prst="rect">
            <a:avLst/>
          </a:prstGeom>
        </p:spPr>
        <p:txBody>
          <a:bodyPr wrap="square">
            <a:spAutoFit/>
          </a:bodyPr>
          <a:lstStyle/>
          <a:p>
            <a:pPr algn="just"/>
            <a:r>
              <a:rPr lang="en-US" b="1" dirty="0">
                <a:solidFill>
                  <a:srgbClr val="C00000"/>
                </a:solidFill>
              </a:rPr>
              <a:t>What commandments has the Lord given that require you to take up your cross and make sacrifices to be obedient?</a:t>
            </a:r>
          </a:p>
        </p:txBody>
      </p:sp>
      <p:sp>
        <p:nvSpPr>
          <p:cNvPr id="13" name="Rectangle 12">
            <a:extLst>
              <a:ext uri="{FF2B5EF4-FFF2-40B4-BE49-F238E27FC236}">
                <a16:creationId xmlns:a16="http://schemas.microsoft.com/office/drawing/2014/main" id="{E0B952B3-A26F-4758-BCC4-80C6EA37D1CD}"/>
              </a:ext>
            </a:extLst>
          </p:cNvPr>
          <p:cNvSpPr/>
          <p:nvPr/>
        </p:nvSpPr>
        <p:spPr>
          <a:xfrm>
            <a:off x="1337212" y="5474583"/>
            <a:ext cx="8842212" cy="646331"/>
          </a:xfrm>
          <a:prstGeom prst="rect">
            <a:avLst/>
          </a:prstGeom>
        </p:spPr>
        <p:txBody>
          <a:bodyPr wrap="square">
            <a:spAutoFit/>
          </a:bodyPr>
          <a:lstStyle/>
          <a:p>
            <a:pPr algn="just"/>
            <a:r>
              <a:rPr lang="en-US" b="1" dirty="0">
                <a:solidFill>
                  <a:srgbClr val="C00000"/>
                </a:solidFill>
              </a:rPr>
              <a:t>What blessings have you received or will you receive because you choose to be obedient?</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1000"/>
                                        <p:tgtEl>
                                          <p:spTgt spid="11">
                                            <p:txEl>
                                              <p:pRg st="0" end="0"/>
                                            </p:txEl>
                                          </p:spTgt>
                                        </p:tgtEl>
                                      </p:cBhvr>
                                    </p:animEffect>
                                    <p:anim calcmode="lin" valueType="num">
                                      <p:cBhvr>
                                        <p:cTn id="25"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4C7E106A-8B87-41BA-A07D-7FBAC59474D2}"/>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95F12754-A3D2-4AEC-8E9E-E4958E26DB65}"/>
              </a:ext>
            </a:extLst>
          </p:cNvPr>
          <p:cNvSpPr/>
          <p:nvPr/>
        </p:nvSpPr>
        <p:spPr>
          <a:xfrm>
            <a:off x="1337215" y="706308"/>
            <a:ext cx="3752694" cy="369332"/>
          </a:xfrm>
          <a:prstGeom prst="rect">
            <a:avLst/>
          </a:prstGeom>
        </p:spPr>
        <p:txBody>
          <a:bodyPr wrap="none">
            <a:spAutoFit/>
          </a:bodyPr>
          <a:lstStyle/>
          <a:p>
            <a:r>
              <a:rPr lang="en-US" b="1" dirty="0">
                <a:solidFill>
                  <a:srgbClr val="333399"/>
                </a:solidFill>
              </a:rPr>
              <a:t>Doctrine and Covenants 56:3–5.</a:t>
            </a:r>
          </a:p>
        </p:txBody>
      </p:sp>
      <p:sp>
        <p:nvSpPr>
          <p:cNvPr id="2" name="Rectangle 1">
            <a:extLst>
              <a:ext uri="{FF2B5EF4-FFF2-40B4-BE49-F238E27FC236}">
                <a16:creationId xmlns:a16="http://schemas.microsoft.com/office/drawing/2014/main" id="{2AABDFD0-A572-414F-B32E-74A94AACAD98}"/>
              </a:ext>
            </a:extLst>
          </p:cNvPr>
          <p:cNvSpPr/>
          <p:nvPr/>
        </p:nvSpPr>
        <p:spPr>
          <a:xfrm>
            <a:off x="1337215" y="1075640"/>
            <a:ext cx="8560904" cy="1815882"/>
          </a:xfrm>
          <a:prstGeom prst="rect">
            <a:avLst/>
          </a:prstGeom>
        </p:spPr>
        <p:txBody>
          <a:bodyPr wrap="square">
            <a:spAutoFit/>
          </a:bodyPr>
          <a:lstStyle/>
          <a:p>
            <a:pPr algn="just" fontAlgn="base"/>
            <a:r>
              <a:rPr lang="en-US" sz="1600" b="1" i="1" dirty="0">
                <a:solidFill>
                  <a:schemeClr val="bg1"/>
                </a:solidFill>
                <a:latin typeface="Palatino"/>
              </a:rPr>
              <a:t>3 </a:t>
            </a:r>
            <a:r>
              <a:rPr lang="en-US" sz="1600" i="1" dirty="0">
                <a:solidFill>
                  <a:schemeClr val="bg1"/>
                </a:solidFill>
                <a:latin typeface="Palatino"/>
              </a:rPr>
              <a:t>Behold, I, the Lord, command; and he that will not obey shall be cut off in mine own due time, after I have commanded and the commandment is broken.</a:t>
            </a:r>
          </a:p>
          <a:p>
            <a:pPr algn="just" fontAlgn="base"/>
            <a:r>
              <a:rPr lang="en-US" sz="1600" b="1" i="1" dirty="0">
                <a:solidFill>
                  <a:schemeClr val="bg1"/>
                </a:solidFill>
                <a:latin typeface="Palatino"/>
              </a:rPr>
              <a:t>4 </a:t>
            </a:r>
            <a:r>
              <a:rPr lang="en-US" sz="1600" i="1" dirty="0">
                <a:solidFill>
                  <a:schemeClr val="bg1"/>
                </a:solidFill>
                <a:latin typeface="Palatino"/>
              </a:rPr>
              <a:t>Wherefore I, the Lord, command and revoke, as it seemeth me good; and all this to be answered upon the heads of the rebellious, saith the Lord.</a:t>
            </a:r>
          </a:p>
          <a:p>
            <a:pPr algn="just" fontAlgn="base"/>
            <a:r>
              <a:rPr lang="en-US" sz="1600" b="1" i="1" dirty="0">
                <a:solidFill>
                  <a:schemeClr val="bg1"/>
                </a:solidFill>
                <a:latin typeface="Palatino"/>
              </a:rPr>
              <a:t>5 </a:t>
            </a:r>
            <a:r>
              <a:rPr lang="en-US" sz="1600" i="1" dirty="0">
                <a:solidFill>
                  <a:schemeClr val="bg1"/>
                </a:solidFill>
                <a:latin typeface="Palatino"/>
              </a:rPr>
              <a:t>Wherefore, I revoke the commandment which was given unto my servants Thomas B. Marsh and Ezra Thayre, and give a new commandment unto my servant Thomas, that he shall take up his journey speedily to the land of Missouri, and my servant Selah J. Griffin shall also go with him.</a:t>
            </a:r>
            <a:endParaRPr lang="en-US" sz="1600" b="0" i="1" dirty="0">
              <a:solidFill>
                <a:schemeClr val="bg1"/>
              </a:solidFill>
              <a:effectLst/>
              <a:latin typeface="Palatino"/>
            </a:endParaRPr>
          </a:p>
        </p:txBody>
      </p:sp>
      <p:sp>
        <p:nvSpPr>
          <p:cNvPr id="4" name="Rectangle 3">
            <a:extLst>
              <a:ext uri="{FF2B5EF4-FFF2-40B4-BE49-F238E27FC236}">
                <a16:creationId xmlns:a16="http://schemas.microsoft.com/office/drawing/2014/main" id="{F85FDC25-9689-4C51-9187-80FC9D448EA0}"/>
              </a:ext>
            </a:extLst>
          </p:cNvPr>
          <p:cNvSpPr/>
          <p:nvPr/>
        </p:nvSpPr>
        <p:spPr>
          <a:xfrm>
            <a:off x="1337215" y="3076188"/>
            <a:ext cx="6587585" cy="353943"/>
          </a:xfrm>
          <a:prstGeom prst="rect">
            <a:avLst/>
          </a:prstGeom>
        </p:spPr>
        <p:txBody>
          <a:bodyPr wrap="square">
            <a:spAutoFit/>
          </a:bodyPr>
          <a:lstStyle/>
          <a:p>
            <a:r>
              <a:rPr lang="en-US" sz="1700" b="1" dirty="0">
                <a:solidFill>
                  <a:srgbClr val="C00000"/>
                </a:solidFill>
              </a:rPr>
              <a:t>What did Ezra Thayre lose because he was not ready to go?</a:t>
            </a:r>
          </a:p>
        </p:txBody>
      </p:sp>
      <p:sp>
        <p:nvSpPr>
          <p:cNvPr id="5" name="Rectangle 4">
            <a:extLst>
              <a:ext uri="{FF2B5EF4-FFF2-40B4-BE49-F238E27FC236}">
                <a16:creationId xmlns:a16="http://schemas.microsoft.com/office/drawing/2014/main" id="{E5823EB1-8CC5-4C4E-8D86-523856552D6C}"/>
              </a:ext>
            </a:extLst>
          </p:cNvPr>
          <p:cNvSpPr/>
          <p:nvPr/>
        </p:nvSpPr>
        <p:spPr>
          <a:xfrm>
            <a:off x="1337214" y="3429000"/>
            <a:ext cx="8560903" cy="646331"/>
          </a:xfrm>
          <a:prstGeom prst="rect">
            <a:avLst/>
          </a:prstGeom>
        </p:spPr>
        <p:txBody>
          <a:bodyPr wrap="square">
            <a:spAutoFit/>
          </a:bodyPr>
          <a:lstStyle/>
          <a:p>
            <a:pPr algn="just"/>
            <a:r>
              <a:rPr lang="en-US" dirty="0">
                <a:solidFill>
                  <a:schemeClr val="bg1"/>
                </a:solidFill>
              </a:rPr>
              <a:t>He lost his chance to serve the mission as well as receive the blessings that would have resulted.</a:t>
            </a:r>
          </a:p>
        </p:txBody>
      </p:sp>
      <p:sp>
        <p:nvSpPr>
          <p:cNvPr id="6" name="Rectangle 5">
            <a:extLst>
              <a:ext uri="{FF2B5EF4-FFF2-40B4-BE49-F238E27FC236}">
                <a16:creationId xmlns:a16="http://schemas.microsoft.com/office/drawing/2014/main" id="{4DCAAAD0-56A9-4075-9A05-961AF8D9AFBA}"/>
              </a:ext>
            </a:extLst>
          </p:cNvPr>
          <p:cNvSpPr/>
          <p:nvPr/>
        </p:nvSpPr>
        <p:spPr>
          <a:xfrm>
            <a:off x="1337213" y="4612809"/>
            <a:ext cx="8560903" cy="369332"/>
          </a:xfrm>
          <a:prstGeom prst="rect">
            <a:avLst/>
          </a:prstGeom>
        </p:spPr>
        <p:txBody>
          <a:bodyPr wrap="square">
            <a:spAutoFit/>
          </a:bodyPr>
          <a:lstStyle/>
          <a:p>
            <a:pPr algn="just"/>
            <a:r>
              <a:rPr lang="en-US" dirty="0">
                <a:solidFill>
                  <a:schemeClr val="bg1"/>
                </a:solidFill>
              </a:rPr>
              <a:t>The Lord can give a commandment or revoke a commandment as He sees fit.</a:t>
            </a:r>
          </a:p>
        </p:txBody>
      </p:sp>
      <p:sp>
        <p:nvSpPr>
          <p:cNvPr id="7" name="Rectangle 6">
            <a:extLst>
              <a:ext uri="{FF2B5EF4-FFF2-40B4-BE49-F238E27FC236}">
                <a16:creationId xmlns:a16="http://schemas.microsoft.com/office/drawing/2014/main" id="{7A21BD9F-CBA3-4C56-BE3D-7FA37536429A}"/>
              </a:ext>
            </a:extLst>
          </p:cNvPr>
          <p:cNvSpPr/>
          <p:nvPr/>
        </p:nvSpPr>
        <p:spPr>
          <a:xfrm>
            <a:off x="1337213" y="4243477"/>
            <a:ext cx="6289863" cy="369332"/>
          </a:xfrm>
          <a:prstGeom prst="rect">
            <a:avLst/>
          </a:prstGeom>
        </p:spPr>
        <p:txBody>
          <a:bodyPr wrap="none">
            <a:spAutoFit/>
          </a:bodyPr>
          <a:lstStyle/>
          <a:p>
            <a:r>
              <a:rPr lang="en-US" b="1" dirty="0">
                <a:solidFill>
                  <a:srgbClr val="C00000"/>
                </a:solidFill>
              </a:rPr>
              <a:t> What can the Lord do with commandments He gives? </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125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125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1+#ppt_w/2"/>
                                          </p:val>
                                        </p:tav>
                                        <p:tav tm="100000">
                                          <p:val>
                                            <p:strVal val="#ppt_x"/>
                                          </p:val>
                                        </p:tav>
                                      </p:tavLst>
                                    </p:anim>
                                    <p:anim calcmode="lin" valueType="num">
                                      <p:cBhvr additive="base">
                                        <p:cTn id="26"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997220B-2053-46B3-A2E9-159F65CD1A7A}"/>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029C9A3C-653B-47C8-B6B2-181A3E5FA91F}"/>
              </a:ext>
            </a:extLst>
          </p:cNvPr>
          <p:cNvSpPr/>
          <p:nvPr/>
        </p:nvSpPr>
        <p:spPr>
          <a:xfrm>
            <a:off x="1337215" y="706308"/>
            <a:ext cx="3879332" cy="369332"/>
          </a:xfrm>
          <a:prstGeom prst="rect">
            <a:avLst/>
          </a:prstGeom>
        </p:spPr>
        <p:txBody>
          <a:bodyPr wrap="none">
            <a:spAutoFit/>
          </a:bodyPr>
          <a:lstStyle/>
          <a:p>
            <a:r>
              <a:rPr lang="en-US" b="1" dirty="0">
                <a:solidFill>
                  <a:srgbClr val="333399"/>
                </a:solidFill>
              </a:rPr>
              <a:t>Doctrine and Covenants 56:8–11.</a:t>
            </a:r>
          </a:p>
        </p:txBody>
      </p:sp>
      <p:sp>
        <p:nvSpPr>
          <p:cNvPr id="2" name="Rectangle 1">
            <a:extLst>
              <a:ext uri="{FF2B5EF4-FFF2-40B4-BE49-F238E27FC236}">
                <a16:creationId xmlns:a16="http://schemas.microsoft.com/office/drawing/2014/main" id="{A6C390B5-5D34-479F-96C3-AE19C269DF70}"/>
              </a:ext>
            </a:extLst>
          </p:cNvPr>
          <p:cNvSpPr/>
          <p:nvPr/>
        </p:nvSpPr>
        <p:spPr>
          <a:xfrm>
            <a:off x="1350662" y="968064"/>
            <a:ext cx="8963232" cy="2062103"/>
          </a:xfrm>
          <a:prstGeom prst="rect">
            <a:avLst/>
          </a:prstGeom>
        </p:spPr>
        <p:txBody>
          <a:bodyPr wrap="square">
            <a:spAutoFit/>
          </a:bodyPr>
          <a:lstStyle/>
          <a:p>
            <a:pPr algn="just" fontAlgn="base"/>
            <a:r>
              <a:rPr lang="en-US" sz="1600" b="1" i="1" dirty="0">
                <a:solidFill>
                  <a:schemeClr val="bg1"/>
                </a:solidFill>
                <a:latin typeface="Palatino"/>
              </a:rPr>
              <a:t>8 </a:t>
            </a:r>
            <a:r>
              <a:rPr lang="en-US" sz="1600" i="1" dirty="0">
                <a:solidFill>
                  <a:schemeClr val="bg1"/>
                </a:solidFill>
                <a:latin typeface="Palatino"/>
              </a:rPr>
              <a:t>And again, verily I say unto you, that my servant Ezra Thayre must repent of his pride, and of his selfishness, and obey the former commandment which I have given him concerning the place upon which he lives.</a:t>
            </a:r>
          </a:p>
          <a:p>
            <a:pPr algn="just" fontAlgn="base"/>
            <a:r>
              <a:rPr lang="en-US" sz="1600" b="1" i="1" dirty="0">
                <a:solidFill>
                  <a:schemeClr val="bg1"/>
                </a:solidFill>
                <a:latin typeface="Palatino"/>
              </a:rPr>
              <a:t>9 </a:t>
            </a:r>
            <a:r>
              <a:rPr lang="en-US" sz="1600" i="1" dirty="0">
                <a:solidFill>
                  <a:schemeClr val="bg1"/>
                </a:solidFill>
                <a:latin typeface="Palatino"/>
              </a:rPr>
              <a:t>And if he will do this, as there shall be no divisions made upon the land, he shall be appointed still to go to the land of Missouri;</a:t>
            </a:r>
          </a:p>
          <a:p>
            <a:pPr algn="just" fontAlgn="base"/>
            <a:r>
              <a:rPr lang="en-US" sz="1600" b="1" i="1" dirty="0">
                <a:solidFill>
                  <a:schemeClr val="bg1"/>
                </a:solidFill>
                <a:latin typeface="Palatino"/>
              </a:rPr>
              <a:t>10 </a:t>
            </a:r>
            <a:r>
              <a:rPr lang="en-US" sz="1600" i="1" dirty="0">
                <a:solidFill>
                  <a:schemeClr val="bg1"/>
                </a:solidFill>
                <a:latin typeface="Palatino"/>
              </a:rPr>
              <a:t>Otherwise he shall receive the money which he has paid, and shall leave the place, and shall be cut off out of my church, saith the Lord God of hosts;</a:t>
            </a:r>
          </a:p>
          <a:p>
            <a:pPr algn="just" fontAlgn="base"/>
            <a:r>
              <a:rPr lang="en-US" sz="1600" b="1" i="1" dirty="0">
                <a:solidFill>
                  <a:schemeClr val="bg1"/>
                </a:solidFill>
                <a:latin typeface="Palatino"/>
              </a:rPr>
              <a:t>11 </a:t>
            </a:r>
            <a:r>
              <a:rPr lang="en-US" sz="1600" i="1" dirty="0">
                <a:solidFill>
                  <a:schemeClr val="bg1"/>
                </a:solidFill>
                <a:latin typeface="Palatino"/>
              </a:rPr>
              <a:t>And though the heaven and the earth pass away, these words shall not pass away, but shall be fulfilled.</a:t>
            </a:r>
            <a:endParaRPr lang="en-US" sz="1600" b="0" i="1" dirty="0">
              <a:solidFill>
                <a:schemeClr val="bg1"/>
              </a:solidFill>
              <a:effectLst/>
              <a:latin typeface="Palatino"/>
            </a:endParaRPr>
          </a:p>
        </p:txBody>
      </p:sp>
      <p:sp>
        <p:nvSpPr>
          <p:cNvPr id="6" name="Rectangle 5">
            <a:extLst>
              <a:ext uri="{FF2B5EF4-FFF2-40B4-BE49-F238E27FC236}">
                <a16:creationId xmlns:a16="http://schemas.microsoft.com/office/drawing/2014/main" id="{516610B8-F015-4B8A-86E8-538B013A3FA8}"/>
              </a:ext>
            </a:extLst>
          </p:cNvPr>
          <p:cNvSpPr/>
          <p:nvPr/>
        </p:nvSpPr>
        <p:spPr>
          <a:xfrm>
            <a:off x="1350661" y="3156467"/>
            <a:ext cx="8963231" cy="646331"/>
          </a:xfrm>
          <a:prstGeom prst="rect">
            <a:avLst/>
          </a:prstGeom>
        </p:spPr>
        <p:txBody>
          <a:bodyPr wrap="square">
            <a:spAutoFit/>
          </a:bodyPr>
          <a:lstStyle/>
          <a:p>
            <a:r>
              <a:rPr lang="en-US" dirty="0">
                <a:solidFill>
                  <a:srgbClr val="C00000"/>
                </a:solidFill>
              </a:rPr>
              <a:t>What did the Lord say would happen if Ezra Thayre repented? What would happen if he did not repent?</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Subtitle 4">
            <a:extLst>
              <a:ext uri="{FF2B5EF4-FFF2-40B4-BE49-F238E27FC236}">
                <a16:creationId xmlns:a16="http://schemas.microsoft.com/office/drawing/2014/main" id="{B1EC47B0-A8D7-441A-9707-CD4C564BF5ED}"/>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2" name="Rectangle 1">
            <a:extLst>
              <a:ext uri="{FF2B5EF4-FFF2-40B4-BE49-F238E27FC236}">
                <a16:creationId xmlns:a16="http://schemas.microsoft.com/office/drawing/2014/main" id="{534FB744-4C8F-47E9-A9B6-1AAE05F26A73}"/>
              </a:ext>
            </a:extLst>
          </p:cNvPr>
          <p:cNvSpPr/>
          <p:nvPr/>
        </p:nvSpPr>
        <p:spPr>
          <a:xfrm>
            <a:off x="3048000" y="2551837"/>
            <a:ext cx="6096000" cy="1754326"/>
          </a:xfrm>
          <a:prstGeom prst="rect">
            <a:avLst/>
          </a:prstGeom>
        </p:spPr>
        <p:txBody>
          <a:bodyPr>
            <a:spAutoFit/>
          </a:bodyPr>
          <a:lstStyle/>
          <a:p>
            <a:pPr algn="ctr"/>
            <a:r>
              <a:rPr lang="en-US" sz="3600" dirty="0">
                <a:solidFill>
                  <a:srgbClr val="333399"/>
                </a:solidFill>
              </a:rPr>
              <a:t>“The Lord warns the Saints against greediness and prideful hearts”</a:t>
            </a:r>
          </a:p>
        </p:txBody>
      </p:sp>
      <p:sp>
        <p:nvSpPr>
          <p:cNvPr id="4" name="Rectangle 3">
            <a:extLst>
              <a:ext uri="{FF2B5EF4-FFF2-40B4-BE49-F238E27FC236}">
                <a16:creationId xmlns:a16="http://schemas.microsoft.com/office/drawing/2014/main" id="{CA90B8D9-BADB-421F-8D74-9D90E52B6091}"/>
              </a:ext>
            </a:extLst>
          </p:cNvPr>
          <p:cNvSpPr/>
          <p:nvPr/>
        </p:nvSpPr>
        <p:spPr>
          <a:xfrm>
            <a:off x="1337215" y="706308"/>
            <a:ext cx="3924216" cy="369332"/>
          </a:xfrm>
          <a:prstGeom prst="rect">
            <a:avLst/>
          </a:prstGeom>
        </p:spPr>
        <p:txBody>
          <a:bodyPr wrap="none">
            <a:spAutoFit/>
          </a:bodyPr>
          <a:lstStyle/>
          <a:p>
            <a:r>
              <a:rPr lang="en-US" b="1" dirty="0">
                <a:solidFill>
                  <a:srgbClr val="333399"/>
                </a:solidFill>
              </a:rPr>
              <a:t>Doctrine and Covenants 56:14–20</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500">
        <p:push dir="r"/>
      </p:transition>
    </mc:Choice>
    <mc:Fallback>
      <p:transition spd="slow">
        <p:push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6E6B420E-8C07-4EC7-8B76-50944C827FAB}"/>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3" name="Rectangle 2">
            <a:extLst>
              <a:ext uri="{FF2B5EF4-FFF2-40B4-BE49-F238E27FC236}">
                <a16:creationId xmlns:a16="http://schemas.microsoft.com/office/drawing/2014/main" id="{A7305823-5E01-4840-BA0E-BC5FBC8C0D02}"/>
              </a:ext>
            </a:extLst>
          </p:cNvPr>
          <p:cNvSpPr/>
          <p:nvPr/>
        </p:nvSpPr>
        <p:spPr>
          <a:xfrm>
            <a:off x="1337215" y="706308"/>
            <a:ext cx="4005968" cy="369332"/>
          </a:xfrm>
          <a:prstGeom prst="rect">
            <a:avLst/>
          </a:prstGeom>
        </p:spPr>
        <p:txBody>
          <a:bodyPr wrap="none">
            <a:spAutoFit/>
          </a:bodyPr>
          <a:lstStyle/>
          <a:p>
            <a:r>
              <a:rPr lang="en-US" b="1" dirty="0">
                <a:solidFill>
                  <a:srgbClr val="333399"/>
                </a:solidFill>
              </a:rPr>
              <a:t>Doctrine and Covenants 56:14–15.</a:t>
            </a:r>
          </a:p>
        </p:txBody>
      </p:sp>
      <p:sp>
        <p:nvSpPr>
          <p:cNvPr id="2" name="Rectangle 1">
            <a:extLst>
              <a:ext uri="{FF2B5EF4-FFF2-40B4-BE49-F238E27FC236}">
                <a16:creationId xmlns:a16="http://schemas.microsoft.com/office/drawing/2014/main" id="{E6FA6AA4-F30C-46AA-A808-85F3EA0C9328}"/>
              </a:ext>
            </a:extLst>
          </p:cNvPr>
          <p:cNvSpPr/>
          <p:nvPr/>
        </p:nvSpPr>
        <p:spPr>
          <a:xfrm>
            <a:off x="1337215" y="981511"/>
            <a:ext cx="8936338" cy="1477328"/>
          </a:xfrm>
          <a:prstGeom prst="rect">
            <a:avLst/>
          </a:prstGeom>
        </p:spPr>
        <p:txBody>
          <a:bodyPr wrap="square">
            <a:spAutoFit/>
          </a:bodyPr>
          <a:lstStyle/>
          <a:p>
            <a:pPr algn="just" fontAlgn="base"/>
            <a:r>
              <a:rPr lang="en-US" b="1" i="1" dirty="0">
                <a:solidFill>
                  <a:srgbClr val="333333"/>
                </a:solidFill>
                <a:latin typeface="Palatino"/>
              </a:rPr>
              <a:t>14 </a:t>
            </a:r>
            <a:r>
              <a:rPr lang="en-US" i="1" dirty="0">
                <a:solidFill>
                  <a:srgbClr val="333333"/>
                </a:solidFill>
                <a:latin typeface="Palatino"/>
              </a:rPr>
              <a:t>Behold, thus saith the Lord unto my people—you have many things to do and to repent of; for behold, your sins have come up unto me, and are not pardoned, because you seek to counsel in your own ways.</a:t>
            </a:r>
          </a:p>
          <a:p>
            <a:pPr algn="just" fontAlgn="base"/>
            <a:r>
              <a:rPr lang="en-US" b="1" i="1" dirty="0">
                <a:solidFill>
                  <a:srgbClr val="333333"/>
                </a:solidFill>
                <a:latin typeface="Palatino"/>
              </a:rPr>
              <a:t>15 </a:t>
            </a:r>
            <a:r>
              <a:rPr lang="en-US" i="1" dirty="0">
                <a:solidFill>
                  <a:srgbClr val="333333"/>
                </a:solidFill>
                <a:latin typeface="Palatino"/>
              </a:rPr>
              <a:t>And your hearts are not satisfied. And ye obey not the truth, but have pleasure in unrighteousness.</a:t>
            </a:r>
            <a:endParaRPr lang="en-US" b="0" i="1" dirty="0">
              <a:solidFill>
                <a:srgbClr val="333333"/>
              </a:solidFill>
              <a:effectLst/>
              <a:latin typeface="Palatino"/>
            </a:endParaRPr>
          </a:p>
        </p:txBody>
      </p:sp>
      <p:sp>
        <p:nvSpPr>
          <p:cNvPr id="4" name="Rectangle 3">
            <a:extLst>
              <a:ext uri="{FF2B5EF4-FFF2-40B4-BE49-F238E27FC236}">
                <a16:creationId xmlns:a16="http://schemas.microsoft.com/office/drawing/2014/main" id="{ED15E9CF-5752-46E7-8CC2-7FF8F5E87644}"/>
              </a:ext>
            </a:extLst>
          </p:cNvPr>
          <p:cNvSpPr/>
          <p:nvPr/>
        </p:nvSpPr>
        <p:spPr>
          <a:xfrm>
            <a:off x="1337214" y="2549376"/>
            <a:ext cx="8936337" cy="369332"/>
          </a:xfrm>
          <a:prstGeom prst="rect">
            <a:avLst/>
          </a:prstGeom>
        </p:spPr>
        <p:txBody>
          <a:bodyPr wrap="square">
            <a:spAutoFit/>
          </a:bodyPr>
          <a:lstStyle/>
          <a:p>
            <a:pPr algn="just"/>
            <a:r>
              <a:rPr lang="en-US" b="1" dirty="0">
                <a:solidFill>
                  <a:srgbClr val="C00000"/>
                </a:solidFill>
              </a:rPr>
              <a:t>What attitudes or actions prevent our sins from being pardoned, or forgiven? </a:t>
            </a:r>
          </a:p>
        </p:txBody>
      </p:sp>
      <p:sp>
        <p:nvSpPr>
          <p:cNvPr id="5" name="Rectangle 4">
            <a:extLst>
              <a:ext uri="{FF2B5EF4-FFF2-40B4-BE49-F238E27FC236}">
                <a16:creationId xmlns:a16="http://schemas.microsoft.com/office/drawing/2014/main" id="{A8B91DBF-1139-484B-8D1D-C84CC332B98C}"/>
              </a:ext>
            </a:extLst>
          </p:cNvPr>
          <p:cNvSpPr/>
          <p:nvPr/>
        </p:nvSpPr>
        <p:spPr>
          <a:xfrm>
            <a:off x="1337214" y="2905957"/>
            <a:ext cx="8936336" cy="646331"/>
          </a:xfrm>
          <a:prstGeom prst="rect">
            <a:avLst/>
          </a:prstGeom>
        </p:spPr>
        <p:txBody>
          <a:bodyPr wrap="square">
            <a:spAutoFit/>
          </a:bodyPr>
          <a:lstStyle/>
          <a:p>
            <a:pPr algn="just"/>
            <a:r>
              <a:rPr lang="en-US" b="1" dirty="0">
                <a:solidFill>
                  <a:srgbClr val="C00000"/>
                </a:solidFill>
              </a:rPr>
              <a:t>What do you think the phrase “counsel in your own ways” means? What does the phrase “your hearts are not satisfied” suggest?</a:t>
            </a:r>
          </a:p>
        </p:txBody>
      </p:sp>
      <p:sp>
        <p:nvSpPr>
          <p:cNvPr id="7" name="Rectangle 6">
            <a:extLst>
              <a:ext uri="{FF2B5EF4-FFF2-40B4-BE49-F238E27FC236}">
                <a16:creationId xmlns:a16="http://schemas.microsoft.com/office/drawing/2014/main" id="{86DC7644-BD4C-4439-8CE5-0988DB9F22D0}"/>
              </a:ext>
            </a:extLst>
          </p:cNvPr>
          <p:cNvSpPr/>
          <p:nvPr/>
        </p:nvSpPr>
        <p:spPr>
          <a:xfrm>
            <a:off x="1337214" y="3609409"/>
            <a:ext cx="8936336" cy="646331"/>
          </a:xfrm>
          <a:prstGeom prst="rect">
            <a:avLst/>
          </a:prstGeom>
        </p:spPr>
        <p:txBody>
          <a:bodyPr wrap="square">
            <a:spAutoFit/>
          </a:bodyPr>
          <a:lstStyle/>
          <a:p>
            <a:pPr algn="just"/>
            <a:r>
              <a:rPr lang="en-US" b="1" dirty="0">
                <a:solidFill>
                  <a:srgbClr val="C00000"/>
                </a:solidFill>
              </a:rPr>
              <a:t>What can we learn from verses 14 and 15 about what is necessary in order to repent and receive forgiveness? </a:t>
            </a:r>
          </a:p>
        </p:txBody>
      </p:sp>
      <p:sp>
        <p:nvSpPr>
          <p:cNvPr id="8" name="Rectangle 7">
            <a:extLst>
              <a:ext uri="{FF2B5EF4-FFF2-40B4-BE49-F238E27FC236}">
                <a16:creationId xmlns:a16="http://schemas.microsoft.com/office/drawing/2014/main" id="{AD53229D-C289-4985-AF2B-733D0DDD8C97}"/>
              </a:ext>
            </a:extLst>
          </p:cNvPr>
          <p:cNvSpPr/>
          <p:nvPr/>
        </p:nvSpPr>
        <p:spPr>
          <a:xfrm>
            <a:off x="1337214" y="4392444"/>
            <a:ext cx="8828762" cy="646331"/>
          </a:xfrm>
          <a:prstGeom prst="rect">
            <a:avLst/>
          </a:prstGeom>
        </p:spPr>
        <p:txBody>
          <a:bodyPr wrap="square">
            <a:spAutoFit/>
          </a:bodyPr>
          <a:lstStyle/>
          <a:p>
            <a:pPr algn="just"/>
            <a:r>
              <a:rPr lang="en-US" dirty="0">
                <a:solidFill>
                  <a:schemeClr val="bg1"/>
                </a:solidFill>
              </a:rPr>
              <a:t>Repentance includes obeying the Lord’s counsel and turning away from unrighteous desires.</a:t>
            </a:r>
          </a:p>
        </p:txBody>
      </p:sp>
      <p:sp>
        <p:nvSpPr>
          <p:cNvPr id="9" name="Rectangle 8">
            <a:extLst>
              <a:ext uri="{FF2B5EF4-FFF2-40B4-BE49-F238E27FC236}">
                <a16:creationId xmlns:a16="http://schemas.microsoft.com/office/drawing/2014/main" id="{B2654F3B-DBE9-4458-A73D-32061406C83E}"/>
              </a:ext>
            </a:extLst>
          </p:cNvPr>
          <p:cNvSpPr/>
          <p:nvPr/>
        </p:nvSpPr>
        <p:spPr>
          <a:xfrm>
            <a:off x="1337213" y="5044372"/>
            <a:ext cx="8828761" cy="646331"/>
          </a:xfrm>
          <a:prstGeom prst="rect">
            <a:avLst/>
          </a:prstGeom>
        </p:spPr>
        <p:txBody>
          <a:bodyPr wrap="square">
            <a:spAutoFit/>
          </a:bodyPr>
          <a:lstStyle/>
          <a:p>
            <a:pPr algn="just"/>
            <a:r>
              <a:rPr lang="en-US" b="1" dirty="0">
                <a:solidFill>
                  <a:srgbClr val="C00000"/>
                </a:solidFill>
              </a:rPr>
              <a:t>Why are obedience and turning away from unrighteousness necessary in true repentance?</a:t>
            </a:r>
          </a:p>
        </p:txBody>
      </p:sp>
    </p:spTree>
    <p:extLst>
      <p:ext uri="{BB962C8B-B14F-4D97-AF65-F5344CB8AC3E}">
        <p14:creationId xmlns:p14="http://schemas.microsoft.com/office/powerpoint/2010/main" val="4190803760"/>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randombar(horizontal)">
                                      <p:cBhvr>
                                        <p:cTn id="28" dur="125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anim calcmode="lin" valueType="num">
                                      <p:cBhvr>
                                        <p:cTn id="34" dur="1000" fill="hold"/>
                                        <p:tgtEl>
                                          <p:spTgt spid="9"/>
                                        </p:tgtEl>
                                        <p:attrNameLst>
                                          <p:attrName>ppt_x</p:attrName>
                                        </p:attrNameLst>
                                      </p:cBhvr>
                                      <p:tavLst>
                                        <p:tav tm="0">
                                          <p:val>
                                            <p:strVal val="#ppt_x"/>
                                          </p:val>
                                        </p:tav>
                                        <p:tav tm="100000">
                                          <p:val>
                                            <p:strVal val="#ppt_x"/>
                                          </p:val>
                                        </p:tav>
                                      </p:tavLst>
                                    </p:anim>
                                    <p:anim calcmode="lin" valueType="num">
                                      <p:cBhvr>
                                        <p:cTn id="3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Subtitle 4">
            <a:extLst>
              <a:ext uri="{FF2B5EF4-FFF2-40B4-BE49-F238E27FC236}">
                <a16:creationId xmlns:a16="http://schemas.microsoft.com/office/drawing/2014/main" id="{2225C383-E7E7-44B0-A612-98F7C0C34AB5}"/>
              </a:ext>
            </a:extLst>
          </p:cNvPr>
          <p:cNvSpPr txBox="1">
            <a:spLocks/>
          </p:cNvSpPr>
          <p:nvPr/>
        </p:nvSpPr>
        <p:spPr>
          <a:xfrm>
            <a:off x="9490387" y="420493"/>
            <a:ext cx="1566820" cy="470481"/>
          </a:xfrm>
          <a:prstGeom prst="rect">
            <a:avLst/>
          </a:prstGeom>
        </p:spPr>
        <p:txBody>
          <a:bodyPr vert="horz" lIns="91440" tIns="45720" rIns="91440" bIns="45720" rtlCol="0" anchor="t">
            <a:normAutofit fontScale="850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Segoe Script" panose="030B0504020000000003" pitchFamily="66" charset="0"/>
                <a:ea typeface="Cambria Math" panose="02040503050406030204" pitchFamily="18" charset="0"/>
              </a:rPr>
              <a:t>LESSON 60</a:t>
            </a:r>
          </a:p>
        </p:txBody>
      </p:sp>
      <p:sp>
        <p:nvSpPr>
          <p:cNvPr id="2" name="Rectangle 1">
            <a:extLst>
              <a:ext uri="{FF2B5EF4-FFF2-40B4-BE49-F238E27FC236}">
                <a16:creationId xmlns:a16="http://schemas.microsoft.com/office/drawing/2014/main" id="{F2C2B31F-F07C-4D89-A822-C9E8450A7271}"/>
              </a:ext>
            </a:extLst>
          </p:cNvPr>
          <p:cNvSpPr/>
          <p:nvPr/>
        </p:nvSpPr>
        <p:spPr>
          <a:xfrm>
            <a:off x="1017493" y="890974"/>
            <a:ext cx="8677835" cy="369332"/>
          </a:xfrm>
          <a:prstGeom prst="rect">
            <a:avLst/>
          </a:prstGeom>
        </p:spPr>
        <p:txBody>
          <a:bodyPr wrap="square">
            <a:spAutoFit/>
          </a:bodyPr>
          <a:lstStyle/>
          <a:p>
            <a:pPr algn="just"/>
            <a:r>
              <a:rPr lang="en-US" b="1" dirty="0">
                <a:solidFill>
                  <a:srgbClr val="C00000"/>
                </a:solidFill>
              </a:rPr>
              <a:t>How can a person’s pride affect his or her ability to have a repentant heart?</a:t>
            </a:r>
          </a:p>
        </p:txBody>
      </p:sp>
      <p:sp>
        <p:nvSpPr>
          <p:cNvPr id="4" name="Rectangle 3">
            <a:extLst>
              <a:ext uri="{FF2B5EF4-FFF2-40B4-BE49-F238E27FC236}">
                <a16:creationId xmlns:a16="http://schemas.microsoft.com/office/drawing/2014/main" id="{A4F5E6A2-E1D4-4A8E-A63E-ACF2BC6FBAAE}"/>
              </a:ext>
            </a:extLst>
          </p:cNvPr>
          <p:cNvSpPr/>
          <p:nvPr/>
        </p:nvSpPr>
        <p:spPr>
          <a:xfrm>
            <a:off x="1017493" y="1361455"/>
            <a:ext cx="4005968" cy="369332"/>
          </a:xfrm>
          <a:prstGeom prst="rect">
            <a:avLst/>
          </a:prstGeom>
        </p:spPr>
        <p:txBody>
          <a:bodyPr wrap="none">
            <a:spAutoFit/>
          </a:bodyPr>
          <a:lstStyle/>
          <a:p>
            <a:r>
              <a:rPr lang="en-US" b="1" dirty="0">
                <a:solidFill>
                  <a:srgbClr val="333399"/>
                </a:solidFill>
              </a:rPr>
              <a:t>Doctrine and Covenants 56:16–17.</a:t>
            </a:r>
          </a:p>
        </p:txBody>
      </p:sp>
      <p:sp>
        <p:nvSpPr>
          <p:cNvPr id="3" name="Rectangle 2">
            <a:extLst>
              <a:ext uri="{FF2B5EF4-FFF2-40B4-BE49-F238E27FC236}">
                <a16:creationId xmlns:a16="http://schemas.microsoft.com/office/drawing/2014/main" id="{1CD9903A-BE63-4DCE-AFA6-261F151FE465}"/>
              </a:ext>
            </a:extLst>
          </p:cNvPr>
          <p:cNvSpPr/>
          <p:nvPr/>
        </p:nvSpPr>
        <p:spPr>
          <a:xfrm>
            <a:off x="1032200" y="1636658"/>
            <a:ext cx="9120330" cy="1569660"/>
          </a:xfrm>
          <a:prstGeom prst="rect">
            <a:avLst/>
          </a:prstGeom>
        </p:spPr>
        <p:txBody>
          <a:bodyPr wrap="square">
            <a:spAutoFit/>
          </a:bodyPr>
          <a:lstStyle/>
          <a:p>
            <a:pPr algn="just" fontAlgn="base"/>
            <a:r>
              <a:rPr lang="en-US" sz="1600" b="1" i="1" dirty="0">
                <a:solidFill>
                  <a:schemeClr val="bg1"/>
                </a:solidFill>
                <a:latin typeface="Palatino"/>
              </a:rPr>
              <a:t>16 </a:t>
            </a:r>
            <a:r>
              <a:rPr lang="en-US" sz="1600" i="1" dirty="0">
                <a:solidFill>
                  <a:schemeClr val="bg1"/>
                </a:solidFill>
                <a:latin typeface="Palatino"/>
              </a:rPr>
              <a:t>Wo unto you rich men, that will not give your substance to the poor, for your riches will canker your souls; and this shall be your lamentation in the day of visitation, and of judgment, and of indignation: The harvest is past, the summer is ended, and my soul is not saved!</a:t>
            </a:r>
          </a:p>
          <a:p>
            <a:pPr algn="just" fontAlgn="base"/>
            <a:r>
              <a:rPr lang="en-US" sz="1600" b="1" i="1" dirty="0">
                <a:solidFill>
                  <a:schemeClr val="bg1"/>
                </a:solidFill>
                <a:latin typeface="Palatino"/>
              </a:rPr>
              <a:t>17 </a:t>
            </a:r>
            <a:r>
              <a:rPr lang="en-US" sz="1600" i="1" dirty="0">
                <a:solidFill>
                  <a:schemeClr val="bg1"/>
                </a:solidFill>
                <a:latin typeface="Palatino"/>
              </a:rPr>
              <a:t>Wo unto you poor men, whose hearts are not broken, whose spirits are not contrite, and whose bellies are not satisfied, and whose hands are not stayed from laying hold upon other men’s goods, whose eyes are full of greediness, and who will not labor with your own hands!</a:t>
            </a:r>
            <a:endParaRPr lang="en-US" sz="1600" b="0" i="1" dirty="0">
              <a:solidFill>
                <a:schemeClr val="bg1"/>
              </a:solidFill>
              <a:effectLst/>
              <a:latin typeface="Palatino"/>
            </a:endParaRPr>
          </a:p>
        </p:txBody>
      </p:sp>
      <p:sp>
        <p:nvSpPr>
          <p:cNvPr id="5" name="Rectangle 4">
            <a:extLst>
              <a:ext uri="{FF2B5EF4-FFF2-40B4-BE49-F238E27FC236}">
                <a16:creationId xmlns:a16="http://schemas.microsoft.com/office/drawing/2014/main" id="{ABD59C45-A357-49E6-BD5D-794DF44DC243}"/>
              </a:ext>
            </a:extLst>
          </p:cNvPr>
          <p:cNvSpPr/>
          <p:nvPr/>
        </p:nvSpPr>
        <p:spPr>
          <a:xfrm>
            <a:off x="1032200" y="3328517"/>
            <a:ext cx="9244564" cy="353943"/>
          </a:xfrm>
          <a:prstGeom prst="rect">
            <a:avLst/>
          </a:prstGeom>
        </p:spPr>
        <p:txBody>
          <a:bodyPr wrap="square">
            <a:spAutoFit/>
          </a:bodyPr>
          <a:lstStyle/>
          <a:p>
            <a:r>
              <a:rPr lang="en-US" sz="1700" b="1" dirty="0">
                <a:solidFill>
                  <a:srgbClr val="C00000"/>
                </a:solidFill>
              </a:rPr>
              <a:t>What similarities can you see in the unrepentant hearts of both the rich and the poor?</a:t>
            </a:r>
          </a:p>
        </p:txBody>
      </p:sp>
      <p:sp>
        <p:nvSpPr>
          <p:cNvPr id="6" name="Rectangle 5">
            <a:extLst>
              <a:ext uri="{FF2B5EF4-FFF2-40B4-BE49-F238E27FC236}">
                <a16:creationId xmlns:a16="http://schemas.microsoft.com/office/drawing/2014/main" id="{71FBC286-8440-420C-9A62-430DFC42A025}"/>
              </a:ext>
            </a:extLst>
          </p:cNvPr>
          <p:cNvSpPr/>
          <p:nvPr/>
        </p:nvSpPr>
        <p:spPr>
          <a:xfrm>
            <a:off x="1032199" y="3733985"/>
            <a:ext cx="7129161" cy="369332"/>
          </a:xfrm>
          <a:prstGeom prst="rect">
            <a:avLst/>
          </a:prstGeom>
        </p:spPr>
        <p:txBody>
          <a:bodyPr wrap="square">
            <a:spAutoFit/>
          </a:bodyPr>
          <a:lstStyle/>
          <a:p>
            <a:r>
              <a:rPr lang="en-US" b="1" dirty="0">
                <a:solidFill>
                  <a:srgbClr val="C00000"/>
                </a:solidFill>
              </a:rPr>
              <a:t>Why can greed be a common trait in both the rich and poor?</a:t>
            </a:r>
          </a:p>
        </p:txBody>
      </p:sp>
    </p:spTree>
    <p:extLst>
      <p:ext uri="{BB962C8B-B14F-4D97-AF65-F5344CB8AC3E}">
        <p14:creationId xmlns:p14="http://schemas.microsoft.com/office/powerpoint/2010/main" val="771479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strips(downLeft)">
                                      <p:cBhvr>
                                        <p:cTn id="14" dur="500"/>
                                        <p:tgtEl>
                                          <p:spTgt spid="3"/>
                                        </p:tgtEl>
                                      </p:cBhvr>
                                    </p:animEffect>
                                  </p:childTnLst>
                                </p:cTn>
                              </p:par>
                              <p:par>
                                <p:cTn id="15" presetID="18" presetClass="entr" presetSubtype="12"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strips(down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6" grpId="0"/>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518</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11</vt:i4>
      </vt:variant>
    </vt:vector>
  </HeadingPairs>
  <TitlesOfParts>
    <vt:vector size="26" baseType="lpstr">
      <vt:lpstr>Microsoft JhengHei</vt:lpstr>
      <vt:lpstr>MingLiU_HKSCS-ExtB</vt:lpstr>
      <vt:lpstr>Arial</vt:lpstr>
      <vt:lpstr>Arial Black</vt:lpstr>
      <vt:lpstr>Bahnschrift SemiCondensed</vt:lpstr>
      <vt:lpstr>Calibri</vt:lpstr>
      <vt:lpstr>Cambria Math</vt:lpstr>
      <vt:lpstr>Franklin Gothic Medium</vt:lpstr>
      <vt:lpstr>Palatino</vt:lpstr>
      <vt:lpstr>Rockwell</vt:lpstr>
      <vt:lpstr>Segoe Script</vt:lpstr>
      <vt:lpstr>Sitka Display</vt:lpstr>
      <vt:lpstr>Times New Roman</vt:lpstr>
      <vt:lpstr>Wingdings 3</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1938</cp:revision>
  <dcterms:created xsi:type="dcterms:W3CDTF">2018-08-29T04:26:39Z</dcterms:created>
  <dcterms:modified xsi:type="dcterms:W3CDTF">2018-09-28T23:51:19Z</dcterms:modified>
</cp:coreProperties>
</file>