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93" r:id="rId1"/>
  </p:sldMasterIdLst>
  <p:notesMasterIdLst>
    <p:notesMasterId r:id="rId14"/>
  </p:notesMasterIdLst>
  <p:sldIdLst>
    <p:sldId id="296" r:id="rId2"/>
    <p:sldId id="304" r:id="rId3"/>
    <p:sldId id="299" r:id="rId4"/>
    <p:sldId id="308" r:id="rId5"/>
    <p:sldId id="305" r:id="rId6"/>
    <p:sldId id="306" r:id="rId7"/>
    <p:sldId id="307" r:id="rId8"/>
    <p:sldId id="310" r:id="rId9"/>
    <p:sldId id="312" r:id="rId10"/>
    <p:sldId id="309" r:id="rId11"/>
    <p:sldId id="313" r:id="rId12"/>
    <p:sldId id="31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88028"/>
    <a:srgbClr val="333399"/>
    <a:srgbClr val="CC0000"/>
    <a:srgbClr val="FF6600"/>
    <a:srgbClr val="B9B93A"/>
    <a:srgbClr val="13BD23"/>
    <a:srgbClr val="D6E513"/>
    <a:srgbClr val="FFFFFF"/>
    <a:srgbClr val="E6E6E6"/>
    <a:srgbClr val="F2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58" autoAdjust="0"/>
    <p:restoredTop sz="94660"/>
  </p:normalViewPr>
  <p:slideViewPr>
    <p:cSldViewPr snapToGrid="0">
      <p:cViewPr varScale="1">
        <p:scale>
          <a:sx n="71" d="100"/>
          <a:sy n="71" d="100"/>
        </p:scale>
        <p:origin x="9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9/28/2018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2B93B05A-D8BA-4E04-8927-7D3B765C5B2D}"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0123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39092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27706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36571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10032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97082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73969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4003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84485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6215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5640873-EF0B-4AC7-AF11-57FEBA4985EA}" type="datetimeFigureOut">
              <a:rPr lang="en-US" smtClean="0"/>
              <a:t>9/28/2018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5805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5640873-EF0B-4AC7-AF11-57FEBA4985EA}" type="datetimeFigureOut">
              <a:rPr lang="en-US" smtClean="0"/>
              <a:t>9/28/2018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B93B05A-D8BA-4E04-8927-7D3B765C5B2D}" type="slidenum">
              <a:rPr lang="en-US" smtClean="0"/>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0710072"/>
      </p:ext>
    </p:extLst>
  </p:cSld>
  <p:clrMap bg1="lt1" tx1="dk1" bg2="lt2" tx2="dk2" accent1="accent1" accent2="accent2" accent3="accent3" accent4="accent4" accent5="accent5" accent6="accent6" hlink="hlink" folHlink="folHlink"/>
  <p:sldLayoutIdLst>
    <p:sldLayoutId id="2147484594" r:id="rId1"/>
    <p:sldLayoutId id="2147484595" r:id="rId2"/>
    <p:sldLayoutId id="2147484596" r:id="rId3"/>
    <p:sldLayoutId id="2147484597" r:id="rId4"/>
    <p:sldLayoutId id="2147484598" r:id="rId5"/>
    <p:sldLayoutId id="2147484599" r:id="rId6"/>
    <p:sldLayoutId id="2147484600" r:id="rId7"/>
    <p:sldLayoutId id="2147484601" r:id="rId8"/>
    <p:sldLayoutId id="2147484602" r:id="rId9"/>
    <p:sldLayoutId id="2147484603" r:id="rId10"/>
    <p:sldLayoutId id="2147484604"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4">
                <a:lumMod val="40000"/>
                <a:lumOff val="60000"/>
              </a:schemeClr>
            </a:gs>
            <a:gs pos="69000">
              <a:schemeClr val="accent4">
                <a:lumMod val="95000"/>
                <a:lumOff val="5000"/>
              </a:schemeClr>
            </a:gs>
            <a:gs pos="100000">
              <a:schemeClr val="accent4">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latin typeface="Sitka Display" panose="02000505000000020004" pitchFamily="2" charset="0"/>
                <a:ea typeface="MingLiU_HKSCS-ExtB" panose="02020500000000000000" pitchFamily="18" charset="-120"/>
                <a:cs typeface="Times New Roman" panose="02020603050405020304" pitchFamily="18"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EDBB91FA-F681-482F-8860-7EF86DF90F60}"/>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59</a:t>
            </a:r>
          </a:p>
        </p:txBody>
      </p:sp>
      <p:sp>
        <p:nvSpPr>
          <p:cNvPr id="2" name="Rectangle 1">
            <a:extLst>
              <a:ext uri="{FF2B5EF4-FFF2-40B4-BE49-F238E27FC236}">
                <a16:creationId xmlns:a16="http://schemas.microsoft.com/office/drawing/2014/main" id="{2BA99194-B653-472F-AFE9-5E8BB2C85492}"/>
              </a:ext>
            </a:extLst>
          </p:cNvPr>
          <p:cNvSpPr/>
          <p:nvPr/>
        </p:nvSpPr>
        <p:spPr>
          <a:xfrm>
            <a:off x="3142129" y="2551837"/>
            <a:ext cx="6096000" cy="1754326"/>
          </a:xfrm>
          <a:prstGeom prst="rect">
            <a:avLst/>
          </a:prstGeom>
        </p:spPr>
        <p:txBody>
          <a:bodyPr>
            <a:spAutoFit/>
          </a:bodyPr>
          <a:lstStyle/>
          <a:p>
            <a:pPr algn="ctr"/>
            <a:r>
              <a:rPr lang="en-US" sz="3600" dirty="0">
                <a:latin typeface="Bahnschrift SemiBold Condensed" panose="020B0502040204020203" pitchFamily="34" charset="0"/>
              </a:rPr>
              <a:t>“The Lord calls William W. Phelps to assist in the writing and printing of Church materials” </a:t>
            </a:r>
          </a:p>
        </p:txBody>
      </p:sp>
      <p:sp>
        <p:nvSpPr>
          <p:cNvPr id="16" name="Rectangle 15">
            <a:extLst>
              <a:ext uri="{FF2B5EF4-FFF2-40B4-BE49-F238E27FC236}">
                <a16:creationId xmlns:a16="http://schemas.microsoft.com/office/drawing/2014/main" id="{F00BEF88-2A79-4D00-8216-D10889485D3C}"/>
              </a:ext>
            </a:extLst>
          </p:cNvPr>
          <p:cNvSpPr/>
          <p:nvPr/>
        </p:nvSpPr>
        <p:spPr>
          <a:xfrm>
            <a:off x="977348" y="912013"/>
            <a:ext cx="3325712" cy="400110"/>
          </a:xfrm>
          <a:prstGeom prst="rect">
            <a:avLst/>
          </a:prstGeom>
        </p:spPr>
        <p:txBody>
          <a:bodyPr wrap="square">
            <a:spAutoFit/>
          </a:bodyPr>
          <a:lstStyle/>
          <a:p>
            <a:pPr algn="just"/>
            <a:r>
              <a:rPr lang="en-US" sz="2000" b="1" dirty="0">
                <a:solidFill>
                  <a:schemeClr val="tx1">
                    <a:lumMod val="95000"/>
                    <a:lumOff val="5000"/>
                  </a:schemeClr>
                </a:solidFill>
                <a:effectLst>
                  <a:outerShdw blurRad="38100" dist="38100" dir="2700000" algn="tl">
                    <a:srgbClr val="000000">
                      <a:alpha val="43137"/>
                    </a:srgbClr>
                  </a:outerShdw>
                </a:effectLst>
                <a:latin typeface="Dubai" panose="020B0604020202020204" pitchFamily="34" charset="-78"/>
                <a:ea typeface="Microsoft JhengHei" panose="020B0604030504040204" pitchFamily="34" charset="-120"/>
                <a:cs typeface="Dubai" panose="020B0604020202020204" pitchFamily="34" charset="-78"/>
              </a:rPr>
              <a:t>Doctrine and </a:t>
            </a:r>
            <a:r>
              <a:rPr lang="en-US" sz="2000" b="1">
                <a:solidFill>
                  <a:schemeClr val="tx1">
                    <a:lumMod val="95000"/>
                    <a:lumOff val="5000"/>
                  </a:schemeClr>
                </a:solidFill>
                <a:effectLst>
                  <a:outerShdw blurRad="38100" dist="38100" dir="2700000" algn="tl">
                    <a:srgbClr val="000000">
                      <a:alpha val="43137"/>
                    </a:srgbClr>
                  </a:outerShdw>
                </a:effectLst>
                <a:latin typeface="Dubai" panose="020B0604020202020204" pitchFamily="34" charset="-78"/>
                <a:ea typeface="Microsoft JhengHei" panose="020B0604030504040204" pitchFamily="34" charset="-120"/>
                <a:cs typeface="Dubai" panose="020B0604020202020204" pitchFamily="34" charset="-78"/>
              </a:rPr>
              <a:t>Covenants 55.</a:t>
            </a:r>
            <a:endParaRPr lang="en-US" sz="2000" b="1" dirty="0">
              <a:solidFill>
                <a:schemeClr val="tx1">
                  <a:lumMod val="95000"/>
                  <a:lumOff val="5000"/>
                </a:schemeClr>
              </a:solidFill>
              <a:effectLst>
                <a:outerShdw blurRad="38100" dist="38100" dir="2700000" algn="tl">
                  <a:srgbClr val="000000">
                    <a:alpha val="43137"/>
                  </a:srgbClr>
                </a:outerShdw>
              </a:effectLst>
              <a:latin typeface="Dubai" panose="020B0604020202020204" pitchFamily="34" charset="-78"/>
              <a:ea typeface="Microsoft JhengHei" panose="020B0604030504040204" pitchFamily="34" charset="-120"/>
              <a:cs typeface="Dubai" panose="020B0604020202020204" pitchFamily="34" charset="-78"/>
            </a:endParaRP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xmlns:p14="http://schemas.microsoft.com/office/powerpoint/2010/main">
    <mc:Choice Requires="p14">
      <p:transition spd="slow" p14:dur="1300">
        <p14:pan dir="d"/>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4">
            <a:extLst>
              <a:ext uri="{FF2B5EF4-FFF2-40B4-BE49-F238E27FC236}">
                <a16:creationId xmlns:a16="http://schemas.microsoft.com/office/drawing/2014/main" id="{E969C5F7-6EF2-49FC-AC86-FFDB4D62241D}"/>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59</a:t>
            </a:r>
          </a:p>
        </p:txBody>
      </p:sp>
      <p:sp>
        <p:nvSpPr>
          <p:cNvPr id="3" name="Rectangle 2">
            <a:extLst>
              <a:ext uri="{FF2B5EF4-FFF2-40B4-BE49-F238E27FC236}">
                <a16:creationId xmlns:a16="http://schemas.microsoft.com/office/drawing/2014/main" id="{1914A9F2-3B67-4367-B975-3E76833145BE}"/>
              </a:ext>
            </a:extLst>
          </p:cNvPr>
          <p:cNvSpPr/>
          <p:nvPr/>
        </p:nvSpPr>
        <p:spPr>
          <a:xfrm>
            <a:off x="1232647" y="890974"/>
            <a:ext cx="8919881" cy="646331"/>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Why do think your talents and skills are different from the talents and skills of others in the class?</a:t>
            </a:r>
          </a:p>
        </p:txBody>
      </p:sp>
      <p:sp>
        <p:nvSpPr>
          <p:cNvPr id="5" name="Rectangle 4">
            <a:extLst>
              <a:ext uri="{FF2B5EF4-FFF2-40B4-BE49-F238E27FC236}">
                <a16:creationId xmlns:a16="http://schemas.microsoft.com/office/drawing/2014/main" id="{072D584F-59DA-4419-9484-30745EF84F25}"/>
              </a:ext>
            </a:extLst>
          </p:cNvPr>
          <p:cNvSpPr/>
          <p:nvPr/>
        </p:nvSpPr>
        <p:spPr>
          <a:xfrm>
            <a:off x="1232646" y="1537305"/>
            <a:ext cx="7706637" cy="369332"/>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Why do you think you were blessed with those talents and skills?</a:t>
            </a:r>
          </a:p>
        </p:txBody>
      </p:sp>
      <p:sp>
        <p:nvSpPr>
          <p:cNvPr id="6" name="Rectangle 5">
            <a:extLst>
              <a:ext uri="{FF2B5EF4-FFF2-40B4-BE49-F238E27FC236}">
                <a16:creationId xmlns:a16="http://schemas.microsoft.com/office/drawing/2014/main" id="{F8B699AB-F03E-4596-B5DD-69C915AC2AB7}"/>
              </a:ext>
            </a:extLst>
          </p:cNvPr>
          <p:cNvSpPr/>
          <p:nvPr/>
        </p:nvSpPr>
        <p:spPr>
          <a:xfrm>
            <a:off x="3960543" y="2390819"/>
            <a:ext cx="4820166"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Introduction to Doctrine and Covenants 55</a:t>
            </a:r>
          </a:p>
        </p:txBody>
      </p:sp>
      <p:sp>
        <p:nvSpPr>
          <p:cNvPr id="7" name="Rectangle 6">
            <a:extLst>
              <a:ext uri="{FF2B5EF4-FFF2-40B4-BE49-F238E27FC236}">
                <a16:creationId xmlns:a16="http://schemas.microsoft.com/office/drawing/2014/main" id="{B276002B-6DAC-44A6-9982-3F74CE25097E}"/>
              </a:ext>
            </a:extLst>
          </p:cNvPr>
          <p:cNvSpPr/>
          <p:nvPr/>
        </p:nvSpPr>
        <p:spPr>
          <a:xfrm>
            <a:off x="3048000" y="2681566"/>
            <a:ext cx="6096000" cy="1477328"/>
          </a:xfrm>
          <a:prstGeom prst="rect">
            <a:avLst/>
          </a:prstGeom>
        </p:spPr>
        <p:txBody>
          <a:bodyPr>
            <a:spAutoFit/>
          </a:bodyPr>
          <a:lstStyle/>
          <a:p>
            <a:pPr algn="just"/>
            <a:r>
              <a:rPr lang="en-US" dirty="0">
                <a:latin typeface="Palatino"/>
              </a:rPr>
              <a:t>Revelation given through Joseph Smith the Prophet to William W. Phelps, at Kirtland, Ohio, June 14, 1831. William W. Phelps, a printer, and his family had just arrived at Kirtland, and the Prophet sought the Lord for information concerning him.</a:t>
            </a:r>
          </a:p>
        </p:txBody>
      </p:sp>
    </p:spTree>
    <p:extLst>
      <p:ext uri="{BB962C8B-B14F-4D97-AF65-F5344CB8AC3E}">
        <p14:creationId xmlns:p14="http://schemas.microsoft.com/office/powerpoint/2010/main" val="418368506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randombar(horizontal)">
                                      <p:cBhvr>
                                        <p:cTn id="14" dur="750"/>
                                        <p:tgtEl>
                                          <p:spTgt spid="7"/>
                                        </p:tgtEl>
                                      </p:cBhvr>
                                    </p:animEffect>
                                  </p:childTnLst>
                                </p:cTn>
                              </p:par>
                              <p:par>
                                <p:cTn id="15" presetID="14" presetClass="entr" presetSubtype="1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4">
            <a:extLst>
              <a:ext uri="{FF2B5EF4-FFF2-40B4-BE49-F238E27FC236}">
                <a16:creationId xmlns:a16="http://schemas.microsoft.com/office/drawing/2014/main" id="{E969C5F7-6EF2-49FC-AC86-FFDB4D62241D}"/>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59</a:t>
            </a:r>
          </a:p>
        </p:txBody>
      </p:sp>
      <p:sp>
        <p:nvSpPr>
          <p:cNvPr id="12" name="Rectangle 11">
            <a:extLst>
              <a:ext uri="{FF2B5EF4-FFF2-40B4-BE49-F238E27FC236}">
                <a16:creationId xmlns:a16="http://schemas.microsoft.com/office/drawing/2014/main" id="{91FF89A6-246C-4794-811E-E8D9BD944D32}"/>
              </a:ext>
            </a:extLst>
          </p:cNvPr>
          <p:cNvSpPr/>
          <p:nvPr/>
        </p:nvSpPr>
        <p:spPr>
          <a:xfrm>
            <a:off x="977348" y="912013"/>
            <a:ext cx="3325712" cy="400110"/>
          </a:xfrm>
          <a:prstGeom prst="rect">
            <a:avLst/>
          </a:prstGeom>
        </p:spPr>
        <p:txBody>
          <a:bodyPr wrap="square">
            <a:spAutoFit/>
          </a:bodyPr>
          <a:lstStyle/>
          <a:p>
            <a:pPr algn="just"/>
            <a:r>
              <a:rPr lang="en-US" sz="2000" b="1" dirty="0">
                <a:solidFill>
                  <a:schemeClr val="tx1">
                    <a:lumMod val="95000"/>
                    <a:lumOff val="5000"/>
                  </a:schemeClr>
                </a:solidFill>
                <a:effectLst>
                  <a:outerShdw blurRad="38100" dist="38100" dir="2700000" algn="tl">
                    <a:srgbClr val="000000">
                      <a:alpha val="43137"/>
                    </a:srgbClr>
                  </a:outerShdw>
                </a:effectLst>
                <a:latin typeface="Dubai" panose="020B0604020202020204" pitchFamily="34" charset="-78"/>
                <a:ea typeface="Microsoft JhengHei" panose="020B0604030504040204" pitchFamily="34" charset="-120"/>
                <a:cs typeface="Dubai" panose="020B0604020202020204" pitchFamily="34" charset="-78"/>
              </a:rPr>
              <a:t>Doctrine and Covenants 55:4</a:t>
            </a:r>
          </a:p>
        </p:txBody>
      </p:sp>
      <p:sp>
        <p:nvSpPr>
          <p:cNvPr id="2" name="Rectangle 1">
            <a:extLst>
              <a:ext uri="{FF2B5EF4-FFF2-40B4-BE49-F238E27FC236}">
                <a16:creationId xmlns:a16="http://schemas.microsoft.com/office/drawing/2014/main" id="{583C3AC8-ABBC-45AE-B920-8EBE1B919EC6}"/>
              </a:ext>
            </a:extLst>
          </p:cNvPr>
          <p:cNvSpPr/>
          <p:nvPr/>
        </p:nvSpPr>
        <p:spPr>
          <a:xfrm>
            <a:off x="977347" y="1217994"/>
            <a:ext cx="9403782" cy="861774"/>
          </a:xfrm>
          <a:prstGeom prst="rect">
            <a:avLst/>
          </a:prstGeom>
        </p:spPr>
        <p:txBody>
          <a:bodyPr wrap="square">
            <a:spAutoFit/>
          </a:bodyPr>
          <a:lstStyle/>
          <a:p>
            <a:pPr algn="just"/>
            <a:r>
              <a:rPr lang="en-US" dirty="0">
                <a:latin typeface="Palatino"/>
              </a:rPr>
              <a:t>4</a:t>
            </a:r>
            <a:r>
              <a:rPr lang="en-US" dirty="0">
                <a:solidFill>
                  <a:srgbClr val="333333"/>
                </a:solidFill>
                <a:latin typeface="Palatino"/>
              </a:rPr>
              <a:t> </a:t>
            </a:r>
            <a:r>
              <a:rPr lang="en-US" sz="1600" dirty="0">
                <a:latin typeface="Palatino"/>
              </a:rPr>
              <a:t>And again, you shall be ordained to assist my servant Oliver Cowdery to do the work of printing, and of selecting and writing books for schools in this church, that little children also may receive instruction before me as is pleasing unto me.</a:t>
            </a:r>
            <a:endParaRPr lang="en-US" sz="1600" dirty="0"/>
          </a:p>
        </p:txBody>
      </p:sp>
      <p:sp>
        <p:nvSpPr>
          <p:cNvPr id="3" name="Rectangle 2">
            <a:extLst>
              <a:ext uri="{FF2B5EF4-FFF2-40B4-BE49-F238E27FC236}">
                <a16:creationId xmlns:a16="http://schemas.microsoft.com/office/drawing/2014/main" id="{5FBD3290-9E6D-46D0-BEEA-CA0A3B3871D6}"/>
              </a:ext>
            </a:extLst>
          </p:cNvPr>
          <p:cNvSpPr/>
          <p:nvPr/>
        </p:nvSpPr>
        <p:spPr>
          <a:xfrm>
            <a:off x="977345" y="1941330"/>
            <a:ext cx="9296207" cy="830997"/>
          </a:xfrm>
          <a:prstGeom prst="rect">
            <a:avLst/>
          </a:prstGeom>
        </p:spPr>
        <p:txBody>
          <a:bodyPr wrap="square">
            <a:spAutoFit/>
          </a:bodyPr>
          <a:lstStyle/>
          <a:p>
            <a:pPr algn="just"/>
            <a:r>
              <a:rPr lang="en-US" sz="1600" b="1" dirty="0">
                <a:latin typeface="Palatino"/>
              </a:rPr>
              <a:t>5 </a:t>
            </a:r>
            <a:r>
              <a:rPr lang="en-US" sz="1600" dirty="0">
                <a:latin typeface="Palatino"/>
              </a:rPr>
              <a:t>And again, verily I say unto you, for this cause you shall take your journey with my servants Joseph Smith, Jun., and Sidney Rigdon, that you may be planted in the land of your inheritance to do this work.</a:t>
            </a:r>
            <a:endParaRPr lang="en-US" sz="1600" dirty="0"/>
          </a:p>
        </p:txBody>
      </p:sp>
      <p:sp>
        <p:nvSpPr>
          <p:cNvPr id="13" name="Rectangle 12">
            <a:extLst>
              <a:ext uri="{FF2B5EF4-FFF2-40B4-BE49-F238E27FC236}">
                <a16:creationId xmlns:a16="http://schemas.microsoft.com/office/drawing/2014/main" id="{980ADA75-629E-4A70-87F6-41DEE5D36CE7}"/>
              </a:ext>
            </a:extLst>
          </p:cNvPr>
          <p:cNvSpPr/>
          <p:nvPr/>
        </p:nvSpPr>
        <p:spPr>
          <a:xfrm>
            <a:off x="4079040" y="912013"/>
            <a:ext cx="528724" cy="400110"/>
          </a:xfrm>
          <a:prstGeom prst="rect">
            <a:avLst/>
          </a:prstGeom>
        </p:spPr>
        <p:txBody>
          <a:bodyPr wrap="square">
            <a:spAutoFit/>
          </a:bodyPr>
          <a:lstStyle/>
          <a:p>
            <a:pPr algn="just"/>
            <a:r>
              <a:rPr lang="en-US" sz="2000" b="1" dirty="0">
                <a:solidFill>
                  <a:schemeClr val="tx1">
                    <a:lumMod val="95000"/>
                    <a:lumOff val="5000"/>
                  </a:schemeClr>
                </a:solidFill>
                <a:effectLst>
                  <a:outerShdw blurRad="38100" dist="38100" dir="2700000" algn="tl">
                    <a:srgbClr val="000000">
                      <a:alpha val="43137"/>
                    </a:srgbClr>
                  </a:outerShdw>
                </a:effectLst>
                <a:latin typeface="Dubai" panose="020B0604020202020204" pitchFamily="34" charset="-78"/>
                <a:ea typeface="Microsoft JhengHei" panose="020B0604030504040204" pitchFamily="34" charset="-120"/>
                <a:cs typeface="Dubai" panose="020B0604020202020204" pitchFamily="34" charset="-78"/>
              </a:rPr>
              <a:t>-5.</a:t>
            </a:r>
          </a:p>
        </p:txBody>
      </p:sp>
      <p:sp>
        <p:nvSpPr>
          <p:cNvPr id="14" name="Rectangle 13">
            <a:extLst>
              <a:ext uri="{FF2B5EF4-FFF2-40B4-BE49-F238E27FC236}">
                <a16:creationId xmlns:a16="http://schemas.microsoft.com/office/drawing/2014/main" id="{D34F1C95-36A6-4F1B-A8BD-2B6D428F4D7E}"/>
              </a:ext>
            </a:extLst>
          </p:cNvPr>
          <p:cNvSpPr/>
          <p:nvPr/>
        </p:nvSpPr>
        <p:spPr>
          <a:xfrm>
            <a:off x="977345" y="2803104"/>
            <a:ext cx="6211829" cy="369332"/>
          </a:xfrm>
          <a:prstGeom prst="rect">
            <a:avLst/>
          </a:prstGeom>
        </p:spPr>
        <p:txBody>
          <a:bodyPr wrap="none">
            <a:spAutoFit/>
          </a:bodyPr>
          <a:lstStyle/>
          <a:p>
            <a:r>
              <a:rPr lang="en-US" dirty="0"/>
              <a:t>God can use our talents, skills, and abilities to bless His children. </a:t>
            </a:r>
          </a:p>
        </p:txBody>
      </p:sp>
      <p:sp>
        <p:nvSpPr>
          <p:cNvPr id="15" name="Rectangle 14">
            <a:extLst>
              <a:ext uri="{FF2B5EF4-FFF2-40B4-BE49-F238E27FC236}">
                <a16:creationId xmlns:a16="http://schemas.microsoft.com/office/drawing/2014/main" id="{34D49D70-3347-4C74-B77A-755CC27237A7}"/>
              </a:ext>
            </a:extLst>
          </p:cNvPr>
          <p:cNvSpPr/>
          <p:nvPr/>
        </p:nvSpPr>
        <p:spPr>
          <a:xfrm>
            <a:off x="977344" y="3172497"/>
            <a:ext cx="9188631" cy="369332"/>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How have you seen God use people’s talents and abilities to bless His children? </a:t>
            </a:r>
          </a:p>
        </p:txBody>
      </p:sp>
    </p:spTree>
    <p:extLst>
      <p:ext uri="{BB962C8B-B14F-4D97-AF65-F5344CB8AC3E}">
        <p14:creationId xmlns:p14="http://schemas.microsoft.com/office/powerpoint/2010/main" val="281139476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randombar(horizontal)">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800" decel="100000"/>
                                        <p:tgtEl>
                                          <p:spTgt spid="14"/>
                                        </p:tgtEl>
                                      </p:cBhvr>
                                    </p:animEffect>
                                    <p:anim calcmode="lin" valueType="num">
                                      <p:cBhvr>
                                        <p:cTn id="16" dur="800" decel="100000" fill="hold"/>
                                        <p:tgtEl>
                                          <p:spTgt spid="14"/>
                                        </p:tgtEl>
                                        <p:attrNameLst>
                                          <p:attrName>style.rotation</p:attrName>
                                        </p:attrNameLst>
                                      </p:cBhvr>
                                      <p:tavLst>
                                        <p:tav tm="0">
                                          <p:val>
                                            <p:fltVal val="-90"/>
                                          </p:val>
                                        </p:tav>
                                        <p:tav tm="100000">
                                          <p:val>
                                            <p:fltVal val="0"/>
                                          </p:val>
                                        </p:tav>
                                      </p:tavLst>
                                    </p:anim>
                                    <p:anim calcmode="lin" valueType="num">
                                      <p:cBhvr>
                                        <p:cTn id="17" dur="800" decel="100000" fill="hold"/>
                                        <p:tgtEl>
                                          <p:spTgt spid="14"/>
                                        </p:tgtEl>
                                        <p:attrNameLst>
                                          <p:attrName>ppt_x</p:attrName>
                                        </p:attrNameLst>
                                      </p:cBhvr>
                                      <p:tavLst>
                                        <p:tav tm="0">
                                          <p:val>
                                            <p:strVal val="#ppt_x+0.4"/>
                                          </p:val>
                                        </p:tav>
                                        <p:tav tm="100000">
                                          <p:val>
                                            <p:strVal val="#ppt_x-0.05"/>
                                          </p:val>
                                        </p:tav>
                                      </p:tavLst>
                                    </p:anim>
                                    <p:anim calcmode="lin" valueType="num">
                                      <p:cBhvr>
                                        <p:cTn id="18" dur="800" decel="100000" fill="hold"/>
                                        <p:tgtEl>
                                          <p:spTgt spid="14"/>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14"/>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14"/>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1000"/>
                                        <p:tgtEl>
                                          <p:spTgt spid="15"/>
                                        </p:tgtEl>
                                      </p:cBhvr>
                                    </p:animEffect>
                                    <p:anim calcmode="lin" valueType="num">
                                      <p:cBhvr>
                                        <p:cTn id="26" dur="1000" fill="hold"/>
                                        <p:tgtEl>
                                          <p:spTgt spid="15"/>
                                        </p:tgtEl>
                                        <p:attrNameLst>
                                          <p:attrName>ppt_x</p:attrName>
                                        </p:attrNameLst>
                                      </p:cBhvr>
                                      <p:tavLst>
                                        <p:tav tm="0">
                                          <p:val>
                                            <p:strVal val="#ppt_x"/>
                                          </p:val>
                                        </p:tav>
                                        <p:tav tm="100000">
                                          <p:val>
                                            <p:strVal val="#ppt_x"/>
                                          </p:val>
                                        </p:tav>
                                      </p:tavLst>
                                    </p:anim>
                                    <p:anim calcmode="lin" valueType="num">
                                      <p:cBhvr>
                                        <p:cTn id="2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59</a:t>
            </a:r>
          </a:p>
        </p:txBody>
      </p:sp>
      <p:sp>
        <p:nvSpPr>
          <p:cNvPr id="3" name="Rectangle 2">
            <a:extLst>
              <a:ext uri="{FF2B5EF4-FFF2-40B4-BE49-F238E27FC236}">
                <a16:creationId xmlns:a16="http://schemas.microsoft.com/office/drawing/2014/main" id="{A45A8041-F84B-4507-A449-C607E8B54304}"/>
              </a:ext>
            </a:extLst>
          </p:cNvPr>
          <p:cNvSpPr/>
          <p:nvPr/>
        </p:nvSpPr>
        <p:spPr>
          <a:xfrm>
            <a:off x="2571751" y="2782669"/>
            <a:ext cx="6413196" cy="646331"/>
          </a:xfrm>
          <a:prstGeom prst="rect">
            <a:avLst/>
          </a:prstGeom>
        </p:spPr>
        <p:txBody>
          <a:bodyPr wrap="square">
            <a:spAutoFit/>
          </a:bodyPr>
          <a:lstStyle/>
          <a:p>
            <a:pPr algn="just"/>
            <a:r>
              <a:rPr lang="en-US" sz="3600" b="1" dirty="0">
                <a:solidFill>
                  <a:schemeClr val="tx1">
                    <a:lumMod val="95000"/>
                    <a:lumOff val="5000"/>
                  </a:schemeClr>
                </a:solidFill>
                <a:effectLst>
                  <a:outerShdw blurRad="38100" dist="38100" dir="2700000" algn="tl">
                    <a:srgbClr val="000000">
                      <a:alpha val="43137"/>
                    </a:srgbClr>
                  </a:outerShdw>
                </a:effectLst>
                <a:latin typeface="Franklin Gothic Medium" panose="020B0603020102020204" pitchFamily="34" charset="0"/>
                <a:ea typeface="Microsoft JhengHei" panose="020B0604030504040204" pitchFamily="34" charset="-120"/>
              </a:rPr>
              <a:t>Doctrine and Covenants 53-55.</a:t>
            </a:r>
          </a:p>
        </p:txBody>
      </p:sp>
    </p:spTree>
    <p:extLst>
      <p:ext uri="{BB962C8B-B14F-4D97-AF65-F5344CB8AC3E}">
        <p14:creationId xmlns:p14="http://schemas.microsoft.com/office/powerpoint/2010/main" val="2094167501"/>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19B990A-9578-4F23-8C4D-0E29A01300F4}"/>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59</a:t>
            </a:r>
          </a:p>
        </p:txBody>
      </p:sp>
      <p:sp>
        <p:nvSpPr>
          <p:cNvPr id="2" name="Rectangle 1">
            <a:extLst>
              <a:ext uri="{FF2B5EF4-FFF2-40B4-BE49-F238E27FC236}">
                <a16:creationId xmlns:a16="http://schemas.microsoft.com/office/drawing/2014/main" id="{39E6CD53-4505-4D2D-8E75-DF2542A0D508}"/>
              </a:ext>
            </a:extLst>
          </p:cNvPr>
          <p:cNvSpPr/>
          <p:nvPr/>
        </p:nvSpPr>
        <p:spPr>
          <a:xfrm>
            <a:off x="3048000" y="2551837"/>
            <a:ext cx="6096000" cy="1754326"/>
          </a:xfrm>
          <a:prstGeom prst="rect">
            <a:avLst/>
          </a:prstGeom>
        </p:spPr>
        <p:txBody>
          <a:bodyPr>
            <a:spAutoFit/>
          </a:bodyPr>
          <a:lstStyle/>
          <a:p>
            <a:pPr algn="ctr"/>
            <a:r>
              <a:rPr lang="en-US" sz="3600" dirty="0">
                <a:latin typeface="Bahnschrift SemiBold Condensed" panose="020B0502040204020203" pitchFamily="34" charset="0"/>
              </a:rPr>
              <a:t>“The Lord calls Sidney Gilbert to be an elder and travel with Joseph Smith to Missouri” </a:t>
            </a:r>
          </a:p>
        </p:txBody>
      </p:sp>
      <p:sp>
        <p:nvSpPr>
          <p:cNvPr id="6" name="Rectangle 5">
            <a:extLst>
              <a:ext uri="{FF2B5EF4-FFF2-40B4-BE49-F238E27FC236}">
                <a16:creationId xmlns:a16="http://schemas.microsoft.com/office/drawing/2014/main" id="{9744B131-498D-4615-8250-BD058A9DF246}"/>
              </a:ext>
            </a:extLst>
          </p:cNvPr>
          <p:cNvSpPr/>
          <p:nvPr/>
        </p:nvSpPr>
        <p:spPr>
          <a:xfrm>
            <a:off x="1134793" y="890974"/>
            <a:ext cx="3649242" cy="400110"/>
          </a:xfrm>
          <a:prstGeom prst="rect">
            <a:avLst/>
          </a:prstGeom>
        </p:spPr>
        <p:txBody>
          <a:bodyPr wrap="square">
            <a:spAutoFit/>
          </a:bodyPr>
          <a:lstStyle/>
          <a:p>
            <a:pPr algn="just"/>
            <a:r>
              <a:rPr lang="en-US" sz="2000" b="1" dirty="0">
                <a:solidFill>
                  <a:schemeClr val="tx1">
                    <a:lumMod val="95000"/>
                    <a:lumOff val="5000"/>
                  </a:schemeClr>
                </a:solidFill>
                <a:effectLst>
                  <a:outerShdw blurRad="38100" dist="38100" dir="2700000" algn="tl">
                    <a:srgbClr val="000000">
                      <a:alpha val="43137"/>
                    </a:srgbClr>
                  </a:outerShdw>
                </a:effectLst>
                <a:latin typeface="Dubai" panose="020B0604020202020204" pitchFamily="34" charset="-78"/>
                <a:ea typeface="Microsoft JhengHei" panose="020B0604030504040204" pitchFamily="34" charset="-120"/>
                <a:cs typeface="Dubai" panose="020B0604020202020204" pitchFamily="34" charset="-78"/>
              </a:rPr>
              <a:t>Doctrine and Covenants 53.</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F8A4294C-D097-49A0-B483-53A61B0259D2}"/>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59</a:t>
            </a:r>
          </a:p>
        </p:txBody>
      </p:sp>
      <p:sp>
        <p:nvSpPr>
          <p:cNvPr id="2" name="Rectangle 1">
            <a:extLst>
              <a:ext uri="{FF2B5EF4-FFF2-40B4-BE49-F238E27FC236}">
                <a16:creationId xmlns:a16="http://schemas.microsoft.com/office/drawing/2014/main" id="{0AB0B9C6-7605-4668-BFD6-622661365198}"/>
              </a:ext>
            </a:extLst>
          </p:cNvPr>
          <p:cNvSpPr/>
          <p:nvPr/>
        </p:nvSpPr>
        <p:spPr>
          <a:xfrm>
            <a:off x="1325216" y="1085527"/>
            <a:ext cx="9024731" cy="646331"/>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Why is it important that the learner follow all the instructions? What would happen if he or she decided to ignore one part of the instructions? </a:t>
            </a:r>
          </a:p>
        </p:txBody>
      </p:sp>
      <p:sp>
        <p:nvSpPr>
          <p:cNvPr id="16" name="Rectangle 15">
            <a:extLst>
              <a:ext uri="{FF2B5EF4-FFF2-40B4-BE49-F238E27FC236}">
                <a16:creationId xmlns:a16="http://schemas.microsoft.com/office/drawing/2014/main" id="{DDF29143-4CC1-47AB-9C48-228436C5447C}"/>
              </a:ext>
            </a:extLst>
          </p:cNvPr>
          <p:cNvSpPr/>
          <p:nvPr/>
        </p:nvSpPr>
        <p:spPr>
          <a:xfrm>
            <a:off x="1325216" y="1820395"/>
            <a:ext cx="3649242" cy="400110"/>
          </a:xfrm>
          <a:prstGeom prst="rect">
            <a:avLst/>
          </a:prstGeom>
        </p:spPr>
        <p:txBody>
          <a:bodyPr wrap="square">
            <a:spAutoFit/>
          </a:bodyPr>
          <a:lstStyle/>
          <a:p>
            <a:pPr algn="just"/>
            <a:r>
              <a:rPr lang="en-US" sz="2000" b="1" dirty="0">
                <a:solidFill>
                  <a:schemeClr val="tx1">
                    <a:lumMod val="95000"/>
                    <a:lumOff val="5000"/>
                  </a:schemeClr>
                </a:solidFill>
                <a:effectLst>
                  <a:outerShdw blurRad="38100" dist="38100" dir="2700000" algn="tl">
                    <a:srgbClr val="000000">
                      <a:alpha val="43137"/>
                    </a:srgbClr>
                  </a:outerShdw>
                </a:effectLst>
                <a:latin typeface="Dubai" panose="020B0604020202020204" pitchFamily="34" charset="-78"/>
                <a:ea typeface="Microsoft JhengHei" panose="020B0604030504040204" pitchFamily="34" charset="-120"/>
                <a:cs typeface="Dubai" panose="020B0604020202020204" pitchFamily="34" charset="-78"/>
              </a:rPr>
              <a:t>Doctrine and Covenants 53:1-5.</a:t>
            </a:r>
          </a:p>
        </p:txBody>
      </p:sp>
      <p:sp>
        <p:nvSpPr>
          <p:cNvPr id="3" name="Rectangle 2">
            <a:extLst>
              <a:ext uri="{FF2B5EF4-FFF2-40B4-BE49-F238E27FC236}">
                <a16:creationId xmlns:a16="http://schemas.microsoft.com/office/drawing/2014/main" id="{C0C2C0E1-9AA5-4C8F-950B-E0AADF7C37A9}"/>
              </a:ext>
            </a:extLst>
          </p:cNvPr>
          <p:cNvSpPr/>
          <p:nvPr/>
        </p:nvSpPr>
        <p:spPr>
          <a:xfrm>
            <a:off x="1325215" y="2073458"/>
            <a:ext cx="9024731" cy="3046988"/>
          </a:xfrm>
          <a:prstGeom prst="rect">
            <a:avLst/>
          </a:prstGeom>
        </p:spPr>
        <p:txBody>
          <a:bodyPr wrap="square">
            <a:spAutoFit/>
          </a:bodyPr>
          <a:lstStyle/>
          <a:p>
            <a:pPr algn="just" fontAlgn="base"/>
            <a:r>
              <a:rPr lang="en-US" sz="1600" b="1" dirty="0">
                <a:latin typeface="Palatino"/>
              </a:rPr>
              <a:t>1 </a:t>
            </a:r>
            <a:r>
              <a:rPr lang="en-US" sz="1600" dirty="0">
                <a:latin typeface="Palatino"/>
              </a:rPr>
              <a:t>Behold, I say unto you, my servant Sidney Gilbert, that I have heard your prayers; and you have called upon me that it should be made known unto you, of the Lord your God, concerning your calling and election in the church, which I, the Lord, have raised up in these last days.</a:t>
            </a:r>
          </a:p>
          <a:p>
            <a:pPr algn="just" fontAlgn="base"/>
            <a:r>
              <a:rPr lang="en-US" sz="1600" b="1" dirty="0">
                <a:latin typeface="Palatino"/>
              </a:rPr>
              <a:t>2 </a:t>
            </a:r>
            <a:r>
              <a:rPr lang="en-US" sz="1600" dirty="0">
                <a:latin typeface="Palatino"/>
              </a:rPr>
              <a:t>Behold, I, the Lord, who was crucified for the sins of the world, give unto you a commandment that you shall forsake the world.</a:t>
            </a:r>
          </a:p>
          <a:p>
            <a:pPr algn="just" fontAlgn="base"/>
            <a:r>
              <a:rPr lang="en-US" sz="1600" b="1" dirty="0">
                <a:latin typeface="Palatino"/>
              </a:rPr>
              <a:t>3 </a:t>
            </a:r>
            <a:r>
              <a:rPr lang="en-US" sz="1600" dirty="0">
                <a:latin typeface="Palatino"/>
              </a:rPr>
              <a:t>Take upon you mine ordination, even that of an elder, to preach faith and repentance and remission of sins, according to my word, and the reception of the Holy Spirit by the laying on of hands;</a:t>
            </a:r>
          </a:p>
          <a:p>
            <a:pPr algn="just" fontAlgn="base"/>
            <a:r>
              <a:rPr lang="en-US" sz="1600" b="1" dirty="0">
                <a:latin typeface="Palatino"/>
              </a:rPr>
              <a:t>4 </a:t>
            </a:r>
            <a:r>
              <a:rPr lang="en-US" sz="1600" dirty="0">
                <a:latin typeface="Palatino"/>
              </a:rPr>
              <a:t>And also to be an agent unto this church in the place which shall be appointed by the bishop, according to commandments which shall be given hereafter.</a:t>
            </a:r>
          </a:p>
          <a:p>
            <a:pPr algn="just" fontAlgn="base"/>
            <a:r>
              <a:rPr lang="en-US" sz="1600" b="1" dirty="0">
                <a:latin typeface="Palatino"/>
              </a:rPr>
              <a:t>5 </a:t>
            </a:r>
            <a:r>
              <a:rPr lang="en-US" sz="1600" dirty="0">
                <a:latin typeface="Palatino"/>
              </a:rPr>
              <a:t>And again, verily I say unto you, you shall take your journey with my servants Joseph Smith, Jun., and Sidney Rigdon.</a:t>
            </a:r>
            <a:endParaRPr lang="en-US" sz="1600" b="0" i="0" dirty="0">
              <a:effectLst/>
              <a:latin typeface="Palatino"/>
            </a:endParaRPr>
          </a:p>
        </p:txBody>
      </p:sp>
      <p:sp>
        <p:nvSpPr>
          <p:cNvPr id="4" name="Rectangle 3">
            <a:extLst>
              <a:ext uri="{FF2B5EF4-FFF2-40B4-BE49-F238E27FC236}">
                <a16:creationId xmlns:a16="http://schemas.microsoft.com/office/drawing/2014/main" id="{BEA8AD41-2B4C-48B9-872C-BBE410EB85BB}"/>
              </a:ext>
            </a:extLst>
          </p:cNvPr>
          <p:cNvSpPr/>
          <p:nvPr/>
        </p:nvSpPr>
        <p:spPr>
          <a:xfrm>
            <a:off x="1325215" y="5294859"/>
            <a:ext cx="5827236"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What instructions did the Lord give Sidney Gilbert?</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9"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upLeft)">
                                      <p:cBhvr>
                                        <p:cTn id="7" dur="1000"/>
                                        <p:tgtEl>
                                          <p:spTgt spid="3"/>
                                        </p:tgtEl>
                                      </p:cBhvr>
                                    </p:animEffect>
                                  </p:childTnLst>
                                </p:cTn>
                              </p:par>
                              <p:par>
                                <p:cTn id="8" presetID="18" presetClass="entr" presetSubtype="9"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strips(upLeft)">
                                      <p:cBhvr>
                                        <p:cTn id="10" dur="10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1000"/>
                                        <p:tgtEl>
                                          <p:spTgt spid="4">
                                            <p:txEl>
                                              <p:pRg st="0" end="0"/>
                                            </p:txEl>
                                          </p:spTgt>
                                        </p:tgtEl>
                                      </p:cBhvr>
                                    </p:animEffect>
                                    <p:anim calcmode="lin" valueType="num">
                                      <p:cBhvr>
                                        <p:cTn id="16"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4C7E106A-8B87-41BA-A07D-7FBAC59474D2}"/>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59</a:t>
            </a:r>
          </a:p>
        </p:txBody>
      </p:sp>
      <p:sp>
        <p:nvSpPr>
          <p:cNvPr id="6" name="Rectangle 5">
            <a:extLst>
              <a:ext uri="{FF2B5EF4-FFF2-40B4-BE49-F238E27FC236}">
                <a16:creationId xmlns:a16="http://schemas.microsoft.com/office/drawing/2014/main" id="{F60A73F9-9412-4AFB-AB6E-9E29710D52A9}"/>
              </a:ext>
            </a:extLst>
          </p:cNvPr>
          <p:cNvSpPr/>
          <p:nvPr/>
        </p:nvSpPr>
        <p:spPr>
          <a:xfrm>
            <a:off x="1205947" y="1012013"/>
            <a:ext cx="3405810" cy="400110"/>
          </a:xfrm>
          <a:prstGeom prst="rect">
            <a:avLst/>
          </a:prstGeom>
        </p:spPr>
        <p:txBody>
          <a:bodyPr wrap="square">
            <a:spAutoFit/>
          </a:bodyPr>
          <a:lstStyle/>
          <a:p>
            <a:pPr algn="just"/>
            <a:r>
              <a:rPr lang="en-US" sz="2000" b="1" dirty="0">
                <a:solidFill>
                  <a:schemeClr val="tx1">
                    <a:lumMod val="95000"/>
                    <a:lumOff val="5000"/>
                  </a:schemeClr>
                </a:solidFill>
                <a:effectLst>
                  <a:outerShdw blurRad="38100" dist="38100" dir="2700000" algn="tl">
                    <a:srgbClr val="000000">
                      <a:alpha val="43137"/>
                    </a:srgbClr>
                  </a:outerShdw>
                </a:effectLst>
                <a:latin typeface="Dubai" panose="020B0604020202020204" pitchFamily="34" charset="-78"/>
                <a:ea typeface="Microsoft JhengHei" panose="020B0604030504040204" pitchFamily="34" charset="-120"/>
                <a:cs typeface="Dubai" panose="020B0604020202020204" pitchFamily="34" charset="-78"/>
              </a:rPr>
              <a:t>Doctrine and Covenants 53:6.</a:t>
            </a:r>
          </a:p>
        </p:txBody>
      </p:sp>
      <p:sp>
        <p:nvSpPr>
          <p:cNvPr id="2" name="Rectangle 1">
            <a:extLst>
              <a:ext uri="{FF2B5EF4-FFF2-40B4-BE49-F238E27FC236}">
                <a16:creationId xmlns:a16="http://schemas.microsoft.com/office/drawing/2014/main" id="{02F17657-C727-4FEA-A7CE-B3C36A6545D6}"/>
              </a:ext>
            </a:extLst>
          </p:cNvPr>
          <p:cNvSpPr/>
          <p:nvPr/>
        </p:nvSpPr>
        <p:spPr>
          <a:xfrm>
            <a:off x="1205947" y="1304402"/>
            <a:ext cx="8931966" cy="646331"/>
          </a:xfrm>
          <a:prstGeom prst="rect">
            <a:avLst/>
          </a:prstGeom>
        </p:spPr>
        <p:txBody>
          <a:bodyPr wrap="square">
            <a:spAutoFit/>
          </a:bodyPr>
          <a:lstStyle/>
          <a:p>
            <a:pPr algn="just"/>
            <a:r>
              <a:rPr lang="en-US" dirty="0">
                <a:latin typeface="Palatino"/>
              </a:rPr>
              <a:t>Behold, these are the first ordinances which you shall receive; and the residue shall be made known in a time to come, according to your labor in my vineyard.</a:t>
            </a:r>
            <a:endParaRPr lang="en-US" dirty="0"/>
          </a:p>
        </p:txBody>
      </p:sp>
      <p:sp>
        <p:nvSpPr>
          <p:cNvPr id="3" name="Rectangle 2">
            <a:extLst>
              <a:ext uri="{FF2B5EF4-FFF2-40B4-BE49-F238E27FC236}">
                <a16:creationId xmlns:a16="http://schemas.microsoft.com/office/drawing/2014/main" id="{03D3E586-8ABB-4280-AAE0-C2387E9BDA6E}"/>
              </a:ext>
            </a:extLst>
          </p:cNvPr>
          <p:cNvSpPr/>
          <p:nvPr/>
        </p:nvSpPr>
        <p:spPr>
          <a:xfrm>
            <a:off x="1205947" y="2089232"/>
            <a:ext cx="3775393"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What can we learn from verse 6?</a:t>
            </a:r>
          </a:p>
        </p:txBody>
      </p:sp>
      <p:sp>
        <p:nvSpPr>
          <p:cNvPr id="4" name="Rectangle 3">
            <a:extLst>
              <a:ext uri="{FF2B5EF4-FFF2-40B4-BE49-F238E27FC236}">
                <a16:creationId xmlns:a16="http://schemas.microsoft.com/office/drawing/2014/main" id="{6722103E-F031-4F9E-9FEB-90B865BE67D7}"/>
              </a:ext>
            </a:extLst>
          </p:cNvPr>
          <p:cNvSpPr/>
          <p:nvPr/>
        </p:nvSpPr>
        <p:spPr>
          <a:xfrm>
            <a:off x="1205947" y="2458564"/>
            <a:ext cx="7845288" cy="369332"/>
          </a:xfrm>
          <a:prstGeom prst="rect">
            <a:avLst/>
          </a:prstGeom>
        </p:spPr>
        <p:txBody>
          <a:bodyPr wrap="square">
            <a:spAutoFit/>
          </a:bodyPr>
          <a:lstStyle/>
          <a:p>
            <a:r>
              <a:rPr lang="en-US" dirty="0">
                <a:latin typeface="Arial" panose="020B0604020202020204" pitchFamily="34" charset="0"/>
                <a:cs typeface="Arial" panose="020B0604020202020204" pitchFamily="34" charset="0"/>
              </a:rPr>
              <a:t>As we follow God’s instructions faithfully, He reveals more of His will to us.</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42"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outHorizontal)">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A997220B-2053-46B3-A2E9-159F65CD1A7A}"/>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59</a:t>
            </a:r>
          </a:p>
        </p:txBody>
      </p:sp>
      <p:sp>
        <p:nvSpPr>
          <p:cNvPr id="2" name="Rectangle 1">
            <a:extLst>
              <a:ext uri="{FF2B5EF4-FFF2-40B4-BE49-F238E27FC236}">
                <a16:creationId xmlns:a16="http://schemas.microsoft.com/office/drawing/2014/main" id="{CB08D674-1969-4DB4-AF89-A8C7E2154C9A}"/>
              </a:ext>
            </a:extLst>
          </p:cNvPr>
          <p:cNvSpPr/>
          <p:nvPr/>
        </p:nvSpPr>
        <p:spPr>
          <a:xfrm>
            <a:off x="3048000" y="2551837"/>
            <a:ext cx="6096000" cy="1754326"/>
          </a:xfrm>
          <a:prstGeom prst="rect">
            <a:avLst/>
          </a:prstGeom>
        </p:spPr>
        <p:txBody>
          <a:bodyPr>
            <a:spAutoFit/>
          </a:bodyPr>
          <a:lstStyle/>
          <a:p>
            <a:pPr algn="ctr"/>
            <a:r>
              <a:rPr lang="en-US" sz="3600" dirty="0">
                <a:latin typeface="Bahnschrift SemiBold Condensed" panose="020B0502040204020203" pitchFamily="34" charset="0"/>
              </a:rPr>
              <a:t>“The Lord instructs the Colesville Saints to leave Thompson, Ohio, and move to Missouri”</a:t>
            </a:r>
          </a:p>
        </p:txBody>
      </p:sp>
      <p:sp>
        <p:nvSpPr>
          <p:cNvPr id="9" name="Rectangle 8">
            <a:extLst>
              <a:ext uri="{FF2B5EF4-FFF2-40B4-BE49-F238E27FC236}">
                <a16:creationId xmlns:a16="http://schemas.microsoft.com/office/drawing/2014/main" id="{84751616-F204-45F0-8320-7FD48AF42095}"/>
              </a:ext>
            </a:extLst>
          </p:cNvPr>
          <p:cNvSpPr/>
          <p:nvPr/>
        </p:nvSpPr>
        <p:spPr>
          <a:xfrm>
            <a:off x="1205947" y="1012013"/>
            <a:ext cx="3405810" cy="400110"/>
          </a:xfrm>
          <a:prstGeom prst="rect">
            <a:avLst/>
          </a:prstGeom>
        </p:spPr>
        <p:txBody>
          <a:bodyPr wrap="square">
            <a:spAutoFit/>
          </a:bodyPr>
          <a:lstStyle/>
          <a:p>
            <a:pPr algn="just"/>
            <a:r>
              <a:rPr lang="en-US" sz="2000" b="1" dirty="0">
                <a:solidFill>
                  <a:schemeClr val="tx1">
                    <a:lumMod val="95000"/>
                    <a:lumOff val="5000"/>
                  </a:schemeClr>
                </a:solidFill>
                <a:effectLst>
                  <a:outerShdw blurRad="38100" dist="38100" dir="2700000" algn="tl">
                    <a:srgbClr val="000000">
                      <a:alpha val="43137"/>
                    </a:srgbClr>
                  </a:outerShdw>
                </a:effectLst>
                <a:latin typeface="Dubai" panose="020B0604020202020204" pitchFamily="34" charset="-78"/>
                <a:ea typeface="Microsoft JhengHei" panose="020B0604030504040204" pitchFamily="34" charset="-120"/>
                <a:cs typeface="Dubai" panose="020B0604020202020204" pitchFamily="34" charset="-78"/>
              </a:rPr>
              <a:t>Doctrine and Covenants 54.</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mc:Choice xmlns:p14="http://schemas.microsoft.com/office/powerpoint/2010/main" Requires="p14">
      <p:transition spd="slow" p14:dur="1500">
        <p:wheel spokes="1"/>
      </p:transition>
    </mc:Choice>
    <mc:Fallback>
      <p:transition spd="slow">
        <p:wheel spokes="1"/>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B1EC47B0-A8D7-441A-9707-CD4C564BF5ED}"/>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59</a:t>
            </a:r>
          </a:p>
        </p:txBody>
      </p:sp>
      <p:sp>
        <p:nvSpPr>
          <p:cNvPr id="8" name="Rectangle 7">
            <a:extLst>
              <a:ext uri="{FF2B5EF4-FFF2-40B4-BE49-F238E27FC236}">
                <a16:creationId xmlns:a16="http://schemas.microsoft.com/office/drawing/2014/main" id="{054CC3B3-9DF7-4592-9BD5-2E4990E73367}"/>
              </a:ext>
            </a:extLst>
          </p:cNvPr>
          <p:cNvSpPr/>
          <p:nvPr/>
        </p:nvSpPr>
        <p:spPr>
          <a:xfrm>
            <a:off x="1205947" y="1012013"/>
            <a:ext cx="3661888" cy="400110"/>
          </a:xfrm>
          <a:prstGeom prst="rect">
            <a:avLst/>
          </a:prstGeom>
        </p:spPr>
        <p:txBody>
          <a:bodyPr wrap="square">
            <a:spAutoFit/>
          </a:bodyPr>
          <a:lstStyle/>
          <a:p>
            <a:pPr algn="just"/>
            <a:r>
              <a:rPr lang="en-US" sz="2000" b="1">
                <a:solidFill>
                  <a:schemeClr val="tx1">
                    <a:lumMod val="95000"/>
                    <a:lumOff val="5000"/>
                  </a:schemeClr>
                </a:solidFill>
                <a:effectLst>
                  <a:outerShdw blurRad="38100" dist="38100" dir="2700000" algn="tl">
                    <a:srgbClr val="000000">
                      <a:alpha val="43137"/>
                    </a:srgbClr>
                  </a:outerShdw>
                </a:effectLst>
                <a:latin typeface="Dubai" panose="020B0604020202020204" pitchFamily="34" charset="-78"/>
                <a:ea typeface="Microsoft JhengHei" panose="020B0604030504040204" pitchFamily="34" charset="-120"/>
                <a:cs typeface="Dubai" panose="020B0604020202020204" pitchFamily="34" charset="-78"/>
              </a:rPr>
              <a:t>Doctrine and Covenants 54:1-3.</a:t>
            </a:r>
            <a:endParaRPr lang="en-US" sz="2000" b="1" dirty="0">
              <a:solidFill>
                <a:schemeClr val="tx1">
                  <a:lumMod val="95000"/>
                  <a:lumOff val="5000"/>
                </a:schemeClr>
              </a:solidFill>
              <a:effectLst>
                <a:outerShdw blurRad="38100" dist="38100" dir="2700000" algn="tl">
                  <a:srgbClr val="000000">
                    <a:alpha val="43137"/>
                  </a:srgbClr>
                </a:outerShdw>
              </a:effectLst>
              <a:latin typeface="Dubai" panose="020B0604020202020204" pitchFamily="34" charset="-78"/>
              <a:ea typeface="Microsoft JhengHei" panose="020B0604030504040204" pitchFamily="34" charset="-120"/>
              <a:cs typeface="Dubai" panose="020B0604020202020204" pitchFamily="34" charset="-78"/>
            </a:endParaRPr>
          </a:p>
        </p:txBody>
      </p:sp>
      <p:sp>
        <p:nvSpPr>
          <p:cNvPr id="3" name="Rectangle 2">
            <a:extLst>
              <a:ext uri="{FF2B5EF4-FFF2-40B4-BE49-F238E27FC236}">
                <a16:creationId xmlns:a16="http://schemas.microsoft.com/office/drawing/2014/main" id="{FA7DA844-54D9-4B47-898E-26DAFB596164}"/>
              </a:ext>
            </a:extLst>
          </p:cNvPr>
          <p:cNvSpPr/>
          <p:nvPr/>
        </p:nvSpPr>
        <p:spPr>
          <a:xfrm>
            <a:off x="1255446" y="1286215"/>
            <a:ext cx="9085341" cy="1569660"/>
          </a:xfrm>
          <a:prstGeom prst="rect">
            <a:avLst/>
          </a:prstGeom>
        </p:spPr>
        <p:txBody>
          <a:bodyPr wrap="square">
            <a:spAutoFit/>
          </a:bodyPr>
          <a:lstStyle/>
          <a:p>
            <a:pPr algn="just" fontAlgn="base"/>
            <a:r>
              <a:rPr lang="en-US" sz="1600" b="1" dirty="0">
                <a:latin typeface="Palatino"/>
              </a:rPr>
              <a:t>1 </a:t>
            </a:r>
            <a:r>
              <a:rPr lang="en-US" sz="1600" dirty="0">
                <a:latin typeface="Palatino"/>
              </a:rPr>
              <a:t>Behold, thus saith the Lord, even Alpha and Omega, the beginning and the end, even he who was crucified for the sins of the world—</a:t>
            </a:r>
          </a:p>
          <a:p>
            <a:pPr algn="just" fontAlgn="base"/>
            <a:r>
              <a:rPr lang="en-US" sz="1600" b="1" dirty="0">
                <a:latin typeface="Palatino"/>
              </a:rPr>
              <a:t>2 </a:t>
            </a:r>
            <a:r>
              <a:rPr lang="en-US" sz="1600" dirty="0">
                <a:latin typeface="Palatino"/>
              </a:rPr>
              <a:t>Behold, verily, verily, I say unto you, my servant Newel Knight, you shall stand fast in the office whereunto I have appointed you.</a:t>
            </a:r>
          </a:p>
          <a:p>
            <a:pPr algn="just" fontAlgn="base"/>
            <a:r>
              <a:rPr lang="en-US" sz="1600" b="1" dirty="0">
                <a:latin typeface="Palatino"/>
              </a:rPr>
              <a:t>3 </a:t>
            </a:r>
            <a:r>
              <a:rPr lang="en-US" sz="1600" dirty="0">
                <a:latin typeface="Palatino"/>
              </a:rPr>
              <a:t>And if your brethren desire to escape their enemies, let them repent of all their sins, and become truly humble before me and contrite.</a:t>
            </a:r>
            <a:endParaRPr lang="en-US" sz="1600" b="0" i="0" dirty="0">
              <a:effectLst/>
              <a:latin typeface="Palatino"/>
            </a:endParaRPr>
          </a:p>
        </p:txBody>
      </p:sp>
      <p:sp>
        <p:nvSpPr>
          <p:cNvPr id="4" name="Rectangle 3">
            <a:extLst>
              <a:ext uri="{FF2B5EF4-FFF2-40B4-BE49-F238E27FC236}">
                <a16:creationId xmlns:a16="http://schemas.microsoft.com/office/drawing/2014/main" id="{EA3DF7C0-3541-4D22-8356-4CECCD9EEEA0}"/>
              </a:ext>
            </a:extLst>
          </p:cNvPr>
          <p:cNvSpPr/>
          <p:nvPr/>
        </p:nvSpPr>
        <p:spPr>
          <a:xfrm>
            <a:off x="1255445" y="2927950"/>
            <a:ext cx="7727189" cy="369332"/>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Why do you think repentance and humility would help these Saints? </a:t>
            </a:r>
          </a:p>
        </p:txBody>
      </p:sp>
      <p:sp>
        <p:nvSpPr>
          <p:cNvPr id="11" name="Rectangle 10">
            <a:extLst>
              <a:ext uri="{FF2B5EF4-FFF2-40B4-BE49-F238E27FC236}">
                <a16:creationId xmlns:a16="http://schemas.microsoft.com/office/drawing/2014/main" id="{70313D06-AC00-4079-BA34-85C2C52A6B72}"/>
              </a:ext>
            </a:extLst>
          </p:cNvPr>
          <p:cNvSpPr/>
          <p:nvPr/>
        </p:nvSpPr>
        <p:spPr>
          <a:xfrm>
            <a:off x="1205947" y="3369357"/>
            <a:ext cx="3661888" cy="400110"/>
          </a:xfrm>
          <a:prstGeom prst="rect">
            <a:avLst/>
          </a:prstGeom>
        </p:spPr>
        <p:txBody>
          <a:bodyPr wrap="square">
            <a:spAutoFit/>
          </a:bodyPr>
          <a:lstStyle/>
          <a:p>
            <a:pPr algn="just"/>
            <a:r>
              <a:rPr lang="en-US" sz="2000" b="1" dirty="0">
                <a:solidFill>
                  <a:schemeClr val="tx1">
                    <a:lumMod val="95000"/>
                    <a:lumOff val="5000"/>
                  </a:schemeClr>
                </a:solidFill>
                <a:effectLst>
                  <a:outerShdw blurRad="38100" dist="38100" dir="2700000" algn="tl">
                    <a:srgbClr val="000000">
                      <a:alpha val="43137"/>
                    </a:srgbClr>
                  </a:outerShdw>
                </a:effectLst>
                <a:latin typeface="Dubai" panose="020B0604020202020204" pitchFamily="34" charset="-78"/>
                <a:ea typeface="Microsoft JhengHei" panose="020B0604030504040204" pitchFamily="34" charset="-120"/>
                <a:cs typeface="Dubai" panose="020B0604020202020204" pitchFamily="34" charset="-78"/>
              </a:rPr>
              <a:t>Doctrine and Covenants 54:4-5.</a:t>
            </a:r>
          </a:p>
        </p:txBody>
      </p:sp>
      <p:sp>
        <p:nvSpPr>
          <p:cNvPr id="9" name="Rectangle 8">
            <a:extLst>
              <a:ext uri="{FF2B5EF4-FFF2-40B4-BE49-F238E27FC236}">
                <a16:creationId xmlns:a16="http://schemas.microsoft.com/office/drawing/2014/main" id="{820762D3-E507-48E2-8563-CC7AA1E10E64}"/>
              </a:ext>
            </a:extLst>
          </p:cNvPr>
          <p:cNvSpPr/>
          <p:nvPr/>
        </p:nvSpPr>
        <p:spPr>
          <a:xfrm>
            <a:off x="1205947" y="3623200"/>
            <a:ext cx="9134840" cy="1200329"/>
          </a:xfrm>
          <a:prstGeom prst="rect">
            <a:avLst/>
          </a:prstGeom>
        </p:spPr>
        <p:txBody>
          <a:bodyPr wrap="square">
            <a:spAutoFit/>
          </a:bodyPr>
          <a:lstStyle/>
          <a:p>
            <a:pPr algn="just" fontAlgn="base"/>
            <a:r>
              <a:rPr lang="en-US" dirty="0">
                <a:latin typeface="Palatino"/>
              </a:rPr>
              <a:t>4 And as the covenant which they made unto me has been broken, even so it has become void and of none effect.</a:t>
            </a:r>
          </a:p>
          <a:p>
            <a:pPr algn="just" fontAlgn="base"/>
            <a:r>
              <a:rPr lang="en-US" dirty="0">
                <a:latin typeface="Palatino"/>
              </a:rPr>
              <a:t>5 And wo to him by whom this offense cometh, for it had been better for him that he had been drowned in the depth of the sea.</a:t>
            </a:r>
            <a:endParaRPr lang="en-US" i="0" dirty="0">
              <a:effectLst/>
              <a:latin typeface="Palatino"/>
            </a:endParaRPr>
          </a:p>
        </p:txBody>
      </p:sp>
      <p:sp>
        <p:nvSpPr>
          <p:cNvPr id="12" name="Rectangle 11">
            <a:extLst>
              <a:ext uri="{FF2B5EF4-FFF2-40B4-BE49-F238E27FC236}">
                <a16:creationId xmlns:a16="http://schemas.microsoft.com/office/drawing/2014/main" id="{E55BB1FD-FDE2-48BD-A654-DB89B223B272}"/>
              </a:ext>
            </a:extLst>
          </p:cNvPr>
          <p:cNvSpPr/>
          <p:nvPr/>
        </p:nvSpPr>
        <p:spPr>
          <a:xfrm>
            <a:off x="1205947" y="4922657"/>
            <a:ext cx="9134840" cy="646331"/>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What do you think it means for a covenant to “become void and of none effect”? What blessings do we lose when we do not keep our covenants?</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circle(in)">
                                      <p:cBhvr>
                                        <p:cTn id="14" dur="2000"/>
                                        <p:tgtEl>
                                          <p:spTgt spid="11"/>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ircle(in)">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anim calcmode="lin" valueType="num">
                                      <p:cBhvr>
                                        <p:cTn id="23" dur="1000" fill="hold"/>
                                        <p:tgtEl>
                                          <p:spTgt spid="12"/>
                                        </p:tgtEl>
                                        <p:attrNameLst>
                                          <p:attrName>ppt_x</p:attrName>
                                        </p:attrNameLst>
                                      </p:cBhvr>
                                      <p:tavLst>
                                        <p:tav tm="0">
                                          <p:val>
                                            <p:strVal val="#ppt_x"/>
                                          </p:val>
                                        </p:tav>
                                        <p:tav tm="100000">
                                          <p:val>
                                            <p:strVal val="#ppt_x"/>
                                          </p:val>
                                        </p:tav>
                                      </p:tavLst>
                                    </p:anim>
                                    <p:anim calcmode="lin" valueType="num">
                                      <p:cBhvr>
                                        <p:cTn id="2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9"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6E6B420E-8C07-4EC7-8B76-50944C827FA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59</a:t>
            </a:r>
          </a:p>
        </p:txBody>
      </p:sp>
      <p:sp>
        <p:nvSpPr>
          <p:cNvPr id="5" name="Rectangle 4">
            <a:extLst>
              <a:ext uri="{FF2B5EF4-FFF2-40B4-BE49-F238E27FC236}">
                <a16:creationId xmlns:a16="http://schemas.microsoft.com/office/drawing/2014/main" id="{B32F2E47-906C-49F1-8140-9F8AA03B4A4A}"/>
              </a:ext>
            </a:extLst>
          </p:cNvPr>
          <p:cNvSpPr/>
          <p:nvPr/>
        </p:nvSpPr>
        <p:spPr>
          <a:xfrm>
            <a:off x="977347" y="912013"/>
            <a:ext cx="3661888" cy="400110"/>
          </a:xfrm>
          <a:prstGeom prst="rect">
            <a:avLst/>
          </a:prstGeom>
        </p:spPr>
        <p:txBody>
          <a:bodyPr wrap="square">
            <a:spAutoFit/>
          </a:bodyPr>
          <a:lstStyle/>
          <a:p>
            <a:pPr algn="just"/>
            <a:r>
              <a:rPr lang="en-US" sz="2000" b="1" dirty="0">
                <a:solidFill>
                  <a:schemeClr val="tx1">
                    <a:lumMod val="95000"/>
                    <a:lumOff val="5000"/>
                  </a:schemeClr>
                </a:solidFill>
                <a:effectLst>
                  <a:outerShdw blurRad="38100" dist="38100" dir="2700000" algn="tl">
                    <a:srgbClr val="000000">
                      <a:alpha val="43137"/>
                    </a:srgbClr>
                  </a:outerShdw>
                </a:effectLst>
                <a:latin typeface="Dubai" panose="020B0604020202020204" pitchFamily="34" charset="-78"/>
                <a:ea typeface="Microsoft JhengHei" panose="020B0604030504040204" pitchFamily="34" charset="-120"/>
                <a:cs typeface="Dubai" panose="020B0604020202020204" pitchFamily="34" charset="-78"/>
              </a:rPr>
              <a:t>Doctrine and Covenants 54:6.</a:t>
            </a:r>
          </a:p>
        </p:txBody>
      </p:sp>
      <p:sp>
        <p:nvSpPr>
          <p:cNvPr id="3" name="Rectangle 2">
            <a:extLst>
              <a:ext uri="{FF2B5EF4-FFF2-40B4-BE49-F238E27FC236}">
                <a16:creationId xmlns:a16="http://schemas.microsoft.com/office/drawing/2014/main" id="{84877310-BD13-4B22-9C03-A5C97EDDE7E8}"/>
              </a:ext>
            </a:extLst>
          </p:cNvPr>
          <p:cNvSpPr/>
          <p:nvPr/>
        </p:nvSpPr>
        <p:spPr>
          <a:xfrm>
            <a:off x="977346" y="1191100"/>
            <a:ext cx="9309653" cy="646331"/>
          </a:xfrm>
          <a:prstGeom prst="rect">
            <a:avLst/>
          </a:prstGeom>
        </p:spPr>
        <p:txBody>
          <a:bodyPr wrap="square">
            <a:spAutoFit/>
          </a:bodyPr>
          <a:lstStyle/>
          <a:p>
            <a:pPr algn="just"/>
            <a:r>
              <a:rPr lang="en-US" dirty="0">
                <a:latin typeface="Palatino"/>
              </a:rPr>
              <a:t>But blessed are they who have kept the covenant and observed the commandment, for they shall obtain mercy.</a:t>
            </a:r>
            <a:endParaRPr lang="en-US" dirty="0"/>
          </a:p>
        </p:txBody>
      </p:sp>
      <p:sp>
        <p:nvSpPr>
          <p:cNvPr id="4" name="Rectangle 3">
            <a:extLst>
              <a:ext uri="{FF2B5EF4-FFF2-40B4-BE49-F238E27FC236}">
                <a16:creationId xmlns:a16="http://schemas.microsoft.com/office/drawing/2014/main" id="{68410241-B0B2-46D5-9C92-A8419F2A76CF}"/>
              </a:ext>
            </a:extLst>
          </p:cNvPr>
          <p:cNvSpPr/>
          <p:nvPr/>
        </p:nvSpPr>
        <p:spPr>
          <a:xfrm>
            <a:off x="1044388" y="1882152"/>
            <a:ext cx="9040906" cy="369332"/>
          </a:xfrm>
          <a:prstGeom prst="rect">
            <a:avLst/>
          </a:prstGeom>
        </p:spPr>
        <p:txBody>
          <a:bodyPr wrap="square">
            <a:spAutoFit/>
          </a:bodyPr>
          <a:lstStyle/>
          <a:p>
            <a:pPr algn="just"/>
            <a:r>
              <a:rPr lang="en-US" dirty="0">
                <a:latin typeface="Arial" panose="020B0604020202020204" pitchFamily="34" charset="0"/>
                <a:cs typeface="Arial" panose="020B0604020202020204" pitchFamily="34" charset="0"/>
              </a:rPr>
              <a:t>If we keep our covenants and obey the Lord’s commandments, we will obtain mercy.</a:t>
            </a:r>
          </a:p>
        </p:txBody>
      </p:sp>
      <p:sp>
        <p:nvSpPr>
          <p:cNvPr id="7" name="Rectangle 6">
            <a:extLst>
              <a:ext uri="{FF2B5EF4-FFF2-40B4-BE49-F238E27FC236}">
                <a16:creationId xmlns:a16="http://schemas.microsoft.com/office/drawing/2014/main" id="{AFA1FDBD-E0A4-416F-ACCC-F66C8165E75A}"/>
              </a:ext>
            </a:extLst>
          </p:cNvPr>
          <p:cNvSpPr/>
          <p:nvPr/>
        </p:nvSpPr>
        <p:spPr>
          <a:xfrm>
            <a:off x="1044388" y="2251484"/>
            <a:ext cx="9135036" cy="646331"/>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When have you seen that the Lord extends mercy to those who keep their covenants with Him?</a:t>
            </a:r>
          </a:p>
        </p:txBody>
      </p:sp>
      <p:sp>
        <p:nvSpPr>
          <p:cNvPr id="9" name="Rectangle 8">
            <a:extLst>
              <a:ext uri="{FF2B5EF4-FFF2-40B4-BE49-F238E27FC236}">
                <a16:creationId xmlns:a16="http://schemas.microsoft.com/office/drawing/2014/main" id="{2057997F-7950-4BCA-8E5F-51CDE98A0862}"/>
              </a:ext>
            </a:extLst>
          </p:cNvPr>
          <p:cNvSpPr/>
          <p:nvPr/>
        </p:nvSpPr>
        <p:spPr>
          <a:xfrm>
            <a:off x="1044388" y="3067092"/>
            <a:ext cx="3661888" cy="400110"/>
          </a:xfrm>
          <a:prstGeom prst="rect">
            <a:avLst/>
          </a:prstGeom>
        </p:spPr>
        <p:txBody>
          <a:bodyPr wrap="square">
            <a:spAutoFit/>
          </a:bodyPr>
          <a:lstStyle/>
          <a:p>
            <a:pPr algn="just"/>
            <a:r>
              <a:rPr lang="en-US" sz="2000" b="1" dirty="0">
                <a:solidFill>
                  <a:schemeClr val="tx1">
                    <a:lumMod val="95000"/>
                    <a:lumOff val="5000"/>
                  </a:schemeClr>
                </a:solidFill>
                <a:effectLst>
                  <a:outerShdw blurRad="38100" dist="38100" dir="2700000" algn="tl">
                    <a:srgbClr val="000000">
                      <a:alpha val="43137"/>
                    </a:srgbClr>
                  </a:outerShdw>
                </a:effectLst>
                <a:latin typeface="Dubai" panose="020B0604020202020204" pitchFamily="34" charset="-78"/>
                <a:ea typeface="Microsoft JhengHei" panose="020B0604030504040204" pitchFamily="34" charset="-120"/>
                <a:cs typeface="Dubai" panose="020B0604020202020204" pitchFamily="34" charset="-78"/>
              </a:rPr>
              <a:t>Doctrine and Covenants 54:10.</a:t>
            </a:r>
          </a:p>
        </p:txBody>
      </p:sp>
      <p:sp>
        <p:nvSpPr>
          <p:cNvPr id="8" name="Rectangle 7">
            <a:extLst>
              <a:ext uri="{FF2B5EF4-FFF2-40B4-BE49-F238E27FC236}">
                <a16:creationId xmlns:a16="http://schemas.microsoft.com/office/drawing/2014/main" id="{0763F728-0E14-46D5-BFF3-99DF17F2593A}"/>
              </a:ext>
            </a:extLst>
          </p:cNvPr>
          <p:cNvSpPr/>
          <p:nvPr/>
        </p:nvSpPr>
        <p:spPr>
          <a:xfrm>
            <a:off x="1044387" y="3360021"/>
            <a:ext cx="9242611" cy="584775"/>
          </a:xfrm>
          <a:prstGeom prst="rect">
            <a:avLst/>
          </a:prstGeom>
        </p:spPr>
        <p:txBody>
          <a:bodyPr wrap="square">
            <a:spAutoFit/>
          </a:bodyPr>
          <a:lstStyle/>
          <a:p>
            <a:pPr algn="just"/>
            <a:r>
              <a:rPr lang="en-US" sz="1600" dirty="0">
                <a:latin typeface="Palatino"/>
              </a:rPr>
              <a:t>And again, be patient in tribulation until I come; and, behold, I come quickly, and my reward is with me, and they who have sought me early shall find rest to their souls. Even so. Amen.</a:t>
            </a:r>
            <a:endParaRPr lang="en-US" sz="1600" dirty="0"/>
          </a:p>
        </p:txBody>
      </p:sp>
      <p:sp>
        <p:nvSpPr>
          <p:cNvPr id="10" name="Rectangle 9">
            <a:extLst>
              <a:ext uri="{FF2B5EF4-FFF2-40B4-BE49-F238E27FC236}">
                <a16:creationId xmlns:a16="http://schemas.microsoft.com/office/drawing/2014/main" id="{9A45FFC9-CD41-407A-825F-93AD805EFF7B}"/>
              </a:ext>
            </a:extLst>
          </p:cNvPr>
          <p:cNvSpPr/>
          <p:nvPr/>
        </p:nvSpPr>
        <p:spPr>
          <a:xfrm>
            <a:off x="1067186" y="3914559"/>
            <a:ext cx="9219811" cy="646331"/>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In your experience, what are some blessings we receive when we are “patient in tribulation”?</a:t>
            </a:r>
          </a:p>
        </p:txBody>
      </p:sp>
      <p:sp>
        <p:nvSpPr>
          <p:cNvPr id="11" name="Rectangle 10">
            <a:extLst>
              <a:ext uri="{FF2B5EF4-FFF2-40B4-BE49-F238E27FC236}">
                <a16:creationId xmlns:a16="http://schemas.microsoft.com/office/drawing/2014/main" id="{22AFD813-5233-486F-8EF2-32FED013FD5C}"/>
              </a:ext>
            </a:extLst>
          </p:cNvPr>
          <p:cNvSpPr/>
          <p:nvPr/>
        </p:nvSpPr>
        <p:spPr>
          <a:xfrm>
            <a:off x="1067186" y="4588895"/>
            <a:ext cx="6122189"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Who did the Lord say would “find rest to their souls”?</a:t>
            </a:r>
          </a:p>
        </p:txBody>
      </p:sp>
      <p:sp>
        <p:nvSpPr>
          <p:cNvPr id="12" name="Rectangle 11">
            <a:extLst>
              <a:ext uri="{FF2B5EF4-FFF2-40B4-BE49-F238E27FC236}">
                <a16:creationId xmlns:a16="http://schemas.microsoft.com/office/drawing/2014/main" id="{E7637962-94A8-4465-8705-F6731E18F3AB}"/>
              </a:ext>
            </a:extLst>
          </p:cNvPr>
          <p:cNvSpPr/>
          <p:nvPr/>
        </p:nvSpPr>
        <p:spPr>
          <a:xfrm>
            <a:off x="1044387" y="5053333"/>
            <a:ext cx="6207661"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If we seek the Lord early, then we will find rest to our souls.</a:t>
            </a:r>
          </a:p>
        </p:txBody>
      </p:sp>
    </p:spTree>
    <p:extLst>
      <p:ext uri="{BB962C8B-B14F-4D97-AF65-F5344CB8AC3E}">
        <p14:creationId xmlns:p14="http://schemas.microsoft.com/office/powerpoint/2010/main" val="41908037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strips(downLeft)">
                                      <p:cBhvr>
                                        <p:cTn id="20" dur="500"/>
                                        <p:tgtEl>
                                          <p:spTgt spid="9"/>
                                        </p:tgtEl>
                                      </p:cBhvr>
                                    </p:animEffect>
                                  </p:childTnLst>
                                </p:cTn>
                              </p:par>
                              <p:par>
                                <p:cTn id="21" presetID="18" presetClass="entr" presetSubtype="12"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strips(downLeft)">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1">
                                            <p:txEl>
                                              <p:pRg st="0" end="0"/>
                                            </p:txEl>
                                          </p:spTgt>
                                        </p:tgtEl>
                                        <p:attrNameLst>
                                          <p:attrName>style.visibility</p:attrName>
                                        </p:attrNameLst>
                                      </p:cBhvr>
                                      <p:to>
                                        <p:strVal val="visible"/>
                                      </p:to>
                                    </p:set>
                                    <p:animEffect transition="in" filter="fade">
                                      <p:cBhvr>
                                        <p:cTn id="35" dur="1000"/>
                                        <p:tgtEl>
                                          <p:spTgt spid="11">
                                            <p:txEl>
                                              <p:pRg st="0" end="0"/>
                                            </p:txEl>
                                          </p:spTgt>
                                        </p:tgtEl>
                                      </p:cBhvr>
                                    </p:animEffect>
                                    <p:anim calcmode="lin" valueType="num">
                                      <p:cBhvr>
                                        <p:cTn id="36"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12">
                                            <p:txEl>
                                              <p:pRg st="0" end="0"/>
                                            </p:txEl>
                                          </p:spTgt>
                                        </p:tgtEl>
                                        <p:attrNameLst>
                                          <p:attrName>style.visibility</p:attrName>
                                        </p:attrNameLst>
                                      </p:cBhvr>
                                      <p:to>
                                        <p:strVal val="visible"/>
                                      </p:to>
                                    </p:set>
                                    <p:animEffect transition="in" filter="circle(in)">
                                      <p:cBhvr>
                                        <p:cTn id="42" dur="2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9" grpId="0"/>
      <p:bldP spid="8"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84D4FF4-4645-480D-9946-1BDA26907749}"/>
              </a:ext>
            </a:extLst>
          </p:cNvPr>
          <p:cNvSpPr/>
          <p:nvPr/>
        </p:nvSpPr>
        <p:spPr>
          <a:xfrm>
            <a:off x="4278141" y="1317811"/>
            <a:ext cx="4090412" cy="138499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p>
        </p:txBody>
      </p:sp>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59</a:t>
            </a:r>
          </a:p>
        </p:txBody>
      </p:sp>
      <p:sp>
        <p:nvSpPr>
          <p:cNvPr id="7" name="Rectangle 6">
            <a:extLst>
              <a:ext uri="{FF2B5EF4-FFF2-40B4-BE49-F238E27FC236}">
                <a16:creationId xmlns:a16="http://schemas.microsoft.com/office/drawing/2014/main" id="{7EFD1357-98C6-4682-B4F6-957C19D88CCE}"/>
              </a:ext>
            </a:extLst>
          </p:cNvPr>
          <p:cNvSpPr/>
          <p:nvPr/>
        </p:nvSpPr>
        <p:spPr>
          <a:xfrm>
            <a:off x="4278141" y="2306994"/>
            <a:ext cx="922047" cy="400110"/>
          </a:xfrm>
          <a:prstGeom prst="rect">
            <a:avLst/>
          </a:prstGeom>
        </p:spPr>
        <p:txBody>
          <a:bodyPr wrap="none">
            <a:spAutoFit/>
          </a:bodyPr>
          <a:lstStyle/>
          <a:p>
            <a:pPr algn="ctr"/>
            <a:r>
              <a:rPr lang="en-US" sz="1000" b="1" dirty="0">
                <a:latin typeface="Arial" panose="020B0604020202020204" pitchFamily="34" charset="0"/>
                <a:cs typeface="Arial" panose="020B0604020202020204" pitchFamily="34" charset="0"/>
              </a:rPr>
              <a:t>Elder</a:t>
            </a:r>
          </a:p>
          <a:p>
            <a:pPr algn="ctr"/>
            <a:r>
              <a:rPr lang="en-US" sz="1000" b="1" dirty="0">
                <a:latin typeface="Arial" panose="020B0604020202020204" pitchFamily="34" charset="0"/>
                <a:cs typeface="Arial" panose="020B0604020202020204" pitchFamily="34" charset="0"/>
              </a:rPr>
              <a:t>Per G. Malm</a:t>
            </a:r>
          </a:p>
        </p:txBody>
      </p:sp>
      <p:pic>
        <p:nvPicPr>
          <p:cNvPr id="1026" name="Picture 2" descr="Resultado de imagen para Ã©lder PerG. Malm">
            <a:extLst>
              <a:ext uri="{FF2B5EF4-FFF2-40B4-BE49-F238E27FC236}">
                <a16:creationId xmlns:a16="http://schemas.microsoft.com/office/drawing/2014/main" id="{A8579516-A53C-4665-A542-B184F69001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4777" y="1389996"/>
            <a:ext cx="731282" cy="912048"/>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B162BDF1-DBCD-424C-A56C-CCC0D192E11F}"/>
              </a:ext>
            </a:extLst>
          </p:cNvPr>
          <p:cNvSpPr txBox="1"/>
          <p:nvPr/>
        </p:nvSpPr>
        <p:spPr>
          <a:xfrm>
            <a:off x="5204011" y="1317811"/>
            <a:ext cx="3164541" cy="1384995"/>
          </a:xfrm>
          <a:prstGeom prst="rect">
            <a:avLst/>
          </a:prstGeom>
          <a:noFill/>
        </p:spPr>
        <p:txBody>
          <a:bodyPr wrap="square" rtlCol="0">
            <a:spAutoFit/>
          </a:bodyPr>
          <a:lstStyle/>
          <a:p>
            <a:pPr algn="just"/>
            <a:r>
              <a:rPr lang="en-US" sz="1400" b="1" dirty="0">
                <a:latin typeface="Arial" panose="020B0604020202020204" pitchFamily="34" charset="0"/>
                <a:cs typeface="Arial" panose="020B0604020202020204" pitchFamily="34" charset="0"/>
              </a:rPr>
              <a:t>“To find rest unto our souls includes peace of mind and heart, which is the result of learning and following the doctrine of Christ” (“Rest unto Your Souls,”Ensign or Liahona, Nov. 2010,101).</a:t>
            </a:r>
          </a:p>
        </p:txBody>
      </p:sp>
      <p:sp>
        <p:nvSpPr>
          <p:cNvPr id="11" name="Rectangle 10">
            <a:extLst>
              <a:ext uri="{FF2B5EF4-FFF2-40B4-BE49-F238E27FC236}">
                <a16:creationId xmlns:a16="http://schemas.microsoft.com/office/drawing/2014/main" id="{DD25CB7A-76A9-4A22-859A-22B806CBFF1E}"/>
              </a:ext>
            </a:extLst>
          </p:cNvPr>
          <p:cNvSpPr/>
          <p:nvPr/>
        </p:nvSpPr>
        <p:spPr>
          <a:xfrm>
            <a:off x="1633662" y="3059668"/>
            <a:ext cx="5775940"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What do you think it means to seek the Lord early?</a:t>
            </a:r>
          </a:p>
        </p:txBody>
      </p:sp>
      <p:sp>
        <p:nvSpPr>
          <p:cNvPr id="12" name="Rectangle 11">
            <a:extLst>
              <a:ext uri="{FF2B5EF4-FFF2-40B4-BE49-F238E27FC236}">
                <a16:creationId xmlns:a16="http://schemas.microsoft.com/office/drawing/2014/main" id="{51F4E569-9C51-4FFA-8836-50E456664AE3}"/>
              </a:ext>
            </a:extLst>
          </p:cNvPr>
          <p:cNvSpPr/>
          <p:nvPr/>
        </p:nvSpPr>
        <p:spPr>
          <a:xfrm>
            <a:off x="1633662" y="3507323"/>
            <a:ext cx="8326895" cy="369332"/>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Why do you think we find rest to our souls when we seek the Lord early?</a:t>
            </a:r>
          </a:p>
        </p:txBody>
      </p:sp>
      <p:sp>
        <p:nvSpPr>
          <p:cNvPr id="14" name="Rectangle 13">
            <a:extLst>
              <a:ext uri="{FF2B5EF4-FFF2-40B4-BE49-F238E27FC236}">
                <a16:creationId xmlns:a16="http://schemas.microsoft.com/office/drawing/2014/main" id="{93B86F58-D95C-4998-9F32-08833DABA43D}"/>
              </a:ext>
            </a:extLst>
          </p:cNvPr>
          <p:cNvSpPr/>
          <p:nvPr/>
        </p:nvSpPr>
        <p:spPr>
          <a:xfrm>
            <a:off x="1633662" y="3915125"/>
            <a:ext cx="8757201" cy="646331"/>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How would seeking the Lord early, before a time of tribulation, be different than seeking Him during the tribulation?</a:t>
            </a:r>
          </a:p>
        </p:txBody>
      </p:sp>
      <p:sp>
        <p:nvSpPr>
          <p:cNvPr id="15" name="Rectangle 14">
            <a:extLst>
              <a:ext uri="{FF2B5EF4-FFF2-40B4-BE49-F238E27FC236}">
                <a16:creationId xmlns:a16="http://schemas.microsoft.com/office/drawing/2014/main" id="{76E2B5D8-3929-4769-85DB-52542F8DE50F}"/>
              </a:ext>
            </a:extLst>
          </p:cNvPr>
          <p:cNvSpPr/>
          <p:nvPr/>
        </p:nvSpPr>
        <p:spPr>
          <a:xfrm>
            <a:off x="1633661" y="4561456"/>
            <a:ext cx="8757201" cy="646331"/>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In what ways can you seek the Lord early, before trials that may come in your future?</a:t>
            </a:r>
          </a:p>
        </p:txBody>
      </p:sp>
      <p:sp>
        <p:nvSpPr>
          <p:cNvPr id="16" name="Rectangle 15">
            <a:extLst>
              <a:ext uri="{FF2B5EF4-FFF2-40B4-BE49-F238E27FC236}">
                <a16:creationId xmlns:a16="http://schemas.microsoft.com/office/drawing/2014/main" id="{8D32161C-E4DF-4B8A-BCE9-25EF59011DBC}"/>
              </a:ext>
            </a:extLst>
          </p:cNvPr>
          <p:cNvSpPr/>
          <p:nvPr/>
        </p:nvSpPr>
        <p:spPr>
          <a:xfrm>
            <a:off x="1633661" y="5290191"/>
            <a:ext cx="5673348"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What can you do to seek the Lord early each day?</a:t>
            </a:r>
          </a:p>
        </p:txBody>
      </p:sp>
      <p:sp>
        <p:nvSpPr>
          <p:cNvPr id="17" name="Rectangle 16">
            <a:extLst>
              <a:ext uri="{FF2B5EF4-FFF2-40B4-BE49-F238E27FC236}">
                <a16:creationId xmlns:a16="http://schemas.microsoft.com/office/drawing/2014/main" id="{2E75BB48-D1DF-49D9-A914-58D0ADB224C6}"/>
              </a:ext>
            </a:extLst>
          </p:cNvPr>
          <p:cNvSpPr/>
          <p:nvPr/>
        </p:nvSpPr>
        <p:spPr>
          <a:xfrm>
            <a:off x="1633661" y="5659523"/>
            <a:ext cx="8155798" cy="369332"/>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What can you do to seek the Lord now, while you are in your youth?</a:t>
            </a:r>
          </a:p>
        </p:txBody>
      </p:sp>
    </p:spTree>
    <p:extLst>
      <p:ext uri="{BB962C8B-B14F-4D97-AF65-F5344CB8AC3E}">
        <p14:creationId xmlns:p14="http://schemas.microsoft.com/office/powerpoint/2010/main" val="7714797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0" end="0"/>
                                            </p:txEl>
                                          </p:spTgt>
                                        </p:tgtEl>
                                        <p:attrNameLst>
                                          <p:attrName>style.visibility</p:attrName>
                                        </p:attrNameLst>
                                      </p:cBhvr>
                                      <p:to>
                                        <p:strVal val="visible"/>
                                      </p:to>
                                    </p:set>
                                    <p:animEffect transition="in" filter="fade">
                                      <p:cBhvr>
                                        <p:cTn id="14" dur="1000"/>
                                        <p:tgtEl>
                                          <p:spTgt spid="12">
                                            <p:txEl>
                                              <p:pRg st="0" end="0"/>
                                            </p:txEl>
                                          </p:spTgt>
                                        </p:tgtEl>
                                      </p:cBhvr>
                                    </p:animEffect>
                                    <p:anim calcmode="lin" valueType="num">
                                      <p:cBhvr>
                                        <p:cTn id="15"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6">
                                            <p:txEl>
                                              <p:pRg st="0" end="0"/>
                                            </p:txEl>
                                          </p:spTgt>
                                        </p:tgtEl>
                                        <p:attrNameLst>
                                          <p:attrName>style.visibility</p:attrName>
                                        </p:attrNameLst>
                                      </p:cBhvr>
                                      <p:to>
                                        <p:strVal val="visible"/>
                                      </p:to>
                                    </p:set>
                                    <p:animEffect transition="in" filter="fade">
                                      <p:cBhvr>
                                        <p:cTn id="35" dur="1000"/>
                                        <p:tgtEl>
                                          <p:spTgt spid="16">
                                            <p:txEl>
                                              <p:pRg st="0" end="0"/>
                                            </p:txEl>
                                          </p:spTgt>
                                        </p:tgtEl>
                                      </p:cBhvr>
                                    </p:animEffect>
                                    <p:anim calcmode="lin" valueType="num">
                                      <p:cBhvr>
                                        <p:cTn id="36"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7">
                                            <p:txEl>
                                              <p:pRg st="0" end="0"/>
                                            </p:txEl>
                                          </p:spTgt>
                                        </p:tgtEl>
                                        <p:attrNameLst>
                                          <p:attrName>style.visibility</p:attrName>
                                        </p:attrNameLst>
                                      </p:cBhvr>
                                      <p:to>
                                        <p:strVal val="visible"/>
                                      </p:to>
                                    </p:set>
                                    <p:animEffect transition="in" filter="fade">
                                      <p:cBhvr>
                                        <p:cTn id="42" dur="1000"/>
                                        <p:tgtEl>
                                          <p:spTgt spid="17">
                                            <p:txEl>
                                              <p:pRg st="0" end="0"/>
                                            </p:txEl>
                                          </p:spTgt>
                                        </p:tgtEl>
                                      </p:cBhvr>
                                    </p:animEffect>
                                    <p:anim calcmode="lin" valueType="num">
                                      <p:cBhvr>
                                        <p:cTn id="43"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0</TotalTime>
  <Words>626</Words>
  <Application>Microsoft Office PowerPoint</Application>
  <PresentationFormat>Widescreen</PresentationFormat>
  <Paragraphs>71</Paragraphs>
  <Slides>12</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12</vt:i4>
      </vt:variant>
    </vt:vector>
  </HeadingPairs>
  <TitlesOfParts>
    <vt:vector size="27" baseType="lpstr">
      <vt:lpstr>Microsoft JhengHei</vt:lpstr>
      <vt:lpstr>MingLiU_HKSCS-ExtB</vt:lpstr>
      <vt:lpstr>Arial</vt:lpstr>
      <vt:lpstr>Bahnschrift SemiBold Condensed</vt:lpstr>
      <vt:lpstr>Calibri</vt:lpstr>
      <vt:lpstr>Cambria Math</vt:lpstr>
      <vt:lpstr>Dubai</vt:lpstr>
      <vt:lpstr>Franklin Gothic Medium</vt:lpstr>
      <vt:lpstr>Gill Sans MT</vt:lpstr>
      <vt:lpstr>Palatino</vt:lpstr>
      <vt:lpstr>Segoe Script</vt:lpstr>
      <vt:lpstr>Sitka Display</vt:lpstr>
      <vt:lpstr>Times New Roman</vt:lpstr>
      <vt:lpstr>Wingdings 3</vt:lpstr>
      <vt:lpstr>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1913</cp:revision>
  <dcterms:created xsi:type="dcterms:W3CDTF">2018-08-29T04:26:39Z</dcterms:created>
  <dcterms:modified xsi:type="dcterms:W3CDTF">2018-09-28T08:05:25Z</dcterms:modified>
</cp:coreProperties>
</file>