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3" r:id="rId1"/>
  </p:sldMasterIdLst>
  <p:notesMasterIdLst>
    <p:notesMasterId r:id="rId14"/>
  </p:notesMasterIdLst>
  <p:sldIdLst>
    <p:sldId id="296" r:id="rId2"/>
    <p:sldId id="304" r:id="rId3"/>
    <p:sldId id="299" r:id="rId4"/>
    <p:sldId id="308" r:id="rId5"/>
    <p:sldId id="305" r:id="rId6"/>
    <p:sldId id="306" r:id="rId7"/>
    <p:sldId id="307" r:id="rId8"/>
    <p:sldId id="310" r:id="rId9"/>
    <p:sldId id="312" r:id="rId10"/>
    <p:sldId id="309" r:id="rId11"/>
    <p:sldId id="313" r:id="rId12"/>
    <p:sldId id="31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333399"/>
    <a:srgbClr val="CC0000"/>
    <a:srgbClr val="FF6600"/>
    <a:srgbClr val="B9B93A"/>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2B93B05A-D8BA-4E04-8927-7D3B765C5B2D}"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12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909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77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657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003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08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96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400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4485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621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805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640873-EF0B-4AC7-AF11-57FEBA4985EA}" type="datetimeFigureOut">
              <a:rPr lang="en-US" smtClean="0"/>
              <a:t>9/28/2018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93B05A-D8BA-4E04-8927-7D3B765C5B2D}"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710072"/>
      </p:ext>
    </p:extLst>
  </p:cSld>
  <p:clrMap bg1="lt1" tx1="dk1" bg2="lt2" tx2="dk2" accent1="accent1" accent2="accent2" accent3="accent3" accent4="accent4" accent5="accent5" accent6="accent6" hlink="hlink" folHlink="folHlink"/>
  <p:sldLayoutIdLst>
    <p:sldLayoutId id="2147484594" r:id="rId1"/>
    <p:sldLayoutId id="2147484595" r:id="rId2"/>
    <p:sldLayoutId id="2147484596" r:id="rId3"/>
    <p:sldLayoutId id="2147484597" r:id="rId4"/>
    <p:sldLayoutId id="2147484598" r:id="rId5"/>
    <p:sldLayoutId id="2147484599" r:id="rId6"/>
    <p:sldLayoutId id="2147484600" r:id="rId7"/>
    <p:sldLayoutId id="2147484601" r:id="rId8"/>
    <p:sldLayoutId id="2147484602" r:id="rId9"/>
    <p:sldLayoutId id="2147484603" r:id="rId10"/>
    <p:sldLayoutId id="214748460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40000"/>
                <a:lumOff val="60000"/>
              </a:schemeClr>
            </a:gs>
            <a:gs pos="69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7" name="Rectangle 6">
            <a:extLst>
              <a:ext uri="{FF2B5EF4-FFF2-40B4-BE49-F238E27FC236}">
                <a16:creationId xmlns:a16="http://schemas.microsoft.com/office/drawing/2014/main" id="{A95628E3-2190-41BA-8C4C-209EE98D6E3F}"/>
              </a:ext>
            </a:extLst>
          </p:cNvPr>
          <p:cNvSpPr/>
          <p:nvPr/>
        </p:nvSpPr>
        <p:spPr>
          <a:xfrm>
            <a:off x="1385888" y="1115496"/>
            <a:ext cx="8836592"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 order to avoid being deceived by Satan, a person must obey the Lord’s ordinances and live according to the revelations He has given.</a:t>
            </a:r>
          </a:p>
        </p:txBody>
      </p:sp>
      <p:sp>
        <p:nvSpPr>
          <p:cNvPr id="10" name="Rectangle 9">
            <a:extLst>
              <a:ext uri="{FF2B5EF4-FFF2-40B4-BE49-F238E27FC236}">
                <a16:creationId xmlns:a16="http://schemas.microsoft.com/office/drawing/2014/main" id="{A1018B22-E849-4516-9FB7-A7AB317FC904}"/>
              </a:ext>
            </a:extLst>
          </p:cNvPr>
          <p:cNvSpPr/>
          <p:nvPr/>
        </p:nvSpPr>
        <p:spPr>
          <a:xfrm>
            <a:off x="1385887" y="1761827"/>
            <a:ext cx="8715375"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Why do you think it is important for those who teach the gospel to others to follow the pattern the Lord revealed in these verses?</a:t>
            </a:r>
          </a:p>
        </p:txBody>
      </p:sp>
      <p:sp>
        <p:nvSpPr>
          <p:cNvPr id="11" name="Rectangle 10">
            <a:extLst>
              <a:ext uri="{FF2B5EF4-FFF2-40B4-BE49-F238E27FC236}">
                <a16:creationId xmlns:a16="http://schemas.microsoft.com/office/drawing/2014/main" id="{D431E4ED-8B22-4265-9E4A-89BB91F6B95F}"/>
              </a:ext>
            </a:extLst>
          </p:cNvPr>
          <p:cNvSpPr/>
          <p:nvPr/>
        </p:nvSpPr>
        <p:spPr>
          <a:xfrm>
            <a:off x="1385887" y="2588090"/>
            <a:ext cx="3562194" cy="400110"/>
          </a:xfrm>
          <a:prstGeom prst="rect">
            <a:avLst/>
          </a:prstGeom>
        </p:spPr>
        <p:txBody>
          <a:bodyPr wrap="none">
            <a:spAutoFit/>
          </a:bodyPr>
          <a:lstStyle/>
          <a:p>
            <a:r>
              <a:rPr lang="en-US" sz="2000" b="1" dirty="0">
                <a:latin typeface="Bahnschrift" panose="020B0502040204020203" pitchFamily="34" charset="0"/>
              </a:rPr>
              <a:t>Doctrine and Covenants 52:36.</a:t>
            </a:r>
          </a:p>
        </p:txBody>
      </p:sp>
      <p:sp>
        <p:nvSpPr>
          <p:cNvPr id="12" name="Rectangle 11">
            <a:extLst>
              <a:ext uri="{FF2B5EF4-FFF2-40B4-BE49-F238E27FC236}">
                <a16:creationId xmlns:a16="http://schemas.microsoft.com/office/drawing/2014/main" id="{DB9B131F-AFBE-4CBD-BF00-7A045C1DDB63}"/>
              </a:ext>
            </a:extLst>
          </p:cNvPr>
          <p:cNvSpPr/>
          <p:nvPr/>
        </p:nvSpPr>
        <p:spPr>
          <a:xfrm>
            <a:off x="1414463" y="2945336"/>
            <a:ext cx="8715374" cy="923330"/>
          </a:xfrm>
          <a:prstGeom prst="rect">
            <a:avLst/>
          </a:prstGeom>
        </p:spPr>
        <p:txBody>
          <a:bodyPr wrap="square">
            <a:spAutoFit/>
          </a:bodyPr>
          <a:lstStyle/>
          <a:p>
            <a:pPr algn="just"/>
            <a:r>
              <a:rPr lang="en-US" dirty="0">
                <a:latin typeface="Palatino"/>
              </a:rPr>
              <a:t>Let them labor with their families, declaring none other things than the prophets and apostles, that which they have seen and heard and most assuredly believe, that the prophecies may be fulfilled.</a:t>
            </a:r>
            <a:endParaRPr lang="en-US" dirty="0"/>
          </a:p>
        </p:txBody>
      </p:sp>
      <p:sp>
        <p:nvSpPr>
          <p:cNvPr id="13" name="Rectangle 12">
            <a:extLst>
              <a:ext uri="{FF2B5EF4-FFF2-40B4-BE49-F238E27FC236}">
                <a16:creationId xmlns:a16="http://schemas.microsoft.com/office/drawing/2014/main" id="{CCBF9246-CCFF-455C-B5FF-60243B42A61D}"/>
              </a:ext>
            </a:extLst>
          </p:cNvPr>
          <p:cNvSpPr/>
          <p:nvPr/>
        </p:nvSpPr>
        <p:spPr>
          <a:xfrm>
            <a:off x="1414463" y="3827704"/>
            <a:ext cx="7143750" cy="369332"/>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did the Lord instruct the elders of the Church to declare?</a:t>
            </a:r>
          </a:p>
        </p:txBody>
      </p:sp>
      <p:sp>
        <p:nvSpPr>
          <p:cNvPr id="14" name="Rectangle 13">
            <a:extLst>
              <a:ext uri="{FF2B5EF4-FFF2-40B4-BE49-F238E27FC236}">
                <a16:creationId xmlns:a16="http://schemas.microsoft.com/office/drawing/2014/main" id="{ADD39510-BE9E-4D73-9CB2-ECDA54AD0222}"/>
              </a:ext>
            </a:extLst>
          </p:cNvPr>
          <p:cNvSpPr/>
          <p:nvPr/>
        </p:nvSpPr>
        <p:spPr>
          <a:xfrm>
            <a:off x="1414462" y="4171709"/>
            <a:ext cx="8715373" cy="923330"/>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Why can we have confidence in a leader or teacher who lives according to the pattern the Lord outlined inverses14–19and teaches only what the prophets and apostles have taught?</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dissolve">
                                      <p:cBhvr>
                                        <p:cTn id="14" dur="1000"/>
                                        <p:tgtEl>
                                          <p:spTgt spid="11"/>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animEffect transition="in" filter="fade">
                                      <p:cBhvr>
                                        <p:cTn id="29" dur="1000"/>
                                        <p:tgtEl>
                                          <p:spTgt spid="14">
                                            <p:txEl>
                                              <p:pRg st="0" end="0"/>
                                            </p:txEl>
                                          </p:spTgt>
                                        </p:tgtEl>
                                      </p:cBhvr>
                                    </p:animEffect>
                                    <p:anim calcmode="lin" valueType="num">
                                      <p:cBhvr>
                                        <p:cTn id="30"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2" name="Rectangle 1">
            <a:extLst>
              <a:ext uri="{FF2B5EF4-FFF2-40B4-BE49-F238E27FC236}">
                <a16:creationId xmlns:a16="http://schemas.microsoft.com/office/drawing/2014/main" id="{034532CB-4020-4BCB-8A90-27A824B6A6AC}"/>
              </a:ext>
            </a:extLst>
          </p:cNvPr>
          <p:cNvSpPr/>
          <p:nvPr/>
        </p:nvSpPr>
        <p:spPr>
          <a:xfrm>
            <a:off x="1532892" y="3152001"/>
            <a:ext cx="9126216" cy="553998"/>
          </a:xfrm>
          <a:prstGeom prst="rect">
            <a:avLst/>
          </a:prstGeom>
        </p:spPr>
        <p:txBody>
          <a:bodyPr wrap="none">
            <a:spAutoFit/>
          </a:bodyPr>
          <a:lstStyle/>
          <a:p>
            <a:r>
              <a:rPr lang="en-US" sz="3000" dirty="0">
                <a:latin typeface="Bahnschrift SemiBold SemiConden" panose="020B0502040204020203" pitchFamily="34" charset="0"/>
              </a:rPr>
              <a:t>“The Lord gives counsel to leaders who would remain in Ohio”</a:t>
            </a:r>
          </a:p>
        </p:txBody>
      </p:sp>
      <p:sp>
        <p:nvSpPr>
          <p:cNvPr id="12" name="Rectangle 11">
            <a:extLst>
              <a:ext uri="{FF2B5EF4-FFF2-40B4-BE49-F238E27FC236}">
                <a16:creationId xmlns:a16="http://schemas.microsoft.com/office/drawing/2014/main" id="{803FB669-36B5-4F5E-A559-D963D18C5F9E}"/>
              </a:ext>
            </a:extLst>
          </p:cNvPr>
          <p:cNvSpPr/>
          <p:nvPr/>
        </p:nvSpPr>
        <p:spPr>
          <a:xfrm>
            <a:off x="1437046" y="1044059"/>
            <a:ext cx="3975768" cy="400110"/>
          </a:xfrm>
          <a:prstGeom prst="rect">
            <a:avLst/>
          </a:prstGeom>
        </p:spPr>
        <p:txBody>
          <a:bodyPr wrap="none">
            <a:spAutoFit/>
          </a:bodyPr>
          <a:lstStyle/>
          <a:p>
            <a:r>
              <a:rPr lang="en-US" sz="2000" b="1" dirty="0">
                <a:latin typeface="Bahnschrift" panose="020B0502040204020203" pitchFamily="34" charset="0"/>
              </a:rPr>
              <a:t>Doctrine and Covenants 52:37-44.</a:t>
            </a:r>
          </a:p>
        </p:txBody>
      </p:sp>
    </p:spTree>
    <p:extLst>
      <p:ext uri="{BB962C8B-B14F-4D97-AF65-F5344CB8AC3E}">
        <p14:creationId xmlns:p14="http://schemas.microsoft.com/office/powerpoint/2010/main" val="418368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5" name="Rectangle 4">
            <a:extLst>
              <a:ext uri="{FF2B5EF4-FFF2-40B4-BE49-F238E27FC236}">
                <a16:creationId xmlns:a16="http://schemas.microsoft.com/office/drawing/2014/main" id="{97A92A8B-86F0-4947-ABDF-558121E6E254}"/>
              </a:ext>
            </a:extLst>
          </p:cNvPr>
          <p:cNvSpPr/>
          <p:nvPr/>
        </p:nvSpPr>
        <p:spPr>
          <a:xfrm>
            <a:off x="1437046" y="1044059"/>
            <a:ext cx="3975768" cy="400110"/>
          </a:xfrm>
          <a:prstGeom prst="rect">
            <a:avLst/>
          </a:prstGeom>
        </p:spPr>
        <p:txBody>
          <a:bodyPr wrap="none">
            <a:spAutoFit/>
          </a:bodyPr>
          <a:lstStyle/>
          <a:p>
            <a:r>
              <a:rPr lang="en-US" sz="2000" b="1" dirty="0">
                <a:latin typeface="Bahnschrift" panose="020B0502040204020203" pitchFamily="34" charset="0"/>
              </a:rPr>
              <a:t>Doctrine and Covenants 52:39-40.</a:t>
            </a:r>
          </a:p>
        </p:txBody>
      </p:sp>
      <p:sp>
        <p:nvSpPr>
          <p:cNvPr id="6" name="Rectangle 5">
            <a:extLst>
              <a:ext uri="{FF2B5EF4-FFF2-40B4-BE49-F238E27FC236}">
                <a16:creationId xmlns:a16="http://schemas.microsoft.com/office/drawing/2014/main" id="{9C17C520-CA7F-4BD2-B8A7-1EFB524DCA8E}"/>
              </a:ext>
            </a:extLst>
          </p:cNvPr>
          <p:cNvSpPr/>
          <p:nvPr/>
        </p:nvSpPr>
        <p:spPr>
          <a:xfrm>
            <a:off x="1437045" y="1397675"/>
            <a:ext cx="9118895" cy="1477328"/>
          </a:xfrm>
          <a:prstGeom prst="rect">
            <a:avLst/>
          </a:prstGeom>
        </p:spPr>
        <p:txBody>
          <a:bodyPr wrap="square">
            <a:spAutoFit/>
          </a:bodyPr>
          <a:lstStyle/>
          <a:p>
            <a:pPr algn="just" fontAlgn="base"/>
            <a:r>
              <a:rPr lang="en-US" b="1" dirty="0">
                <a:latin typeface="Palatino"/>
              </a:rPr>
              <a:t>39 </a:t>
            </a:r>
            <a:r>
              <a:rPr lang="en-US" dirty="0">
                <a:latin typeface="Palatino"/>
              </a:rPr>
              <a:t>Let the residue of the elders watch over the churches, and declare the word in the regions round about them; and let them labor with their own hands that there be no idolatry nor wickedness practiced.</a:t>
            </a:r>
          </a:p>
          <a:p>
            <a:pPr algn="just" fontAlgn="base"/>
            <a:r>
              <a:rPr lang="en-US" b="1" dirty="0">
                <a:latin typeface="Palatino"/>
              </a:rPr>
              <a:t>40 </a:t>
            </a:r>
            <a:r>
              <a:rPr lang="en-US" dirty="0">
                <a:latin typeface="Palatino"/>
              </a:rPr>
              <a:t>And remember in all things the poor and the needy, the sick and the afflicted, for he that doeth not these things, the same is not my disciple.</a:t>
            </a:r>
            <a:endParaRPr lang="en-US" b="0" i="0" dirty="0">
              <a:effectLst/>
              <a:latin typeface="Palatino"/>
            </a:endParaRPr>
          </a:p>
        </p:txBody>
      </p:sp>
      <p:sp>
        <p:nvSpPr>
          <p:cNvPr id="7" name="Rectangle 6">
            <a:extLst>
              <a:ext uri="{FF2B5EF4-FFF2-40B4-BE49-F238E27FC236}">
                <a16:creationId xmlns:a16="http://schemas.microsoft.com/office/drawing/2014/main" id="{DBA14B9A-82BA-4F17-9E63-53DCCB648587}"/>
              </a:ext>
            </a:extLst>
          </p:cNvPr>
          <p:cNvSpPr/>
          <p:nvPr/>
        </p:nvSpPr>
        <p:spPr>
          <a:xfrm>
            <a:off x="1437044" y="2905453"/>
            <a:ext cx="8473437" cy="369332"/>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responsibilities did the Lord give to the elders who remained in Ohio?</a:t>
            </a:r>
          </a:p>
        </p:txBody>
      </p:sp>
      <p:sp>
        <p:nvSpPr>
          <p:cNvPr id="8" name="Rectangle 7">
            <a:extLst>
              <a:ext uri="{FF2B5EF4-FFF2-40B4-BE49-F238E27FC236}">
                <a16:creationId xmlns:a16="http://schemas.microsoft.com/office/drawing/2014/main" id="{6CB164A1-CFF3-4392-9FE7-FC9AF1C32571}"/>
              </a:ext>
            </a:extLst>
          </p:cNvPr>
          <p:cNvSpPr/>
          <p:nvPr/>
        </p:nvSpPr>
        <p:spPr>
          <a:xfrm>
            <a:off x="1437043" y="3412957"/>
            <a:ext cx="9253369" cy="615553"/>
          </a:xfrm>
          <a:prstGeom prst="rect">
            <a:avLst/>
          </a:prstGeom>
        </p:spPr>
        <p:txBody>
          <a:bodyPr wrap="square">
            <a:spAutoFit/>
          </a:bodyPr>
          <a:lstStyle/>
          <a:p>
            <a:pPr algn="just"/>
            <a:r>
              <a:rPr lang="en-US" sz="1700" b="1" dirty="0">
                <a:latin typeface="Arial" panose="020B0604020202020204" pitchFamily="34" charset="0"/>
                <a:cs typeface="Arial" panose="020B0604020202020204" pitchFamily="34" charset="0"/>
              </a:rPr>
              <a:t>What do you think it means to “remember … the poor and the needy”? Why is just thinking about someone who is in need not enough to fulfill this counsel from the Lord?</a:t>
            </a:r>
          </a:p>
        </p:txBody>
      </p:sp>
      <p:sp>
        <p:nvSpPr>
          <p:cNvPr id="9" name="Rectangle 8">
            <a:extLst>
              <a:ext uri="{FF2B5EF4-FFF2-40B4-BE49-F238E27FC236}">
                <a16:creationId xmlns:a16="http://schemas.microsoft.com/office/drawing/2014/main" id="{BE3855FE-3A4B-4ABA-B5A4-C2D4D91F1AF9}"/>
              </a:ext>
            </a:extLst>
          </p:cNvPr>
          <p:cNvSpPr/>
          <p:nvPr/>
        </p:nvSpPr>
        <p:spPr>
          <a:xfrm>
            <a:off x="1437042" y="4058852"/>
            <a:ext cx="8769275"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What did the Lord say about those who would not fulfill their responsibilities?</a:t>
            </a:r>
          </a:p>
        </p:txBody>
      </p:sp>
      <p:sp>
        <p:nvSpPr>
          <p:cNvPr id="10" name="Rectangle 9">
            <a:extLst>
              <a:ext uri="{FF2B5EF4-FFF2-40B4-BE49-F238E27FC236}">
                <a16:creationId xmlns:a16="http://schemas.microsoft.com/office/drawing/2014/main" id="{44D94515-F026-4F9A-9279-670760531055}"/>
              </a:ext>
            </a:extLst>
          </p:cNvPr>
          <p:cNvSpPr/>
          <p:nvPr/>
        </p:nvSpPr>
        <p:spPr>
          <a:xfrm>
            <a:off x="1437043" y="4520625"/>
            <a:ext cx="8769274"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principle can we learn from these verses about being a true disciple of the Lord?</a:t>
            </a:r>
          </a:p>
        </p:txBody>
      </p:sp>
      <p:sp>
        <p:nvSpPr>
          <p:cNvPr id="11" name="Rectangle 10">
            <a:extLst>
              <a:ext uri="{FF2B5EF4-FFF2-40B4-BE49-F238E27FC236}">
                <a16:creationId xmlns:a16="http://schemas.microsoft.com/office/drawing/2014/main" id="{DBA1E6C9-2D97-408D-B26D-DCDB4D6D9D93}"/>
              </a:ext>
            </a:extLst>
          </p:cNvPr>
          <p:cNvSpPr/>
          <p:nvPr/>
        </p:nvSpPr>
        <p:spPr>
          <a:xfrm>
            <a:off x="1437042" y="5243573"/>
            <a:ext cx="8984429" cy="646331"/>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Disciples of Jesus Christ watch over and care for those who are poor, needy, sick, and afflicted.</a:t>
            </a:r>
          </a:p>
        </p:txBody>
      </p:sp>
    </p:spTree>
    <p:extLst>
      <p:ext uri="{BB962C8B-B14F-4D97-AF65-F5344CB8AC3E}">
        <p14:creationId xmlns:p14="http://schemas.microsoft.com/office/powerpoint/2010/main" val="28113947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3" presetClass="entr" presetSubtype="16"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plus(in)">
                                      <p:cBhvr>
                                        <p:cTn id="35"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3" name="Rectangle 2">
            <a:extLst>
              <a:ext uri="{FF2B5EF4-FFF2-40B4-BE49-F238E27FC236}">
                <a16:creationId xmlns:a16="http://schemas.microsoft.com/office/drawing/2014/main" id="{A45A8041-F84B-4507-A449-C607E8B54304}"/>
              </a:ext>
            </a:extLst>
          </p:cNvPr>
          <p:cNvSpPr/>
          <p:nvPr/>
        </p:nvSpPr>
        <p:spPr>
          <a:xfrm>
            <a:off x="2571751" y="2782669"/>
            <a:ext cx="6413196" cy="646331"/>
          </a:xfrm>
          <a:prstGeom prst="rect">
            <a:avLst/>
          </a:prstGeom>
        </p:spPr>
        <p:txBody>
          <a:bodyPr wrap="square">
            <a:spAutoFit/>
          </a:bodyPr>
          <a:lstStyle/>
          <a:p>
            <a:pPr algn="just"/>
            <a:r>
              <a:rPr lang="en-US" sz="3600" b="1" dirty="0">
                <a:solidFill>
                  <a:schemeClr val="tx1">
                    <a:lumMod val="95000"/>
                    <a:lumOff val="5000"/>
                  </a:schemeClr>
                </a:solidFill>
                <a:effectLst>
                  <a:outerShdw blurRad="38100" dist="38100" dir="2700000" algn="tl">
                    <a:srgbClr val="000000">
                      <a:alpha val="43137"/>
                    </a:srgbClr>
                  </a:outerShdw>
                </a:effectLst>
                <a:latin typeface="Franklin Gothic Medium" panose="020B0603020102020204" pitchFamily="34" charset="0"/>
                <a:ea typeface="Microsoft JhengHei" panose="020B0604030504040204" pitchFamily="34" charset="-120"/>
              </a:rPr>
              <a:t>Doctrine and Covenants 51-52.</a:t>
            </a:r>
          </a:p>
        </p:txBody>
      </p:sp>
    </p:spTree>
    <p:extLst>
      <p:ext uri="{BB962C8B-B14F-4D97-AF65-F5344CB8AC3E}">
        <p14:creationId xmlns:p14="http://schemas.microsoft.com/office/powerpoint/2010/main" val="209416750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3" name="Rectangle 2">
            <a:extLst>
              <a:ext uri="{FF2B5EF4-FFF2-40B4-BE49-F238E27FC236}">
                <a16:creationId xmlns:a16="http://schemas.microsoft.com/office/drawing/2014/main" id="{30612902-63E6-4AF3-A14C-2534F9B50B6E}"/>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SemiConden" panose="020B0502040204020203" pitchFamily="34" charset="0"/>
              </a:rPr>
              <a:t>“The Lord directs Bishop Edward Partridge to address the temporal needs of the Saints”</a:t>
            </a:r>
          </a:p>
        </p:txBody>
      </p:sp>
      <p:sp>
        <p:nvSpPr>
          <p:cNvPr id="4" name="Rectangle 3">
            <a:extLst>
              <a:ext uri="{FF2B5EF4-FFF2-40B4-BE49-F238E27FC236}">
                <a16:creationId xmlns:a16="http://schemas.microsoft.com/office/drawing/2014/main" id="{811AD5A0-043F-4D8B-B3E0-54A9E3E6B08B}"/>
              </a:ext>
            </a:extLst>
          </p:cNvPr>
          <p:cNvSpPr/>
          <p:nvPr/>
        </p:nvSpPr>
        <p:spPr>
          <a:xfrm>
            <a:off x="1437046" y="1044059"/>
            <a:ext cx="3690434" cy="400110"/>
          </a:xfrm>
          <a:prstGeom prst="rect">
            <a:avLst/>
          </a:prstGeom>
        </p:spPr>
        <p:txBody>
          <a:bodyPr wrap="none">
            <a:spAutoFit/>
          </a:bodyPr>
          <a:lstStyle/>
          <a:p>
            <a:r>
              <a:rPr lang="en-US" sz="2000" b="1" dirty="0">
                <a:latin typeface="Bahnschrift" panose="020B0502040204020203" pitchFamily="34" charset="0"/>
              </a:rPr>
              <a:t>Doctrine and Covenants 51:1–20</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6" name="Rectangle 5">
            <a:extLst>
              <a:ext uri="{FF2B5EF4-FFF2-40B4-BE49-F238E27FC236}">
                <a16:creationId xmlns:a16="http://schemas.microsoft.com/office/drawing/2014/main" id="{87541B69-BD6C-4372-9A7B-4F67BB3B893A}"/>
              </a:ext>
            </a:extLst>
          </p:cNvPr>
          <p:cNvSpPr/>
          <p:nvPr/>
        </p:nvSpPr>
        <p:spPr>
          <a:xfrm>
            <a:off x="1134793" y="890974"/>
            <a:ext cx="9595120"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is the most unified group you have been part of? How do you know if a group of people is unified? What types of practices or events help a group to become unified?</a:t>
            </a:r>
          </a:p>
        </p:txBody>
      </p:sp>
      <p:sp>
        <p:nvSpPr>
          <p:cNvPr id="10" name="Rectangle 9">
            <a:extLst>
              <a:ext uri="{FF2B5EF4-FFF2-40B4-BE49-F238E27FC236}">
                <a16:creationId xmlns:a16="http://schemas.microsoft.com/office/drawing/2014/main" id="{30F986DC-7A6D-4D3F-8EE0-00CB4DA321B9}"/>
              </a:ext>
            </a:extLst>
          </p:cNvPr>
          <p:cNvSpPr/>
          <p:nvPr/>
        </p:nvSpPr>
        <p:spPr>
          <a:xfrm>
            <a:off x="1134793" y="1616218"/>
            <a:ext cx="3552576" cy="400110"/>
          </a:xfrm>
          <a:prstGeom prst="rect">
            <a:avLst/>
          </a:prstGeom>
        </p:spPr>
        <p:txBody>
          <a:bodyPr wrap="none">
            <a:spAutoFit/>
          </a:bodyPr>
          <a:lstStyle/>
          <a:p>
            <a:r>
              <a:rPr lang="en-US" sz="2000" b="1" dirty="0">
                <a:latin typeface="Bahnschrift" panose="020B0502040204020203" pitchFamily="34" charset="0"/>
              </a:rPr>
              <a:t>Doctrine and Covenants 51:1–3</a:t>
            </a:r>
          </a:p>
        </p:txBody>
      </p:sp>
      <p:sp>
        <p:nvSpPr>
          <p:cNvPr id="7" name="Rectangle 6">
            <a:extLst>
              <a:ext uri="{FF2B5EF4-FFF2-40B4-BE49-F238E27FC236}">
                <a16:creationId xmlns:a16="http://schemas.microsoft.com/office/drawing/2014/main" id="{D87127E7-B71D-40F5-A77A-A7BC7B32162F}"/>
              </a:ext>
            </a:extLst>
          </p:cNvPr>
          <p:cNvSpPr/>
          <p:nvPr/>
        </p:nvSpPr>
        <p:spPr>
          <a:xfrm>
            <a:off x="1134793" y="1916312"/>
            <a:ext cx="9480820" cy="1569660"/>
          </a:xfrm>
          <a:prstGeom prst="rect">
            <a:avLst/>
          </a:prstGeom>
        </p:spPr>
        <p:txBody>
          <a:bodyPr wrap="square">
            <a:spAutoFit/>
          </a:bodyPr>
          <a:lstStyle/>
          <a:p>
            <a:pPr algn="just" fontAlgn="base"/>
            <a:r>
              <a:rPr lang="en-US" sz="1600" b="1" dirty="0">
                <a:latin typeface="Palatino"/>
              </a:rPr>
              <a:t>1 </a:t>
            </a:r>
            <a:r>
              <a:rPr lang="en-US" sz="1600" dirty="0">
                <a:latin typeface="Palatino"/>
              </a:rPr>
              <a:t>Hearken unto me, saith the Lord your God, and I will speak unto my servant Edward Partridge, and give unto him directions; for it must needs be that he receive directions how to organize this people.</a:t>
            </a:r>
          </a:p>
          <a:p>
            <a:pPr algn="just" fontAlgn="base"/>
            <a:r>
              <a:rPr lang="en-US" sz="1600" b="1" dirty="0">
                <a:latin typeface="Palatino"/>
              </a:rPr>
              <a:t>2 </a:t>
            </a:r>
            <a:r>
              <a:rPr lang="en-US" sz="1600" dirty="0">
                <a:latin typeface="Palatino"/>
              </a:rPr>
              <a:t>For it must needs be that they be organized according to my laws; if otherwise, they will be cut off.</a:t>
            </a:r>
          </a:p>
          <a:p>
            <a:pPr algn="just" fontAlgn="base"/>
            <a:r>
              <a:rPr lang="en-US" sz="1600" b="1" dirty="0">
                <a:latin typeface="Palatino"/>
              </a:rPr>
              <a:t>3 </a:t>
            </a:r>
            <a:r>
              <a:rPr lang="en-US" sz="1600" dirty="0">
                <a:latin typeface="Palatino"/>
              </a:rPr>
              <a:t>Wherefore, let my servant Edward Partridge, and those whom he has chosen, in whom I am well pleased, appoint unto this people their portions, every man equal according to his family, according to his circumstances and his wants and needs</a:t>
            </a:r>
            <a:endParaRPr lang="en-US" sz="1600" b="0" i="0" dirty="0">
              <a:effectLst/>
              <a:latin typeface="Palatino"/>
            </a:endParaRPr>
          </a:p>
        </p:txBody>
      </p:sp>
      <p:sp>
        <p:nvSpPr>
          <p:cNvPr id="11" name="Rectangle 10">
            <a:extLst>
              <a:ext uri="{FF2B5EF4-FFF2-40B4-BE49-F238E27FC236}">
                <a16:creationId xmlns:a16="http://schemas.microsoft.com/office/drawing/2014/main" id="{2A0FC116-D8D0-4261-ABE6-7C09CC6CDEE8}"/>
              </a:ext>
            </a:extLst>
          </p:cNvPr>
          <p:cNvSpPr/>
          <p:nvPr/>
        </p:nvSpPr>
        <p:spPr>
          <a:xfrm>
            <a:off x="1134793" y="3511066"/>
            <a:ext cx="629313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were some of Bishop Partridge’s responsibilities?</a:t>
            </a:r>
          </a:p>
        </p:txBody>
      </p:sp>
      <p:sp>
        <p:nvSpPr>
          <p:cNvPr id="12" name="Rectangle 11">
            <a:extLst>
              <a:ext uri="{FF2B5EF4-FFF2-40B4-BE49-F238E27FC236}">
                <a16:creationId xmlns:a16="http://schemas.microsoft.com/office/drawing/2014/main" id="{7B1B7C17-0C13-496D-8D78-2612500020CD}"/>
              </a:ext>
            </a:extLst>
          </p:cNvPr>
          <p:cNvSpPr/>
          <p:nvPr/>
        </p:nvSpPr>
        <p:spPr>
          <a:xfrm>
            <a:off x="1134793" y="3962644"/>
            <a:ext cx="3320140" cy="400110"/>
          </a:xfrm>
          <a:prstGeom prst="rect">
            <a:avLst/>
          </a:prstGeom>
        </p:spPr>
        <p:txBody>
          <a:bodyPr wrap="none">
            <a:spAutoFit/>
          </a:bodyPr>
          <a:lstStyle/>
          <a:p>
            <a:r>
              <a:rPr lang="en-US" sz="2000" b="1" dirty="0">
                <a:latin typeface="Bahnschrift" panose="020B0502040204020203" pitchFamily="34" charset="0"/>
              </a:rPr>
              <a:t>Doctrine and Covenants 51:9</a:t>
            </a:r>
          </a:p>
        </p:txBody>
      </p:sp>
      <p:sp>
        <p:nvSpPr>
          <p:cNvPr id="13" name="Rectangle 12">
            <a:extLst>
              <a:ext uri="{FF2B5EF4-FFF2-40B4-BE49-F238E27FC236}">
                <a16:creationId xmlns:a16="http://schemas.microsoft.com/office/drawing/2014/main" id="{CD4767EE-6CE7-4B13-A37A-143DEDB75BD2}"/>
              </a:ext>
            </a:extLst>
          </p:cNvPr>
          <p:cNvSpPr/>
          <p:nvPr/>
        </p:nvSpPr>
        <p:spPr>
          <a:xfrm>
            <a:off x="1134792" y="4296319"/>
            <a:ext cx="9480819" cy="646331"/>
          </a:xfrm>
          <a:prstGeom prst="rect">
            <a:avLst/>
          </a:prstGeom>
        </p:spPr>
        <p:txBody>
          <a:bodyPr wrap="square">
            <a:spAutoFit/>
          </a:bodyPr>
          <a:lstStyle/>
          <a:p>
            <a:pPr algn="just"/>
            <a:r>
              <a:rPr lang="en-US" dirty="0">
                <a:latin typeface="Palatino"/>
              </a:rPr>
              <a:t>And let every man deal honestly, and be alike among this people, and receive alike, that ye may be one, even as I have commanded you.</a:t>
            </a:r>
            <a:endParaRPr lang="en-US" dirty="0"/>
          </a:p>
        </p:txBody>
      </p:sp>
      <p:sp>
        <p:nvSpPr>
          <p:cNvPr id="14" name="Rectangle 13">
            <a:extLst>
              <a:ext uri="{FF2B5EF4-FFF2-40B4-BE49-F238E27FC236}">
                <a16:creationId xmlns:a16="http://schemas.microsoft.com/office/drawing/2014/main" id="{8F285252-8CE8-4E75-BDBC-FD8166C7BAB3}"/>
              </a:ext>
            </a:extLst>
          </p:cNvPr>
          <p:cNvSpPr/>
          <p:nvPr/>
        </p:nvSpPr>
        <p:spPr>
          <a:xfrm>
            <a:off x="1134792" y="5057116"/>
            <a:ext cx="4788490"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does the Lord expect of His people?</a:t>
            </a:r>
          </a:p>
        </p:txBody>
      </p:sp>
      <p:sp>
        <p:nvSpPr>
          <p:cNvPr id="15" name="Rectangle 14">
            <a:extLst>
              <a:ext uri="{FF2B5EF4-FFF2-40B4-BE49-F238E27FC236}">
                <a16:creationId xmlns:a16="http://schemas.microsoft.com/office/drawing/2014/main" id="{DD576EDD-64E8-42F2-B24E-02914E148450}"/>
              </a:ext>
            </a:extLst>
          </p:cNvPr>
          <p:cNvSpPr/>
          <p:nvPr/>
        </p:nvSpPr>
        <p:spPr>
          <a:xfrm>
            <a:off x="1134792" y="5393142"/>
            <a:ext cx="7794896" cy="369332"/>
          </a:xfrm>
          <a:prstGeom prst="rect">
            <a:avLst/>
          </a:prstGeom>
        </p:spPr>
        <p:txBody>
          <a:bodyPr wrap="square">
            <a:spAutoFit/>
          </a:bodyPr>
          <a:lstStyle/>
          <a:p>
            <a:r>
              <a:rPr lang="en-US" dirty="0">
                <a:latin typeface="Arial" panose="020B0604020202020204" pitchFamily="34" charset="0"/>
                <a:cs typeface="Arial" panose="020B0604020202020204" pitchFamily="34" charset="0"/>
              </a:rPr>
              <a:t>The Lord expects His people to deal honestly with others and be unified.</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1000" fill="hold"/>
                                        <p:tgtEl>
                                          <p:spTgt spid="12"/>
                                        </p:tgtEl>
                                        <p:attrNameLst>
                                          <p:attrName>ppt_w</p:attrName>
                                        </p:attrNameLst>
                                      </p:cBhvr>
                                      <p:tavLst>
                                        <p:tav tm="0">
                                          <p:val>
                                            <p:fltVal val="0"/>
                                          </p:val>
                                        </p:tav>
                                        <p:tav tm="100000">
                                          <p:val>
                                            <p:strVal val="#ppt_w"/>
                                          </p:val>
                                        </p:tav>
                                      </p:tavLst>
                                    </p:anim>
                                    <p:anim calcmode="lin" valueType="num">
                                      <p:cBhvr>
                                        <p:cTn id="23" dur="1000" fill="hold"/>
                                        <p:tgtEl>
                                          <p:spTgt spid="12"/>
                                        </p:tgtEl>
                                        <p:attrNameLst>
                                          <p:attrName>ppt_h</p:attrName>
                                        </p:attrNameLst>
                                      </p:cBhvr>
                                      <p:tavLst>
                                        <p:tav tm="0">
                                          <p:val>
                                            <p:fltVal val="0"/>
                                          </p:val>
                                        </p:tav>
                                        <p:tav tm="100000">
                                          <p:val>
                                            <p:strVal val="#ppt_h"/>
                                          </p:val>
                                        </p:tav>
                                      </p:tavLst>
                                    </p:anim>
                                    <p:animEffect transition="in" filter="fade">
                                      <p:cBhvr>
                                        <p:cTn id="24" dur="10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fltVal val="0"/>
                                          </p:val>
                                        </p:tav>
                                        <p:tav tm="100000">
                                          <p:val>
                                            <p:strVal val="#ppt_w"/>
                                          </p:val>
                                        </p:tav>
                                      </p:tavLst>
                                    </p:anim>
                                    <p:anim calcmode="lin" valueType="num">
                                      <p:cBhvr>
                                        <p:cTn id="28" dur="1000" fill="hold"/>
                                        <p:tgtEl>
                                          <p:spTgt spid="13"/>
                                        </p:tgtEl>
                                        <p:attrNameLst>
                                          <p:attrName>ppt_h</p:attrName>
                                        </p:attrNameLst>
                                      </p:cBhvr>
                                      <p:tavLst>
                                        <p:tav tm="0">
                                          <p:val>
                                            <p:fltVal val="0"/>
                                          </p:val>
                                        </p:tav>
                                        <p:tav tm="100000">
                                          <p:val>
                                            <p:strVal val="#ppt_h"/>
                                          </p:val>
                                        </p:tav>
                                      </p:tavLst>
                                    </p:anim>
                                    <p:animEffect transition="in" filter="fade">
                                      <p:cBhvr>
                                        <p:cTn id="29" dur="1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wipe(down)">
                                      <p:cBhvr>
                                        <p:cTn id="41" dur="1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5" name="Rectangle 4">
            <a:extLst>
              <a:ext uri="{FF2B5EF4-FFF2-40B4-BE49-F238E27FC236}">
                <a16:creationId xmlns:a16="http://schemas.microsoft.com/office/drawing/2014/main" id="{A0FFB8F2-E56C-41E4-83BA-7F4C0A8AAD71}"/>
              </a:ext>
            </a:extLst>
          </p:cNvPr>
          <p:cNvSpPr/>
          <p:nvPr/>
        </p:nvSpPr>
        <p:spPr>
          <a:xfrm>
            <a:off x="3048000" y="2274838"/>
            <a:ext cx="6096000" cy="2308324"/>
          </a:xfrm>
          <a:prstGeom prst="rect">
            <a:avLst/>
          </a:prstGeom>
        </p:spPr>
        <p:txBody>
          <a:bodyPr>
            <a:spAutoFit/>
          </a:bodyPr>
          <a:lstStyle/>
          <a:p>
            <a:pPr algn="ctr"/>
            <a:r>
              <a:rPr lang="en-US" sz="3600" dirty="0">
                <a:latin typeface="Bahnschrift SemiBold SemiConden" panose="020B0502040204020203" pitchFamily="34" charset="0"/>
              </a:rPr>
              <a:t>“The Lord commands the Prophet and other elders to travel to Missouri and preach the gospel during their journey”</a:t>
            </a:r>
          </a:p>
        </p:txBody>
      </p:sp>
      <p:sp>
        <p:nvSpPr>
          <p:cNvPr id="9" name="Rectangle 8">
            <a:extLst>
              <a:ext uri="{FF2B5EF4-FFF2-40B4-BE49-F238E27FC236}">
                <a16:creationId xmlns:a16="http://schemas.microsoft.com/office/drawing/2014/main" id="{A68A62A5-CEF2-4A33-96B3-AF2A4A08A1EC}"/>
              </a:ext>
            </a:extLst>
          </p:cNvPr>
          <p:cNvSpPr/>
          <p:nvPr/>
        </p:nvSpPr>
        <p:spPr>
          <a:xfrm>
            <a:off x="1437046" y="1044059"/>
            <a:ext cx="4480714" cy="400110"/>
          </a:xfrm>
          <a:prstGeom prst="rect">
            <a:avLst/>
          </a:prstGeom>
        </p:spPr>
        <p:txBody>
          <a:bodyPr wrap="none">
            <a:spAutoFit/>
          </a:bodyPr>
          <a:lstStyle/>
          <a:p>
            <a:r>
              <a:rPr lang="en-US" sz="2000" b="1" dirty="0">
                <a:latin typeface="Bahnschrift" panose="020B0502040204020203" pitchFamily="34" charset="0"/>
              </a:rPr>
              <a:t>Doctrine and Covenants 52:1-13, 22-36.</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6" name="Rectangle 5">
            <a:extLst>
              <a:ext uri="{FF2B5EF4-FFF2-40B4-BE49-F238E27FC236}">
                <a16:creationId xmlns:a16="http://schemas.microsoft.com/office/drawing/2014/main" id="{76530AD8-84E0-4253-BB7B-B3AA9B4B0681}"/>
              </a:ext>
            </a:extLst>
          </p:cNvPr>
          <p:cNvSpPr/>
          <p:nvPr/>
        </p:nvSpPr>
        <p:spPr>
          <a:xfrm>
            <a:off x="1437046" y="1044059"/>
            <a:ext cx="3765774" cy="400110"/>
          </a:xfrm>
          <a:prstGeom prst="rect">
            <a:avLst/>
          </a:prstGeom>
        </p:spPr>
        <p:txBody>
          <a:bodyPr wrap="none">
            <a:spAutoFit/>
          </a:bodyPr>
          <a:lstStyle/>
          <a:p>
            <a:r>
              <a:rPr lang="en-US" sz="2000" b="1" dirty="0">
                <a:latin typeface="Bahnschrift" panose="020B0502040204020203" pitchFamily="34" charset="0"/>
              </a:rPr>
              <a:t>Doctrine and Covenants 52:1-6.</a:t>
            </a:r>
          </a:p>
        </p:txBody>
      </p:sp>
      <p:sp>
        <p:nvSpPr>
          <p:cNvPr id="3" name="Rectangle 2">
            <a:extLst>
              <a:ext uri="{FF2B5EF4-FFF2-40B4-BE49-F238E27FC236}">
                <a16:creationId xmlns:a16="http://schemas.microsoft.com/office/drawing/2014/main" id="{46E75989-DADB-4DDA-9A10-A530D5D749AE}"/>
              </a:ext>
            </a:extLst>
          </p:cNvPr>
          <p:cNvSpPr/>
          <p:nvPr/>
        </p:nvSpPr>
        <p:spPr>
          <a:xfrm>
            <a:off x="1437046" y="1444169"/>
            <a:ext cx="9317908" cy="3046988"/>
          </a:xfrm>
          <a:prstGeom prst="rect">
            <a:avLst/>
          </a:prstGeom>
        </p:spPr>
        <p:txBody>
          <a:bodyPr wrap="square">
            <a:spAutoFit/>
          </a:bodyPr>
          <a:lstStyle/>
          <a:p>
            <a:pPr algn="just" fontAlgn="base"/>
            <a:r>
              <a:rPr lang="en-US" sz="1600" b="1" dirty="0">
                <a:latin typeface="Palatino"/>
              </a:rPr>
              <a:t>1 </a:t>
            </a:r>
            <a:r>
              <a:rPr lang="en-US" sz="1600" dirty="0">
                <a:latin typeface="Palatino"/>
              </a:rPr>
              <a:t>Behold, thus saith the Lord unto the elders whom he hath called and chosen in these last days, by the voice of his Spirit—</a:t>
            </a:r>
          </a:p>
          <a:p>
            <a:pPr algn="just" fontAlgn="base"/>
            <a:r>
              <a:rPr lang="en-US" sz="1600" b="1" dirty="0">
                <a:latin typeface="Palatino"/>
              </a:rPr>
              <a:t>2 </a:t>
            </a:r>
            <a:r>
              <a:rPr lang="en-US" sz="1600" dirty="0">
                <a:latin typeface="Palatino"/>
              </a:rPr>
              <a:t>Saying: I, the Lord, will make known unto you what I will that ye shall do from this time until the next conference, which shall be held in Missouri, upon the land which I will consecrate unto my people, which are a remnant of Jacob, and those who are heirs according to the covenant.</a:t>
            </a:r>
          </a:p>
          <a:p>
            <a:pPr algn="just" fontAlgn="base"/>
            <a:r>
              <a:rPr lang="en-US" sz="1600" b="1" dirty="0">
                <a:latin typeface="Palatino"/>
              </a:rPr>
              <a:t>3 </a:t>
            </a:r>
            <a:r>
              <a:rPr lang="en-US" sz="1600" dirty="0">
                <a:latin typeface="Palatino"/>
              </a:rPr>
              <a:t>Wherefore, verily I say unto you, let my servants Joseph Smith, Jun., and Sidney Rigdon take their journey as soon as preparations can be made to leave their homes, and journey to the land of Missouri.</a:t>
            </a:r>
          </a:p>
          <a:p>
            <a:pPr algn="just" fontAlgn="base"/>
            <a:r>
              <a:rPr lang="en-US" sz="1600" b="1" dirty="0">
                <a:latin typeface="Palatino"/>
              </a:rPr>
              <a:t>4 </a:t>
            </a:r>
            <a:r>
              <a:rPr lang="en-US" sz="1600" dirty="0">
                <a:latin typeface="Palatino"/>
              </a:rPr>
              <a:t>And inasmuch as they are faithful unto me, it shall be made known unto them what they shall do;</a:t>
            </a:r>
          </a:p>
          <a:p>
            <a:pPr algn="just" fontAlgn="base"/>
            <a:r>
              <a:rPr lang="en-US" sz="1600" b="1" dirty="0">
                <a:latin typeface="Palatino"/>
              </a:rPr>
              <a:t>5 </a:t>
            </a:r>
            <a:r>
              <a:rPr lang="en-US" sz="1600" dirty="0">
                <a:latin typeface="Palatino"/>
              </a:rPr>
              <a:t>And it shall also, inasmuch as they are faithful, be made known unto them the land of your inheritance.</a:t>
            </a:r>
          </a:p>
          <a:p>
            <a:pPr algn="just" fontAlgn="base"/>
            <a:r>
              <a:rPr lang="en-US" sz="1600" b="1" dirty="0">
                <a:latin typeface="Palatino"/>
              </a:rPr>
              <a:t>6 </a:t>
            </a:r>
            <a:r>
              <a:rPr lang="en-US" sz="1600" dirty="0">
                <a:latin typeface="Palatino"/>
              </a:rPr>
              <a:t>And inasmuch as they are not faithful, they shall be cut off, even as I will, as seemeth me good.</a:t>
            </a:r>
            <a:endParaRPr lang="en-US" sz="1600" b="0" i="0" dirty="0">
              <a:effectLst/>
              <a:latin typeface="Palatino"/>
            </a:endParaRPr>
          </a:p>
        </p:txBody>
      </p:sp>
      <p:sp>
        <p:nvSpPr>
          <p:cNvPr id="4" name="Rectangle 3">
            <a:extLst>
              <a:ext uri="{FF2B5EF4-FFF2-40B4-BE49-F238E27FC236}">
                <a16:creationId xmlns:a16="http://schemas.microsoft.com/office/drawing/2014/main" id="{B41DBA92-53B6-4316-B572-A1FB40451CC5}"/>
              </a:ext>
            </a:extLst>
          </p:cNvPr>
          <p:cNvSpPr/>
          <p:nvPr/>
        </p:nvSpPr>
        <p:spPr>
          <a:xfrm>
            <a:off x="1437046" y="4521935"/>
            <a:ext cx="7011278"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can happen when we are faithful to God’s instructions? </a:t>
            </a:r>
          </a:p>
        </p:txBody>
      </p:sp>
      <p:sp>
        <p:nvSpPr>
          <p:cNvPr id="7" name="Rectangle 6">
            <a:extLst>
              <a:ext uri="{FF2B5EF4-FFF2-40B4-BE49-F238E27FC236}">
                <a16:creationId xmlns:a16="http://schemas.microsoft.com/office/drawing/2014/main" id="{B6A60F37-E708-432B-9CB9-562A33083D2D}"/>
              </a:ext>
            </a:extLst>
          </p:cNvPr>
          <p:cNvSpPr/>
          <p:nvPr/>
        </p:nvSpPr>
        <p:spPr>
          <a:xfrm>
            <a:off x="1437045" y="4891267"/>
            <a:ext cx="8053341" cy="369332"/>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As we follow God’s instructions faithfully, He reveals more of His will to us.</a:t>
            </a:r>
          </a:p>
        </p:txBody>
      </p:sp>
      <p:sp>
        <p:nvSpPr>
          <p:cNvPr id="8" name="Rectangle 7">
            <a:extLst>
              <a:ext uri="{FF2B5EF4-FFF2-40B4-BE49-F238E27FC236}">
                <a16:creationId xmlns:a16="http://schemas.microsoft.com/office/drawing/2014/main" id="{D271C705-5A8A-49C0-86AE-16F119C44BBD}"/>
              </a:ext>
            </a:extLst>
          </p:cNvPr>
          <p:cNvSpPr/>
          <p:nvPr/>
        </p:nvSpPr>
        <p:spPr>
          <a:xfrm>
            <a:off x="1437045" y="5291377"/>
            <a:ext cx="5173211"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How was the activity similar to this principle?</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2" name="Rectangle 1">
            <a:extLst>
              <a:ext uri="{FF2B5EF4-FFF2-40B4-BE49-F238E27FC236}">
                <a16:creationId xmlns:a16="http://schemas.microsoft.com/office/drawing/2014/main" id="{37EFEAA2-CBBB-4011-85EE-90E232881C49}"/>
              </a:ext>
            </a:extLst>
          </p:cNvPr>
          <p:cNvSpPr/>
          <p:nvPr/>
        </p:nvSpPr>
        <p:spPr>
          <a:xfrm>
            <a:off x="1134793" y="890974"/>
            <a:ext cx="9195070"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do you feel are some benefits of receiving the Lord’s guidance and truth little by little rather than all at once?</a:t>
            </a:r>
          </a:p>
        </p:txBody>
      </p:sp>
      <p:sp>
        <p:nvSpPr>
          <p:cNvPr id="7" name="Rectangle 6">
            <a:extLst>
              <a:ext uri="{FF2B5EF4-FFF2-40B4-BE49-F238E27FC236}">
                <a16:creationId xmlns:a16="http://schemas.microsoft.com/office/drawing/2014/main" id="{E50909D6-4ED4-4097-AF79-D7AD72C43DA6}"/>
              </a:ext>
            </a:extLst>
          </p:cNvPr>
          <p:cNvSpPr/>
          <p:nvPr/>
        </p:nvSpPr>
        <p:spPr>
          <a:xfrm>
            <a:off x="1134793" y="1673368"/>
            <a:ext cx="3773790" cy="400110"/>
          </a:xfrm>
          <a:prstGeom prst="rect">
            <a:avLst/>
          </a:prstGeom>
        </p:spPr>
        <p:txBody>
          <a:bodyPr wrap="none">
            <a:spAutoFit/>
          </a:bodyPr>
          <a:lstStyle/>
          <a:p>
            <a:r>
              <a:rPr lang="en-US" sz="2000" b="1" dirty="0">
                <a:latin typeface="Bahnschrift" panose="020B0502040204020203" pitchFamily="34" charset="0"/>
              </a:rPr>
              <a:t>Doctrine and Covenants 52:7-10.</a:t>
            </a:r>
          </a:p>
        </p:txBody>
      </p:sp>
      <p:sp>
        <p:nvSpPr>
          <p:cNvPr id="5" name="Rectangle 4">
            <a:extLst>
              <a:ext uri="{FF2B5EF4-FFF2-40B4-BE49-F238E27FC236}">
                <a16:creationId xmlns:a16="http://schemas.microsoft.com/office/drawing/2014/main" id="{30A384D4-5ED9-4732-A242-B7266E60661B}"/>
              </a:ext>
            </a:extLst>
          </p:cNvPr>
          <p:cNvSpPr/>
          <p:nvPr/>
        </p:nvSpPr>
        <p:spPr>
          <a:xfrm>
            <a:off x="1134793" y="2007786"/>
            <a:ext cx="9195070" cy="2308324"/>
          </a:xfrm>
          <a:prstGeom prst="rect">
            <a:avLst/>
          </a:prstGeom>
        </p:spPr>
        <p:txBody>
          <a:bodyPr wrap="square">
            <a:spAutoFit/>
          </a:bodyPr>
          <a:lstStyle/>
          <a:p>
            <a:pPr algn="just" fontAlgn="base"/>
            <a:r>
              <a:rPr lang="en-US" sz="1600" b="1" dirty="0">
                <a:latin typeface="Palatino"/>
              </a:rPr>
              <a:t>7 </a:t>
            </a:r>
            <a:r>
              <a:rPr lang="en-US" sz="1600" dirty="0">
                <a:latin typeface="Palatino"/>
              </a:rPr>
              <a:t>And again, verily I say unto you, let my servant Lyman Wight and my servant John Corrill take their journey speedily;</a:t>
            </a:r>
          </a:p>
          <a:p>
            <a:pPr algn="just" fontAlgn="base"/>
            <a:r>
              <a:rPr lang="en-US" sz="1600" b="1" dirty="0">
                <a:latin typeface="Palatino"/>
              </a:rPr>
              <a:t>8 </a:t>
            </a:r>
            <a:r>
              <a:rPr lang="en-US" sz="1600" dirty="0">
                <a:latin typeface="Palatino"/>
              </a:rPr>
              <a:t>And also my servant John Murdock, and my servant Hyrum Smith, take their journey unto the same place by the way of Detroit.</a:t>
            </a:r>
          </a:p>
          <a:p>
            <a:pPr algn="just" fontAlgn="base"/>
            <a:r>
              <a:rPr lang="en-US" sz="1600" b="1" dirty="0">
                <a:latin typeface="Palatino"/>
              </a:rPr>
              <a:t>9 </a:t>
            </a:r>
            <a:r>
              <a:rPr lang="en-US" sz="1600" dirty="0">
                <a:latin typeface="Palatino"/>
              </a:rPr>
              <a:t>And let them journey from thence preaching the word by the way, saying none other things than that which the prophets and apostles have written, and that which is taught them by the Comforter through the prayer of faith.</a:t>
            </a:r>
          </a:p>
          <a:p>
            <a:pPr algn="just" fontAlgn="base"/>
            <a:r>
              <a:rPr lang="en-US" sz="1600" b="1" dirty="0">
                <a:latin typeface="Palatino"/>
              </a:rPr>
              <a:t>10 </a:t>
            </a:r>
            <a:r>
              <a:rPr lang="en-US" sz="1600" dirty="0">
                <a:latin typeface="Palatino"/>
              </a:rPr>
              <a:t>Let them go two by two, and thus let them preach by the way in every congregation, baptizing by water, and the laying on of the hands by the water’s side.</a:t>
            </a:r>
            <a:endParaRPr lang="en-US" sz="1600" b="0" i="0" dirty="0">
              <a:effectLst/>
              <a:latin typeface="Palatino"/>
            </a:endParaRPr>
          </a:p>
        </p:txBody>
      </p:sp>
      <p:sp>
        <p:nvSpPr>
          <p:cNvPr id="6" name="Rectangle 5">
            <a:extLst>
              <a:ext uri="{FF2B5EF4-FFF2-40B4-BE49-F238E27FC236}">
                <a16:creationId xmlns:a16="http://schemas.microsoft.com/office/drawing/2014/main" id="{831E67A3-A3F5-47D3-AF7D-C7ED3F0865E5}"/>
              </a:ext>
            </a:extLst>
          </p:cNvPr>
          <p:cNvSpPr/>
          <p:nvPr/>
        </p:nvSpPr>
        <p:spPr>
          <a:xfrm>
            <a:off x="1134793" y="4538301"/>
            <a:ext cx="8036101"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What were these priesthood holders instructed to do as they traveled?</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anim calcmode="lin" valueType="num">
                                      <p:cBhvr>
                                        <p:cTn id="2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2" name="Rectangle 1">
            <a:extLst>
              <a:ext uri="{FF2B5EF4-FFF2-40B4-BE49-F238E27FC236}">
                <a16:creationId xmlns:a16="http://schemas.microsoft.com/office/drawing/2014/main" id="{29650D75-C79B-4A60-9103-A2D1C4A39AE5}"/>
              </a:ext>
            </a:extLst>
          </p:cNvPr>
          <p:cNvSpPr/>
          <p:nvPr/>
        </p:nvSpPr>
        <p:spPr>
          <a:xfrm>
            <a:off x="2874806" y="2828835"/>
            <a:ext cx="6442387" cy="1200329"/>
          </a:xfrm>
          <a:prstGeom prst="rect">
            <a:avLst/>
          </a:prstGeom>
        </p:spPr>
        <p:txBody>
          <a:bodyPr wrap="square">
            <a:spAutoFit/>
          </a:bodyPr>
          <a:lstStyle/>
          <a:p>
            <a:pPr algn="ctr"/>
            <a:r>
              <a:rPr lang="en-US" sz="3600" dirty="0">
                <a:latin typeface="Bahnschrift SemiBold SemiConden" panose="020B0502040204020203" pitchFamily="34" charset="0"/>
              </a:rPr>
              <a:t>“The Lord reveals a pattern to help us avoid being deceived by Satan” </a:t>
            </a:r>
          </a:p>
        </p:txBody>
      </p:sp>
      <p:sp>
        <p:nvSpPr>
          <p:cNvPr id="14" name="Rectangle 13">
            <a:extLst>
              <a:ext uri="{FF2B5EF4-FFF2-40B4-BE49-F238E27FC236}">
                <a16:creationId xmlns:a16="http://schemas.microsoft.com/office/drawing/2014/main" id="{CCEAA30D-19FA-4D4D-AB1C-5F3AA8ABFF37}"/>
              </a:ext>
            </a:extLst>
          </p:cNvPr>
          <p:cNvSpPr/>
          <p:nvPr/>
        </p:nvSpPr>
        <p:spPr>
          <a:xfrm>
            <a:off x="1437046" y="1044059"/>
            <a:ext cx="4235455" cy="400110"/>
          </a:xfrm>
          <a:prstGeom prst="rect">
            <a:avLst/>
          </a:prstGeom>
        </p:spPr>
        <p:txBody>
          <a:bodyPr wrap="none">
            <a:spAutoFit/>
          </a:bodyPr>
          <a:lstStyle/>
          <a:p>
            <a:r>
              <a:rPr lang="en-US" sz="2000" b="1" dirty="0">
                <a:latin typeface="Bahnschrift" panose="020B0502040204020203" pitchFamily="34" charset="0"/>
              </a:rPr>
              <a:t>Doctrine and Covenants 52:14-21, 36.</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58</a:t>
            </a:r>
          </a:p>
        </p:txBody>
      </p:sp>
      <p:sp>
        <p:nvSpPr>
          <p:cNvPr id="8" name="Rectangle 7">
            <a:extLst>
              <a:ext uri="{FF2B5EF4-FFF2-40B4-BE49-F238E27FC236}">
                <a16:creationId xmlns:a16="http://schemas.microsoft.com/office/drawing/2014/main" id="{3A3D808D-D6A5-4D1C-AEDF-A6F6868BC90C}"/>
              </a:ext>
            </a:extLst>
          </p:cNvPr>
          <p:cNvSpPr/>
          <p:nvPr/>
        </p:nvSpPr>
        <p:spPr>
          <a:xfrm>
            <a:off x="1437046" y="1044059"/>
            <a:ext cx="3525324" cy="400110"/>
          </a:xfrm>
          <a:prstGeom prst="rect">
            <a:avLst/>
          </a:prstGeom>
        </p:spPr>
        <p:txBody>
          <a:bodyPr wrap="none">
            <a:spAutoFit/>
          </a:bodyPr>
          <a:lstStyle/>
          <a:p>
            <a:r>
              <a:rPr lang="en-US" sz="2000" b="1" dirty="0">
                <a:latin typeface="Bahnschrift" panose="020B0502040204020203" pitchFamily="34" charset="0"/>
              </a:rPr>
              <a:t>Doctrine and Covenants 52:14.</a:t>
            </a:r>
          </a:p>
        </p:txBody>
      </p:sp>
      <p:sp>
        <p:nvSpPr>
          <p:cNvPr id="2" name="Rectangle 1">
            <a:extLst>
              <a:ext uri="{FF2B5EF4-FFF2-40B4-BE49-F238E27FC236}">
                <a16:creationId xmlns:a16="http://schemas.microsoft.com/office/drawing/2014/main" id="{367FD2D3-5CB2-4620-AE87-765648E9C9D7}"/>
              </a:ext>
            </a:extLst>
          </p:cNvPr>
          <p:cNvSpPr/>
          <p:nvPr/>
        </p:nvSpPr>
        <p:spPr>
          <a:xfrm>
            <a:off x="1437046" y="1372729"/>
            <a:ext cx="8521342" cy="646331"/>
          </a:xfrm>
          <a:prstGeom prst="rect">
            <a:avLst/>
          </a:prstGeom>
        </p:spPr>
        <p:txBody>
          <a:bodyPr wrap="square">
            <a:spAutoFit/>
          </a:bodyPr>
          <a:lstStyle/>
          <a:p>
            <a:pPr algn="just"/>
            <a:r>
              <a:rPr lang="en-US" dirty="0">
                <a:latin typeface="Palatino"/>
              </a:rPr>
              <a:t>And again, I will give unto you a pattern in all things, that ye may not be deceived; for Satan is abroad in the land, and he goeth forth deceiving the nations.</a:t>
            </a:r>
            <a:endParaRPr lang="en-US" dirty="0"/>
          </a:p>
        </p:txBody>
      </p:sp>
      <p:sp>
        <p:nvSpPr>
          <p:cNvPr id="3" name="Rectangle 2">
            <a:extLst>
              <a:ext uri="{FF2B5EF4-FFF2-40B4-BE49-F238E27FC236}">
                <a16:creationId xmlns:a16="http://schemas.microsoft.com/office/drawing/2014/main" id="{78E66F87-5CF8-4DD8-9EDA-627D9C6ECC17}"/>
              </a:ext>
            </a:extLst>
          </p:cNvPr>
          <p:cNvSpPr/>
          <p:nvPr/>
        </p:nvSpPr>
        <p:spPr>
          <a:xfrm>
            <a:off x="1437046" y="2347730"/>
            <a:ext cx="2185214"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is a pattern?</a:t>
            </a:r>
          </a:p>
        </p:txBody>
      </p:sp>
      <p:sp>
        <p:nvSpPr>
          <p:cNvPr id="4" name="Rectangle 3">
            <a:extLst>
              <a:ext uri="{FF2B5EF4-FFF2-40B4-BE49-F238E27FC236}">
                <a16:creationId xmlns:a16="http://schemas.microsoft.com/office/drawing/2014/main" id="{3C236DD7-6ADE-4B8B-8CAC-3DE1AA8DA027}"/>
              </a:ext>
            </a:extLst>
          </p:cNvPr>
          <p:cNvSpPr/>
          <p:nvPr/>
        </p:nvSpPr>
        <p:spPr>
          <a:xfrm>
            <a:off x="3622260" y="2347730"/>
            <a:ext cx="6519798"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A model that we can follow in order to achieve a certain result.</a:t>
            </a:r>
          </a:p>
        </p:txBody>
      </p:sp>
      <p:sp>
        <p:nvSpPr>
          <p:cNvPr id="5" name="Rectangle 4">
            <a:extLst>
              <a:ext uri="{FF2B5EF4-FFF2-40B4-BE49-F238E27FC236}">
                <a16:creationId xmlns:a16="http://schemas.microsoft.com/office/drawing/2014/main" id="{80A59670-7898-4562-8F29-797E62566E0B}"/>
              </a:ext>
            </a:extLst>
          </p:cNvPr>
          <p:cNvSpPr/>
          <p:nvPr/>
        </p:nvSpPr>
        <p:spPr>
          <a:xfrm>
            <a:off x="1437046" y="2900925"/>
            <a:ext cx="6442789"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reason did the Lord give for providing this pattern?</a:t>
            </a:r>
          </a:p>
        </p:txBody>
      </p:sp>
      <p:sp>
        <p:nvSpPr>
          <p:cNvPr id="13" name="Rectangle 12">
            <a:extLst>
              <a:ext uri="{FF2B5EF4-FFF2-40B4-BE49-F238E27FC236}">
                <a16:creationId xmlns:a16="http://schemas.microsoft.com/office/drawing/2014/main" id="{1D6093CC-3797-4B04-9E98-09B7ACAB0F1B}"/>
              </a:ext>
            </a:extLst>
          </p:cNvPr>
          <p:cNvSpPr/>
          <p:nvPr/>
        </p:nvSpPr>
        <p:spPr>
          <a:xfrm>
            <a:off x="1437046" y="3429000"/>
            <a:ext cx="3858749" cy="400110"/>
          </a:xfrm>
          <a:prstGeom prst="rect">
            <a:avLst/>
          </a:prstGeom>
        </p:spPr>
        <p:txBody>
          <a:bodyPr wrap="none">
            <a:spAutoFit/>
          </a:bodyPr>
          <a:lstStyle/>
          <a:p>
            <a:r>
              <a:rPr lang="en-US" sz="2000" b="1" dirty="0">
                <a:latin typeface="Bahnschrift" panose="020B0502040204020203" pitchFamily="34" charset="0"/>
              </a:rPr>
              <a:t>Doctrine and Covenants 52:15-19.</a:t>
            </a:r>
          </a:p>
        </p:txBody>
      </p:sp>
      <p:sp>
        <p:nvSpPr>
          <p:cNvPr id="6" name="Rectangle 5">
            <a:extLst>
              <a:ext uri="{FF2B5EF4-FFF2-40B4-BE49-F238E27FC236}">
                <a16:creationId xmlns:a16="http://schemas.microsoft.com/office/drawing/2014/main" id="{E93E2EEB-6345-449C-AAC8-EE78F641F319}"/>
              </a:ext>
            </a:extLst>
          </p:cNvPr>
          <p:cNvSpPr/>
          <p:nvPr/>
        </p:nvSpPr>
        <p:spPr>
          <a:xfrm>
            <a:off x="1437046" y="3714783"/>
            <a:ext cx="8521342" cy="2308324"/>
          </a:xfrm>
          <a:prstGeom prst="rect">
            <a:avLst/>
          </a:prstGeom>
        </p:spPr>
        <p:txBody>
          <a:bodyPr wrap="square">
            <a:spAutoFit/>
          </a:bodyPr>
          <a:lstStyle/>
          <a:p>
            <a:pPr algn="just" fontAlgn="base"/>
            <a:r>
              <a:rPr lang="en-US" sz="1600" b="1" dirty="0">
                <a:latin typeface="Palatino"/>
              </a:rPr>
              <a:t>15 </a:t>
            </a:r>
            <a:r>
              <a:rPr lang="en-US" sz="1600" dirty="0">
                <a:latin typeface="Palatino"/>
              </a:rPr>
              <a:t>Wherefore he that prayeth, whose spirit is contrite, the same is accepted of me if he obey mine ordinances.</a:t>
            </a:r>
          </a:p>
          <a:p>
            <a:pPr algn="just" fontAlgn="base"/>
            <a:r>
              <a:rPr lang="en-US" sz="1600" b="1" dirty="0">
                <a:latin typeface="Palatino"/>
              </a:rPr>
              <a:t>16 </a:t>
            </a:r>
            <a:r>
              <a:rPr lang="en-US" sz="1600" dirty="0">
                <a:latin typeface="Palatino"/>
              </a:rPr>
              <a:t>He that speaketh, whose spirit is contrite, whose language is meek and edifieth, the same is of God if he obey mine ordinances.</a:t>
            </a:r>
          </a:p>
          <a:p>
            <a:pPr algn="just" fontAlgn="base"/>
            <a:r>
              <a:rPr lang="en-US" sz="1600" b="1" dirty="0">
                <a:latin typeface="Palatino"/>
              </a:rPr>
              <a:t>17 </a:t>
            </a:r>
            <a:r>
              <a:rPr lang="en-US" sz="1600" dirty="0">
                <a:latin typeface="Palatino"/>
              </a:rPr>
              <a:t>And again, he that trembleth under my power shall be made strong, and shall bring forth fruits of praise and wisdom, according to the revelations and truths which I have given you.</a:t>
            </a:r>
          </a:p>
          <a:p>
            <a:pPr algn="just" fontAlgn="base"/>
            <a:r>
              <a:rPr lang="en-US" sz="1600" b="1" dirty="0">
                <a:latin typeface="Palatino"/>
              </a:rPr>
              <a:t>18 </a:t>
            </a:r>
            <a:r>
              <a:rPr lang="en-US" sz="1600" dirty="0">
                <a:latin typeface="Palatino"/>
              </a:rPr>
              <a:t>And again, he that is overcome and bringeth not forth fruits, even according to this pattern, is not of me.</a:t>
            </a:r>
          </a:p>
          <a:p>
            <a:pPr algn="just" fontAlgn="base"/>
            <a:r>
              <a:rPr lang="en-US" sz="1600" b="1" dirty="0">
                <a:latin typeface="Palatino"/>
              </a:rPr>
              <a:t>19 </a:t>
            </a:r>
            <a:r>
              <a:rPr lang="en-US" sz="1600" dirty="0">
                <a:latin typeface="Palatino"/>
              </a:rPr>
              <a:t>Wherefore, by this pattern ye shall know the spirits in all cases under the whole heavens.</a:t>
            </a:r>
            <a:endParaRPr lang="en-US" sz="1600" b="0" i="0" dirty="0">
              <a:effectLst/>
              <a:latin typeface="Palatino"/>
            </a:endParaRP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trips(downRight)">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3"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strips(upRight)">
                                      <p:cBhvr>
                                        <p:cTn id="26" dur="1000"/>
                                        <p:tgtEl>
                                          <p:spTgt spid="13"/>
                                        </p:tgtEl>
                                      </p:cBhvr>
                                    </p:animEffect>
                                  </p:childTnLst>
                                </p:cTn>
                              </p:par>
                              <p:par>
                                <p:cTn id="27" presetID="18" presetClass="entr" presetSubtype="3"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upRight)">
                                      <p:cBhvr>
                                        <p:cTn id="2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p:bldP spid="6"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578</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12</vt:i4>
      </vt:variant>
    </vt:vector>
  </HeadingPairs>
  <TitlesOfParts>
    <vt:vector size="27" baseType="lpstr">
      <vt:lpstr>Microsoft JhengHei</vt:lpstr>
      <vt:lpstr>MingLiU_HKSCS-ExtB</vt:lpstr>
      <vt:lpstr>Arial</vt:lpstr>
      <vt:lpstr>Bahnschrift</vt:lpstr>
      <vt:lpstr>Bahnschrift SemiBold SemiConden</vt:lpstr>
      <vt:lpstr>Calibri</vt:lpstr>
      <vt:lpstr>Cambria Math</vt:lpstr>
      <vt:lpstr>Franklin Gothic Medium</vt:lpstr>
      <vt:lpstr>Gill Sans MT</vt:lpstr>
      <vt:lpstr>Palatino</vt:lpstr>
      <vt:lpstr>Segoe Script</vt:lpstr>
      <vt:lpstr>Sitka Display</vt:lpstr>
      <vt:lpstr>Times New Roman</vt:lpstr>
      <vt:lpstr>Wingdings 3</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1898</cp:revision>
  <dcterms:created xsi:type="dcterms:W3CDTF">2018-08-29T04:26:39Z</dcterms:created>
  <dcterms:modified xsi:type="dcterms:W3CDTF">2018-09-28T06:41:49Z</dcterms:modified>
</cp:coreProperties>
</file>