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93" r:id="rId1"/>
  </p:sldMasterIdLst>
  <p:notesMasterIdLst>
    <p:notesMasterId r:id="rId17"/>
  </p:notesMasterIdLst>
  <p:sldIdLst>
    <p:sldId id="296" r:id="rId2"/>
    <p:sldId id="304" r:id="rId3"/>
    <p:sldId id="299" r:id="rId4"/>
    <p:sldId id="308" r:id="rId5"/>
    <p:sldId id="305" r:id="rId6"/>
    <p:sldId id="306" r:id="rId7"/>
    <p:sldId id="307" r:id="rId8"/>
    <p:sldId id="310" r:id="rId9"/>
    <p:sldId id="312" r:id="rId10"/>
    <p:sldId id="309" r:id="rId11"/>
    <p:sldId id="313" r:id="rId12"/>
    <p:sldId id="314" r:id="rId13"/>
    <p:sldId id="315" r:id="rId14"/>
    <p:sldId id="320" r:id="rId15"/>
    <p:sldId id="32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8028"/>
    <a:srgbClr val="333399"/>
    <a:srgbClr val="CC0000"/>
    <a:srgbClr val="FF6600"/>
    <a:srgbClr val="B9B93A"/>
    <a:srgbClr val="13BD23"/>
    <a:srgbClr val="D6E51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2B93B05A-D8BA-4E04-8927-7D3B765C5B2D}"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123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909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770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657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0032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7082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3969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4003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4485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621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805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5640873-EF0B-4AC7-AF11-57FEBA4985EA}" type="datetimeFigureOut">
              <a:rPr lang="en-US" smtClean="0"/>
              <a:t>9/28/2018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B93B05A-D8BA-4E04-8927-7D3B765C5B2D}"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710072"/>
      </p:ext>
    </p:extLst>
  </p:cSld>
  <p:clrMap bg1="lt1" tx1="dk1" bg2="lt2" tx2="dk2" accent1="accent1" accent2="accent2" accent3="accent3" accent4="accent4" accent5="accent5" accent6="accent6" hlink="hlink" folHlink="folHlink"/>
  <p:sldLayoutIdLst>
    <p:sldLayoutId id="2147484594" r:id="rId1"/>
    <p:sldLayoutId id="2147484595" r:id="rId2"/>
    <p:sldLayoutId id="2147484596" r:id="rId3"/>
    <p:sldLayoutId id="2147484597" r:id="rId4"/>
    <p:sldLayoutId id="2147484598" r:id="rId5"/>
    <p:sldLayoutId id="2147484599" r:id="rId6"/>
    <p:sldLayoutId id="2147484600" r:id="rId7"/>
    <p:sldLayoutId id="2147484601" r:id="rId8"/>
    <p:sldLayoutId id="2147484602" r:id="rId9"/>
    <p:sldLayoutId id="2147484603" r:id="rId10"/>
    <p:sldLayoutId id="2147484604"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sp>
        <p:nvSpPr>
          <p:cNvPr id="9" name="Rectangle 8">
            <a:extLst>
              <a:ext uri="{FF2B5EF4-FFF2-40B4-BE49-F238E27FC236}">
                <a16:creationId xmlns:a16="http://schemas.microsoft.com/office/drawing/2014/main" id="{65C14564-A820-471E-BF7E-B1007874132B}"/>
              </a:ext>
            </a:extLst>
          </p:cNvPr>
          <p:cNvSpPr/>
          <p:nvPr/>
        </p:nvSpPr>
        <p:spPr>
          <a:xfrm>
            <a:off x="1134793" y="890974"/>
            <a:ext cx="3952236" cy="338554"/>
          </a:xfrm>
          <a:prstGeom prst="rect">
            <a:avLst/>
          </a:prstGeom>
        </p:spPr>
        <p:txBody>
          <a:bodyPr wrap="none">
            <a:spAutoFit/>
          </a:bodyPr>
          <a:lstStyle/>
          <a:p>
            <a:r>
              <a:rPr lang="en-US" sz="1600" dirty="0">
                <a:latin typeface="Arial Black" panose="020B0A04020102020204" pitchFamily="34" charset="0"/>
              </a:rPr>
              <a:t>Doctrine and Covenants 50:21-22.</a:t>
            </a:r>
          </a:p>
        </p:txBody>
      </p:sp>
      <p:sp>
        <p:nvSpPr>
          <p:cNvPr id="2" name="Rectangle 1">
            <a:extLst>
              <a:ext uri="{FF2B5EF4-FFF2-40B4-BE49-F238E27FC236}">
                <a16:creationId xmlns:a16="http://schemas.microsoft.com/office/drawing/2014/main" id="{25A1AF52-A96E-49AE-AD38-8688FA9D56E8}"/>
              </a:ext>
            </a:extLst>
          </p:cNvPr>
          <p:cNvSpPr/>
          <p:nvPr/>
        </p:nvSpPr>
        <p:spPr>
          <a:xfrm>
            <a:off x="1134792" y="1175740"/>
            <a:ext cx="9031183" cy="1077218"/>
          </a:xfrm>
          <a:prstGeom prst="rect">
            <a:avLst/>
          </a:prstGeom>
        </p:spPr>
        <p:txBody>
          <a:bodyPr wrap="square">
            <a:spAutoFit/>
          </a:bodyPr>
          <a:lstStyle/>
          <a:p>
            <a:pPr algn="just" fontAlgn="base"/>
            <a:r>
              <a:rPr lang="en-US" sz="1600" b="1" dirty="0">
                <a:latin typeface="Palatino"/>
              </a:rPr>
              <a:t>21 </a:t>
            </a:r>
            <a:r>
              <a:rPr lang="en-US" sz="1600" dirty="0">
                <a:latin typeface="Palatino"/>
              </a:rPr>
              <a:t>Therefore, why is it that ye cannot understand and know, that he that receiveth the word by the Spirit of truth receiveth it as it is preached by the Spirit of truth?</a:t>
            </a:r>
          </a:p>
          <a:p>
            <a:pPr algn="just" fontAlgn="base"/>
            <a:r>
              <a:rPr lang="en-US" sz="1600" b="1" dirty="0">
                <a:latin typeface="Palatino"/>
              </a:rPr>
              <a:t>22 </a:t>
            </a:r>
            <a:r>
              <a:rPr lang="en-US" sz="1600" dirty="0">
                <a:latin typeface="Palatino"/>
              </a:rPr>
              <a:t>Wherefore, he that preacheth and he that receiveth, understand one another, and both are edified and rejoice together.</a:t>
            </a:r>
            <a:endParaRPr lang="en-US" sz="1600" b="0" i="0" dirty="0">
              <a:effectLst/>
              <a:latin typeface="Palatino"/>
            </a:endParaRPr>
          </a:p>
        </p:txBody>
      </p:sp>
      <p:sp>
        <p:nvSpPr>
          <p:cNvPr id="3" name="Rectangle 2">
            <a:extLst>
              <a:ext uri="{FF2B5EF4-FFF2-40B4-BE49-F238E27FC236}">
                <a16:creationId xmlns:a16="http://schemas.microsoft.com/office/drawing/2014/main" id="{A6B624AC-10E6-40F8-96DC-21F13457AFEA}"/>
              </a:ext>
            </a:extLst>
          </p:cNvPr>
          <p:cNvSpPr/>
          <p:nvPr/>
        </p:nvSpPr>
        <p:spPr>
          <a:xfrm>
            <a:off x="1134791" y="2252958"/>
            <a:ext cx="6083717"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happens when we teach and learn by the Spirit?</a:t>
            </a:r>
          </a:p>
        </p:txBody>
      </p:sp>
      <p:sp>
        <p:nvSpPr>
          <p:cNvPr id="4" name="Rectangle 3">
            <a:extLst>
              <a:ext uri="{FF2B5EF4-FFF2-40B4-BE49-F238E27FC236}">
                <a16:creationId xmlns:a16="http://schemas.microsoft.com/office/drawing/2014/main" id="{5B034C93-1639-4E96-8AA4-E299583AF102}"/>
              </a:ext>
            </a:extLst>
          </p:cNvPr>
          <p:cNvSpPr/>
          <p:nvPr/>
        </p:nvSpPr>
        <p:spPr>
          <a:xfrm>
            <a:off x="1134791" y="2658518"/>
            <a:ext cx="9031182"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do you think it means to be “edified and rejoice together”? When have you experienced this?</a:t>
            </a:r>
          </a:p>
        </p:txBody>
      </p:sp>
      <p:sp>
        <p:nvSpPr>
          <p:cNvPr id="5" name="Rectangle 4">
            <a:extLst>
              <a:ext uri="{FF2B5EF4-FFF2-40B4-BE49-F238E27FC236}">
                <a16:creationId xmlns:a16="http://schemas.microsoft.com/office/drawing/2014/main" id="{29C22916-D9CF-4A16-BBDE-39E53C5D0FEE}"/>
              </a:ext>
            </a:extLst>
          </p:cNvPr>
          <p:cNvSpPr/>
          <p:nvPr/>
        </p:nvSpPr>
        <p:spPr>
          <a:xfrm>
            <a:off x="1134791" y="3304849"/>
            <a:ext cx="9031180" cy="353943"/>
          </a:xfrm>
          <a:prstGeom prst="rect">
            <a:avLst/>
          </a:prstGeom>
        </p:spPr>
        <p:txBody>
          <a:bodyPr wrap="square">
            <a:spAutoFit/>
          </a:bodyPr>
          <a:lstStyle/>
          <a:p>
            <a:pPr algn="just"/>
            <a:r>
              <a:rPr lang="en-US" sz="1700" b="1" dirty="0">
                <a:latin typeface="Arial" panose="020B0604020202020204" pitchFamily="34" charset="0"/>
                <a:cs typeface="Arial" panose="020B0604020202020204" pitchFamily="34" charset="0"/>
              </a:rPr>
              <a:t>How would you summarize the Lord’s teaching in Doctrine and Covenants 50:13–22?</a:t>
            </a:r>
          </a:p>
        </p:txBody>
      </p:sp>
      <p:sp>
        <p:nvSpPr>
          <p:cNvPr id="6" name="Rectangle 5">
            <a:extLst>
              <a:ext uri="{FF2B5EF4-FFF2-40B4-BE49-F238E27FC236}">
                <a16:creationId xmlns:a16="http://schemas.microsoft.com/office/drawing/2014/main" id="{0D00268F-9AF4-4DC9-BFDF-17A780C63349}"/>
              </a:ext>
            </a:extLst>
          </p:cNvPr>
          <p:cNvSpPr/>
          <p:nvPr/>
        </p:nvSpPr>
        <p:spPr>
          <a:xfrm>
            <a:off x="1134789" y="3710409"/>
            <a:ext cx="9031181" cy="646331"/>
          </a:xfrm>
          <a:prstGeom prst="rect">
            <a:avLst/>
          </a:prstGeom>
        </p:spPr>
        <p:txBody>
          <a:bodyPr wrap="square">
            <a:spAutoFit/>
          </a:bodyPr>
          <a:lstStyle/>
          <a:p>
            <a:pPr algn="just"/>
            <a:r>
              <a:rPr lang="en-US" dirty="0"/>
              <a:t>When we teach and learn by the Spirit, we understand one another and we are edified and </a:t>
            </a:r>
            <a:r>
              <a:rPr lang="en-US" dirty="0">
                <a:latin typeface="Arial" panose="020B0604020202020204" pitchFamily="34" charset="0"/>
                <a:cs typeface="Arial" panose="020B0604020202020204" pitchFamily="34" charset="0"/>
              </a:rPr>
              <a:t>rejoice</a:t>
            </a:r>
            <a:r>
              <a:rPr lang="en-US" dirty="0"/>
              <a:t> together.</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1300">
        <p14:pan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ircle(in)">
                                      <p:cBhvr>
                                        <p:cTn id="2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sp>
        <p:nvSpPr>
          <p:cNvPr id="5" name="Rectangle 4">
            <a:extLst>
              <a:ext uri="{FF2B5EF4-FFF2-40B4-BE49-F238E27FC236}">
                <a16:creationId xmlns:a16="http://schemas.microsoft.com/office/drawing/2014/main" id="{0AA96E38-7994-4C7A-A963-CEC00FAA9172}"/>
              </a:ext>
            </a:extLst>
          </p:cNvPr>
          <p:cNvSpPr/>
          <p:nvPr/>
        </p:nvSpPr>
        <p:spPr>
          <a:xfrm>
            <a:off x="1134793" y="890974"/>
            <a:ext cx="3952236" cy="338554"/>
          </a:xfrm>
          <a:prstGeom prst="rect">
            <a:avLst/>
          </a:prstGeom>
        </p:spPr>
        <p:txBody>
          <a:bodyPr wrap="none">
            <a:spAutoFit/>
          </a:bodyPr>
          <a:lstStyle/>
          <a:p>
            <a:r>
              <a:rPr lang="en-US" sz="1600" dirty="0">
                <a:latin typeface="Arial Black" panose="020B0A04020102020204" pitchFamily="34" charset="0"/>
              </a:rPr>
              <a:t>Doctrine and Covenants 50:23-25.</a:t>
            </a:r>
          </a:p>
        </p:txBody>
      </p:sp>
      <p:sp>
        <p:nvSpPr>
          <p:cNvPr id="6" name="Rectangle 5">
            <a:extLst>
              <a:ext uri="{FF2B5EF4-FFF2-40B4-BE49-F238E27FC236}">
                <a16:creationId xmlns:a16="http://schemas.microsoft.com/office/drawing/2014/main" id="{084DC508-F135-424D-BD80-44C4AC827D81}"/>
              </a:ext>
            </a:extLst>
          </p:cNvPr>
          <p:cNvSpPr/>
          <p:nvPr/>
        </p:nvSpPr>
        <p:spPr>
          <a:xfrm>
            <a:off x="1134792" y="1229528"/>
            <a:ext cx="9109137" cy="1246495"/>
          </a:xfrm>
          <a:prstGeom prst="rect">
            <a:avLst/>
          </a:prstGeom>
        </p:spPr>
        <p:txBody>
          <a:bodyPr wrap="square">
            <a:spAutoFit/>
          </a:bodyPr>
          <a:lstStyle/>
          <a:p>
            <a:pPr algn="just" fontAlgn="base"/>
            <a:r>
              <a:rPr lang="en-US" sz="1500" b="1" dirty="0">
                <a:latin typeface="Palatino"/>
              </a:rPr>
              <a:t>23 </a:t>
            </a:r>
            <a:r>
              <a:rPr lang="en-US" sz="1500" dirty="0">
                <a:latin typeface="Palatino"/>
              </a:rPr>
              <a:t>And that which doth not edify is not of God, and is darkness.</a:t>
            </a:r>
          </a:p>
          <a:p>
            <a:pPr algn="just" fontAlgn="base"/>
            <a:r>
              <a:rPr lang="en-US" sz="1500" b="1" dirty="0">
                <a:latin typeface="Palatino"/>
              </a:rPr>
              <a:t>24 </a:t>
            </a:r>
            <a:r>
              <a:rPr lang="en-US" sz="1500" dirty="0">
                <a:latin typeface="Palatino"/>
              </a:rPr>
              <a:t>That which is of God is light; and he that receiveth light, and continueth in God, receiveth more light; and that light groweth brighter and brighter until the perfect day.</a:t>
            </a:r>
          </a:p>
          <a:p>
            <a:pPr algn="just" fontAlgn="base"/>
            <a:r>
              <a:rPr lang="en-US" sz="1500" b="1" dirty="0">
                <a:latin typeface="Palatino"/>
              </a:rPr>
              <a:t>25 </a:t>
            </a:r>
            <a:r>
              <a:rPr lang="en-US" sz="1500" dirty="0">
                <a:latin typeface="Palatino"/>
              </a:rPr>
              <a:t>And again, verily I say unto you, and I say it that you may know the truth, that you may chase darkness from among you;</a:t>
            </a:r>
            <a:endParaRPr lang="en-US" sz="1500" b="0" i="0" dirty="0">
              <a:effectLst/>
              <a:latin typeface="Palatino"/>
            </a:endParaRPr>
          </a:p>
        </p:txBody>
      </p:sp>
      <p:sp>
        <p:nvSpPr>
          <p:cNvPr id="7" name="Rectangle 6">
            <a:extLst>
              <a:ext uri="{FF2B5EF4-FFF2-40B4-BE49-F238E27FC236}">
                <a16:creationId xmlns:a16="http://schemas.microsoft.com/office/drawing/2014/main" id="{965FC07D-117F-40CD-8F90-DBF1AF80C25E}"/>
              </a:ext>
            </a:extLst>
          </p:cNvPr>
          <p:cNvSpPr/>
          <p:nvPr/>
        </p:nvSpPr>
        <p:spPr>
          <a:xfrm>
            <a:off x="1134791" y="2476023"/>
            <a:ext cx="6353021"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How did the Lord describe teaching that does not edify?</a:t>
            </a:r>
          </a:p>
        </p:txBody>
      </p:sp>
      <p:sp>
        <p:nvSpPr>
          <p:cNvPr id="8" name="Rectangle 7">
            <a:extLst>
              <a:ext uri="{FF2B5EF4-FFF2-40B4-BE49-F238E27FC236}">
                <a16:creationId xmlns:a16="http://schemas.microsoft.com/office/drawing/2014/main" id="{B713C317-C154-442B-8C7C-68A125E791AF}"/>
              </a:ext>
            </a:extLst>
          </p:cNvPr>
          <p:cNvSpPr/>
          <p:nvPr/>
        </p:nvSpPr>
        <p:spPr>
          <a:xfrm>
            <a:off x="1134789" y="2845355"/>
            <a:ext cx="9109137"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How did the Lord describe teaching that “is of God”? (D&amp;C 50:24). </a:t>
            </a:r>
          </a:p>
          <a:p>
            <a:pPr algn="just"/>
            <a:r>
              <a:rPr lang="en-US" b="1" dirty="0">
                <a:latin typeface="Arial" panose="020B0604020202020204" pitchFamily="34" charset="0"/>
                <a:cs typeface="Arial" panose="020B0604020202020204" pitchFamily="34" charset="0"/>
              </a:rPr>
              <a:t>How did He say we will be blessed as we receive such teaching? </a:t>
            </a:r>
          </a:p>
        </p:txBody>
      </p:sp>
      <p:sp>
        <p:nvSpPr>
          <p:cNvPr id="9" name="Rectangle 8">
            <a:extLst>
              <a:ext uri="{FF2B5EF4-FFF2-40B4-BE49-F238E27FC236}">
                <a16:creationId xmlns:a16="http://schemas.microsoft.com/office/drawing/2014/main" id="{F4C99135-B0A2-43D6-9258-B2E83B6CC3D0}"/>
              </a:ext>
            </a:extLst>
          </p:cNvPr>
          <p:cNvSpPr/>
          <p:nvPr/>
        </p:nvSpPr>
        <p:spPr>
          <a:xfrm>
            <a:off x="1146335" y="3491686"/>
            <a:ext cx="4621778"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doctrine is taught in these verses?</a:t>
            </a:r>
          </a:p>
        </p:txBody>
      </p:sp>
      <p:sp>
        <p:nvSpPr>
          <p:cNvPr id="10" name="Rectangle 9">
            <a:extLst>
              <a:ext uri="{FF2B5EF4-FFF2-40B4-BE49-F238E27FC236}">
                <a16:creationId xmlns:a16="http://schemas.microsoft.com/office/drawing/2014/main" id="{50313337-DF5D-4220-B5EA-33A57F6548C8}"/>
              </a:ext>
            </a:extLst>
          </p:cNvPr>
          <p:cNvSpPr/>
          <p:nvPr/>
        </p:nvSpPr>
        <p:spPr>
          <a:xfrm>
            <a:off x="1134789" y="3905410"/>
            <a:ext cx="9074502" cy="646331"/>
          </a:xfrm>
          <a:prstGeom prst="rect">
            <a:avLst/>
          </a:prstGeom>
        </p:spPr>
        <p:txBody>
          <a:bodyPr wrap="square">
            <a:spAutoFit/>
          </a:bodyPr>
          <a:lstStyle/>
          <a:p>
            <a:pPr algn="just"/>
            <a:r>
              <a:rPr lang="en-US" dirty="0">
                <a:latin typeface="Arial" panose="020B0604020202020204" pitchFamily="34" charset="0"/>
                <a:cs typeface="Arial" panose="020B0604020202020204" pitchFamily="34" charset="0"/>
              </a:rPr>
              <a:t>That which comes from God enlightens and edifies, but that which is not of God brings confusion and darkness.</a:t>
            </a:r>
          </a:p>
        </p:txBody>
      </p:sp>
      <p:sp>
        <p:nvSpPr>
          <p:cNvPr id="11" name="Rectangle 10">
            <a:extLst>
              <a:ext uri="{FF2B5EF4-FFF2-40B4-BE49-F238E27FC236}">
                <a16:creationId xmlns:a16="http://schemas.microsoft.com/office/drawing/2014/main" id="{467AC9E4-1582-4595-83E3-CC1A57182F43}"/>
              </a:ext>
            </a:extLst>
          </p:cNvPr>
          <p:cNvSpPr/>
          <p:nvPr/>
        </p:nvSpPr>
        <p:spPr>
          <a:xfrm>
            <a:off x="1169423" y="4551741"/>
            <a:ext cx="9074501"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When have you felt that something you heard, saw, or experienced was not of God? How did the Spirit help you recognize that?</a:t>
            </a:r>
          </a:p>
        </p:txBody>
      </p:sp>
    </p:spTree>
    <p:extLst>
      <p:ext uri="{BB962C8B-B14F-4D97-AF65-F5344CB8AC3E}">
        <p14:creationId xmlns:p14="http://schemas.microsoft.com/office/powerpoint/2010/main" val="418368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1000"/>
                                        <p:tgtEl>
                                          <p:spTgt spid="9">
                                            <p:txEl>
                                              <p:pRg st="0" end="0"/>
                                            </p:txEl>
                                          </p:spTgt>
                                        </p:tgtEl>
                                      </p:cBhvr>
                                    </p:animEffect>
                                    <p:anim calcmode="lin" valueType="num">
                                      <p:cBhvr>
                                        <p:cTn id="2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right)">
                                      <p:cBhvr>
                                        <p:cTn id="28" dur="1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sp>
        <p:nvSpPr>
          <p:cNvPr id="3" name="Rectangle 2">
            <a:extLst>
              <a:ext uri="{FF2B5EF4-FFF2-40B4-BE49-F238E27FC236}">
                <a16:creationId xmlns:a16="http://schemas.microsoft.com/office/drawing/2014/main" id="{BEF34139-081A-4F4F-BFD1-1BE8E3F72016}"/>
              </a:ext>
            </a:extLst>
          </p:cNvPr>
          <p:cNvSpPr/>
          <p:nvPr/>
        </p:nvSpPr>
        <p:spPr>
          <a:xfrm>
            <a:off x="1134793" y="890974"/>
            <a:ext cx="4021165" cy="338554"/>
          </a:xfrm>
          <a:prstGeom prst="rect">
            <a:avLst/>
          </a:prstGeom>
        </p:spPr>
        <p:txBody>
          <a:bodyPr wrap="none">
            <a:spAutoFit/>
          </a:bodyPr>
          <a:lstStyle/>
          <a:p>
            <a:r>
              <a:rPr lang="en-US" sz="1600" dirty="0">
                <a:latin typeface="Arial Black" panose="020B0A04020102020204" pitchFamily="34" charset="0"/>
              </a:rPr>
              <a:t>Doctrine and Covenants 50:37-46. </a:t>
            </a:r>
          </a:p>
        </p:txBody>
      </p:sp>
      <p:sp>
        <p:nvSpPr>
          <p:cNvPr id="2" name="Rectangle 1">
            <a:extLst>
              <a:ext uri="{FF2B5EF4-FFF2-40B4-BE49-F238E27FC236}">
                <a16:creationId xmlns:a16="http://schemas.microsoft.com/office/drawing/2014/main" id="{F7BB1A38-BD14-4F05-8C99-5873596A5BED}"/>
              </a:ext>
            </a:extLst>
          </p:cNvPr>
          <p:cNvSpPr/>
          <p:nvPr/>
        </p:nvSpPr>
        <p:spPr>
          <a:xfrm>
            <a:off x="3048000" y="2274838"/>
            <a:ext cx="6096000" cy="2308324"/>
          </a:xfrm>
          <a:prstGeom prst="rect">
            <a:avLst/>
          </a:prstGeom>
        </p:spPr>
        <p:txBody>
          <a:bodyPr>
            <a:spAutoFit/>
          </a:bodyPr>
          <a:lstStyle/>
          <a:p>
            <a:pPr algn="ctr"/>
            <a:r>
              <a:rPr lang="en-US" sz="3600" b="1" dirty="0">
                <a:latin typeface="Bahnschrift SemiBold SemiConden" panose="020B0502040204020203" pitchFamily="34" charset="0"/>
              </a:rPr>
              <a:t>“The Lord encourages the Saints to continue growing in grace and truth, and He assures them He is with them”</a:t>
            </a:r>
          </a:p>
        </p:txBody>
      </p:sp>
    </p:spTree>
    <p:extLst>
      <p:ext uri="{BB962C8B-B14F-4D97-AF65-F5344CB8AC3E}">
        <p14:creationId xmlns:p14="http://schemas.microsoft.com/office/powerpoint/2010/main" val="2811394766"/>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pic>
        <p:nvPicPr>
          <p:cNvPr id="2050" name="Picture 2" descr="Resultado de imagen para lamina oracion familiar lds">
            <a:extLst>
              <a:ext uri="{FF2B5EF4-FFF2-40B4-BE49-F238E27FC236}">
                <a16:creationId xmlns:a16="http://schemas.microsoft.com/office/drawing/2014/main" id="{8D0EEC2E-887F-41FC-85AB-E046D007FC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2911" y="1038950"/>
            <a:ext cx="3604991" cy="47800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657E283-6101-4D2B-A3B9-216E37609669}"/>
              </a:ext>
            </a:extLst>
          </p:cNvPr>
          <p:cNvSpPr/>
          <p:nvPr/>
        </p:nvSpPr>
        <p:spPr>
          <a:xfrm>
            <a:off x="957020" y="1814395"/>
            <a:ext cx="5602806" cy="923330"/>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Can you picture this little boy serving a full-time mission when he is older? What in this picture suggests he will be prepared to serve?</a:t>
            </a:r>
          </a:p>
        </p:txBody>
      </p:sp>
      <p:sp>
        <p:nvSpPr>
          <p:cNvPr id="3" name="Rectangle 2">
            <a:extLst>
              <a:ext uri="{FF2B5EF4-FFF2-40B4-BE49-F238E27FC236}">
                <a16:creationId xmlns:a16="http://schemas.microsoft.com/office/drawing/2014/main" id="{83529777-ADBD-4324-865C-9B7E07530EB7}"/>
              </a:ext>
            </a:extLst>
          </p:cNvPr>
          <p:cNvSpPr/>
          <p:nvPr/>
        </p:nvSpPr>
        <p:spPr>
          <a:xfrm>
            <a:off x="957020" y="3702182"/>
            <a:ext cx="5761832" cy="646331"/>
          </a:xfrm>
          <a:prstGeom prst="rect">
            <a:avLst/>
          </a:prstGeom>
        </p:spPr>
        <p:txBody>
          <a:bodyPr wrap="square">
            <a:spAutoFit/>
          </a:bodyPr>
          <a:lstStyle/>
          <a:p>
            <a:r>
              <a:rPr lang="en-US" sz="1750" b="1" dirty="0">
                <a:latin typeface="Arial" panose="020B0604020202020204" pitchFamily="34" charset="0"/>
                <a:cs typeface="Arial" panose="020B0604020202020204" pitchFamily="34" charset="0"/>
              </a:rPr>
              <a:t>Considering the work the Lord has in store for each of us, in what ways  are we like this little boy?</a:t>
            </a:r>
          </a:p>
        </p:txBody>
      </p:sp>
    </p:spTree>
    <p:extLst>
      <p:ext uri="{BB962C8B-B14F-4D97-AF65-F5344CB8AC3E}">
        <p14:creationId xmlns:p14="http://schemas.microsoft.com/office/powerpoint/2010/main" val="24925761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vertical)">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sp>
        <p:nvSpPr>
          <p:cNvPr id="3" name="Rectangle 2">
            <a:extLst>
              <a:ext uri="{FF2B5EF4-FFF2-40B4-BE49-F238E27FC236}">
                <a16:creationId xmlns:a16="http://schemas.microsoft.com/office/drawing/2014/main" id="{577D73BB-8EB9-4062-AC16-CA57B36B1D60}"/>
              </a:ext>
            </a:extLst>
          </p:cNvPr>
          <p:cNvSpPr/>
          <p:nvPr/>
        </p:nvSpPr>
        <p:spPr>
          <a:xfrm>
            <a:off x="1134793" y="890974"/>
            <a:ext cx="3679725" cy="338554"/>
          </a:xfrm>
          <a:prstGeom prst="rect">
            <a:avLst/>
          </a:prstGeom>
        </p:spPr>
        <p:txBody>
          <a:bodyPr wrap="none">
            <a:spAutoFit/>
          </a:bodyPr>
          <a:lstStyle/>
          <a:p>
            <a:r>
              <a:rPr lang="en-US" sz="1600" dirty="0">
                <a:latin typeface="Arial Black" panose="020B0A04020102020204" pitchFamily="34" charset="0"/>
              </a:rPr>
              <a:t>Doctrine and Covenants 50:40. </a:t>
            </a:r>
          </a:p>
        </p:txBody>
      </p:sp>
      <p:sp>
        <p:nvSpPr>
          <p:cNvPr id="2" name="Rectangle 1">
            <a:extLst>
              <a:ext uri="{FF2B5EF4-FFF2-40B4-BE49-F238E27FC236}">
                <a16:creationId xmlns:a16="http://schemas.microsoft.com/office/drawing/2014/main" id="{671D5EF7-8E9E-4272-AAC3-FCEBAFEFF8CA}"/>
              </a:ext>
            </a:extLst>
          </p:cNvPr>
          <p:cNvSpPr/>
          <p:nvPr/>
        </p:nvSpPr>
        <p:spPr>
          <a:xfrm>
            <a:off x="1134793" y="1163268"/>
            <a:ext cx="9201903" cy="584775"/>
          </a:xfrm>
          <a:prstGeom prst="rect">
            <a:avLst/>
          </a:prstGeom>
        </p:spPr>
        <p:txBody>
          <a:bodyPr wrap="square">
            <a:spAutoFit/>
          </a:bodyPr>
          <a:lstStyle/>
          <a:p>
            <a:pPr algn="just"/>
            <a:r>
              <a:rPr lang="en-US" sz="1600" dirty="0">
                <a:latin typeface="Palatino"/>
              </a:rPr>
              <a:t>Behold, ye are little children and ye cannot bear all things now; ye must grow in grace and in the knowledge of the truth.</a:t>
            </a:r>
            <a:endParaRPr lang="en-US" sz="1600" dirty="0"/>
          </a:p>
        </p:txBody>
      </p:sp>
      <p:sp>
        <p:nvSpPr>
          <p:cNvPr id="5" name="Rectangle 4">
            <a:extLst>
              <a:ext uri="{FF2B5EF4-FFF2-40B4-BE49-F238E27FC236}">
                <a16:creationId xmlns:a16="http://schemas.microsoft.com/office/drawing/2014/main" id="{DD0677EF-3C67-444C-AD5A-7890B38F37A3}"/>
              </a:ext>
            </a:extLst>
          </p:cNvPr>
          <p:cNvSpPr/>
          <p:nvPr/>
        </p:nvSpPr>
        <p:spPr>
          <a:xfrm>
            <a:off x="1134793" y="1860131"/>
            <a:ext cx="9201902"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Why did the Lord call these priesthood holders “little children”? In what ways are we like little children? </a:t>
            </a:r>
          </a:p>
        </p:txBody>
      </p:sp>
      <p:sp>
        <p:nvSpPr>
          <p:cNvPr id="6" name="Rectangle 5">
            <a:extLst>
              <a:ext uri="{FF2B5EF4-FFF2-40B4-BE49-F238E27FC236}">
                <a16:creationId xmlns:a16="http://schemas.microsoft.com/office/drawing/2014/main" id="{2A2FECB4-B97F-4C21-A3D8-A0BFC8DF339A}"/>
              </a:ext>
            </a:extLst>
          </p:cNvPr>
          <p:cNvSpPr/>
          <p:nvPr/>
        </p:nvSpPr>
        <p:spPr>
          <a:xfrm>
            <a:off x="1134792" y="2506462"/>
            <a:ext cx="9201901"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do you think it means to “grow in grace”? What do you think it means to grow “in the knowledge of the truth”? </a:t>
            </a:r>
          </a:p>
        </p:txBody>
      </p:sp>
      <p:sp>
        <p:nvSpPr>
          <p:cNvPr id="7" name="Rectangle 6">
            <a:extLst>
              <a:ext uri="{FF2B5EF4-FFF2-40B4-BE49-F238E27FC236}">
                <a16:creationId xmlns:a16="http://schemas.microsoft.com/office/drawing/2014/main" id="{A482F329-FE6C-4D2E-9C1E-37FECA2D2BCE}"/>
              </a:ext>
            </a:extLst>
          </p:cNvPr>
          <p:cNvSpPr/>
          <p:nvPr/>
        </p:nvSpPr>
        <p:spPr>
          <a:xfrm>
            <a:off x="1134789" y="3105834"/>
            <a:ext cx="7015297" cy="369332"/>
          </a:xfrm>
          <a:prstGeom prst="rect">
            <a:avLst/>
          </a:prstGeom>
        </p:spPr>
        <p:txBody>
          <a:bodyPr wrap="square">
            <a:spAutoFit/>
          </a:bodyPr>
          <a:lstStyle/>
          <a:p>
            <a:r>
              <a:rPr lang="en-US" dirty="0"/>
              <a:t>The Savior wants us to grow in grace and in the knowledge of the truth.</a:t>
            </a:r>
          </a:p>
        </p:txBody>
      </p:sp>
    </p:spTree>
    <p:extLst>
      <p:ext uri="{BB962C8B-B14F-4D97-AF65-F5344CB8AC3E}">
        <p14:creationId xmlns:p14="http://schemas.microsoft.com/office/powerpoint/2010/main" val="265405661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sp>
        <p:nvSpPr>
          <p:cNvPr id="3" name="Rectangle 2">
            <a:extLst>
              <a:ext uri="{FF2B5EF4-FFF2-40B4-BE49-F238E27FC236}">
                <a16:creationId xmlns:a16="http://schemas.microsoft.com/office/drawing/2014/main" id="{2AED1143-381C-44DE-B62B-D42A66920C89}"/>
              </a:ext>
            </a:extLst>
          </p:cNvPr>
          <p:cNvSpPr/>
          <p:nvPr/>
        </p:nvSpPr>
        <p:spPr>
          <a:xfrm>
            <a:off x="1134793" y="890974"/>
            <a:ext cx="4021165" cy="338554"/>
          </a:xfrm>
          <a:prstGeom prst="rect">
            <a:avLst/>
          </a:prstGeom>
        </p:spPr>
        <p:txBody>
          <a:bodyPr wrap="none">
            <a:spAutoFit/>
          </a:bodyPr>
          <a:lstStyle/>
          <a:p>
            <a:r>
              <a:rPr lang="en-US" sz="1600" dirty="0">
                <a:latin typeface="Arial Black" panose="020B0A04020102020204" pitchFamily="34" charset="0"/>
              </a:rPr>
              <a:t>Doctrine and Covenants 50:41-46. </a:t>
            </a:r>
          </a:p>
        </p:txBody>
      </p:sp>
      <p:sp>
        <p:nvSpPr>
          <p:cNvPr id="2" name="Rectangle 1">
            <a:extLst>
              <a:ext uri="{FF2B5EF4-FFF2-40B4-BE49-F238E27FC236}">
                <a16:creationId xmlns:a16="http://schemas.microsoft.com/office/drawing/2014/main" id="{80024ABA-1879-43D4-94D2-DDD6573FFBA1}"/>
              </a:ext>
            </a:extLst>
          </p:cNvPr>
          <p:cNvSpPr/>
          <p:nvPr/>
        </p:nvSpPr>
        <p:spPr>
          <a:xfrm>
            <a:off x="1134793" y="1229528"/>
            <a:ext cx="9321172" cy="2308324"/>
          </a:xfrm>
          <a:prstGeom prst="rect">
            <a:avLst/>
          </a:prstGeom>
        </p:spPr>
        <p:txBody>
          <a:bodyPr wrap="square">
            <a:spAutoFit/>
          </a:bodyPr>
          <a:lstStyle/>
          <a:p>
            <a:pPr algn="just" fontAlgn="base"/>
            <a:r>
              <a:rPr lang="en-US" sz="1600" b="1" dirty="0">
                <a:latin typeface="Palatino"/>
              </a:rPr>
              <a:t>41 </a:t>
            </a:r>
            <a:r>
              <a:rPr lang="en-US" sz="1600" dirty="0">
                <a:latin typeface="Palatino"/>
              </a:rPr>
              <a:t>Fear not, little children, for you are mine, and I have overcome the world, and you are of them that my Father hath given me;</a:t>
            </a:r>
          </a:p>
          <a:p>
            <a:pPr algn="just" fontAlgn="base"/>
            <a:r>
              <a:rPr lang="en-US" sz="1600" b="1" dirty="0">
                <a:latin typeface="Palatino"/>
              </a:rPr>
              <a:t>42 </a:t>
            </a:r>
            <a:r>
              <a:rPr lang="en-US" sz="1600" dirty="0">
                <a:latin typeface="Palatino"/>
              </a:rPr>
              <a:t>And none of them that my Father hath given me shall be lost.</a:t>
            </a:r>
          </a:p>
          <a:p>
            <a:pPr algn="just" fontAlgn="base"/>
            <a:r>
              <a:rPr lang="en-US" sz="1600" b="1" dirty="0">
                <a:latin typeface="Palatino"/>
              </a:rPr>
              <a:t>43 </a:t>
            </a:r>
            <a:r>
              <a:rPr lang="en-US" sz="1600" dirty="0">
                <a:latin typeface="Palatino"/>
              </a:rPr>
              <a:t>And the Father and I are one. I am in the Father and the Father in me; and inasmuch as ye have received me, ye are in me and I in you.</a:t>
            </a:r>
          </a:p>
          <a:p>
            <a:pPr algn="just" fontAlgn="base"/>
            <a:r>
              <a:rPr lang="en-US" sz="1600" b="1" dirty="0">
                <a:latin typeface="Palatino"/>
              </a:rPr>
              <a:t>44 </a:t>
            </a:r>
            <a:r>
              <a:rPr lang="en-US" sz="1600" dirty="0">
                <a:latin typeface="Palatino"/>
              </a:rPr>
              <a:t>Wherefore, I am in your midst, and I am the good shepherd, and the stone of Israel. He that buildeth upon this rock shall never fall.</a:t>
            </a:r>
          </a:p>
          <a:p>
            <a:pPr algn="just" fontAlgn="base"/>
            <a:r>
              <a:rPr lang="en-US" sz="1600" b="1" dirty="0">
                <a:latin typeface="Palatino"/>
              </a:rPr>
              <a:t>45 </a:t>
            </a:r>
            <a:r>
              <a:rPr lang="en-US" sz="1600" dirty="0">
                <a:latin typeface="Palatino"/>
              </a:rPr>
              <a:t>And the day cometh that you shall hear my voice and see me, and know that I am.</a:t>
            </a:r>
          </a:p>
          <a:p>
            <a:pPr algn="just" fontAlgn="base"/>
            <a:r>
              <a:rPr lang="en-US" sz="1600" b="1" dirty="0">
                <a:latin typeface="Palatino"/>
              </a:rPr>
              <a:t>46 </a:t>
            </a:r>
            <a:r>
              <a:rPr lang="en-US" sz="1600" dirty="0">
                <a:latin typeface="Palatino"/>
              </a:rPr>
              <a:t>Watch, therefore, that ye may be ready. Even so. Amen.</a:t>
            </a:r>
            <a:endParaRPr lang="en-US" sz="1600" b="0" i="0" dirty="0">
              <a:effectLst/>
              <a:latin typeface="Palatino"/>
            </a:endParaRPr>
          </a:p>
        </p:txBody>
      </p:sp>
      <p:sp>
        <p:nvSpPr>
          <p:cNvPr id="5" name="Rectangle 4">
            <a:extLst>
              <a:ext uri="{FF2B5EF4-FFF2-40B4-BE49-F238E27FC236}">
                <a16:creationId xmlns:a16="http://schemas.microsoft.com/office/drawing/2014/main" id="{D562D77F-7A0E-4A8E-B7CA-5ACCD3B3FC34}"/>
              </a:ext>
            </a:extLst>
          </p:cNvPr>
          <p:cNvSpPr/>
          <p:nvPr/>
        </p:nvSpPr>
        <p:spPr>
          <a:xfrm>
            <a:off x="1134792" y="3553240"/>
            <a:ext cx="9321171"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does it mean to you when the Lord says, “You are mine”? How can this assurance help us to “fear not”?</a:t>
            </a:r>
          </a:p>
        </p:txBody>
      </p:sp>
      <p:sp>
        <p:nvSpPr>
          <p:cNvPr id="6" name="Rectangle 5">
            <a:extLst>
              <a:ext uri="{FF2B5EF4-FFF2-40B4-BE49-F238E27FC236}">
                <a16:creationId xmlns:a16="http://schemas.microsoft.com/office/drawing/2014/main" id="{F5C92661-A274-48EB-9A1D-1DFB99D49CAC}"/>
              </a:ext>
            </a:extLst>
          </p:cNvPr>
          <p:cNvSpPr/>
          <p:nvPr/>
        </p:nvSpPr>
        <p:spPr>
          <a:xfrm>
            <a:off x="1134792" y="4214959"/>
            <a:ext cx="6814686"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other promises in these verses are meaningful to you?</a:t>
            </a:r>
          </a:p>
        </p:txBody>
      </p:sp>
    </p:spTree>
    <p:extLst>
      <p:ext uri="{BB962C8B-B14F-4D97-AF65-F5344CB8AC3E}">
        <p14:creationId xmlns:p14="http://schemas.microsoft.com/office/powerpoint/2010/main" val="367884533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sp>
        <p:nvSpPr>
          <p:cNvPr id="3" name="Rectangle 2">
            <a:extLst>
              <a:ext uri="{FF2B5EF4-FFF2-40B4-BE49-F238E27FC236}">
                <a16:creationId xmlns:a16="http://schemas.microsoft.com/office/drawing/2014/main" id="{A45A8041-F84B-4507-A449-C607E8B54304}"/>
              </a:ext>
            </a:extLst>
          </p:cNvPr>
          <p:cNvSpPr/>
          <p:nvPr/>
        </p:nvSpPr>
        <p:spPr>
          <a:xfrm>
            <a:off x="3207053" y="2782669"/>
            <a:ext cx="5777893" cy="646331"/>
          </a:xfrm>
          <a:prstGeom prst="rect">
            <a:avLst/>
          </a:prstGeom>
        </p:spPr>
        <p:txBody>
          <a:bodyPr wrap="square">
            <a:spAutoFit/>
          </a:bodyPr>
          <a:lstStyle/>
          <a:p>
            <a:pPr algn="just"/>
            <a:r>
              <a:rPr lang="en-US" sz="3600" b="1" dirty="0">
                <a:solidFill>
                  <a:schemeClr val="tx1">
                    <a:lumMod val="95000"/>
                    <a:lumOff val="5000"/>
                  </a:schemeClr>
                </a:solidFill>
                <a:effectLst>
                  <a:outerShdw blurRad="38100" dist="38100" dir="2700000" algn="tl">
                    <a:srgbClr val="000000">
                      <a:alpha val="43137"/>
                    </a:srgbClr>
                  </a:outerShdw>
                </a:effectLst>
                <a:latin typeface="Franklin Gothic Medium" panose="020B0603020102020204" pitchFamily="34" charset="0"/>
                <a:ea typeface="Microsoft JhengHei" panose="020B0604030504040204" pitchFamily="34" charset="-120"/>
              </a:rPr>
              <a:t>Doctrine and Covenants 50.</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sp>
        <p:nvSpPr>
          <p:cNvPr id="2" name="Rectangle 1">
            <a:extLst>
              <a:ext uri="{FF2B5EF4-FFF2-40B4-BE49-F238E27FC236}">
                <a16:creationId xmlns:a16="http://schemas.microsoft.com/office/drawing/2014/main" id="{3EE48D85-9185-46EF-BF06-C05184C3840E}"/>
              </a:ext>
            </a:extLst>
          </p:cNvPr>
          <p:cNvSpPr/>
          <p:nvPr/>
        </p:nvSpPr>
        <p:spPr>
          <a:xfrm>
            <a:off x="3405808" y="2274838"/>
            <a:ext cx="5380383" cy="1754326"/>
          </a:xfrm>
          <a:prstGeom prst="rect">
            <a:avLst/>
          </a:prstGeom>
        </p:spPr>
        <p:txBody>
          <a:bodyPr wrap="square">
            <a:spAutoFit/>
          </a:bodyPr>
          <a:lstStyle/>
          <a:p>
            <a:pPr algn="ctr"/>
            <a:r>
              <a:rPr lang="en-US" sz="3600" dirty="0">
                <a:latin typeface="Bahnschrift SemiBold SemiConden" panose="020B0502040204020203" pitchFamily="34" charset="0"/>
              </a:rPr>
              <a:t>“The Lord warns the elders of the Church about false spirits”</a:t>
            </a:r>
          </a:p>
        </p:txBody>
      </p:sp>
      <p:sp>
        <p:nvSpPr>
          <p:cNvPr id="6" name="Rectangle 5">
            <a:extLst>
              <a:ext uri="{FF2B5EF4-FFF2-40B4-BE49-F238E27FC236}">
                <a16:creationId xmlns:a16="http://schemas.microsoft.com/office/drawing/2014/main" id="{E4A6298B-D5E0-43DB-9FF4-B6CD0803E3CB}"/>
              </a:ext>
            </a:extLst>
          </p:cNvPr>
          <p:cNvSpPr/>
          <p:nvPr/>
        </p:nvSpPr>
        <p:spPr>
          <a:xfrm>
            <a:off x="1293934" y="890974"/>
            <a:ext cx="4120615" cy="369332"/>
          </a:xfrm>
          <a:prstGeom prst="rect">
            <a:avLst/>
          </a:prstGeom>
        </p:spPr>
        <p:txBody>
          <a:bodyPr wrap="none">
            <a:spAutoFit/>
          </a:bodyPr>
          <a:lstStyle/>
          <a:p>
            <a:r>
              <a:rPr lang="en-US" dirty="0">
                <a:latin typeface="Arial Black" panose="020B0A04020102020204" pitchFamily="34" charset="0"/>
              </a:rPr>
              <a:t>Doctrine and Covenants 50:1-9.</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sp>
        <p:nvSpPr>
          <p:cNvPr id="2" name="Rectangle 1">
            <a:extLst>
              <a:ext uri="{FF2B5EF4-FFF2-40B4-BE49-F238E27FC236}">
                <a16:creationId xmlns:a16="http://schemas.microsoft.com/office/drawing/2014/main" id="{60CB95D8-3B47-4813-B608-B380B5498F21}"/>
              </a:ext>
            </a:extLst>
          </p:cNvPr>
          <p:cNvSpPr/>
          <p:nvPr/>
        </p:nvSpPr>
        <p:spPr>
          <a:xfrm>
            <a:off x="1378226" y="1078253"/>
            <a:ext cx="8998226"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How would you feel? What do you think would happen to the Spirit under such circumstances?</a:t>
            </a:r>
          </a:p>
        </p:txBody>
      </p:sp>
      <p:sp>
        <p:nvSpPr>
          <p:cNvPr id="8" name="Rectangle 7">
            <a:extLst>
              <a:ext uri="{FF2B5EF4-FFF2-40B4-BE49-F238E27FC236}">
                <a16:creationId xmlns:a16="http://schemas.microsoft.com/office/drawing/2014/main" id="{D33A847D-E1A2-4404-A1CC-60EE52417696}"/>
              </a:ext>
            </a:extLst>
          </p:cNvPr>
          <p:cNvSpPr/>
          <p:nvPr/>
        </p:nvSpPr>
        <p:spPr>
          <a:xfrm>
            <a:off x="1378226" y="1911863"/>
            <a:ext cx="4120615" cy="369332"/>
          </a:xfrm>
          <a:prstGeom prst="rect">
            <a:avLst/>
          </a:prstGeom>
        </p:spPr>
        <p:txBody>
          <a:bodyPr wrap="none">
            <a:spAutoFit/>
          </a:bodyPr>
          <a:lstStyle/>
          <a:p>
            <a:r>
              <a:rPr lang="en-US" dirty="0">
                <a:latin typeface="Arial Black" panose="020B0A04020102020204" pitchFamily="34" charset="0"/>
              </a:rPr>
              <a:t>Doctrine and Covenants 50:1-3.</a:t>
            </a:r>
          </a:p>
        </p:txBody>
      </p:sp>
      <p:sp>
        <p:nvSpPr>
          <p:cNvPr id="3" name="Rectangle 2">
            <a:extLst>
              <a:ext uri="{FF2B5EF4-FFF2-40B4-BE49-F238E27FC236}">
                <a16:creationId xmlns:a16="http://schemas.microsoft.com/office/drawing/2014/main" id="{1FC38C80-67BA-443E-8E06-6BF26C9606ED}"/>
              </a:ext>
            </a:extLst>
          </p:cNvPr>
          <p:cNvSpPr/>
          <p:nvPr/>
        </p:nvSpPr>
        <p:spPr>
          <a:xfrm>
            <a:off x="1378226" y="4505489"/>
            <a:ext cx="4455066"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was the source of this influence?</a:t>
            </a:r>
          </a:p>
        </p:txBody>
      </p:sp>
      <p:sp>
        <p:nvSpPr>
          <p:cNvPr id="4" name="Rectangle 3">
            <a:extLst>
              <a:ext uri="{FF2B5EF4-FFF2-40B4-BE49-F238E27FC236}">
                <a16:creationId xmlns:a16="http://schemas.microsoft.com/office/drawing/2014/main" id="{B60E4FBB-0874-4FB6-B19A-3C1C8D48925F}"/>
              </a:ext>
            </a:extLst>
          </p:cNvPr>
          <p:cNvSpPr/>
          <p:nvPr/>
        </p:nvSpPr>
        <p:spPr>
          <a:xfrm>
            <a:off x="1378226" y="4883124"/>
            <a:ext cx="4993675"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Why did Satan want to deceive the Saints? </a:t>
            </a:r>
          </a:p>
        </p:txBody>
      </p:sp>
      <p:sp>
        <p:nvSpPr>
          <p:cNvPr id="5" name="Rectangle 4">
            <a:extLst>
              <a:ext uri="{FF2B5EF4-FFF2-40B4-BE49-F238E27FC236}">
                <a16:creationId xmlns:a16="http://schemas.microsoft.com/office/drawing/2014/main" id="{90927411-5507-47BC-9095-4EF70F23CC85}"/>
              </a:ext>
            </a:extLst>
          </p:cNvPr>
          <p:cNvSpPr/>
          <p:nvPr/>
        </p:nvSpPr>
        <p:spPr>
          <a:xfrm>
            <a:off x="1378226" y="2281195"/>
            <a:ext cx="8998226" cy="2031325"/>
          </a:xfrm>
          <a:prstGeom prst="rect">
            <a:avLst/>
          </a:prstGeom>
        </p:spPr>
        <p:txBody>
          <a:bodyPr wrap="square">
            <a:spAutoFit/>
          </a:bodyPr>
          <a:lstStyle/>
          <a:p>
            <a:pPr algn="just" fontAlgn="base"/>
            <a:r>
              <a:rPr lang="en-US" b="1" dirty="0">
                <a:latin typeface="Palatino"/>
              </a:rPr>
              <a:t>1 </a:t>
            </a:r>
            <a:r>
              <a:rPr lang="en-US" dirty="0">
                <a:latin typeface="Palatino"/>
              </a:rPr>
              <a:t>Hearken, O ye elders of my church, and give ear to the voice of the living God; and attend to the words of wisdom which shall be given unto you, according as ye have asked and are agreed as touching the church, and the spirits which have gone abroad in the earth.</a:t>
            </a:r>
          </a:p>
          <a:p>
            <a:pPr algn="just" fontAlgn="base"/>
            <a:r>
              <a:rPr lang="en-US" b="1" dirty="0">
                <a:latin typeface="Palatino"/>
              </a:rPr>
              <a:t>2 </a:t>
            </a:r>
            <a:r>
              <a:rPr lang="en-US" dirty="0">
                <a:latin typeface="Palatino"/>
              </a:rPr>
              <a:t>Behold, verily I say unto you, that there are many spirits which are false spirits, which have gone forth in the earth, deceiving the world.</a:t>
            </a:r>
          </a:p>
          <a:p>
            <a:pPr algn="just" fontAlgn="base"/>
            <a:r>
              <a:rPr lang="en-US" b="1" dirty="0">
                <a:latin typeface="Palatino"/>
              </a:rPr>
              <a:t>3 </a:t>
            </a:r>
            <a:r>
              <a:rPr lang="en-US" dirty="0">
                <a:latin typeface="Palatino"/>
              </a:rPr>
              <a:t>And also Satan hath sought to deceive you, that he might overthrow you.</a:t>
            </a:r>
            <a:endParaRPr lang="en-US" b="0" i="0" dirty="0">
              <a:effectLst/>
              <a:latin typeface="Palatino"/>
            </a:endParaRP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sp>
        <p:nvSpPr>
          <p:cNvPr id="4" name="Rectangle 3">
            <a:extLst>
              <a:ext uri="{FF2B5EF4-FFF2-40B4-BE49-F238E27FC236}">
                <a16:creationId xmlns:a16="http://schemas.microsoft.com/office/drawing/2014/main" id="{7E7D408F-B438-451F-8DA7-6BC809184528}"/>
              </a:ext>
            </a:extLst>
          </p:cNvPr>
          <p:cNvSpPr/>
          <p:nvPr/>
        </p:nvSpPr>
        <p:spPr>
          <a:xfrm>
            <a:off x="1136374" y="1000958"/>
            <a:ext cx="4120615" cy="369332"/>
          </a:xfrm>
          <a:prstGeom prst="rect">
            <a:avLst/>
          </a:prstGeom>
        </p:spPr>
        <p:txBody>
          <a:bodyPr wrap="none">
            <a:spAutoFit/>
          </a:bodyPr>
          <a:lstStyle/>
          <a:p>
            <a:r>
              <a:rPr lang="en-US" dirty="0">
                <a:latin typeface="Arial Black" panose="020B0A04020102020204" pitchFamily="34" charset="0"/>
              </a:rPr>
              <a:t>Doctrine and Covenants 50:4-9.</a:t>
            </a:r>
          </a:p>
        </p:txBody>
      </p:sp>
      <p:sp>
        <p:nvSpPr>
          <p:cNvPr id="2" name="Rectangle 1">
            <a:extLst>
              <a:ext uri="{FF2B5EF4-FFF2-40B4-BE49-F238E27FC236}">
                <a16:creationId xmlns:a16="http://schemas.microsoft.com/office/drawing/2014/main" id="{1A606DF7-B754-4843-AE80-309BD064D240}"/>
              </a:ext>
            </a:extLst>
          </p:cNvPr>
          <p:cNvSpPr/>
          <p:nvPr/>
        </p:nvSpPr>
        <p:spPr>
          <a:xfrm>
            <a:off x="1136374" y="1260306"/>
            <a:ext cx="9285098" cy="2800767"/>
          </a:xfrm>
          <a:prstGeom prst="rect">
            <a:avLst/>
          </a:prstGeom>
        </p:spPr>
        <p:txBody>
          <a:bodyPr wrap="square">
            <a:spAutoFit/>
          </a:bodyPr>
          <a:lstStyle/>
          <a:p>
            <a:pPr algn="just" fontAlgn="base"/>
            <a:r>
              <a:rPr lang="en-US" sz="1600" b="1" dirty="0">
                <a:latin typeface="Palatino"/>
              </a:rPr>
              <a:t>4 </a:t>
            </a:r>
            <a:r>
              <a:rPr lang="en-US" sz="1600" dirty="0">
                <a:latin typeface="Palatino"/>
              </a:rPr>
              <a:t>Behold, I, the Lord, have looked upon you, and have seen abominations in the church that profess my name.</a:t>
            </a:r>
          </a:p>
          <a:p>
            <a:pPr algn="just" fontAlgn="base"/>
            <a:r>
              <a:rPr lang="en-US" sz="1600" b="1" dirty="0">
                <a:latin typeface="Palatino"/>
              </a:rPr>
              <a:t>5 </a:t>
            </a:r>
            <a:r>
              <a:rPr lang="en-US" sz="1600" dirty="0">
                <a:latin typeface="Palatino"/>
              </a:rPr>
              <a:t>But blessed are they who are faithful and endure, whether in life or in death, for they shall inherit eternal life.</a:t>
            </a:r>
          </a:p>
          <a:p>
            <a:pPr algn="just" fontAlgn="base"/>
            <a:r>
              <a:rPr lang="en-US" sz="1600" b="1" dirty="0">
                <a:latin typeface="Palatino"/>
              </a:rPr>
              <a:t>6 </a:t>
            </a:r>
            <a:r>
              <a:rPr lang="en-US" sz="1600" dirty="0">
                <a:latin typeface="Palatino"/>
              </a:rPr>
              <a:t>But wo unto them that are deceivers and hypocrites, for, thus saith the Lord, I will bring them to judgment.</a:t>
            </a:r>
          </a:p>
          <a:p>
            <a:pPr algn="just" fontAlgn="base"/>
            <a:r>
              <a:rPr lang="en-US" sz="1600" b="1" dirty="0">
                <a:latin typeface="Palatino"/>
              </a:rPr>
              <a:t>7 </a:t>
            </a:r>
            <a:r>
              <a:rPr lang="en-US" sz="1600" dirty="0">
                <a:latin typeface="Palatino"/>
              </a:rPr>
              <a:t>Behold, verily I say unto you, there are hypocrites among you, who have deceived some, which has given the adversary power; but behold such shall be reclaimed;</a:t>
            </a:r>
          </a:p>
          <a:p>
            <a:pPr algn="just" fontAlgn="base"/>
            <a:r>
              <a:rPr lang="en-US" sz="1600" b="1" dirty="0">
                <a:latin typeface="Palatino"/>
              </a:rPr>
              <a:t>8 </a:t>
            </a:r>
            <a:r>
              <a:rPr lang="en-US" sz="1600" dirty="0">
                <a:latin typeface="Palatino"/>
              </a:rPr>
              <a:t>But the hypocrites shall be detected and shall be cut off, either in life or in death, even as I will; and wo unto them who are cut off from my church, for the same are overcome of the world.</a:t>
            </a:r>
          </a:p>
          <a:p>
            <a:pPr algn="just" fontAlgn="base"/>
            <a:r>
              <a:rPr lang="en-US" sz="1600" b="1" dirty="0">
                <a:latin typeface="Palatino"/>
              </a:rPr>
              <a:t>9 </a:t>
            </a:r>
            <a:r>
              <a:rPr lang="en-US" sz="1600" dirty="0">
                <a:latin typeface="Palatino"/>
              </a:rPr>
              <a:t>Wherefore, let every man beware lest he do that which is not in truth and righteousness before me.</a:t>
            </a:r>
            <a:endParaRPr lang="en-US" sz="1600" b="0" i="0" dirty="0">
              <a:effectLst/>
              <a:latin typeface="Palatino"/>
            </a:endParaRPr>
          </a:p>
        </p:txBody>
      </p:sp>
      <p:sp>
        <p:nvSpPr>
          <p:cNvPr id="3" name="Rectangle 2">
            <a:extLst>
              <a:ext uri="{FF2B5EF4-FFF2-40B4-BE49-F238E27FC236}">
                <a16:creationId xmlns:a16="http://schemas.microsoft.com/office/drawing/2014/main" id="{ED662DC9-AE93-4CC7-9018-F216A59F9E4F}"/>
              </a:ext>
            </a:extLst>
          </p:cNvPr>
          <p:cNvSpPr/>
          <p:nvPr/>
        </p:nvSpPr>
        <p:spPr>
          <a:xfrm>
            <a:off x="1136374" y="4107239"/>
            <a:ext cx="8125414"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words did the Lord use to describe some members of the Church at this time? </a:t>
            </a:r>
          </a:p>
        </p:txBody>
      </p:sp>
      <p:sp>
        <p:nvSpPr>
          <p:cNvPr id="6" name="Rectangle 5">
            <a:extLst>
              <a:ext uri="{FF2B5EF4-FFF2-40B4-BE49-F238E27FC236}">
                <a16:creationId xmlns:a16="http://schemas.microsoft.com/office/drawing/2014/main" id="{71CF4C27-4817-49BE-A107-6B1FB1079C6E}"/>
              </a:ext>
            </a:extLst>
          </p:cNvPr>
          <p:cNvSpPr/>
          <p:nvPr/>
        </p:nvSpPr>
        <p:spPr>
          <a:xfrm>
            <a:off x="1136374" y="4799736"/>
            <a:ext cx="7967286"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What is a hypocrite? How can hypocrisy give power to the adversary?</a:t>
            </a:r>
          </a:p>
        </p:txBody>
      </p:sp>
      <p:sp>
        <p:nvSpPr>
          <p:cNvPr id="7" name="Rectangle 6">
            <a:extLst>
              <a:ext uri="{FF2B5EF4-FFF2-40B4-BE49-F238E27FC236}">
                <a16:creationId xmlns:a16="http://schemas.microsoft.com/office/drawing/2014/main" id="{08DA296C-D951-4376-97FB-FF95B7FF0951}"/>
              </a:ext>
            </a:extLst>
          </p:cNvPr>
          <p:cNvSpPr/>
          <p:nvPr/>
        </p:nvSpPr>
        <p:spPr>
          <a:xfrm>
            <a:off x="1136374" y="5228362"/>
            <a:ext cx="5865708"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did the Lord say would happen to hypocrites?</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sp>
        <p:nvSpPr>
          <p:cNvPr id="2" name="Rectangle 1">
            <a:extLst>
              <a:ext uri="{FF2B5EF4-FFF2-40B4-BE49-F238E27FC236}">
                <a16:creationId xmlns:a16="http://schemas.microsoft.com/office/drawing/2014/main" id="{AF297E2D-2E53-4DCE-A4BD-8C992B52DC9F}"/>
              </a:ext>
            </a:extLst>
          </p:cNvPr>
          <p:cNvSpPr/>
          <p:nvPr/>
        </p:nvSpPr>
        <p:spPr>
          <a:xfrm>
            <a:off x="3048000" y="2551837"/>
            <a:ext cx="6096000" cy="1754326"/>
          </a:xfrm>
          <a:prstGeom prst="rect">
            <a:avLst/>
          </a:prstGeom>
        </p:spPr>
        <p:txBody>
          <a:bodyPr>
            <a:spAutoFit/>
          </a:bodyPr>
          <a:lstStyle/>
          <a:p>
            <a:pPr algn="ctr"/>
            <a:r>
              <a:rPr lang="en-US" sz="3600" dirty="0">
                <a:latin typeface="Bahnschrift SemiBold SemiConden" panose="020B0502040204020203" pitchFamily="34" charset="0"/>
              </a:rPr>
              <a:t>“Priesthood holders are instructed how to teach and learn by the Spirit”</a:t>
            </a:r>
          </a:p>
        </p:txBody>
      </p:sp>
      <p:sp>
        <p:nvSpPr>
          <p:cNvPr id="12" name="Rectangle 11">
            <a:extLst>
              <a:ext uri="{FF2B5EF4-FFF2-40B4-BE49-F238E27FC236}">
                <a16:creationId xmlns:a16="http://schemas.microsoft.com/office/drawing/2014/main" id="{5C12222C-D90D-436A-AAB0-33C37EA255D0}"/>
              </a:ext>
            </a:extLst>
          </p:cNvPr>
          <p:cNvSpPr/>
          <p:nvPr/>
        </p:nvSpPr>
        <p:spPr>
          <a:xfrm>
            <a:off x="1293934" y="890974"/>
            <a:ext cx="4428392" cy="369332"/>
          </a:xfrm>
          <a:prstGeom prst="rect">
            <a:avLst/>
          </a:prstGeom>
        </p:spPr>
        <p:txBody>
          <a:bodyPr wrap="none">
            <a:spAutoFit/>
          </a:bodyPr>
          <a:lstStyle/>
          <a:p>
            <a:r>
              <a:rPr lang="en-US" dirty="0">
                <a:latin typeface="Arial Black" panose="020B0A04020102020204" pitchFamily="34" charset="0"/>
              </a:rPr>
              <a:t>Doctrine and Covenants 50:10-36.</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B1EC47B0-A8D7-441A-9707-CD4C564BF5E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sp>
        <p:nvSpPr>
          <p:cNvPr id="3" name="Rectangle 2">
            <a:extLst>
              <a:ext uri="{FF2B5EF4-FFF2-40B4-BE49-F238E27FC236}">
                <a16:creationId xmlns:a16="http://schemas.microsoft.com/office/drawing/2014/main" id="{489CE80E-23C2-4DD1-9AE4-3EBAC76D8F7A}"/>
              </a:ext>
            </a:extLst>
          </p:cNvPr>
          <p:cNvSpPr/>
          <p:nvPr/>
        </p:nvSpPr>
        <p:spPr>
          <a:xfrm>
            <a:off x="3177988" y="1048871"/>
            <a:ext cx="5836024" cy="83371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What is required to be an effective teacher of the gospel? </a:t>
            </a:r>
          </a:p>
          <a:p>
            <a:pPr algn="ctr"/>
            <a:r>
              <a:rPr lang="en-US" dirty="0"/>
              <a:t>What is required to be an effective learner of the gospel?</a:t>
            </a:r>
          </a:p>
        </p:txBody>
      </p:sp>
      <p:sp>
        <p:nvSpPr>
          <p:cNvPr id="11" name="Rectangle 10">
            <a:extLst>
              <a:ext uri="{FF2B5EF4-FFF2-40B4-BE49-F238E27FC236}">
                <a16:creationId xmlns:a16="http://schemas.microsoft.com/office/drawing/2014/main" id="{761FCF7E-CC18-4360-B920-E34E8B790A65}"/>
              </a:ext>
            </a:extLst>
          </p:cNvPr>
          <p:cNvSpPr/>
          <p:nvPr/>
        </p:nvSpPr>
        <p:spPr>
          <a:xfrm>
            <a:off x="1065334" y="2033974"/>
            <a:ext cx="4428392" cy="369332"/>
          </a:xfrm>
          <a:prstGeom prst="rect">
            <a:avLst/>
          </a:prstGeom>
        </p:spPr>
        <p:txBody>
          <a:bodyPr wrap="none">
            <a:spAutoFit/>
          </a:bodyPr>
          <a:lstStyle/>
          <a:p>
            <a:r>
              <a:rPr lang="en-US" dirty="0">
                <a:latin typeface="Arial Black" panose="020B0A04020102020204" pitchFamily="34" charset="0"/>
              </a:rPr>
              <a:t>Doctrine and Covenants 50:13-20.</a:t>
            </a:r>
          </a:p>
        </p:txBody>
      </p:sp>
      <p:sp>
        <p:nvSpPr>
          <p:cNvPr id="4" name="Rectangle 3">
            <a:extLst>
              <a:ext uri="{FF2B5EF4-FFF2-40B4-BE49-F238E27FC236}">
                <a16:creationId xmlns:a16="http://schemas.microsoft.com/office/drawing/2014/main" id="{4B597933-487E-4DBE-B946-428F92C2D0B3}"/>
              </a:ext>
            </a:extLst>
          </p:cNvPr>
          <p:cNvSpPr/>
          <p:nvPr/>
        </p:nvSpPr>
        <p:spPr>
          <a:xfrm>
            <a:off x="1065333" y="2336071"/>
            <a:ext cx="9235113" cy="3046988"/>
          </a:xfrm>
          <a:prstGeom prst="rect">
            <a:avLst/>
          </a:prstGeom>
        </p:spPr>
        <p:txBody>
          <a:bodyPr wrap="square">
            <a:spAutoFit/>
          </a:bodyPr>
          <a:lstStyle/>
          <a:p>
            <a:pPr algn="just" fontAlgn="base"/>
            <a:r>
              <a:rPr lang="en-US" sz="1600" b="1" dirty="0">
                <a:latin typeface="Palatino"/>
              </a:rPr>
              <a:t>13 </a:t>
            </a:r>
            <a:r>
              <a:rPr lang="en-US" sz="1600" dirty="0">
                <a:latin typeface="Palatino"/>
              </a:rPr>
              <a:t>Wherefore, I the Lord ask you this question—unto what were ye ordained?</a:t>
            </a:r>
          </a:p>
          <a:p>
            <a:pPr algn="just" fontAlgn="base"/>
            <a:r>
              <a:rPr lang="en-US" sz="1600" b="1" dirty="0">
                <a:latin typeface="Palatino"/>
              </a:rPr>
              <a:t>14 </a:t>
            </a:r>
            <a:r>
              <a:rPr lang="en-US" sz="1600" dirty="0">
                <a:latin typeface="Palatino"/>
              </a:rPr>
              <a:t>To preach my gospel by the Spirit, even the Comforter which was sent forth to teach the truth.</a:t>
            </a:r>
          </a:p>
          <a:p>
            <a:pPr algn="just" fontAlgn="base"/>
            <a:r>
              <a:rPr lang="en-US" sz="1600" b="1" dirty="0">
                <a:latin typeface="Palatino"/>
              </a:rPr>
              <a:t>15 </a:t>
            </a:r>
            <a:r>
              <a:rPr lang="en-US" sz="1600" dirty="0">
                <a:latin typeface="Palatino"/>
              </a:rPr>
              <a:t>And then received ye spirits which ye could not understand, and received them to be of God; and in this are ye justified?</a:t>
            </a:r>
          </a:p>
          <a:p>
            <a:pPr algn="just" fontAlgn="base"/>
            <a:r>
              <a:rPr lang="en-US" sz="1600" b="1" dirty="0">
                <a:latin typeface="Palatino"/>
              </a:rPr>
              <a:t>16 </a:t>
            </a:r>
            <a:r>
              <a:rPr lang="en-US" sz="1600" dirty="0">
                <a:latin typeface="Palatino"/>
              </a:rPr>
              <a:t>Behold ye shall answer this question yourselves; nevertheless, I will be merciful unto you; he that is weak among you hereafter shall be made strong.</a:t>
            </a:r>
          </a:p>
          <a:p>
            <a:pPr algn="just" fontAlgn="base"/>
            <a:r>
              <a:rPr lang="en-US" sz="1600" b="1" dirty="0">
                <a:latin typeface="Palatino"/>
              </a:rPr>
              <a:t>17 </a:t>
            </a:r>
            <a:r>
              <a:rPr lang="en-US" sz="1600" dirty="0">
                <a:latin typeface="Palatino"/>
              </a:rPr>
              <a:t>Verily I say unto you, he that is ordained of me and sent forth to preach the word of truth by the Comforter, in the Spirit of truth, doth he preach it by the Spirit of truth or some other way?</a:t>
            </a:r>
          </a:p>
          <a:p>
            <a:pPr algn="just" fontAlgn="base"/>
            <a:r>
              <a:rPr lang="en-US" sz="1600" b="1" dirty="0">
                <a:latin typeface="Palatino"/>
              </a:rPr>
              <a:t>18 </a:t>
            </a:r>
            <a:r>
              <a:rPr lang="en-US" sz="1600" dirty="0">
                <a:latin typeface="Palatino"/>
              </a:rPr>
              <a:t>And if it be by some other way it is not of God.</a:t>
            </a:r>
          </a:p>
          <a:p>
            <a:pPr algn="just" fontAlgn="base"/>
            <a:r>
              <a:rPr lang="en-US" sz="1600" b="1" dirty="0">
                <a:latin typeface="Palatino"/>
              </a:rPr>
              <a:t>19 </a:t>
            </a:r>
            <a:r>
              <a:rPr lang="en-US" sz="1600" dirty="0">
                <a:latin typeface="Palatino"/>
              </a:rPr>
              <a:t>And again, he that receiveth the word of truth, doth he receive it by the Spirit of truth or some other way?</a:t>
            </a:r>
          </a:p>
          <a:p>
            <a:pPr algn="just" fontAlgn="base"/>
            <a:r>
              <a:rPr lang="en-US" sz="1600" b="1" dirty="0">
                <a:latin typeface="Palatino"/>
              </a:rPr>
              <a:t>20 </a:t>
            </a:r>
            <a:r>
              <a:rPr lang="en-US" sz="1600" dirty="0">
                <a:latin typeface="Palatino"/>
              </a:rPr>
              <a:t>If it be some other way it is not of God.</a:t>
            </a:r>
            <a:endParaRPr lang="en-US" sz="1600" b="0" i="0" dirty="0">
              <a:effectLst/>
              <a:latin typeface="Palatino"/>
            </a:endParaRP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sp>
        <p:nvSpPr>
          <p:cNvPr id="3" name="Rectangle 2">
            <a:extLst>
              <a:ext uri="{FF2B5EF4-FFF2-40B4-BE49-F238E27FC236}">
                <a16:creationId xmlns:a16="http://schemas.microsoft.com/office/drawing/2014/main" id="{C07B95A8-FBA5-4B65-B18F-2EC8C6883E00}"/>
              </a:ext>
            </a:extLst>
          </p:cNvPr>
          <p:cNvSpPr/>
          <p:nvPr/>
        </p:nvSpPr>
        <p:spPr>
          <a:xfrm>
            <a:off x="1246094" y="890974"/>
            <a:ext cx="8583706" cy="369332"/>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element of gospel teaching and learning is repeated in these verses? </a:t>
            </a:r>
          </a:p>
        </p:txBody>
      </p:sp>
      <p:sp>
        <p:nvSpPr>
          <p:cNvPr id="5" name="Rectangle 4">
            <a:extLst>
              <a:ext uri="{FF2B5EF4-FFF2-40B4-BE49-F238E27FC236}">
                <a16:creationId xmlns:a16="http://schemas.microsoft.com/office/drawing/2014/main" id="{05B5B6A0-90C7-4772-B5FD-36AFFC725F77}"/>
              </a:ext>
            </a:extLst>
          </p:cNvPr>
          <p:cNvSpPr/>
          <p:nvPr/>
        </p:nvSpPr>
        <p:spPr>
          <a:xfrm>
            <a:off x="1246094" y="1260306"/>
            <a:ext cx="2455480" cy="369332"/>
          </a:xfrm>
          <a:prstGeom prst="rect">
            <a:avLst/>
          </a:prstGeom>
        </p:spPr>
        <p:txBody>
          <a:bodyPr wrap="none">
            <a:spAutoFit/>
          </a:bodyPr>
          <a:lstStyle/>
          <a:p>
            <a:r>
              <a:rPr lang="en-US" dirty="0"/>
              <a:t>The need for the Spirit.</a:t>
            </a:r>
          </a:p>
        </p:txBody>
      </p:sp>
      <p:sp>
        <p:nvSpPr>
          <p:cNvPr id="7" name="Rectangle 6">
            <a:extLst>
              <a:ext uri="{FF2B5EF4-FFF2-40B4-BE49-F238E27FC236}">
                <a16:creationId xmlns:a16="http://schemas.microsoft.com/office/drawing/2014/main" id="{092ACF17-DA3A-4D45-AF52-22C71942DAB0}"/>
              </a:ext>
            </a:extLst>
          </p:cNvPr>
          <p:cNvSpPr/>
          <p:nvPr/>
        </p:nvSpPr>
        <p:spPr>
          <a:xfrm>
            <a:off x="1246093" y="1730787"/>
            <a:ext cx="8866095" cy="369332"/>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roles of the Holy Ghost are mentioned in Doctrine and Covenants 50:14?</a:t>
            </a:r>
          </a:p>
        </p:txBody>
      </p:sp>
      <p:sp>
        <p:nvSpPr>
          <p:cNvPr id="8" name="Rectangle 7">
            <a:extLst>
              <a:ext uri="{FF2B5EF4-FFF2-40B4-BE49-F238E27FC236}">
                <a16:creationId xmlns:a16="http://schemas.microsoft.com/office/drawing/2014/main" id="{25922398-3A45-48D7-9F18-F37887C717C7}"/>
              </a:ext>
            </a:extLst>
          </p:cNvPr>
          <p:cNvSpPr/>
          <p:nvPr/>
        </p:nvSpPr>
        <p:spPr>
          <a:xfrm>
            <a:off x="1246093" y="2201268"/>
            <a:ext cx="7427260" cy="369332"/>
          </a:xfrm>
          <a:prstGeom prst="rect">
            <a:avLst/>
          </a:prstGeom>
        </p:spPr>
        <p:txBody>
          <a:bodyPr wrap="square">
            <a:spAutoFit/>
          </a:bodyPr>
          <a:lstStyle/>
          <a:p>
            <a:pPr algn="just"/>
            <a:r>
              <a:rPr lang="en-US" dirty="0"/>
              <a:t>The Holy Ghost is the Comforter and that the Holy Ghost teaches the truth. </a:t>
            </a:r>
          </a:p>
        </p:txBody>
      </p:sp>
      <p:sp>
        <p:nvSpPr>
          <p:cNvPr id="9" name="Rectangle 8">
            <a:extLst>
              <a:ext uri="{FF2B5EF4-FFF2-40B4-BE49-F238E27FC236}">
                <a16:creationId xmlns:a16="http://schemas.microsoft.com/office/drawing/2014/main" id="{7FF66AF4-89DD-496D-AAF1-760832ABC1F6}"/>
              </a:ext>
            </a:extLst>
          </p:cNvPr>
          <p:cNvSpPr/>
          <p:nvPr/>
        </p:nvSpPr>
        <p:spPr>
          <a:xfrm>
            <a:off x="1246093" y="2590734"/>
            <a:ext cx="855875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do you think it means to teach the gospel “by the Spirit”? (D&amp;C 50:14) </a:t>
            </a:r>
          </a:p>
        </p:txBody>
      </p:sp>
      <p:sp>
        <p:nvSpPr>
          <p:cNvPr id="10" name="Rectangle 9">
            <a:extLst>
              <a:ext uri="{FF2B5EF4-FFF2-40B4-BE49-F238E27FC236}">
                <a16:creationId xmlns:a16="http://schemas.microsoft.com/office/drawing/2014/main" id="{8DF50CB6-97F8-4C47-B604-88F9CD9096C4}"/>
              </a:ext>
            </a:extLst>
          </p:cNvPr>
          <p:cNvSpPr/>
          <p:nvPr/>
        </p:nvSpPr>
        <p:spPr>
          <a:xfrm>
            <a:off x="1246093" y="3059668"/>
            <a:ext cx="8077852"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do you think it means to teach by “some other way”? (D&amp;C 50:17)</a:t>
            </a:r>
          </a:p>
        </p:txBody>
      </p:sp>
      <p:sp>
        <p:nvSpPr>
          <p:cNvPr id="11" name="Rectangle 10">
            <a:extLst>
              <a:ext uri="{FF2B5EF4-FFF2-40B4-BE49-F238E27FC236}">
                <a16:creationId xmlns:a16="http://schemas.microsoft.com/office/drawing/2014/main" id="{3DE67EF9-1E1B-4127-AC6F-0DAAB808E18A}"/>
              </a:ext>
            </a:extLst>
          </p:cNvPr>
          <p:cNvSpPr/>
          <p:nvPr/>
        </p:nvSpPr>
        <p:spPr>
          <a:xfrm>
            <a:off x="1246092" y="3488261"/>
            <a:ext cx="8987119"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What do you think it means to “receive [the word of truth] by the Spirit of truth”? </a:t>
            </a:r>
          </a:p>
        </p:txBody>
      </p:sp>
      <p:sp>
        <p:nvSpPr>
          <p:cNvPr id="12" name="Rectangle 11">
            <a:extLst>
              <a:ext uri="{FF2B5EF4-FFF2-40B4-BE49-F238E27FC236}">
                <a16:creationId xmlns:a16="http://schemas.microsoft.com/office/drawing/2014/main" id="{DA1054C6-1006-4405-AF1D-F084CD0EA95D}"/>
              </a:ext>
            </a:extLst>
          </p:cNvPr>
          <p:cNvSpPr/>
          <p:nvPr/>
        </p:nvSpPr>
        <p:spPr>
          <a:xfrm>
            <a:off x="1246092" y="3933395"/>
            <a:ext cx="8481809"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What do you think it means to receive it by “some other way”? (D&amp;C 50:19)</a:t>
            </a:r>
          </a:p>
        </p:txBody>
      </p:sp>
      <p:sp>
        <p:nvSpPr>
          <p:cNvPr id="13" name="Rectangle 12">
            <a:extLst>
              <a:ext uri="{FF2B5EF4-FFF2-40B4-BE49-F238E27FC236}">
                <a16:creationId xmlns:a16="http://schemas.microsoft.com/office/drawing/2014/main" id="{7371011D-3544-4E90-9D86-E09CA93F5513}"/>
              </a:ext>
            </a:extLst>
          </p:cNvPr>
          <p:cNvSpPr/>
          <p:nvPr/>
        </p:nvSpPr>
        <p:spPr>
          <a:xfrm>
            <a:off x="1246092" y="4527527"/>
            <a:ext cx="8866096" cy="369332"/>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can you do to better receive the gospel when it is taught by the Spirit?</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ircle(in)">
                                      <p:cBhvr>
                                        <p:cTn id="26" dur="2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1000"/>
                                        <p:tgtEl>
                                          <p:spTgt spid="11"/>
                                        </p:tgtEl>
                                      </p:cBhvr>
                                    </p:animEffect>
                                    <p:anim calcmode="lin" valueType="num">
                                      <p:cBhvr>
                                        <p:cTn id="46" dur="1000" fill="hold"/>
                                        <p:tgtEl>
                                          <p:spTgt spid="11"/>
                                        </p:tgtEl>
                                        <p:attrNameLst>
                                          <p:attrName>ppt_x</p:attrName>
                                        </p:attrNameLst>
                                      </p:cBhvr>
                                      <p:tavLst>
                                        <p:tav tm="0">
                                          <p:val>
                                            <p:strVal val="#ppt_x"/>
                                          </p:val>
                                        </p:tav>
                                        <p:tav tm="100000">
                                          <p:val>
                                            <p:strVal val="#ppt_x"/>
                                          </p:val>
                                        </p:tav>
                                      </p:tavLst>
                                    </p:anim>
                                    <p:anim calcmode="lin" valueType="num">
                                      <p:cBhvr>
                                        <p:cTn id="4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12">
                                            <p:txEl>
                                              <p:pRg st="0" end="0"/>
                                            </p:txEl>
                                          </p:spTgt>
                                        </p:tgtEl>
                                        <p:attrNameLst>
                                          <p:attrName>style.visibility</p:attrName>
                                        </p:attrNameLst>
                                      </p:cBhvr>
                                      <p:to>
                                        <p:strVal val="visible"/>
                                      </p:to>
                                    </p:set>
                                    <p:animEffect transition="in" filter="fade">
                                      <p:cBhvr>
                                        <p:cTn id="52" dur="1000"/>
                                        <p:tgtEl>
                                          <p:spTgt spid="12">
                                            <p:txEl>
                                              <p:pRg st="0" end="0"/>
                                            </p:txEl>
                                          </p:spTgt>
                                        </p:tgtEl>
                                      </p:cBhvr>
                                    </p:animEffect>
                                    <p:anim calcmode="lin" valueType="num">
                                      <p:cBhvr>
                                        <p:cTn id="53"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54"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circle(in)">
                                      <p:cBhvr>
                                        <p:cTn id="5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P spid="9" grpId="0"/>
      <p:bldP spid="10" grpId="0"/>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1996458-E963-48AB-96D0-0EF90B7CB29B}"/>
              </a:ext>
            </a:extLst>
          </p:cNvPr>
          <p:cNvSpPr/>
          <p:nvPr/>
        </p:nvSpPr>
        <p:spPr>
          <a:xfrm>
            <a:off x="1653988" y="890974"/>
            <a:ext cx="8740588" cy="348891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57</a:t>
            </a:r>
          </a:p>
        </p:txBody>
      </p:sp>
      <p:sp>
        <p:nvSpPr>
          <p:cNvPr id="7" name="Rectangle 6">
            <a:extLst>
              <a:ext uri="{FF2B5EF4-FFF2-40B4-BE49-F238E27FC236}">
                <a16:creationId xmlns:a16="http://schemas.microsoft.com/office/drawing/2014/main" id="{6EE4CE13-011A-4E21-BFC1-AD41A138928F}"/>
              </a:ext>
            </a:extLst>
          </p:cNvPr>
          <p:cNvSpPr/>
          <p:nvPr/>
        </p:nvSpPr>
        <p:spPr>
          <a:xfrm>
            <a:off x="1847432" y="2836943"/>
            <a:ext cx="1328734" cy="400110"/>
          </a:xfrm>
          <a:prstGeom prst="rect">
            <a:avLst/>
          </a:prstGeom>
        </p:spPr>
        <p:txBody>
          <a:bodyPr wrap="square">
            <a:spAutoFit/>
          </a:bodyPr>
          <a:lstStyle/>
          <a:p>
            <a:pPr algn="ctr"/>
            <a:r>
              <a:rPr lang="en-US" sz="1000" b="1" dirty="0">
                <a:latin typeface="Arial" panose="020B0604020202020204" pitchFamily="34" charset="0"/>
                <a:cs typeface="Arial" panose="020B0604020202020204" pitchFamily="34" charset="0"/>
              </a:rPr>
              <a:t> Elder </a:t>
            </a:r>
          </a:p>
          <a:p>
            <a:pPr algn="ctr"/>
            <a:r>
              <a:rPr lang="en-US" sz="1000" b="1" dirty="0">
                <a:latin typeface="Arial" panose="020B0604020202020204" pitchFamily="34" charset="0"/>
                <a:cs typeface="Arial" panose="020B0604020202020204" pitchFamily="34" charset="0"/>
              </a:rPr>
              <a:t>Jack H. Goaslind</a:t>
            </a:r>
          </a:p>
        </p:txBody>
      </p:sp>
      <p:sp>
        <p:nvSpPr>
          <p:cNvPr id="16" name="TextBox 15">
            <a:extLst>
              <a:ext uri="{FF2B5EF4-FFF2-40B4-BE49-F238E27FC236}">
                <a16:creationId xmlns:a16="http://schemas.microsoft.com/office/drawing/2014/main" id="{BFBE01F2-D6D4-426F-9E6C-21C7F0D2D61C}"/>
              </a:ext>
            </a:extLst>
          </p:cNvPr>
          <p:cNvSpPr txBox="1"/>
          <p:nvPr/>
        </p:nvSpPr>
        <p:spPr>
          <a:xfrm>
            <a:off x="3279962" y="890974"/>
            <a:ext cx="7168403" cy="2462213"/>
          </a:xfrm>
          <a:prstGeom prst="rect">
            <a:avLst/>
          </a:prstGeom>
          <a:noFill/>
        </p:spPr>
        <p:txBody>
          <a:bodyPr wrap="square" rtlCol="0">
            <a:spAutoFit/>
          </a:bodyPr>
          <a:lstStyle/>
          <a:p>
            <a:pPr algn="just"/>
            <a:r>
              <a:rPr lang="en-US" sz="1400" dirty="0">
                <a:latin typeface="Bahnschrift SemiBold SemiConden" panose="020B0502040204020203" pitchFamily="34" charset="0"/>
              </a:rPr>
              <a:t>“How many of you have assumed the ‘bored position’ during sacrament meeting? You know the position: bent forward at the waist, chin resting on hands, elbows on knees, staring vacantly at the floor. Has it occurred to you that it is your choice whether the meeting is interesting or not?…</a:t>
            </a:r>
          </a:p>
          <a:p>
            <a:pPr algn="just"/>
            <a:r>
              <a:rPr lang="en-US" sz="1400" dirty="0">
                <a:latin typeface="Bahnschrift SemiBold SemiConden" panose="020B0502040204020203" pitchFamily="34" charset="0"/>
              </a:rPr>
              <a:t>“President Spencer W. Kimball said that worship ‘is an individual responsibility, and regardless of what is said from the pulpit, if one wishes to worship the Lord in spirit and in truth, he may do so. … If the service is a failure to you, you have failed. No one can worship for you; you must do your own waiting upon the Lord.’ (Ensign, Jan. 1978,p.5.)</a:t>
            </a:r>
          </a:p>
          <a:p>
            <a:pPr algn="just"/>
            <a:r>
              <a:rPr lang="en-US" sz="1400" dirty="0">
                <a:latin typeface="Bahnschrift SemiBold SemiConden" panose="020B0502040204020203" pitchFamily="34" charset="0"/>
              </a:rPr>
              <a:t>“One youth described how he first experienced the spirit of worship. He had been marginally active through his Aaronic Priesthood years. When he attended sacrament meeting, he usually sat in the back with a group of his friends, and he was less than a model of reverence. One day, however, he came in a little late, and there were no seats by his friends. He sat alone, and for the first time in his life, he closed</a:t>
            </a:r>
          </a:p>
        </p:txBody>
      </p:sp>
      <p:pic>
        <p:nvPicPr>
          <p:cNvPr id="1026" name="Picture 2" descr="Resultado de imagen para Jack H. Goaslind">
            <a:extLst>
              <a:ext uri="{FF2B5EF4-FFF2-40B4-BE49-F238E27FC236}">
                <a16:creationId xmlns:a16="http://schemas.microsoft.com/office/drawing/2014/main" id="{1749C8AF-1E96-4BDA-91E7-7941C0BBD2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7424" y="1018895"/>
            <a:ext cx="1428750" cy="1781175"/>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BD5531A6-EE19-44BF-9FEA-C0C3AEACF54E}"/>
              </a:ext>
            </a:extLst>
          </p:cNvPr>
          <p:cNvSpPr/>
          <p:nvPr/>
        </p:nvSpPr>
        <p:spPr>
          <a:xfrm>
            <a:off x="1653988" y="3210333"/>
            <a:ext cx="8794376" cy="1169551"/>
          </a:xfrm>
          <a:prstGeom prst="rect">
            <a:avLst/>
          </a:prstGeom>
        </p:spPr>
        <p:txBody>
          <a:bodyPr wrap="square">
            <a:spAutoFit/>
          </a:bodyPr>
          <a:lstStyle/>
          <a:p>
            <a:pPr algn="just"/>
            <a:r>
              <a:rPr lang="en-US" sz="1400" dirty="0">
                <a:latin typeface="Bahnschrift SemiBold SemiConden" panose="020B0502040204020203" pitchFamily="34" charset="0"/>
                <a:cs typeface="Arial" panose="020B0604020202020204" pitchFamily="34" charset="0"/>
              </a:rPr>
              <a:t>his eyes during the prayers, he sang the hymns, he listened to the sacrament prayers, and he paid attention to the speakers. About midway through the first speaker, he found tears welling up in his eyes. With some embarrassment, he carefully glanced around; no one else seemed emotional. He didn’t know for sure what was happening to him, but the experience changed his life. It was during that meeting that he really started his spiritual preparation for his mission. He felt something, and fortunately, he acted and thus sustained those feelings” (“Yagottawanna,”Ensign, May 1991,46).</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1076</Words>
  <Application>Microsoft Office PowerPoint</Application>
  <PresentationFormat>Widescreen</PresentationFormat>
  <Paragraphs>101</Paragraphs>
  <Slides>15</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15</vt:i4>
      </vt:variant>
    </vt:vector>
  </HeadingPairs>
  <TitlesOfParts>
    <vt:vector size="30" baseType="lpstr">
      <vt:lpstr>Microsoft JhengHei</vt:lpstr>
      <vt:lpstr>MingLiU_HKSCS-ExtB</vt:lpstr>
      <vt:lpstr>Arial</vt:lpstr>
      <vt:lpstr>Arial Black</vt:lpstr>
      <vt:lpstr>Bahnschrift SemiBold SemiConden</vt:lpstr>
      <vt:lpstr>Calibri</vt:lpstr>
      <vt:lpstr>Cambria Math</vt:lpstr>
      <vt:lpstr>Franklin Gothic Medium</vt:lpstr>
      <vt:lpstr>Gill Sans MT</vt:lpstr>
      <vt:lpstr>Palatino</vt:lpstr>
      <vt:lpstr>Segoe Script</vt:lpstr>
      <vt:lpstr>Sitka Display</vt:lpstr>
      <vt:lpstr>Times New Roman</vt:lpstr>
      <vt:lpstr>Wingdings 3</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1883</cp:revision>
  <dcterms:created xsi:type="dcterms:W3CDTF">2018-08-29T04:26:39Z</dcterms:created>
  <dcterms:modified xsi:type="dcterms:W3CDTF">2018-09-28T05:49:16Z</dcterms:modified>
</cp:coreProperties>
</file>