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1"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2" r:id="rId11"/>
    <p:sldId id="311" r:id="rId12"/>
    <p:sldId id="313" r:id="rId13"/>
    <p:sldId id="31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3900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164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075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21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9708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66517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3285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0448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1298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9503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856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4926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2642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212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8939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8643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88028"/>
            </a:gs>
            <a:gs pos="23000">
              <a:schemeClr val="accent5">
                <a:lumMod val="89000"/>
              </a:schemeClr>
            </a:gs>
            <a:gs pos="69000">
              <a:schemeClr val="accent5">
                <a:lumMod val="75000"/>
              </a:schemeClr>
            </a:gs>
            <a:gs pos="97000">
              <a:schemeClr val="accent5">
                <a:lumMod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9/27/2018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526386379"/>
      </p:ext>
    </p:extLst>
  </p:cSld>
  <p:clrMap bg1="lt1" tx1="dk1" bg2="lt2" tx2="dk2" accent1="accent1" accent2="accent2" accent3="accent3" accent4="accent4" accent5="accent5" accent6="accent6" hlink="hlink" folHlink="folHlink"/>
  <p:sldLayoutIdLst>
    <p:sldLayoutId id="2147484542" r:id="rId1"/>
    <p:sldLayoutId id="2147484543" r:id="rId2"/>
    <p:sldLayoutId id="2147484544" r:id="rId3"/>
    <p:sldLayoutId id="2147484545" r:id="rId4"/>
    <p:sldLayoutId id="2147484546" r:id="rId5"/>
    <p:sldLayoutId id="2147484547" r:id="rId6"/>
    <p:sldLayoutId id="2147484548" r:id="rId7"/>
    <p:sldLayoutId id="2147484549" r:id="rId8"/>
    <p:sldLayoutId id="2147484550" r:id="rId9"/>
    <p:sldLayoutId id="2147484551" r:id="rId10"/>
    <p:sldLayoutId id="2147484552" r:id="rId11"/>
    <p:sldLayoutId id="2147484553" r:id="rId12"/>
    <p:sldLayoutId id="2147484554" r:id="rId13"/>
    <p:sldLayoutId id="2147484555" r:id="rId14"/>
    <p:sldLayoutId id="2147484556" r:id="rId15"/>
    <p:sldLayoutId id="21474845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8683D1F3-5898-4345-BF02-D88127814D9B}"/>
              </a:ext>
            </a:extLst>
          </p:cNvPr>
          <p:cNvSpPr/>
          <p:nvPr/>
        </p:nvSpPr>
        <p:spPr>
          <a:xfrm>
            <a:off x="1171302" y="873106"/>
            <a:ext cx="4023858" cy="369332"/>
          </a:xfrm>
          <a:prstGeom prst="rect">
            <a:avLst/>
          </a:prstGeom>
        </p:spPr>
        <p:txBody>
          <a:bodyPr wrap="none">
            <a:spAutoFit/>
          </a:bodyPr>
          <a:lstStyle/>
          <a:p>
            <a:r>
              <a:rPr lang="en-US" dirty="0"/>
              <a:t>If we earnestly seek the best gifts… </a:t>
            </a:r>
          </a:p>
        </p:txBody>
      </p:sp>
      <p:sp>
        <p:nvSpPr>
          <p:cNvPr id="3" name="Rectangle 2">
            <a:extLst>
              <a:ext uri="{FF2B5EF4-FFF2-40B4-BE49-F238E27FC236}">
                <a16:creationId xmlns:a16="http://schemas.microsoft.com/office/drawing/2014/main" id="{846D388E-22B7-4A26-8D7D-372F84B88D4C}"/>
              </a:ext>
            </a:extLst>
          </p:cNvPr>
          <p:cNvSpPr/>
          <p:nvPr/>
        </p:nvSpPr>
        <p:spPr>
          <a:xfrm>
            <a:off x="1192953" y="1375194"/>
            <a:ext cx="3680816" cy="369332"/>
          </a:xfrm>
          <a:prstGeom prst="rect">
            <a:avLst/>
          </a:prstGeom>
        </p:spPr>
        <p:txBody>
          <a:bodyPr wrap="none">
            <a:spAutoFit/>
          </a:bodyPr>
          <a:lstStyle/>
          <a:p>
            <a:r>
              <a:rPr lang="en-US" b="1" dirty="0">
                <a:latin typeface="Georgia" panose="02040502050405020303" pitchFamily="18" charset="0"/>
              </a:rPr>
              <a:t>Why is each piece important?</a:t>
            </a:r>
          </a:p>
        </p:txBody>
      </p:sp>
      <p:sp>
        <p:nvSpPr>
          <p:cNvPr id="5" name="Rectangle 4">
            <a:extLst>
              <a:ext uri="{FF2B5EF4-FFF2-40B4-BE49-F238E27FC236}">
                <a16:creationId xmlns:a16="http://schemas.microsoft.com/office/drawing/2014/main" id="{2EAFB9E4-FF0F-4803-9D70-45F9D7FADB95}"/>
              </a:ext>
            </a:extLst>
          </p:cNvPr>
          <p:cNvSpPr/>
          <p:nvPr/>
        </p:nvSpPr>
        <p:spPr>
          <a:xfrm>
            <a:off x="1171302" y="1830529"/>
            <a:ext cx="4774640" cy="369332"/>
          </a:xfrm>
          <a:prstGeom prst="rect">
            <a:avLst/>
          </a:prstGeom>
        </p:spPr>
        <p:txBody>
          <a:bodyPr wrap="none">
            <a:spAutoFit/>
          </a:bodyPr>
          <a:lstStyle/>
          <a:p>
            <a:r>
              <a:rPr lang="en-US" dirty="0">
                <a:latin typeface="Arial Black" panose="020B0A04020102020204" pitchFamily="34" charset="0"/>
              </a:rPr>
              <a:t>Doctrine and Covenants 46:8–12, 26.</a:t>
            </a:r>
          </a:p>
        </p:txBody>
      </p:sp>
      <p:sp>
        <p:nvSpPr>
          <p:cNvPr id="4" name="Rectangle 3">
            <a:extLst>
              <a:ext uri="{FF2B5EF4-FFF2-40B4-BE49-F238E27FC236}">
                <a16:creationId xmlns:a16="http://schemas.microsoft.com/office/drawing/2014/main" id="{B8A1B140-A244-43DE-9442-506A06956CB3}"/>
              </a:ext>
            </a:extLst>
          </p:cNvPr>
          <p:cNvSpPr/>
          <p:nvPr/>
        </p:nvSpPr>
        <p:spPr>
          <a:xfrm>
            <a:off x="1171302" y="2070810"/>
            <a:ext cx="9492216" cy="2831544"/>
          </a:xfrm>
          <a:prstGeom prst="rect">
            <a:avLst/>
          </a:prstGeom>
        </p:spPr>
        <p:txBody>
          <a:bodyPr wrap="square">
            <a:spAutoFit/>
          </a:bodyPr>
          <a:lstStyle/>
          <a:p>
            <a:pPr algn="just" fontAlgn="base"/>
            <a:r>
              <a:rPr lang="en-US" sz="1600" b="1" dirty="0">
                <a:latin typeface="Palatino"/>
              </a:rPr>
              <a:t>8 </a:t>
            </a:r>
            <a:r>
              <a:rPr lang="en-US" sz="1600" dirty="0">
                <a:latin typeface="Palatino"/>
              </a:rPr>
              <a:t>Wherefore, beware lest ye are deceived; and that ye may not be deceived seek ye earnestly the best gifts, always remembering for what they are given;</a:t>
            </a:r>
          </a:p>
          <a:p>
            <a:pPr algn="just" fontAlgn="base"/>
            <a:r>
              <a:rPr lang="en-US" sz="1600" b="1" dirty="0">
                <a:latin typeface="Palatino"/>
              </a:rPr>
              <a:t>9 </a:t>
            </a:r>
            <a:r>
              <a:rPr lang="en-US" sz="1600" dirty="0">
                <a:latin typeface="Palatino"/>
              </a:rPr>
              <a:t>For verily I say unto you, they are given for the benefit of those who love me and keep all my commandments, and him that seeketh so to do; that all may be benefited that seek or that ask of me, that ask and not for a sign that they may consume it upon their lusts.</a:t>
            </a:r>
          </a:p>
          <a:p>
            <a:pPr algn="just" fontAlgn="base"/>
            <a:r>
              <a:rPr lang="en-US" sz="1600" b="1" dirty="0">
                <a:latin typeface="Palatino"/>
              </a:rPr>
              <a:t>10 </a:t>
            </a:r>
            <a:r>
              <a:rPr lang="en-US" sz="1600" dirty="0">
                <a:latin typeface="Palatino"/>
              </a:rPr>
              <a:t>And again, verily I say unto you, I would that ye should always remember, and always retain in your minds what those gifts are, that are given unto the church.</a:t>
            </a:r>
          </a:p>
          <a:p>
            <a:pPr algn="just" fontAlgn="base"/>
            <a:r>
              <a:rPr lang="en-US" sz="1600" b="1" dirty="0">
                <a:latin typeface="Palatino"/>
              </a:rPr>
              <a:t>11 </a:t>
            </a:r>
            <a:r>
              <a:rPr lang="en-US" sz="1600" dirty="0">
                <a:latin typeface="Palatino"/>
              </a:rPr>
              <a:t>For all have not every gift given unto them; for there are many gifts, and to every man is given a gift by the Spirit of God.</a:t>
            </a:r>
          </a:p>
          <a:p>
            <a:pPr algn="just" fontAlgn="base"/>
            <a:r>
              <a:rPr lang="en-US" sz="1600" b="1" dirty="0">
                <a:latin typeface="Palatino"/>
              </a:rPr>
              <a:t>12 </a:t>
            </a:r>
            <a:r>
              <a:rPr lang="en-US" sz="1600" dirty="0">
                <a:latin typeface="Palatino"/>
              </a:rPr>
              <a:t>To some is given one, and to some is given another, that all may be profited thereby.</a:t>
            </a:r>
          </a:p>
          <a:p>
            <a:pPr algn="just" fontAlgn="base"/>
            <a:r>
              <a:rPr lang="en-US" sz="1600" b="1" dirty="0">
                <a:latin typeface="Palatino"/>
              </a:rPr>
              <a:t>26 </a:t>
            </a:r>
            <a:r>
              <a:rPr lang="en-US" sz="1600" dirty="0">
                <a:latin typeface="Palatino"/>
              </a:rPr>
              <a:t>And all these gifts come from God, for the benefit of the children of God.</a:t>
            </a:r>
            <a:endParaRPr lang="en-US" sz="1600" b="0" i="0" dirty="0">
              <a:effectLst/>
              <a:latin typeface="Palatino"/>
            </a:endParaRPr>
          </a:p>
        </p:txBody>
      </p:sp>
      <p:sp>
        <p:nvSpPr>
          <p:cNvPr id="6" name="Rectangle 5">
            <a:extLst>
              <a:ext uri="{FF2B5EF4-FFF2-40B4-BE49-F238E27FC236}">
                <a16:creationId xmlns:a16="http://schemas.microsoft.com/office/drawing/2014/main" id="{1DDB04BE-82D7-40FC-BE27-CA0227E6FDF9}"/>
              </a:ext>
            </a:extLst>
          </p:cNvPr>
          <p:cNvSpPr/>
          <p:nvPr/>
        </p:nvSpPr>
        <p:spPr>
          <a:xfrm>
            <a:off x="1192953" y="4902354"/>
            <a:ext cx="5626861" cy="369332"/>
          </a:xfrm>
          <a:prstGeom prst="rect">
            <a:avLst/>
          </a:prstGeom>
        </p:spPr>
        <p:txBody>
          <a:bodyPr wrap="none">
            <a:spAutoFit/>
          </a:bodyPr>
          <a:lstStyle/>
          <a:p>
            <a:r>
              <a:rPr lang="en-US" b="1" dirty="0">
                <a:latin typeface="Georgia" panose="02040502050405020303" pitchFamily="18" charset="0"/>
              </a:rPr>
              <a:t>What are the gifts of the Spirit to be used for? </a:t>
            </a:r>
          </a:p>
        </p:txBody>
      </p:sp>
      <p:sp>
        <p:nvSpPr>
          <p:cNvPr id="7" name="Rectangle 6">
            <a:extLst>
              <a:ext uri="{FF2B5EF4-FFF2-40B4-BE49-F238E27FC236}">
                <a16:creationId xmlns:a16="http://schemas.microsoft.com/office/drawing/2014/main" id="{A1572BFB-8101-4D24-82D8-6C38B1A8A3DF}"/>
              </a:ext>
            </a:extLst>
          </p:cNvPr>
          <p:cNvSpPr/>
          <p:nvPr/>
        </p:nvSpPr>
        <p:spPr>
          <a:xfrm>
            <a:off x="1192953" y="5230905"/>
            <a:ext cx="4264309" cy="369332"/>
          </a:xfrm>
          <a:prstGeom prst="rect">
            <a:avLst/>
          </a:prstGeom>
        </p:spPr>
        <p:txBody>
          <a:bodyPr wrap="none">
            <a:spAutoFit/>
          </a:bodyPr>
          <a:lstStyle/>
          <a:p>
            <a:r>
              <a:rPr lang="en-US" dirty="0"/>
              <a:t>For the benefit of the children of God. </a:t>
            </a:r>
          </a:p>
        </p:txBody>
      </p:sp>
    </p:spTree>
    <p:extLst>
      <p:ext uri="{BB962C8B-B14F-4D97-AF65-F5344CB8AC3E}">
        <p14:creationId xmlns:p14="http://schemas.microsoft.com/office/powerpoint/2010/main" val="77147974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vertical)">
                                      <p:cBhvr>
                                        <p:cTn id="14" dur="1250"/>
                                        <p:tgtEl>
                                          <p:spTgt spid="5"/>
                                        </p:tgtEl>
                                      </p:cBhvr>
                                    </p:animEffect>
                                  </p:childTnLst>
                                </p:cTn>
                              </p:par>
                              <p:par>
                                <p:cTn id="15" presetID="14" presetClass="entr" presetSubtype="5"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vertical)">
                                      <p:cBhvr>
                                        <p:cTn id="17" dur="125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D88028"/>
            </a:gs>
            <a:gs pos="23000">
              <a:schemeClr val="accent5">
                <a:lumMod val="89000"/>
              </a:schemeClr>
            </a:gs>
            <a:gs pos="69000">
              <a:schemeClr val="accent5">
                <a:lumMod val="75000"/>
              </a:schemeClr>
            </a:gs>
            <a:gs pos="97000">
              <a:schemeClr val="accent5">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09F13D39-15D4-4646-9B38-AC7E99379562}"/>
              </a:ext>
            </a:extLst>
          </p:cNvPr>
          <p:cNvSpPr/>
          <p:nvPr/>
        </p:nvSpPr>
        <p:spPr>
          <a:xfrm>
            <a:off x="1134793" y="890974"/>
            <a:ext cx="5105885" cy="369332"/>
          </a:xfrm>
          <a:prstGeom prst="rect">
            <a:avLst/>
          </a:prstGeom>
        </p:spPr>
        <p:txBody>
          <a:bodyPr wrap="none">
            <a:spAutoFit/>
          </a:bodyPr>
          <a:lstStyle/>
          <a:p>
            <a:r>
              <a:rPr lang="en-US" b="1" dirty="0">
                <a:latin typeface="Georgia" panose="02040502050405020303" pitchFamily="18" charset="0"/>
              </a:rPr>
              <a:t>To whom are the gifts of the Spirit given? </a:t>
            </a:r>
          </a:p>
        </p:txBody>
      </p:sp>
      <p:sp>
        <p:nvSpPr>
          <p:cNvPr id="3" name="Rectangle 2">
            <a:extLst>
              <a:ext uri="{FF2B5EF4-FFF2-40B4-BE49-F238E27FC236}">
                <a16:creationId xmlns:a16="http://schemas.microsoft.com/office/drawing/2014/main" id="{B7E600A4-0289-48D4-9C06-9AC58CC330EC}"/>
              </a:ext>
            </a:extLst>
          </p:cNvPr>
          <p:cNvSpPr/>
          <p:nvPr/>
        </p:nvSpPr>
        <p:spPr>
          <a:xfrm>
            <a:off x="1134792" y="1290482"/>
            <a:ext cx="9636301" cy="369332"/>
          </a:xfrm>
          <a:prstGeom prst="rect">
            <a:avLst/>
          </a:prstGeom>
        </p:spPr>
        <p:txBody>
          <a:bodyPr wrap="square">
            <a:spAutoFit/>
          </a:bodyPr>
          <a:lstStyle/>
          <a:p>
            <a:pPr algn="just"/>
            <a:r>
              <a:rPr lang="en-US" dirty="0"/>
              <a:t>To those who love God and keep His commandments and to those who “seeketh so to do.</a:t>
            </a:r>
          </a:p>
        </p:txBody>
      </p:sp>
      <p:sp>
        <p:nvSpPr>
          <p:cNvPr id="4" name="Rectangle 3">
            <a:extLst>
              <a:ext uri="{FF2B5EF4-FFF2-40B4-BE49-F238E27FC236}">
                <a16:creationId xmlns:a16="http://schemas.microsoft.com/office/drawing/2014/main" id="{2181BBAD-0F0D-4197-AE12-7791678B60F2}"/>
              </a:ext>
            </a:extLst>
          </p:cNvPr>
          <p:cNvSpPr/>
          <p:nvPr/>
        </p:nvSpPr>
        <p:spPr>
          <a:xfrm>
            <a:off x="1134792" y="1874656"/>
            <a:ext cx="6348213" cy="369332"/>
          </a:xfrm>
          <a:prstGeom prst="rect">
            <a:avLst/>
          </a:prstGeom>
        </p:spPr>
        <p:txBody>
          <a:bodyPr wrap="none">
            <a:spAutoFit/>
          </a:bodyPr>
          <a:lstStyle/>
          <a:p>
            <a:r>
              <a:rPr lang="en-US" b="1" dirty="0">
                <a:latin typeface="Georgia" panose="02040502050405020303" pitchFamily="18" charset="0"/>
              </a:rPr>
              <a:t>How many of us have been given a gift of the Spirit? </a:t>
            </a:r>
          </a:p>
        </p:txBody>
      </p:sp>
      <p:sp>
        <p:nvSpPr>
          <p:cNvPr id="5" name="Rectangle 4">
            <a:extLst>
              <a:ext uri="{FF2B5EF4-FFF2-40B4-BE49-F238E27FC236}">
                <a16:creationId xmlns:a16="http://schemas.microsoft.com/office/drawing/2014/main" id="{6C0834EF-3B23-426F-BFC8-6D4B155E722B}"/>
              </a:ext>
            </a:extLst>
          </p:cNvPr>
          <p:cNvSpPr/>
          <p:nvPr/>
        </p:nvSpPr>
        <p:spPr>
          <a:xfrm>
            <a:off x="1134792" y="2458830"/>
            <a:ext cx="6418745" cy="369332"/>
          </a:xfrm>
          <a:prstGeom prst="rect">
            <a:avLst/>
          </a:prstGeom>
        </p:spPr>
        <p:txBody>
          <a:bodyPr wrap="none">
            <a:spAutoFit/>
          </a:bodyPr>
          <a:lstStyle/>
          <a:p>
            <a:r>
              <a:rPr lang="en-US" b="1" dirty="0">
                <a:latin typeface="Georgia" panose="02040502050405020303" pitchFamily="18" charset="0"/>
              </a:rPr>
              <a:t>How would you complete the sentence on the board?</a:t>
            </a:r>
          </a:p>
        </p:txBody>
      </p:sp>
      <p:sp>
        <p:nvSpPr>
          <p:cNvPr id="6" name="Rectangle 5">
            <a:extLst>
              <a:ext uri="{FF2B5EF4-FFF2-40B4-BE49-F238E27FC236}">
                <a16:creationId xmlns:a16="http://schemas.microsoft.com/office/drawing/2014/main" id="{462EBAC1-EF1B-4EC9-805A-9CDECA20BE36}"/>
              </a:ext>
            </a:extLst>
          </p:cNvPr>
          <p:cNvSpPr/>
          <p:nvPr/>
        </p:nvSpPr>
        <p:spPr>
          <a:xfrm>
            <a:off x="1134792" y="2760179"/>
            <a:ext cx="3773384" cy="369332"/>
          </a:xfrm>
          <a:prstGeom prst="rect">
            <a:avLst/>
          </a:prstGeom>
        </p:spPr>
        <p:txBody>
          <a:bodyPr wrap="square">
            <a:spAutoFit/>
          </a:bodyPr>
          <a:lstStyle/>
          <a:p>
            <a:pPr algn="just"/>
            <a:r>
              <a:rPr lang="en-US" dirty="0"/>
              <a:t>If we earnestly seek the best gifts, </a:t>
            </a:r>
          </a:p>
        </p:txBody>
      </p:sp>
      <p:sp>
        <p:nvSpPr>
          <p:cNvPr id="7" name="Rectangle 6">
            <a:extLst>
              <a:ext uri="{FF2B5EF4-FFF2-40B4-BE49-F238E27FC236}">
                <a16:creationId xmlns:a16="http://schemas.microsoft.com/office/drawing/2014/main" id="{FC346F34-8CA8-4CE6-A57D-1FE134BF5983}"/>
              </a:ext>
            </a:extLst>
          </p:cNvPr>
          <p:cNvSpPr/>
          <p:nvPr/>
        </p:nvSpPr>
        <p:spPr>
          <a:xfrm>
            <a:off x="4729687" y="2760179"/>
            <a:ext cx="5506636" cy="369332"/>
          </a:xfrm>
          <a:prstGeom prst="rect">
            <a:avLst/>
          </a:prstGeom>
        </p:spPr>
        <p:txBody>
          <a:bodyPr wrap="none">
            <a:spAutoFit/>
          </a:bodyPr>
          <a:lstStyle/>
          <a:p>
            <a:r>
              <a:rPr lang="en-US" dirty="0"/>
              <a:t>God will grant them to us for the benefit of others.</a:t>
            </a:r>
          </a:p>
        </p:txBody>
      </p:sp>
      <p:sp>
        <p:nvSpPr>
          <p:cNvPr id="8" name="Rectangle 7">
            <a:extLst>
              <a:ext uri="{FF2B5EF4-FFF2-40B4-BE49-F238E27FC236}">
                <a16:creationId xmlns:a16="http://schemas.microsoft.com/office/drawing/2014/main" id="{96133FD0-B9A2-4BF9-BA22-E94364BAE630}"/>
              </a:ext>
            </a:extLst>
          </p:cNvPr>
          <p:cNvSpPr/>
          <p:nvPr/>
        </p:nvSpPr>
        <p:spPr>
          <a:xfrm>
            <a:off x="1134792" y="3359158"/>
            <a:ext cx="6651180" cy="369332"/>
          </a:xfrm>
          <a:prstGeom prst="rect">
            <a:avLst/>
          </a:prstGeom>
        </p:spPr>
        <p:txBody>
          <a:bodyPr wrap="none">
            <a:spAutoFit/>
          </a:bodyPr>
          <a:lstStyle/>
          <a:p>
            <a:r>
              <a:rPr lang="en-US" b="1" dirty="0">
                <a:latin typeface="Georgia" panose="02040502050405020303" pitchFamily="18" charset="0"/>
              </a:rPr>
              <a:t>Why is every member important in the Lord’s Church?</a:t>
            </a:r>
          </a:p>
        </p:txBody>
      </p:sp>
      <p:sp>
        <p:nvSpPr>
          <p:cNvPr id="9" name="Rectangle 8">
            <a:extLst>
              <a:ext uri="{FF2B5EF4-FFF2-40B4-BE49-F238E27FC236}">
                <a16:creationId xmlns:a16="http://schemas.microsoft.com/office/drawing/2014/main" id="{05AB6D28-8E34-4BCC-8043-291367F0445B}"/>
              </a:ext>
            </a:extLst>
          </p:cNvPr>
          <p:cNvSpPr/>
          <p:nvPr/>
        </p:nvSpPr>
        <p:spPr>
          <a:xfrm>
            <a:off x="1134792" y="3711515"/>
            <a:ext cx="4865434" cy="369332"/>
          </a:xfrm>
          <a:prstGeom prst="rect">
            <a:avLst/>
          </a:prstGeom>
        </p:spPr>
        <p:txBody>
          <a:bodyPr wrap="none">
            <a:spAutoFit/>
          </a:bodyPr>
          <a:lstStyle/>
          <a:p>
            <a:r>
              <a:rPr lang="en-US" dirty="0"/>
              <a:t>Everyone has a gift that can benefit others. </a:t>
            </a: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p:tgtEl>
                                          <p:spTgt spid="3"/>
                                        </p:tgtEl>
                                        <p:attrNameLst>
                                          <p:attrName>ppt_y</p:attrName>
                                        </p:attrNameLst>
                                      </p:cBhvr>
                                      <p:tavLst>
                                        <p:tav tm="0">
                                          <p:val>
                                            <p:strVal val="#ppt_y+#ppt_h*1.125000"/>
                                          </p:val>
                                        </p:tav>
                                        <p:tav tm="100000">
                                          <p:val>
                                            <p:strVal val="#ppt_y"/>
                                          </p:val>
                                        </p:tav>
                                      </p:tavLst>
                                    </p:anim>
                                    <p:animEffect transition="in" filter="wipe(up)">
                                      <p:cBhvr>
                                        <p:cTn id="8" dur="10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750"/>
                                        <p:tgtEl>
                                          <p:spTgt spid="4"/>
                                        </p:tgtEl>
                                      </p:cBhvr>
                                    </p:animEffect>
                                    <p:anim calcmode="lin" valueType="num">
                                      <p:cBhvr>
                                        <p:cTn id="14" dur="750" fill="hold"/>
                                        <p:tgtEl>
                                          <p:spTgt spid="4"/>
                                        </p:tgtEl>
                                        <p:attrNameLst>
                                          <p:attrName>ppt_x</p:attrName>
                                        </p:attrNameLst>
                                      </p:cBhvr>
                                      <p:tavLst>
                                        <p:tav tm="0">
                                          <p:val>
                                            <p:strVal val="#ppt_x"/>
                                          </p:val>
                                        </p:tav>
                                        <p:tav tm="100000">
                                          <p:val>
                                            <p:strVal val="#ppt_x"/>
                                          </p:val>
                                        </p:tav>
                                      </p:tavLst>
                                    </p:anim>
                                    <p:anim calcmode="lin" valueType="num">
                                      <p:cBhvr>
                                        <p:cTn id="15"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down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trips(down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72C122-79D8-41B3-8AEC-F2F5BDD5BAF9}"/>
              </a:ext>
            </a:extLst>
          </p:cNvPr>
          <p:cNvSpPr/>
          <p:nvPr/>
        </p:nvSpPr>
        <p:spPr>
          <a:xfrm>
            <a:off x="1060171" y="1166191"/>
            <a:ext cx="9899374" cy="451899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2398339E-40A9-4816-8F5F-2565D67C2892}"/>
              </a:ext>
            </a:extLst>
          </p:cNvPr>
          <p:cNvSpPr/>
          <p:nvPr/>
        </p:nvSpPr>
        <p:spPr>
          <a:xfrm>
            <a:off x="1232448" y="1305341"/>
            <a:ext cx="9554817" cy="4247317"/>
          </a:xfrm>
          <a:prstGeom prst="rect">
            <a:avLst/>
          </a:prstGeom>
        </p:spPr>
        <p:txBody>
          <a:bodyPr wrap="square">
            <a:spAutoFit/>
          </a:bodyPr>
          <a:lstStyle/>
          <a:p>
            <a:pPr algn="just"/>
            <a:r>
              <a:rPr lang="en-US" dirty="0"/>
              <a:t>The gift to know the differences of administration is often manifest in leaders who recognize how others’ gifts can be helpful in various positions of service. </a:t>
            </a:r>
          </a:p>
          <a:p>
            <a:pPr algn="just"/>
            <a:r>
              <a:rPr lang="en-US" dirty="0"/>
              <a:t>The gift to know the diversities of operations is manifest in a person’s ability to see the differences between authentic gifts or workings of the Holy Ghost and false spirits, doctrines, or commandments. </a:t>
            </a:r>
          </a:p>
          <a:p>
            <a:pPr algn="just"/>
            <a:r>
              <a:rPr lang="en-US" dirty="0"/>
              <a:t>The gift of the word of wisdom does not refer to the commandment known as the Word of Wisdom. Rather, it refers to the blessing of wisdom that comes to those who “ask of God, that giveth to all men liberally” (James 1:5).</a:t>
            </a:r>
          </a:p>
          <a:p>
            <a:pPr algn="just"/>
            <a:r>
              <a:rPr lang="en-US" dirty="0"/>
              <a:t>The gift of the discerning of spirits allows a person to recognize or understand others’ true intentions and hidden motivations. This gift helps a person to detect hidden evils and to see the good in others. </a:t>
            </a:r>
          </a:p>
          <a:p>
            <a:pPr algn="just"/>
            <a:r>
              <a:rPr lang="en-US" dirty="0"/>
              <a:t>The gift of tongues and the gift of interpretation of tongues are commonly manifest in missionaries who are able to learn and understand languages quickly. These gifts may also be enjoyed by people who need to overcome language barriers to learn and teach the gospel.</a:t>
            </a:r>
          </a:p>
        </p:txBody>
      </p:sp>
    </p:spTree>
    <p:extLst>
      <p:ext uri="{BB962C8B-B14F-4D97-AF65-F5344CB8AC3E}">
        <p14:creationId xmlns:p14="http://schemas.microsoft.com/office/powerpoint/2010/main" val="6821367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D88028"/>
            </a:gs>
            <a:gs pos="23000">
              <a:schemeClr val="accent5">
                <a:lumMod val="89000"/>
              </a:schemeClr>
            </a:gs>
            <a:gs pos="69000">
              <a:schemeClr val="accent5">
                <a:lumMod val="75000"/>
              </a:schemeClr>
            </a:gs>
            <a:gs pos="97000">
              <a:schemeClr val="accent5">
                <a:lumMod val="70000"/>
              </a:schemeClr>
            </a:gs>
          </a:gsLst>
          <a:lin ang="2700000" scaled="1"/>
          <a:tileRect/>
        </a:gradFill>
        <a:effectLst/>
      </p:bgPr>
    </p:bg>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A683F89E-1601-4984-AB45-68878B2F0E70}"/>
              </a:ext>
            </a:extLst>
          </p:cNvPr>
          <p:cNvSpPr/>
          <p:nvPr/>
        </p:nvSpPr>
        <p:spPr>
          <a:xfrm>
            <a:off x="1455072" y="1156970"/>
            <a:ext cx="4358886" cy="369332"/>
          </a:xfrm>
          <a:prstGeom prst="rect">
            <a:avLst/>
          </a:prstGeom>
        </p:spPr>
        <p:txBody>
          <a:bodyPr wrap="none">
            <a:spAutoFit/>
          </a:bodyPr>
          <a:lstStyle/>
          <a:p>
            <a:r>
              <a:rPr lang="en-US" b="1" dirty="0">
                <a:latin typeface="Georgia" panose="02040502050405020303" pitchFamily="18" charset="0"/>
              </a:rPr>
              <a:t>Why should we seek spiritual gifts?</a:t>
            </a:r>
          </a:p>
        </p:txBody>
      </p:sp>
      <p:sp>
        <p:nvSpPr>
          <p:cNvPr id="3" name="Rectangle 2">
            <a:extLst>
              <a:ext uri="{FF2B5EF4-FFF2-40B4-BE49-F238E27FC236}">
                <a16:creationId xmlns:a16="http://schemas.microsoft.com/office/drawing/2014/main" id="{AA2E2700-DCF4-4DBB-ACE7-F594564AEE99}"/>
              </a:ext>
            </a:extLst>
          </p:cNvPr>
          <p:cNvSpPr/>
          <p:nvPr/>
        </p:nvSpPr>
        <p:spPr>
          <a:xfrm>
            <a:off x="1463500" y="2042166"/>
            <a:ext cx="5407249" cy="369332"/>
          </a:xfrm>
          <a:prstGeom prst="rect">
            <a:avLst/>
          </a:prstGeom>
        </p:spPr>
        <p:txBody>
          <a:bodyPr wrap="none">
            <a:spAutoFit/>
          </a:bodyPr>
          <a:lstStyle/>
          <a:p>
            <a:r>
              <a:rPr lang="en-US" b="1" dirty="0">
                <a:latin typeface="Georgia" panose="02040502050405020303" pitchFamily="18" charset="0"/>
              </a:rPr>
              <a:t>What do you think we can do to seek them? </a:t>
            </a:r>
          </a:p>
        </p:txBody>
      </p:sp>
      <p:sp>
        <p:nvSpPr>
          <p:cNvPr id="4" name="Rectangle 3">
            <a:extLst>
              <a:ext uri="{FF2B5EF4-FFF2-40B4-BE49-F238E27FC236}">
                <a16:creationId xmlns:a16="http://schemas.microsoft.com/office/drawing/2014/main" id="{268F8181-1A49-4B61-8E71-13D0992ECE57}"/>
              </a:ext>
            </a:extLst>
          </p:cNvPr>
          <p:cNvSpPr/>
          <p:nvPr/>
        </p:nvSpPr>
        <p:spPr>
          <a:xfrm>
            <a:off x="1455072" y="2817817"/>
            <a:ext cx="8700917" cy="369332"/>
          </a:xfrm>
          <a:prstGeom prst="rect">
            <a:avLst/>
          </a:prstGeom>
        </p:spPr>
        <p:txBody>
          <a:bodyPr wrap="square">
            <a:spAutoFit/>
          </a:bodyPr>
          <a:lstStyle/>
          <a:p>
            <a:pPr algn="just"/>
            <a:r>
              <a:rPr lang="en-US" b="1" dirty="0">
                <a:latin typeface="Georgia" panose="02040502050405020303" pitchFamily="18" charset="0"/>
              </a:rPr>
              <a:t>When have you seen someone receive a spiritual gift to benefit others?</a:t>
            </a:r>
          </a:p>
        </p:txBody>
      </p:sp>
      <p:sp>
        <p:nvSpPr>
          <p:cNvPr id="6" name="Rectangle 5">
            <a:extLst>
              <a:ext uri="{FF2B5EF4-FFF2-40B4-BE49-F238E27FC236}">
                <a16:creationId xmlns:a16="http://schemas.microsoft.com/office/drawing/2014/main" id="{E173906A-82A6-41DA-AEEC-B86F1556005A}"/>
              </a:ext>
            </a:extLst>
          </p:cNvPr>
          <p:cNvSpPr/>
          <p:nvPr/>
        </p:nvSpPr>
        <p:spPr>
          <a:xfrm>
            <a:off x="1463500" y="3518347"/>
            <a:ext cx="4428392" cy="369332"/>
          </a:xfrm>
          <a:prstGeom prst="rect">
            <a:avLst/>
          </a:prstGeom>
        </p:spPr>
        <p:txBody>
          <a:bodyPr wrap="none">
            <a:spAutoFit/>
          </a:bodyPr>
          <a:lstStyle/>
          <a:p>
            <a:r>
              <a:rPr lang="en-US" dirty="0">
                <a:latin typeface="Arial Black" panose="020B0A04020102020204" pitchFamily="34" charset="0"/>
              </a:rPr>
              <a:t>Doctrine and Covenants 46:30-32.</a:t>
            </a:r>
          </a:p>
        </p:txBody>
      </p:sp>
      <p:sp>
        <p:nvSpPr>
          <p:cNvPr id="5" name="Rectangle 4">
            <a:extLst>
              <a:ext uri="{FF2B5EF4-FFF2-40B4-BE49-F238E27FC236}">
                <a16:creationId xmlns:a16="http://schemas.microsoft.com/office/drawing/2014/main" id="{299D45F8-4A9D-4D0D-9C3F-FD45B15790D0}"/>
              </a:ext>
            </a:extLst>
          </p:cNvPr>
          <p:cNvSpPr/>
          <p:nvPr/>
        </p:nvSpPr>
        <p:spPr>
          <a:xfrm>
            <a:off x="1468324" y="3827436"/>
            <a:ext cx="8881624" cy="1754326"/>
          </a:xfrm>
          <a:prstGeom prst="rect">
            <a:avLst/>
          </a:prstGeom>
        </p:spPr>
        <p:txBody>
          <a:bodyPr wrap="square">
            <a:spAutoFit/>
          </a:bodyPr>
          <a:lstStyle/>
          <a:p>
            <a:pPr algn="just" fontAlgn="base"/>
            <a:r>
              <a:rPr lang="en-US" dirty="0">
                <a:latin typeface="Palatino"/>
              </a:rPr>
              <a:t>30 He that asketh in the Spirit asketh according to the will of God; wherefore it is done even as he asketh.</a:t>
            </a:r>
          </a:p>
          <a:p>
            <a:pPr algn="just" fontAlgn="base"/>
            <a:r>
              <a:rPr lang="en-US" dirty="0">
                <a:latin typeface="Palatino"/>
              </a:rPr>
              <a:t>31 And again, I say unto you, all things must be done in the name of Christ, whatsoever you do in the Spirit;</a:t>
            </a:r>
          </a:p>
          <a:p>
            <a:pPr algn="just" fontAlgn="base"/>
            <a:r>
              <a:rPr lang="en-US" dirty="0">
                <a:latin typeface="Palatino"/>
              </a:rPr>
              <a:t>32 And ye must give thanks unto God in the Spirit for whatsoever blessing ye are blessed with.</a:t>
            </a:r>
            <a:endParaRPr lang="en-US" i="0" dirty="0">
              <a:effectLst/>
              <a:latin typeface="Palatino"/>
            </a:endParaRPr>
          </a:p>
        </p:txBody>
      </p:sp>
    </p:spTree>
    <p:extLst>
      <p:ext uri="{BB962C8B-B14F-4D97-AF65-F5344CB8AC3E}">
        <p14:creationId xmlns:p14="http://schemas.microsoft.com/office/powerpoint/2010/main" val="4103891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3" name="Rectangle 2">
            <a:extLst>
              <a:ext uri="{FF2B5EF4-FFF2-40B4-BE49-F238E27FC236}">
                <a16:creationId xmlns:a16="http://schemas.microsoft.com/office/drawing/2014/main" id="{A45A8041-F84B-4507-A449-C607E8B54304}"/>
              </a:ext>
            </a:extLst>
          </p:cNvPr>
          <p:cNvSpPr/>
          <p:nvPr/>
        </p:nvSpPr>
        <p:spPr>
          <a:xfrm>
            <a:off x="3246065" y="3105834"/>
            <a:ext cx="5699869" cy="646331"/>
          </a:xfrm>
          <a:prstGeom prst="rect">
            <a:avLst/>
          </a:prstGeom>
        </p:spPr>
        <p:txBody>
          <a:bodyPr wrap="square">
            <a:spAutoFit/>
          </a:bodyPr>
          <a:lstStyle/>
          <a:p>
            <a:pPr algn="just"/>
            <a:r>
              <a:rPr lang="en-US" sz="3600" b="1" dirty="0">
                <a:solidFill>
                  <a:schemeClr val="tx1">
                    <a:lumMod val="95000"/>
                    <a:lumOff val="5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Doctrine and Covenants 46.</a:t>
            </a:r>
          </a:p>
        </p:txBody>
      </p:sp>
    </p:spTree>
    <p:extLst>
      <p:ext uri="{BB962C8B-B14F-4D97-AF65-F5344CB8AC3E}">
        <p14:creationId xmlns:p14="http://schemas.microsoft.com/office/powerpoint/2010/main" val="2094167501"/>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3EE48D85-9185-46EF-BF06-C05184C3840E}"/>
              </a:ext>
            </a:extLst>
          </p:cNvPr>
          <p:cNvSpPr/>
          <p:nvPr/>
        </p:nvSpPr>
        <p:spPr>
          <a:xfrm>
            <a:off x="3405808" y="2551837"/>
            <a:ext cx="5380383" cy="1754326"/>
          </a:xfrm>
          <a:prstGeom prst="rect">
            <a:avLst/>
          </a:prstGeom>
        </p:spPr>
        <p:txBody>
          <a:bodyPr wrap="square">
            <a:spAutoFit/>
          </a:bodyPr>
          <a:lstStyle/>
          <a:p>
            <a:pPr algn="ctr"/>
            <a:r>
              <a:rPr lang="en-US" sz="3600" dirty="0">
                <a:latin typeface="Bahnschrift SemiBold SemiConden" panose="020B0502040204020203" pitchFamily="34" charset="0"/>
              </a:rPr>
              <a:t>“The Lord instructs the Saints concerning their Church meetings”</a:t>
            </a:r>
          </a:p>
        </p:txBody>
      </p:sp>
      <p:sp>
        <p:nvSpPr>
          <p:cNvPr id="6" name="Rectangle 5">
            <a:extLst>
              <a:ext uri="{FF2B5EF4-FFF2-40B4-BE49-F238E27FC236}">
                <a16:creationId xmlns:a16="http://schemas.microsoft.com/office/drawing/2014/main" id="{E4A6298B-D5E0-43DB-9FF4-B6CD0803E3CB}"/>
              </a:ext>
            </a:extLst>
          </p:cNvPr>
          <p:cNvSpPr/>
          <p:nvPr/>
        </p:nvSpPr>
        <p:spPr>
          <a:xfrm>
            <a:off x="1293934" y="890974"/>
            <a:ext cx="4082143" cy="369332"/>
          </a:xfrm>
          <a:prstGeom prst="rect">
            <a:avLst/>
          </a:prstGeom>
        </p:spPr>
        <p:txBody>
          <a:bodyPr wrap="none">
            <a:spAutoFit/>
          </a:bodyPr>
          <a:lstStyle/>
          <a:p>
            <a:r>
              <a:rPr lang="en-US" dirty="0">
                <a:latin typeface="Arial Black" panose="020B0A04020102020204" pitchFamily="34" charset="0"/>
              </a:rPr>
              <a:t>Doctrine and Covenants 46:1–6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6" name="Rectangle 5">
            <a:extLst>
              <a:ext uri="{FF2B5EF4-FFF2-40B4-BE49-F238E27FC236}">
                <a16:creationId xmlns:a16="http://schemas.microsoft.com/office/drawing/2014/main" id="{D3877289-CA61-4ED7-AF5C-8787414C7155}"/>
              </a:ext>
            </a:extLst>
          </p:cNvPr>
          <p:cNvSpPr/>
          <p:nvPr/>
        </p:nvSpPr>
        <p:spPr>
          <a:xfrm>
            <a:off x="967408" y="1032518"/>
            <a:ext cx="9409043" cy="646331"/>
          </a:xfrm>
          <a:prstGeom prst="rect">
            <a:avLst/>
          </a:prstGeom>
        </p:spPr>
        <p:txBody>
          <a:bodyPr wrap="square">
            <a:spAutoFit/>
          </a:bodyPr>
          <a:lstStyle/>
          <a:p>
            <a:pPr algn="just"/>
            <a:r>
              <a:rPr lang="en-US" b="1" dirty="0">
                <a:latin typeface="Georgia" panose="02040502050405020303" pitchFamily="18" charset="0"/>
              </a:rPr>
              <a:t>How would you know what to include in the meeting? How would you choose the music and decide who would give the talks?</a:t>
            </a:r>
          </a:p>
        </p:txBody>
      </p:sp>
      <p:sp>
        <p:nvSpPr>
          <p:cNvPr id="14" name="Rectangle 13">
            <a:extLst>
              <a:ext uri="{FF2B5EF4-FFF2-40B4-BE49-F238E27FC236}">
                <a16:creationId xmlns:a16="http://schemas.microsoft.com/office/drawing/2014/main" id="{E00A3A9B-BC2A-4514-BC10-94B6F7BA91C4}"/>
              </a:ext>
            </a:extLst>
          </p:cNvPr>
          <p:cNvSpPr/>
          <p:nvPr/>
        </p:nvSpPr>
        <p:spPr>
          <a:xfrm>
            <a:off x="967407" y="1678849"/>
            <a:ext cx="4082143" cy="369332"/>
          </a:xfrm>
          <a:prstGeom prst="rect">
            <a:avLst/>
          </a:prstGeom>
        </p:spPr>
        <p:txBody>
          <a:bodyPr wrap="none">
            <a:spAutoFit/>
          </a:bodyPr>
          <a:lstStyle/>
          <a:p>
            <a:r>
              <a:rPr lang="en-US" dirty="0">
                <a:latin typeface="Arial Black" panose="020B0A04020102020204" pitchFamily="34" charset="0"/>
              </a:rPr>
              <a:t>Doctrine and Covenants 46:1–2</a:t>
            </a:r>
          </a:p>
        </p:txBody>
      </p:sp>
      <p:sp>
        <p:nvSpPr>
          <p:cNvPr id="7" name="Rectangle 6">
            <a:extLst>
              <a:ext uri="{FF2B5EF4-FFF2-40B4-BE49-F238E27FC236}">
                <a16:creationId xmlns:a16="http://schemas.microsoft.com/office/drawing/2014/main" id="{3971FEB1-DE06-4361-9130-D6F5292B1A15}"/>
              </a:ext>
            </a:extLst>
          </p:cNvPr>
          <p:cNvSpPr/>
          <p:nvPr/>
        </p:nvSpPr>
        <p:spPr>
          <a:xfrm>
            <a:off x="967407" y="1955848"/>
            <a:ext cx="9409043" cy="1477328"/>
          </a:xfrm>
          <a:prstGeom prst="rect">
            <a:avLst/>
          </a:prstGeom>
        </p:spPr>
        <p:txBody>
          <a:bodyPr wrap="square">
            <a:spAutoFit/>
          </a:bodyPr>
          <a:lstStyle/>
          <a:p>
            <a:pPr algn="just" fontAlgn="base"/>
            <a:r>
              <a:rPr lang="en-US" b="1" dirty="0">
                <a:latin typeface="Palatino"/>
              </a:rPr>
              <a:t>1 </a:t>
            </a:r>
            <a:r>
              <a:rPr lang="en-US" dirty="0">
                <a:latin typeface="Palatino"/>
              </a:rPr>
              <a:t>Hearken, O ye people of my church; for verily I say unto you that these things were spoken unto you for your profit and learning.</a:t>
            </a:r>
          </a:p>
          <a:p>
            <a:pPr algn="just" fontAlgn="base"/>
            <a:r>
              <a:rPr lang="en-US" b="1" dirty="0">
                <a:latin typeface="Palatino"/>
              </a:rPr>
              <a:t>2 </a:t>
            </a:r>
            <a:r>
              <a:rPr lang="en-US" dirty="0">
                <a:latin typeface="Palatino"/>
              </a:rPr>
              <a:t>But notwithstanding those things which are written, it always has been given to the elders of my church from the beginning, and ever shall be, to conduct all meetings as they are directed and guided by the Holy Spirit.</a:t>
            </a:r>
            <a:endParaRPr lang="en-US" b="0" i="0" dirty="0">
              <a:effectLst/>
              <a:latin typeface="Palatino"/>
            </a:endParaRPr>
          </a:p>
        </p:txBody>
      </p:sp>
      <p:sp>
        <p:nvSpPr>
          <p:cNvPr id="8" name="Rectangle 7">
            <a:extLst>
              <a:ext uri="{FF2B5EF4-FFF2-40B4-BE49-F238E27FC236}">
                <a16:creationId xmlns:a16="http://schemas.microsoft.com/office/drawing/2014/main" id="{9075AEFE-14EF-40A2-A45A-CFFEF50FA817}"/>
              </a:ext>
            </a:extLst>
          </p:cNvPr>
          <p:cNvSpPr/>
          <p:nvPr/>
        </p:nvSpPr>
        <p:spPr>
          <a:xfrm>
            <a:off x="967407" y="3429000"/>
            <a:ext cx="8522980" cy="369332"/>
          </a:xfrm>
          <a:prstGeom prst="rect">
            <a:avLst/>
          </a:prstGeom>
        </p:spPr>
        <p:txBody>
          <a:bodyPr wrap="square">
            <a:spAutoFit/>
          </a:bodyPr>
          <a:lstStyle/>
          <a:p>
            <a:pPr algn="just"/>
            <a:r>
              <a:rPr lang="en-US" dirty="0">
                <a:effectLst>
                  <a:outerShdw blurRad="38100" dist="38100" dir="2700000" algn="tl">
                    <a:srgbClr val="000000">
                      <a:alpha val="43137"/>
                    </a:srgbClr>
                  </a:outerShdw>
                </a:effectLst>
                <a:latin typeface="Georgia" panose="02040502050405020303" pitchFamily="18" charset="0"/>
              </a:rPr>
              <a:t>Church leaders are to be guided by the Holy Spirit as they conduct meetings.</a:t>
            </a:r>
          </a:p>
        </p:txBody>
      </p:sp>
      <p:sp>
        <p:nvSpPr>
          <p:cNvPr id="10" name="Rectangle 9">
            <a:extLst>
              <a:ext uri="{FF2B5EF4-FFF2-40B4-BE49-F238E27FC236}">
                <a16:creationId xmlns:a16="http://schemas.microsoft.com/office/drawing/2014/main" id="{77A7485C-AA96-4461-9FF0-7CCD723BD8F5}"/>
              </a:ext>
            </a:extLst>
          </p:cNvPr>
          <p:cNvSpPr/>
          <p:nvPr/>
        </p:nvSpPr>
        <p:spPr>
          <a:xfrm>
            <a:off x="967407" y="3819794"/>
            <a:ext cx="9409042" cy="646331"/>
          </a:xfrm>
          <a:prstGeom prst="rect">
            <a:avLst/>
          </a:prstGeom>
        </p:spPr>
        <p:txBody>
          <a:bodyPr wrap="square">
            <a:spAutoFit/>
          </a:bodyPr>
          <a:lstStyle/>
          <a:p>
            <a:pPr algn="just"/>
            <a:r>
              <a:rPr lang="en-US" b="1" dirty="0">
                <a:latin typeface="Georgia" panose="02040502050405020303" pitchFamily="18" charset="0"/>
              </a:rPr>
              <a:t>When have you felt that leaders have been directed by the Holy Ghost in a meeting? </a:t>
            </a:r>
          </a:p>
        </p:txBody>
      </p:sp>
      <p:sp>
        <p:nvSpPr>
          <p:cNvPr id="15" name="Rectangle 14">
            <a:extLst>
              <a:ext uri="{FF2B5EF4-FFF2-40B4-BE49-F238E27FC236}">
                <a16:creationId xmlns:a16="http://schemas.microsoft.com/office/drawing/2014/main" id="{9C51F59B-4AE4-49A9-BF9D-8CDECE64C2C4}"/>
              </a:ext>
            </a:extLst>
          </p:cNvPr>
          <p:cNvSpPr/>
          <p:nvPr/>
        </p:nvSpPr>
        <p:spPr>
          <a:xfrm>
            <a:off x="967407" y="4466125"/>
            <a:ext cx="9409042" cy="646331"/>
          </a:xfrm>
          <a:prstGeom prst="rect">
            <a:avLst/>
          </a:prstGeom>
        </p:spPr>
        <p:txBody>
          <a:bodyPr wrap="square">
            <a:spAutoFit/>
          </a:bodyPr>
          <a:lstStyle/>
          <a:p>
            <a:pPr algn="just"/>
            <a:r>
              <a:rPr lang="en-US" b="1" dirty="0">
                <a:latin typeface="Georgia" panose="02040502050405020303" pitchFamily="18" charset="0"/>
              </a:rPr>
              <a:t>How might all Church members invite the influence of the Holy Ghost in Church meetings?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1000"/>
                                        <p:tgtEl>
                                          <p:spTgt spid="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P spid="8" grpId="0"/>
      <p:bldP spid="1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D88028"/>
            </a:gs>
            <a:gs pos="23000">
              <a:schemeClr val="accent5">
                <a:lumMod val="89000"/>
              </a:schemeClr>
            </a:gs>
            <a:gs pos="69000">
              <a:schemeClr val="accent5">
                <a:lumMod val="75000"/>
              </a:schemeClr>
            </a:gs>
            <a:gs pos="97000">
              <a:schemeClr val="accent5">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6" name="Rectangle 5">
            <a:extLst>
              <a:ext uri="{FF2B5EF4-FFF2-40B4-BE49-F238E27FC236}">
                <a16:creationId xmlns:a16="http://schemas.microsoft.com/office/drawing/2014/main" id="{5634A433-65E6-405E-B04A-6CE25AAE3874}"/>
              </a:ext>
            </a:extLst>
          </p:cNvPr>
          <p:cNvSpPr/>
          <p:nvPr/>
        </p:nvSpPr>
        <p:spPr>
          <a:xfrm>
            <a:off x="4397637" y="690919"/>
            <a:ext cx="2273508" cy="400110"/>
          </a:xfrm>
          <a:prstGeom prst="rect">
            <a:avLst/>
          </a:prstGeom>
        </p:spPr>
        <p:txBody>
          <a:bodyPr wrap="none">
            <a:spAutoFit/>
          </a:bodyPr>
          <a:lstStyle/>
          <a:p>
            <a:r>
              <a:rPr lang="en-US" sz="2000" dirty="0">
                <a:latin typeface="Franklin Gothic Medium" panose="020B0603020102020204" pitchFamily="34" charset="0"/>
              </a:rPr>
              <a:t>“Visitors Welcome”</a:t>
            </a:r>
          </a:p>
        </p:txBody>
      </p:sp>
      <p:sp>
        <p:nvSpPr>
          <p:cNvPr id="7" name="Rectangle 6">
            <a:extLst>
              <a:ext uri="{FF2B5EF4-FFF2-40B4-BE49-F238E27FC236}">
                <a16:creationId xmlns:a16="http://schemas.microsoft.com/office/drawing/2014/main" id="{AE2602C0-6901-4210-90EC-0A4A2CE38633}"/>
              </a:ext>
            </a:extLst>
          </p:cNvPr>
          <p:cNvSpPr/>
          <p:nvPr/>
        </p:nvSpPr>
        <p:spPr>
          <a:xfrm>
            <a:off x="3048000" y="1997839"/>
            <a:ext cx="6096000" cy="2862322"/>
          </a:xfrm>
          <a:prstGeom prst="rect">
            <a:avLst/>
          </a:prstGeom>
        </p:spPr>
        <p:txBody>
          <a:bodyPr>
            <a:spAutoFit/>
          </a:bodyPr>
          <a:lstStyle/>
          <a:p>
            <a:pPr algn="just"/>
            <a:r>
              <a:rPr lang="en-US" dirty="0">
                <a:latin typeface="Georgia" panose="02040502050405020303" pitchFamily="18" charset="0"/>
              </a:rPr>
              <a:t>Revelation given through Joseph Smith the Prophet to the Church, at Kirtland, Ohio, March 8, 1831. In this early time of the Church, a unified pattern for the conducting of Church services had not yet developed. However, a custom of admitting only members and earnest investigators to the sacrament meetings and other assemblies of the Church had become somewhat general. This revelation expresses the will of the Lord relative to governing and conducting meetings and His direction on seeking and discerning the gifts of the Spirit.</a:t>
            </a:r>
          </a:p>
        </p:txBody>
      </p:sp>
      <p:sp>
        <p:nvSpPr>
          <p:cNvPr id="9" name="Rectangle 8">
            <a:extLst>
              <a:ext uri="{FF2B5EF4-FFF2-40B4-BE49-F238E27FC236}">
                <a16:creationId xmlns:a16="http://schemas.microsoft.com/office/drawing/2014/main" id="{EC21765B-E29D-4543-9047-D995CB23623B}"/>
              </a:ext>
            </a:extLst>
          </p:cNvPr>
          <p:cNvSpPr/>
          <p:nvPr/>
        </p:nvSpPr>
        <p:spPr>
          <a:xfrm>
            <a:off x="3698549" y="1628507"/>
            <a:ext cx="4794902" cy="369332"/>
          </a:xfrm>
          <a:prstGeom prst="rect">
            <a:avLst/>
          </a:prstGeom>
        </p:spPr>
        <p:txBody>
          <a:bodyPr wrap="none">
            <a:spAutoFit/>
          </a:bodyPr>
          <a:lstStyle/>
          <a:p>
            <a:r>
              <a:rPr lang="en-US" b="1" dirty="0"/>
              <a:t>Introduction to Doctrine and Covenants 46</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6" name="Rectangle 5">
            <a:extLst>
              <a:ext uri="{FF2B5EF4-FFF2-40B4-BE49-F238E27FC236}">
                <a16:creationId xmlns:a16="http://schemas.microsoft.com/office/drawing/2014/main" id="{EFEF9D3E-98F5-400A-AC00-C88C5E3CF5BE}"/>
              </a:ext>
            </a:extLst>
          </p:cNvPr>
          <p:cNvSpPr/>
          <p:nvPr/>
        </p:nvSpPr>
        <p:spPr>
          <a:xfrm>
            <a:off x="953960" y="1019943"/>
            <a:ext cx="4159087" cy="369332"/>
          </a:xfrm>
          <a:prstGeom prst="rect">
            <a:avLst/>
          </a:prstGeom>
        </p:spPr>
        <p:txBody>
          <a:bodyPr wrap="none">
            <a:spAutoFit/>
          </a:bodyPr>
          <a:lstStyle/>
          <a:p>
            <a:r>
              <a:rPr lang="en-US" dirty="0">
                <a:latin typeface="Arial Black" panose="020B0A04020102020204" pitchFamily="34" charset="0"/>
              </a:rPr>
              <a:t>Doctrine and Covenants 46:3–6.</a:t>
            </a:r>
          </a:p>
        </p:txBody>
      </p:sp>
      <p:sp>
        <p:nvSpPr>
          <p:cNvPr id="3" name="Rectangle 2">
            <a:extLst>
              <a:ext uri="{FF2B5EF4-FFF2-40B4-BE49-F238E27FC236}">
                <a16:creationId xmlns:a16="http://schemas.microsoft.com/office/drawing/2014/main" id="{0846E5AC-49A0-4DBF-9E3D-BC4AEFB0F314}"/>
              </a:ext>
            </a:extLst>
          </p:cNvPr>
          <p:cNvSpPr/>
          <p:nvPr/>
        </p:nvSpPr>
        <p:spPr>
          <a:xfrm>
            <a:off x="953959" y="1295146"/>
            <a:ext cx="9467511" cy="2862322"/>
          </a:xfrm>
          <a:prstGeom prst="rect">
            <a:avLst/>
          </a:prstGeom>
        </p:spPr>
        <p:txBody>
          <a:bodyPr wrap="square">
            <a:spAutoFit/>
          </a:bodyPr>
          <a:lstStyle/>
          <a:p>
            <a:pPr algn="just" fontAlgn="base"/>
            <a:r>
              <a:rPr lang="en-US" b="1" dirty="0">
                <a:latin typeface="Palatino"/>
              </a:rPr>
              <a:t>3 </a:t>
            </a:r>
            <a:r>
              <a:rPr lang="en-US" dirty="0">
                <a:latin typeface="Palatino"/>
              </a:rPr>
              <a:t>Nevertheless ye are commanded never to cast any one out from your public meetings, which are held before the world.</a:t>
            </a:r>
          </a:p>
          <a:p>
            <a:pPr algn="just" fontAlgn="base"/>
            <a:r>
              <a:rPr lang="en-US" b="1" dirty="0">
                <a:latin typeface="Palatino"/>
              </a:rPr>
              <a:t>4 </a:t>
            </a:r>
            <a:r>
              <a:rPr lang="en-US" dirty="0">
                <a:latin typeface="Palatino"/>
              </a:rPr>
              <a:t>Ye are also commanded not to cast any one who belongeth to the church out of your sacrament meetings; nevertheless, if any have trespassed, let him not partake until he makes reconciliation.</a:t>
            </a:r>
          </a:p>
          <a:p>
            <a:pPr algn="just" fontAlgn="base"/>
            <a:r>
              <a:rPr lang="en-US" b="1" dirty="0">
                <a:latin typeface="Palatino"/>
              </a:rPr>
              <a:t>5 </a:t>
            </a:r>
            <a:r>
              <a:rPr lang="en-US" dirty="0">
                <a:latin typeface="Palatino"/>
              </a:rPr>
              <a:t>And again I say unto you, ye shall not cast any out of your sacrament meetings who are earnestly seeking the kingdom—I speak this concerning those who are not of the church.</a:t>
            </a:r>
          </a:p>
          <a:p>
            <a:pPr algn="just" fontAlgn="base"/>
            <a:r>
              <a:rPr lang="en-US" b="1" dirty="0">
                <a:latin typeface="Palatino"/>
              </a:rPr>
              <a:t>6 </a:t>
            </a:r>
            <a:r>
              <a:rPr lang="en-US" dirty="0">
                <a:latin typeface="Palatino"/>
              </a:rPr>
              <a:t>And again I say unto you, concerning your confirmation meetings, that if there be any that are not of the church, that are earnestly seeking after the kingdom, ye shall not cast them out.</a:t>
            </a:r>
            <a:endParaRPr lang="en-US" b="0" i="0" dirty="0">
              <a:effectLst/>
              <a:latin typeface="Palatino"/>
            </a:endParaRPr>
          </a:p>
        </p:txBody>
      </p:sp>
      <p:sp>
        <p:nvSpPr>
          <p:cNvPr id="7" name="Rectangle 6">
            <a:extLst>
              <a:ext uri="{FF2B5EF4-FFF2-40B4-BE49-F238E27FC236}">
                <a16:creationId xmlns:a16="http://schemas.microsoft.com/office/drawing/2014/main" id="{8B77989C-93B1-4E65-9314-DE2692B3BEC8}"/>
              </a:ext>
            </a:extLst>
          </p:cNvPr>
          <p:cNvSpPr/>
          <p:nvPr/>
        </p:nvSpPr>
        <p:spPr>
          <a:xfrm>
            <a:off x="953959" y="4238474"/>
            <a:ext cx="9144782" cy="346249"/>
          </a:xfrm>
          <a:prstGeom prst="rect">
            <a:avLst/>
          </a:prstGeom>
        </p:spPr>
        <p:txBody>
          <a:bodyPr wrap="square">
            <a:spAutoFit/>
          </a:bodyPr>
          <a:lstStyle/>
          <a:p>
            <a:pPr algn="just"/>
            <a:r>
              <a:rPr lang="en-US" sz="1650" b="1" dirty="0">
                <a:latin typeface="Georgia" panose="02040502050405020303" pitchFamily="18" charset="0"/>
              </a:rPr>
              <a:t>What can we learn from these verses about how the Lord wants us to treat others?</a:t>
            </a:r>
          </a:p>
        </p:txBody>
      </p:sp>
      <p:sp>
        <p:nvSpPr>
          <p:cNvPr id="8" name="Rectangle 7">
            <a:extLst>
              <a:ext uri="{FF2B5EF4-FFF2-40B4-BE49-F238E27FC236}">
                <a16:creationId xmlns:a16="http://schemas.microsoft.com/office/drawing/2014/main" id="{CFC4597B-409F-4647-9CB9-C568B0AB8DA6}"/>
              </a:ext>
            </a:extLst>
          </p:cNvPr>
          <p:cNvSpPr/>
          <p:nvPr/>
        </p:nvSpPr>
        <p:spPr>
          <a:xfrm>
            <a:off x="953959" y="4665729"/>
            <a:ext cx="8055570" cy="369332"/>
          </a:xfrm>
          <a:prstGeom prst="rect">
            <a:avLst/>
          </a:prstGeom>
        </p:spPr>
        <p:txBody>
          <a:bodyPr wrap="square">
            <a:spAutoFit/>
          </a:bodyPr>
          <a:lstStyle/>
          <a:p>
            <a:r>
              <a:rPr lang="en-US" dirty="0"/>
              <a:t>The Lord has commanded us to welcome all people to our public meetings.	</a:t>
            </a:r>
          </a:p>
        </p:txBody>
      </p:sp>
      <p:sp>
        <p:nvSpPr>
          <p:cNvPr id="9" name="Rectangle 8">
            <a:extLst>
              <a:ext uri="{FF2B5EF4-FFF2-40B4-BE49-F238E27FC236}">
                <a16:creationId xmlns:a16="http://schemas.microsoft.com/office/drawing/2014/main" id="{197F3D9A-118D-47C8-B9F5-A09A23E2284C}"/>
              </a:ext>
            </a:extLst>
          </p:cNvPr>
          <p:cNvSpPr/>
          <p:nvPr/>
        </p:nvSpPr>
        <p:spPr>
          <a:xfrm>
            <a:off x="953959" y="5035061"/>
            <a:ext cx="9144782" cy="369332"/>
          </a:xfrm>
          <a:prstGeom prst="rect">
            <a:avLst/>
          </a:prstGeom>
        </p:spPr>
        <p:txBody>
          <a:bodyPr wrap="square">
            <a:spAutoFit/>
          </a:bodyPr>
          <a:lstStyle/>
          <a:p>
            <a:r>
              <a:rPr lang="en-US" b="1" dirty="0">
                <a:latin typeface="Georgia" panose="02040502050405020303" pitchFamily="18" charset="0"/>
              </a:rPr>
              <a:t>How can we help others know they are welcome at our Church meetings?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709F8F5-35A2-4E75-818B-A694A58C9E7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4" name="Rectangle 3">
            <a:extLst>
              <a:ext uri="{FF2B5EF4-FFF2-40B4-BE49-F238E27FC236}">
                <a16:creationId xmlns:a16="http://schemas.microsoft.com/office/drawing/2014/main" id="{ED4FD4DB-44CE-480B-B268-3C004B9C1546}"/>
              </a:ext>
            </a:extLst>
          </p:cNvPr>
          <p:cNvSpPr/>
          <p:nvPr/>
        </p:nvSpPr>
        <p:spPr>
          <a:xfrm>
            <a:off x="2324344" y="1075765"/>
            <a:ext cx="6831106" cy="212463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dirty="0"/>
              <a:t>A young member of the Church visits a new ward with her family for the first time. After sacrament meeting, a member of the ward greets the family and shows them where to go for Sunday School. He takes the young woman to class and introduces her to the teacher. The young men and women in the class briefly acknowledge her and then proceed to visit among themselves, ignoring her.</a:t>
            </a:r>
          </a:p>
        </p:txBody>
      </p:sp>
      <p:sp>
        <p:nvSpPr>
          <p:cNvPr id="5" name="Rectangle 4">
            <a:extLst>
              <a:ext uri="{FF2B5EF4-FFF2-40B4-BE49-F238E27FC236}">
                <a16:creationId xmlns:a16="http://schemas.microsoft.com/office/drawing/2014/main" id="{FB820630-B4C4-4369-9D26-DE51EB1C0964}"/>
              </a:ext>
            </a:extLst>
          </p:cNvPr>
          <p:cNvSpPr/>
          <p:nvPr/>
        </p:nvSpPr>
        <p:spPr>
          <a:xfrm>
            <a:off x="1205997" y="3841394"/>
            <a:ext cx="9067800" cy="646331"/>
          </a:xfrm>
          <a:prstGeom prst="rect">
            <a:avLst/>
          </a:prstGeom>
        </p:spPr>
        <p:txBody>
          <a:bodyPr wrap="square">
            <a:spAutoFit/>
          </a:bodyPr>
          <a:lstStyle/>
          <a:p>
            <a:pPr algn="just"/>
            <a:r>
              <a:rPr lang="en-US" b="1" dirty="0">
                <a:latin typeface="Georgia" panose="02040502050405020303" pitchFamily="18" charset="0"/>
              </a:rPr>
              <a:t>How would this situation be different if the members of the Sunday School class would follow the principles in Doctrine and Covenants 46:3–6? </a:t>
            </a:r>
          </a:p>
        </p:txBody>
      </p:sp>
    </p:spTree>
    <p:extLst>
      <p:ext uri="{BB962C8B-B14F-4D97-AF65-F5344CB8AC3E}">
        <p14:creationId xmlns:p14="http://schemas.microsoft.com/office/powerpoint/2010/main" val="40652105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D88028"/>
            </a:gs>
            <a:gs pos="23000">
              <a:schemeClr val="accent5">
                <a:lumMod val="89000"/>
              </a:schemeClr>
            </a:gs>
            <a:gs pos="69000">
              <a:schemeClr val="accent5">
                <a:lumMod val="75000"/>
              </a:schemeClr>
            </a:gs>
            <a:gs pos="97000">
              <a:schemeClr val="accent5">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9" name="Rectangle 8">
            <a:extLst>
              <a:ext uri="{FF2B5EF4-FFF2-40B4-BE49-F238E27FC236}">
                <a16:creationId xmlns:a16="http://schemas.microsoft.com/office/drawing/2014/main" id="{81AD5EE7-5C69-4140-B337-5BA467D13DC2}"/>
              </a:ext>
            </a:extLst>
          </p:cNvPr>
          <p:cNvSpPr/>
          <p:nvPr/>
        </p:nvSpPr>
        <p:spPr>
          <a:xfrm>
            <a:off x="3159668" y="2828835"/>
            <a:ext cx="5872663" cy="1200329"/>
          </a:xfrm>
          <a:prstGeom prst="rect">
            <a:avLst/>
          </a:prstGeom>
        </p:spPr>
        <p:txBody>
          <a:bodyPr wrap="square">
            <a:spAutoFit/>
          </a:bodyPr>
          <a:lstStyle/>
          <a:p>
            <a:pPr algn="ctr"/>
            <a:r>
              <a:rPr lang="en-US" sz="3600" dirty="0">
                <a:latin typeface="Bahnschrift SemiBold SemiConden" panose="020B0502040204020203" pitchFamily="34" charset="0"/>
              </a:rPr>
              <a:t>“The Lord explains the purposes of the gifts of the Spirit”</a:t>
            </a:r>
          </a:p>
        </p:txBody>
      </p:sp>
      <p:sp>
        <p:nvSpPr>
          <p:cNvPr id="10" name="Rectangle 9">
            <a:extLst>
              <a:ext uri="{FF2B5EF4-FFF2-40B4-BE49-F238E27FC236}">
                <a16:creationId xmlns:a16="http://schemas.microsoft.com/office/drawing/2014/main" id="{AE0BA846-CBA7-4472-8230-4E742B675708}"/>
              </a:ext>
            </a:extLst>
          </p:cNvPr>
          <p:cNvSpPr/>
          <p:nvPr/>
        </p:nvSpPr>
        <p:spPr>
          <a:xfrm>
            <a:off x="1293934" y="890974"/>
            <a:ext cx="4312976" cy="369332"/>
          </a:xfrm>
          <a:prstGeom prst="rect">
            <a:avLst/>
          </a:prstGeom>
        </p:spPr>
        <p:txBody>
          <a:bodyPr wrap="none">
            <a:spAutoFit/>
          </a:bodyPr>
          <a:lstStyle/>
          <a:p>
            <a:r>
              <a:rPr lang="en-US" dirty="0">
                <a:latin typeface="Arial Black" panose="020B0A04020102020204" pitchFamily="34" charset="0"/>
              </a:rPr>
              <a:t>Doctrine and Covenants 46:7–33.</a:t>
            </a:r>
          </a:p>
        </p:txBody>
      </p:sp>
    </p:spTree>
    <p:extLst>
      <p:ext uri="{BB962C8B-B14F-4D97-AF65-F5344CB8AC3E}">
        <p14:creationId xmlns:p14="http://schemas.microsoft.com/office/powerpoint/2010/main" val="419080376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54</a:t>
            </a:r>
          </a:p>
        </p:txBody>
      </p:sp>
      <p:sp>
        <p:nvSpPr>
          <p:cNvPr id="2" name="Rectangle 1">
            <a:extLst>
              <a:ext uri="{FF2B5EF4-FFF2-40B4-BE49-F238E27FC236}">
                <a16:creationId xmlns:a16="http://schemas.microsoft.com/office/drawing/2014/main" id="{1F846EA1-3F76-4192-BE61-8E679E620F95}"/>
              </a:ext>
            </a:extLst>
          </p:cNvPr>
          <p:cNvSpPr/>
          <p:nvPr/>
        </p:nvSpPr>
        <p:spPr>
          <a:xfrm>
            <a:off x="1134793" y="890974"/>
            <a:ext cx="4253087" cy="369332"/>
          </a:xfrm>
          <a:prstGeom prst="rect">
            <a:avLst/>
          </a:prstGeom>
        </p:spPr>
        <p:txBody>
          <a:bodyPr wrap="none">
            <a:spAutoFit/>
          </a:bodyPr>
          <a:lstStyle/>
          <a:p>
            <a:r>
              <a:rPr lang="en-US" b="1" dirty="0">
                <a:latin typeface="Georgia" panose="02040502050405020303" pitchFamily="18" charset="0"/>
              </a:rPr>
              <a:t>What does it mean to be deceived?</a:t>
            </a:r>
          </a:p>
        </p:txBody>
      </p:sp>
      <p:sp>
        <p:nvSpPr>
          <p:cNvPr id="3" name="Rectangle 2">
            <a:extLst>
              <a:ext uri="{FF2B5EF4-FFF2-40B4-BE49-F238E27FC236}">
                <a16:creationId xmlns:a16="http://schemas.microsoft.com/office/drawing/2014/main" id="{3059B55F-CD26-4588-9EB7-98BED1ED4782}"/>
              </a:ext>
            </a:extLst>
          </p:cNvPr>
          <p:cNvSpPr/>
          <p:nvPr/>
        </p:nvSpPr>
        <p:spPr>
          <a:xfrm>
            <a:off x="1134793" y="1260306"/>
            <a:ext cx="7081556" cy="369332"/>
          </a:xfrm>
          <a:prstGeom prst="rect">
            <a:avLst/>
          </a:prstGeom>
        </p:spPr>
        <p:txBody>
          <a:bodyPr wrap="square">
            <a:spAutoFit/>
          </a:bodyPr>
          <a:lstStyle/>
          <a:p>
            <a:pPr algn="just"/>
            <a:r>
              <a:rPr lang="en-US" dirty="0"/>
              <a:t>To be misled or tricked into believing something that is not true.</a:t>
            </a:r>
          </a:p>
        </p:txBody>
      </p:sp>
      <p:sp>
        <p:nvSpPr>
          <p:cNvPr id="4" name="Rectangle 3">
            <a:extLst>
              <a:ext uri="{FF2B5EF4-FFF2-40B4-BE49-F238E27FC236}">
                <a16:creationId xmlns:a16="http://schemas.microsoft.com/office/drawing/2014/main" id="{DD56B419-0D71-47FD-A475-311614877F4C}"/>
              </a:ext>
            </a:extLst>
          </p:cNvPr>
          <p:cNvSpPr/>
          <p:nvPr/>
        </p:nvSpPr>
        <p:spPr>
          <a:xfrm>
            <a:off x="1134793" y="1814304"/>
            <a:ext cx="6045245" cy="369332"/>
          </a:xfrm>
          <a:prstGeom prst="rect">
            <a:avLst/>
          </a:prstGeom>
        </p:spPr>
        <p:txBody>
          <a:bodyPr wrap="none">
            <a:spAutoFit/>
          </a:bodyPr>
          <a:lstStyle/>
          <a:p>
            <a:r>
              <a:rPr lang="en-US" b="1" dirty="0">
                <a:latin typeface="Georgia" panose="02040502050405020303" pitchFamily="18" charset="0"/>
              </a:rPr>
              <a:t>Can you think of a time when you were deceived? </a:t>
            </a:r>
          </a:p>
        </p:txBody>
      </p:sp>
      <p:sp>
        <p:nvSpPr>
          <p:cNvPr id="6" name="Rectangle 5">
            <a:extLst>
              <a:ext uri="{FF2B5EF4-FFF2-40B4-BE49-F238E27FC236}">
                <a16:creationId xmlns:a16="http://schemas.microsoft.com/office/drawing/2014/main" id="{13458E02-7B76-46F8-99CA-E56FCF56D9C2}"/>
              </a:ext>
            </a:extLst>
          </p:cNvPr>
          <p:cNvSpPr/>
          <p:nvPr/>
        </p:nvSpPr>
        <p:spPr>
          <a:xfrm>
            <a:off x="1134793" y="2329895"/>
            <a:ext cx="4159087" cy="369332"/>
          </a:xfrm>
          <a:prstGeom prst="rect">
            <a:avLst/>
          </a:prstGeom>
        </p:spPr>
        <p:txBody>
          <a:bodyPr wrap="none">
            <a:spAutoFit/>
          </a:bodyPr>
          <a:lstStyle/>
          <a:p>
            <a:r>
              <a:rPr lang="en-US" dirty="0">
                <a:latin typeface="Arial Black" panose="020B0A04020102020204" pitchFamily="34" charset="0"/>
              </a:rPr>
              <a:t>Doctrine and Covenants 46:7–8.</a:t>
            </a:r>
          </a:p>
        </p:txBody>
      </p:sp>
      <p:sp>
        <p:nvSpPr>
          <p:cNvPr id="5" name="Rectangle 4">
            <a:extLst>
              <a:ext uri="{FF2B5EF4-FFF2-40B4-BE49-F238E27FC236}">
                <a16:creationId xmlns:a16="http://schemas.microsoft.com/office/drawing/2014/main" id="{628A873D-10A1-4B6F-A0C6-9BA4D6D76316}"/>
              </a:ext>
            </a:extLst>
          </p:cNvPr>
          <p:cNvSpPr/>
          <p:nvPr/>
        </p:nvSpPr>
        <p:spPr>
          <a:xfrm>
            <a:off x="1134793" y="2619715"/>
            <a:ext cx="9281416" cy="1815882"/>
          </a:xfrm>
          <a:prstGeom prst="rect">
            <a:avLst/>
          </a:prstGeom>
        </p:spPr>
        <p:txBody>
          <a:bodyPr wrap="square">
            <a:spAutoFit/>
          </a:bodyPr>
          <a:lstStyle/>
          <a:p>
            <a:pPr algn="just" fontAlgn="base"/>
            <a:r>
              <a:rPr lang="en-US" sz="1600" b="1" dirty="0">
                <a:latin typeface="Palatino"/>
              </a:rPr>
              <a:t>7 </a:t>
            </a:r>
            <a:r>
              <a:rPr lang="en-US" sz="1600" dirty="0">
                <a:latin typeface="Palatino"/>
              </a:rPr>
              <a:t>But ye are commanded in all things to ask of God, who giveth liberally; and that which the Spirit testifies unto you even so I would that ye should do in all holiness of heart, walking uprightly before me, considering the end of your salvation, doing all things with prayer and thanksgiving, that ye may not be seduced by evil spirits, or doctrines of devils, or the commandments of men; for some are of men, and others of devils.</a:t>
            </a:r>
          </a:p>
          <a:p>
            <a:pPr algn="just" fontAlgn="base"/>
            <a:r>
              <a:rPr lang="en-US" sz="1600" b="1" dirty="0">
                <a:latin typeface="Palatino"/>
              </a:rPr>
              <a:t>8 </a:t>
            </a:r>
            <a:r>
              <a:rPr lang="en-US" sz="1600" dirty="0">
                <a:latin typeface="Palatino"/>
              </a:rPr>
              <a:t>Wherefore, beware lest ye are deceived; and that ye may not be deceived seek ye earnestly the best gifts, always remembering for what they are given;</a:t>
            </a:r>
            <a:endParaRPr lang="en-US" sz="1600" b="0" i="0" dirty="0">
              <a:effectLst/>
              <a:latin typeface="Palatino"/>
            </a:endParaRPr>
          </a:p>
        </p:txBody>
      </p:sp>
      <p:sp>
        <p:nvSpPr>
          <p:cNvPr id="7" name="Rectangle 6">
            <a:extLst>
              <a:ext uri="{FF2B5EF4-FFF2-40B4-BE49-F238E27FC236}">
                <a16:creationId xmlns:a16="http://schemas.microsoft.com/office/drawing/2014/main" id="{430819AF-AA75-415E-862E-29BF63EC2BEF}"/>
              </a:ext>
            </a:extLst>
          </p:cNvPr>
          <p:cNvSpPr/>
          <p:nvPr/>
        </p:nvSpPr>
        <p:spPr>
          <a:xfrm>
            <a:off x="1134792" y="4455746"/>
            <a:ext cx="7651399" cy="369332"/>
          </a:xfrm>
          <a:prstGeom prst="rect">
            <a:avLst/>
          </a:prstGeom>
        </p:spPr>
        <p:txBody>
          <a:bodyPr wrap="square">
            <a:spAutoFit/>
          </a:bodyPr>
          <a:lstStyle/>
          <a:p>
            <a:r>
              <a:rPr lang="en-US" b="1" dirty="0">
                <a:latin typeface="Georgia" panose="02040502050405020303" pitchFamily="18" charset="0"/>
              </a:rPr>
              <a:t>What do these verses teach about how to avoid being deceived?</a:t>
            </a:r>
          </a:p>
        </p:txBody>
      </p:sp>
      <p:sp>
        <p:nvSpPr>
          <p:cNvPr id="9" name="Rectangle 8">
            <a:extLst>
              <a:ext uri="{FF2B5EF4-FFF2-40B4-BE49-F238E27FC236}">
                <a16:creationId xmlns:a16="http://schemas.microsoft.com/office/drawing/2014/main" id="{13895230-27E0-42C4-B614-69E45E5B589B}"/>
              </a:ext>
            </a:extLst>
          </p:cNvPr>
          <p:cNvSpPr/>
          <p:nvPr/>
        </p:nvSpPr>
        <p:spPr>
          <a:xfrm>
            <a:off x="1134792" y="4725417"/>
            <a:ext cx="9374182" cy="353943"/>
          </a:xfrm>
          <a:prstGeom prst="rect">
            <a:avLst/>
          </a:prstGeom>
        </p:spPr>
        <p:txBody>
          <a:bodyPr wrap="square">
            <a:spAutoFit/>
          </a:bodyPr>
          <a:lstStyle/>
          <a:p>
            <a:r>
              <a:rPr lang="en-US" sz="1700" dirty="0"/>
              <a:t>One way to avoid being deceived is to follow the directions of the Holy Ghost in all holiness.</a:t>
            </a:r>
          </a:p>
        </p:txBody>
      </p:sp>
      <p:sp>
        <p:nvSpPr>
          <p:cNvPr id="10" name="Rectangle 9">
            <a:extLst>
              <a:ext uri="{FF2B5EF4-FFF2-40B4-BE49-F238E27FC236}">
                <a16:creationId xmlns:a16="http://schemas.microsoft.com/office/drawing/2014/main" id="{1822EC64-0440-4F7D-89BA-FAC66C1157AA}"/>
              </a:ext>
            </a:extLst>
          </p:cNvPr>
          <p:cNvSpPr/>
          <p:nvPr/>
        </p:nvSpPr>
        <p:spPr>
          <a:xfrm>
            <a:off x="1097347" y="5056342"/>
            <a:ext cx="4081567" cy="369332"/>
          </a:xfrm>
          <a:prstGeom prst="rect">
            <a:avLst/>
          </a:prstGeom>
        </p:spPr>
        <p:txBody>
          <a:bodyPr wrap="none">
            <a:spAutoFit/>
          </a:bodyPr>
          <a:lstStyle/>
          <a:p>
            <a:r>
              <a:rPr lang="en-US" b="1" dirty="0">
                <a:latin typeface="Georgia" panose="02040502050405020303" pitchFamily="18" charset="0"/>
              </a:rPr>
              <a:t> What should we earnestly seek? </a:t>
            </a:r>
          </a:p>
        </p:txBody>
      </p:sp>
      <p:sp>
        <p:nvSpPr>
          <p:cNvPr id="11" name="Rectangle 10">
            <a:extLst>
              <a:ext uri="{FF2B5EF4-FFF2-40B4-BE49-F238E27FC236}">
                <a16:creationId xmlns:a16="http://schemas.microsoft.com/office/drawing/2014/main" id="{1DFCB5A0-D9CE-4B85-83C1-A9900291E89C}"/>
              </a:ext>
            </a:extLst>
          </p:cNvPr>
          <p:cNvSpPr/>
          <p:nvPr/>
        </p:nvSpPr>
        <p:spPr>
          <a:xfrm>
            <a:off x="1134792" y="5445823"/>
            <a:ext cx="1685077" cy="369332"/>
          </a:xfrm>
          <a:prstGeom prst="rect">
            <a:avLst/>
          </a:prstGeom>
        </p:spPr>
        <p:txBody>
          <a:bodyPr wrap="none">
            <a:spAutoFit/>
          </a:bodyPr>
          <a:lstStyle/>
          <a:p>
            <a:r>
              <a:rPr lang="en-US" dirty="0"/>
              <a:t>The best gifts.</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Right)">
                                      <p:cBhvr>
                                        <p:cTn id="19" dur="1000"/>
                                        <p:tgtEl>
                                          <p:spTgt spid="5"/>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125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1000"/>
                                        <p:tgtEl>
                                          <p:spTgt spid="10">
                                            <p:txEl>
                                              <p:pRg st="0" end="0"/>
                                            </p:txEl>
                                          </p:spTgt>
                                        </p:tgtEl>
                                      </p:cBhvr>
                                    </p:animEffect>
                                    <p:anim calcmode="lin" valueType="num">
                                      <p:cBhvr>
                                        <p:cTn id="4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P spid="7" grpId="0"/>
      <p:bldP spid="9" grpId="0"/>
      <p:bldP spid="11"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857</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13</vt:i4>
      </vt:variant>
    </vt:vector>
  </HeadingPairs>
  <TitlesOfParts>
    <vt:vector size="29" baseType="lpstr">
      <vt:lpstr>Microsoft JhengHei</vt:lpstr>
      <vt:lpstr>MingLiU_HKSCS-ExtB</vt:lpstr>
      <vt:lpstr>Arial</vt:lpstr>
      <vt:lpstr>Arial Black</vt:lpstr>
      <vt:lpstr>Bahnschrift SemiBold SemiConden</vt:lpstr>
      <vt:lpstr>Calibri</vt:lpstr>
      <vt:lpstr>Cambria Math</vt:lpstr>
      <vt:lpstr>Franklin Gothic Medium</vt:lpstr>
      <vt:lpstr>Georgia</vt:lpstr>
      <vt:lpstr>Palatino</vt:lpstr>
      <vt:lpstr>Segoe Script</vt:lpstr>
      <vt:lpstr>Sitka Display</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1827</cp:revision>
  <dcterms:created xsi:type="dcterms:W3CDTF">2018-08-29T04:26:39Z</dcterms:created>
  <dcterms:modified xsi:type="dcterms:W3CDTF">2018-09-27T14:05:19Z</dcterms:modified>
</cp:coreProperties>
</file>