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1" r:id="rId1"/>
  </p:sldMasterIdLst>
  <p:notesMasterIdLst>
    <p:notesMasterId r:id="rId14"/>
  </p:notesMasterIdLst>
  <p:sldIdLst>
    <p:sldId id="296" r:id="rId2"/>
    <p:sldId id="304" r:id="rId3"/>
    <p:sldId id="299" r:id="rId4"/>
    <p:sldId id="308" r:id="rId5"/>
    <p:sldId id="305" r:id="rId6"/>
    <p:sldId id="306" r:id="rId7"/>
    <p:sldId id="307" r:id="rId8"/>
    <p:sldId id="310" r:id="rId9"/>
    <p:sldId id="309" r:id="rId10"/>
    <p:sldId id="312" r:id="rId11"/>
    <p:sldId id="311" r:id="rId12"/>
    <p:sldId id="31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028"/>
    <a:srgbClr val="333399"/>
    <a:srgbClr val="CC0000"/>
    <a:srgbClr val="FF6600"/>
    <a:srgbClr val="B9B93A"/>
    <a:srgbClr val="13BD23"/>
    <a:srgbClr val="D6E513"/>
    <a:srgbClr val="FFFFFF"/>
    <a:srgbClr val="E6E6E6"/>
    <a:srgbClr val="F2D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8" autoAdjust="0"/>
    <p:restoredTop sz="94660"/>
  </p:normalViewPr>
  <p:slideViewPr>
    <p:cSldViewPr snapToGrid="0">
      <p:cViewPr varScale="1">
        <p:scale>
          <a:sx n="71" d="100"/>
          <a:sy n="71" d="100"/>
        </p:scale>
        <p:origin x="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3900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164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10758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0218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9708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6651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32852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0448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91298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9503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856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4926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2642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5212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8939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8643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88028"/>
            </a:gs>
            <a:gs pos="23000">
              <a:schemeClr val="accent5">
                <a:lumMod val="89000"/>
              </a:schemeClr>
            </a:gs>
            <a:gs pos="69000">
              <a:schemeClr val="accent5">
                <a:lumMod val="75000"/>
              </a:schemeClr>
            </a:gs>
            <a:gs pos="97000">
              <a:schemeClr val="accent5">
                <a:lumMod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640873-EF0B-4AC7-AF11-57FEBA4985EA}" type="datetimeFigureOut">
              <a:rPr lang="en-US" smtClean="0"/>
              <a:t>9/27/2018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526386379"/>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 id="2147484553" r:id="rId12"/>
    <p:sldLayoutId id="2147484554" r:id="rId13"/>
    <p:sldLayoutId id="2147484555" r:id="rId14"/>
    <p:sldLayoutId id="2147484556" r:id="rId15"/>
    <p:sldLayoutId id="214748455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latin typeface="Sitka Display" panose="02000505000000020004" pitchFamily="2" charset="0"/>
                <a:ea typeface="MingLiU_HKSCS-ExtB" panose="02020500000000000000" pitchFamily="18" charset="-120"/>
                <a:cs typeface="Times New Roman" panose="020206030504050203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53</a:t>
            </a:r>
          </a:p>
        </p:txBody>
      </p:sp>
      <p:sp>
        <p:nvSpPr>
          <p:cNvPr id="3" name="Rectangle 2">
            <a:extLst>
              <a:ext uri="{FF2B5EF4-FFF2-40B4-BE49-F238E27FC236}">
                <a16:creationId xmlns:a16="http://schemas.microsoft.com/office/drawing/2014/main" id="{2446A44A-02B0-49DD-BA43-55BA331F8702}"/>
              </a:ext>
            </a:extLst>
          </p:cNvPr>
          <p:cNvSpPr/>
          <p:nvPr/>
        </p:nvSpPr>
        <p:spPr>
          <a:xfrm>
            <a:off x="1246093" y="940859"/>
            <a:ext cx="9081247" cy="646331"/>
          </a:xfrm>
          <a:prstGeom prst="rect">
            <a:avLst/>
          </a:prstGeom>
        </p:spPr>
        <p:txBody>
          <a:bodyPr wrap="square">
            <a:spAutoFit/>
          </a:bodyPr>
          <a:lstStyle/>
          <a:p>
            <a:pPr algn="just"/>
            <a:r>
              <a:rPr lang="en-US" b="1" dirty="0">
                <a:latin typeface="Georgia" panose="02040502050405020303" pitchFamily="18" charset="0"/>
              </a:rPr>
              <a:t>If you could choose anywhere in the world to live, where would it be? Why would you want to live there?</a:t>
            </a:r>
          </a:p>
        </p:txBody>
      </p:sp>
      <p:sp>
        <p:nvSpPr>
          <p:cNvPr id="7" name="Rectangle 6">
            <a:extLst>
              <a:ext uri="{FF2B5EF4-FFF2-40B4-BE49-F238E27FC236}">
                <a16:creationId xmlns:a16="http://schemas.microsoft.com/office/drawing/2014/main" id="{F40C0DD5-1BF5-4792-AB95-484A3E3CCC47}"/>
              </a:ext>
            </a:extLst>
          </p:cNvPr>
          <p:cNvSpPr/>
          <p:nvPr/>
        </p:nvSpPr>
        <p:spPr>
          <a:xfrm>
            <a:off x="1246093" y="1933246"/>
            <a:ext cx="3966279" cy="369332"/>
          </a:xfrm>
          <a:prstGeom prst="rect">
            <a:avLst/>
          </a:prstGeom>
        </p:spPr>
        <p:txBody>
          <a:bodyPr wrap="none">
            <a:spAutoFit/>
          </a:bodyPr>
          <a:lstStyle/>
          <a:p>
            <a:r>
              <a:rPr lang="en-US" b="1" dirty="0">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Doctrine and Covenants 45:66-67.</a:t>
            </a:r>
          </a:p>
        </p:txBody>
      </p:sp>
      <p:sp>
        <p:nvSpPr>
          <p:cNvPr id="6" name="Rectangle 5">
            <a:extLst>
              <a:ext uri="{FF2B5EF4-FFF2-40B4-BE49-F238E27FC236}">
                <a16:creationId xmlns:a16="http://schemas.microsoft.com/office/drawing/2014/main" id="{EAB481AE-83D0-4EF4-8A06-7437981D2FF2}"/>
              </a:ext>
            </a:extLst>
          </p:cNvPr>
          <p:cNvSpPr/>
          <p:nvPr/>
        </p:nvSpPr>
        <p:spPr>
          <a:xfrm>
            <a:off x="1246092" y="2235343"/>
            <a:ext cx="9081247" cy="1200329"/>
          </a:xfrm>
          <a:prstGeom prst="rect">
            <a:avLst/>
          </a:prstGeom>
        </p:spPr>
        <p:txBody>
          <a:bodyPr wrap="square">
            <a:spAutoFit/>
          </a:bodyPr>
          <a:lstStyle/>
          <a:p>
            <a:pPr algn="just" fontAlgn="base"/>
            <a:r>
              <a:rPr lang="en-US" b="1" dirty="0">
                <a:latin typeface="Palatino"/>
              </a:rPr>
              <a:t>66 </a:t>
            </a:r>
            <a:r>
              <a:rPr lang="en-US" dirty="0">
                <a:latin typeface="Palatino"/>
              </a:rPr>
              <a:t>And it shall be called the New Jerusalem, a land of peace, a city of refuge, a place of safety for the saints of the Most High God;</a:t>
            </a:r>
          </a:p>
          <a:p>
            <a:pPr algn="just" fontAlgn="base"/>
            <a:r>
              <a:rPr lang="en-US" b="1" dirty="0">
                <a:latin typeface="Palatino"/>
              </a:rPr>
              <a:t>67 </a:t>
            </a:r>
            <a:r>
              <a:rPr lang="en-US" dirty="0">
                <a:latin typeface="Palatino"/>
              </a:rPr>
              <a:t>And the glory of the Lord shall be there, and the terror of the Lord also shall be there, insomuch that the wicked will not come unto it, and it shall be called Zion.</a:t>
            </a:r>
            <a:endParaRPr lang="en-US" b="0" i="0" dirty="0">
              <a:effectLst/>
              <a:latin typeface="Palatino"/>
            </a:endParaRPr>
          </a:p>
        </p:txBody>
      </p:sp>
      <p:sp>
        <p:nvSpPr>
          <p:cNvPr id="8" name="Rectangle 7">
            <a:extLst>
              <a:ext uri="{FF2B5EF4-FFF2-40B4-BE49-F238E27FC236}">
                <a16:creationId xmlns:a16="http://schemas.microsoft.com/office/drawing/2014/main" id="{ED04B85D-34E2-4E8D-A281-ECCAF7071483}"/>
              </a:ext>
            </a:extLst>
          </p:cNvPr>
          <p:cNvSpPr/>
          <p:nvPr/>
        </p:nvSpPr>
        <p:spPr>
          <a:xfrm>
            <a:off x="1246092" y="3553103"/>
            <a:ext cx="6239209" cy="369332"/>
          </a:xfrm>
          <a:prstGeom prst="rect">
            <a:avLst/>
          </a:prstGeom>
        </p:spPr>
        <p:txBody>
          <a:bodyPr wrap="none">
            <a:spAutoFit/>
          </a:bodyPr>
          <a:lstStyle/>
          <a:p>
            <a:r>
              <a:rPr lang="en-US" b="1" dirty="0">
                <a:latin typeface="Georgia" panose="02040502050405020303" pitchFamily="18" charset="0"/>
              </a:rPr>
              <a:t>What will the Saints’ land of inheritance be called? </a:t>
            </a:r>
          </a:p>
        </p:txBody>
      </p:sp>
      <p:sp>
        <p:nvSpPr>
          <p:cNvPr id="9" name="Rectangle 8">
            <a:extLst>
              <a:ext uri="{FF2B5EF4-FFF2-40B4-BE49-F238E27FC236}">
                <a16:creationId xmlns:a16="http://schemas.microsoft.com/office/drawing/2014/main" id="{74556A20-8610-41EE-AAE4-D74EAF94534F}"/>
              </a:ext>
            </a:extLst>
          </p:cNvPr>
          <p:cNvSpPr/>
          <p:nvPr/>
        </p:nvSpPr>
        <p:spPr>
          <a:xfrm>
            <a:off x="1246092" y="3841753"/>
            <a:ext cx="3316934" cy="369332"/>
          </a:xfrm>
          <a:prstGeom prst="rect">
            <a:avLst/>
          </a:prstGeom>
        </p:spPr>
        <p:txBody>
          <a:bodyPr wrap="none">
            <a:spAutoFit/>
          </a:bodyPr>
          <a:lstStyle/>
          <a:p>
            <a:r>
              <a:rPr lang="en-US" b="1" dirty="0"/>
              <a:t>The New Jerusalem, or Zion.</a:t>
            </a:r>
          </a:p>
        </p:txBody>
      </p:sp>
      <p:sp>
        <p:nvSpPr>
          <p:cNvPr id="10" name="Rectangle 9">
            <a:extLst>
              <a:ext uri="{FF2B5EF4-FFF2-40B4-BE49-F238E27FC236}">
                <a16:creationId xmlns:a16="http://schemas.microsoft.com/office/drawing/2014/main" id="{F5E09A71-FD10-4025-BD52-5339B568C85C}"/>
              </a:ext>
            </a:extLst>
          </p:cNvPr>
          <p:cNvSpPr/>
          <p:nvPr/>
        </p:nvSpPr>
        <p:spPr>
          <a:xfrm>
            <a:off x="1246092" y="4291767"/>
            <a:ext cx="6854762" cy="369332"/>
          </a:xfrm>
          <a:prstGeom prst="rect">
            <a:avLst/>
          </a:prstGeom>
        </p:spPr>
        <p:txBody>
          <a:bodyPr wrap="none">
            <a:spAutoFit/>
          </a:bodyPr>
          <a:lstStyle/>
          <a:p>
            <a:r>
              <a:rPr lang="en-US" b="1" dirty="0">
                <a:latin typeface="Georgia" panose="02040502050405020303" pitchFamily="18" charset="0"/>
              </a:rPr>
              <a:t>How did the Lord describe the New Jerusalem, or Zion? </a:t>
            </a:r>
          </a:p>
        </p:txBody>
      </p:sp>
      <p:sp>
        <p:nvSpPr>
          <p:cNvPr id="11" name="Rectangle 10">
            <a:extLst>
              <a:ext uri="{FF2B5EF4-FFF2-40B4-BE49-F238E27FC236}">
                <a16:creationId xmlns:a16="http://schemas.microsoft.com/office/drawing/2014/main" id="{59FB9159-52C7-4B84-A44A-F749873DD1FD}"/>
              </a:ext>
            </a:extLst>
          </p:cNvPr>
          <p:cNvSpPr/>
          <p:nvPr/>
        </p:nvSpPr>
        <p:spPr>
          <a:xfrm>
            <a:off x="1246092" y="4707265"/>
            <a:ext cx="9081246" cy="646331"/>
          </a:xfrm>
          <a:prstGeom prst="rect">
            <a:avLst/>
          </a:prstGeom>
        </p:spPr>
        <p:txBody>
          <a:bodyPr wrap="square">
            <a:spAutoFit/>
          </a:bodyPr>
          <a:lstStyle/>
          <a:p>
            <a:pPr algn="just"/>
            <a:r>
              <a:rPr lang="en-US" b="1" dirty="0"/>
              <a:t>The New Jerusalem would be a place of peace and safety, and the glory of the Lord would be there. </a:t>
            </a:r>
          </a:p>
        </p:txBody>
      </p:sp>
    </p:spTree>
    <p:extLst>
      <p:ext uri="{BB962C8B-B14F-4D97-AF65-F5344CB8AC3E}">
        <p14:creationId xmlns:p14="http://schemas.microsoft.com/office/powerpoint/2010/main" val="771479741"/>
      </p:ext>
    </p:extLst>
  </p:cSld>
  <p:clrMapOvr>
    <a:masterClrMapping/>
  </p:clrMapOvr>
  <mc:AlternateContent xmlns:mc="http://schemas.openxmlformats.org/markup-compatibility/2006" xmlns:p14="http://schemas.microsoft.com/office/powerpoint/2010/main">
    <mc:Choice Requires="p14">
      <p:transition spd="slow" p14:dur="12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000"/>
                                        <p:tgtEl>
                                          <p:spTgt spid="8">
                                            <p:txEl>
                                              <p:pRg st="0" end="0"/>
                                            </p:txEl>
                                          </p:spTgt>
                                        </p:tgtEl>
                                      </p:cBhvr>
                                    </p:animEffect>
                                    <p:anim calcmode="lin" valueType="num">
                                      <p:cBhvr>
                                        <p:cTn id="1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125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1000"/>
                                        <p:tgtEl>
                                          <p:spTgt spid="10">
                                            <p:txEl>
                                              <p:pRg st="0" end="0"/>
                                            </p:txEl>
                                          </p:spTgt>
                                        </p:tgtEl>
                                      </p:cBhvr>
                                    </p:animEffect>
                                    <p:anim calcmode="lin" valueType="num">
                                      <p:cBhvr>
                                        <p:cTn id="2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p:tgtEl>
                                          <p:spTgt spid="11"/>
                                        </p:tgtEl>
                                        <p:attrNameLst>
                                          <p:attrName>ppt_y</p:attrName>
                                        </p:attrNameLst>
                                      </p:cBhvr>
                                      <p:tavLst>
                                        <p:tav tm="0">
                                          <p:val>
                                            <p:strVal val="#ppt_y+#ppt_h*1.125000"/>
                                          </p:val>
                                        </p:tav>
                                        <p:tav tm="100000">
                                          <p:val>
                                            <p:strVal val="#ppt_y"/>
                                          </p:val>
                                        </p:tav>
                                      </p:tavLst>
                                    </p:anim>
                                    <p:animEffect transition="in" filter="wipe(up)">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53</a:t>
            </a:r>
          </a:p>
        </p:txBody>
      </p:sp>
      <p:sp>
        <p:nvSpPr>
          <p:cNvPr id="5" name="Rectangle 4">
            <a:extLst>
              <a:ext uri="{FF2B5EF4-FFF2-40B4-BE49-F238E27FC236}">
                <a16:creationId xmlns:a16="http://schemas.microsoft.com/office/drawing/2014/main" id="{6052C42C-EEFB-4102-9C00-19652C91B12C}"/>
              </a:ext>
            </a:extLst>
          </p:cNvPr>
          <p:cNvSpPr/>
          <p:nvPr/>
        </p:nvSpPr>
        <p:spPr>
          <a:xfrm>
            <a:off x="1088876" y="816292"/>
            <a:ext cx="5559535" cy="369332"/>
          </a:xfrm>
          <a:prstGeom prst="rect">
            <a:avLst/>
          </a:prstGeom>
        </p:spPr>
        <p:txBody>
          <a:bodyPr wrap="none">
            <a:spAutoFit/>
          </a:bodyPr>
          <a:lstStyle/>
          <a:p>
            <a:r>
              <a:rPr lang="en-US" b="1" dirty="0">
                <a:latin typeface="Georgia" panose="02040502050405020303" pitchFamily="18" charset="0"/>
              </a:rPr>
              <a:t>Why might you want to be a part of this city? </a:t>
            </a:r>
          </a:p>
        </p:txBody>
      </p:sp>
      <p:sp>
        <p:nvSpPr>
          <p:cNvPr id="6" name="Rectangle 5">
            <a:extLst>
              <a:ext uri="{FF2B5EF4-FFF2-40B4-BE49-F238E27FC236}">
                <a16:creationId xmlns:a16="http://schemas.microsoft.com/office/drawing/2014/main" id="{541D1149-F330-431A-9961-BAA77858C65A}"/>
              </a:ext>
            </a:extLst>
          </p:cNvPr>
          <p:cNvSpPr/>
          <p:nvPr/>
        </p:nvSpPr>
        <p:spPr>
          <a:xfrm>
            <a:off x="1102325" y="1232666"/>
            <a:ext cx="9238462" cy="646331"/>
          </a:xfrm>
          <a:prstGeom prst="rect">
            <a:avLst/>
          </a:prstGeom>
        </p:spPr>
        <p:txBody>
          <a:bodyPr wrap="square">
            <a:spAutoFit/>
          </a:bodyPr>
          <a:lstStyle/>
          <a:p>
            <a:pPr algn="just"/>
            <a:r>
              <a:rPr lang="en-US" b="1" dirty="0">
                <a:latin typeface="Georgia" panose="02040502050405020303" pitchFamily="18" charset="0"/>
              </a:rPr>
              <a:t>Where have you experienced peace and safety? Why is it important to have places where you can be safe and have peace?</a:t>
            </a:r>
          </a:p>
        </p:txBody>
      </p:sp>
      <p:sp>
        <p:nvSpPr>
          <p:cNvPr id="8" name="Rectangle 7">
            <a:extLst>
              <a:ext uri="{FF2B5EF4-FFF2-40B4-BE49-F238E27FC236}">
                <a16:creationId xmlns:a16="http://schemas.microsoft.com/office/drawing/2014/main" id="{E91CC9A0-8D5B-4A38-BB3E-3DDBC2F6829B}"/>
              </a:ext>
            </a:extLst>
          </p:cNvPr>
          <p:cNvSpPr/>
          <p:nvPr/>
        </p:nvSpPr>
        <p:spPr>
          <a:xfrm>
            <a:off x="1102323" y="2052716"/>
            <a:ext cx="3966279" cy="369332"/>
          </a:xfrm>
          <a:prstGeom prst="rect">
            <a:avLst/>
          </a:prstGeom>
        </p:spPr>
        <p:txBody>
          <a:bodyPr wrap="none">
            <a:spAutoFit/>
          </a:bodyPr>
          <a:lstStyle/>
          <a:p>
            <a:r>
              <a:rPr lang="en-US" b="1" dirty="0">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Doctrine and Covenants 45:68-71.</a:t>
            </a:r>
          </a:p>
        </p:txBody>
      </p:sp>
      <p:sp>
        <p:nvSpPr>
          <p:cNvPr id="7" name="Rectangle 6">
            <a:extLst>
              <a:ext uri="{FF2B5EF4-FFF2-40B4-BE49-F238E27FC236}">
                <a16:creationId xmlns:a16="http://schemas.microsoft.com/office/drawing/2014/main" id="{A79726DA-D239-4219-BD2E-8DB8E5AE0B44}"/>
              </a:ext>
            </a:extLst>
          </p:cNvPr>
          <p:cNvSpPr/>
          <p:nvPr/>
        </p:nvSpPr>
        <p:spPr>
          <a:xfrm>
            <a:off x="1102322" y="2332927"/>
            <a:ext cx="9238463" cy="2308324"/>
          </a:xfrm>
          <a:prstGeom prst="rect">
            <a:avLst/>
          </a:prstGeom>
        </p:spPr>
        <p:txBody>
          <a:bodyPr wrap="square">
            <a:spAutoFit/>
          </a:bodyPr>
          <a:lstStyle/>
          <a:p>
            <a:pPr algn="just" fontAlgn="base"/>
            <a:r>
              <a:rPr lang="en-US" b="1" dirty="0">
                <a:latin typeface="Palatino"/>
              </a:rPr>
              <a:t>68 </a:t>
            </a:r>
            <a:r>
              <a:rPr lang="en-US" dirty="0">
                <a:latin typeface="Palatino"/>
              </a:rPr>
              <a:t>And it shall come to pass among the wicked, that every man that will not take his sword against his neighbor must needs flee unto Zion for safety.</a:t>
            </a:r>
          </a:p>
          <a:p>
            <a:pPr algn="just" fontAlgn="base"/>
            <a:r>
              <a:rPr lang="en-US" b="1" dirty="0">
                <a:latin typeface="Palatino"/>
              </a:rPr>
              <a:t>69 </a:t>
            </a:r>
            <a:r>
              <a:rPr lang="en-US" dirty="0">
                <a:latin typeface="Palatino"/>
              </a:rPr>
              <a:t>And there shall be gathered unto it out of every nation under heaven; and it shall be the only people that shall not be at war one with another.</a:t>
            </a:r>
          </a:p>
          <a:p>
            <a:pPr algn="just" fontAlgn="base"/>
            <a:r>
              <a:rPr lang="en-US" b="1" dirty="0">
                <a:latin typeface="Palatino"/>
              </a:rPr>
              <a:t>70 </a:t>
            </a:r>
            <a:r>
              <a:rPr lang="en-US" dirty="0">
                <a:latin typeface="Palatino"/>
              </a:rPr>
              <a:t>And it shall be said among the wicked: Let us not go up to battle against Zion, for the inhabitants of Zion are terrible; wherefore we cannot stand.</a:t>
            </a:r>
          </a:p>
          <a:p>
            <a:pPr algn="just" fontAlgn="base"/>
            <a:r>
              <a:rPr lang="en-US" b="1" dirty="0">
                <a:latin typeface="Palatino"/>
              </a:rPr>
              <a:t>71 </a:t>
            </a:r>
            <a:r>
              <a:rPr lang="en-US" dirty="0">
                <a:latin typeface="Palatino"/>
              </a:rPr>
              <a:t>And it shall come to pass that the righteous shall be gathered out from among all nations, and shall come to Zion, singing with songs of everlasting joy.</a:t>
            </a:r>
            <a:endParaRPr lang="en-US" b="0" i="0" dirty="0">
              <a:effectLst/>
              <a:latin typeface="Palatino"/>
            </a:endParaRPr>
          </a:p>
        </p:txBody>
      </p:sp>
      <p:sp>
        <p:nvSpPr>
          <p:cNvPr id="9" name="Rectangle 8">
            <a:extLst>
              <a:ext uri="{FF2B5EF4-FFF2-40B4-BE49-F238E27FC236}">
                <a16:creationId xmlns:a16="http://schemas.microsoft.com/office/drawing/2014/main" id="{757541F3-36D3-4912-BFD4-0506368AEFD2}"/>
              </a:ext>
            </a:extLst>
          </p:cNvPr>
          <p:cNvSpPr/>
          <p:nvPr/>
        </p:nvSpPr>
        <p:spPr>
          <a:xfrm>
            <a:off x="1088876" y="4664772"/>
            <a:ext cx="4540025" cy="369332"/>
          </a:xfrm>
          <a:prstGeom prst="rect">
            <a:avLst/>
          </a:prstGeom>
        </p:spPr>
        <p:txBody>
          <a:bodyPr wrap="none">
            <a:spAutoFit/>
          </a:bodyPr>
          <a:lstStyle/>
          <a:p>
            <a:r>
              <a:rPr lang="en-US" b="1" dirty="0">
                <a:latin typeface="Georgia" panose="02040502050405020303" pitchFamily="18" charset="0"/>
              </a:rPr>
              <a:t>How will the wicked feel about Zion?</a:t>
            </a:r>
          </a:p>
        </p:txBody>
      </p:sp>
      <p:sp>
        <p:nvSpPr>
          <p:cNvPr id="10" name="Rectangle 9">
            <a:extLst>
              <a:ext uri="{FF2B5EF4-FFF2-40B4-BE49-F238E27FC236}">
                <a16:creationId xmlns:a16="http://schemas.microsoft.com/office/drawing/2014/main" id="{B38CF65D-69CB-4E07-9A20-10F81E84B35D}"/>
              </a:ext>
            </a:extLst>
          </p:cNvPr>
          <p:cNvSpPr/>
          <p:nvPr/>
        </p:nvSpPr>
        <p:spPr>
          <a:xfrm>
            <a:off x="1102322" y="5057625"/>
            <a:ext cx="6353021" cy="369332"/>
          </a:xfrm>
          <a:prstGeom prst="rect">
            <a:avLst/>
          </a:prstGeom>
        </p:spPr>
        <p:txBody>
          <a:bodyPr wrap="none">
            <a:spAutoFit/>
          </a:bodyPr>
          <a:lstStyle/>
          <a:p>
            <a:r>
              <a:rPr lang="en-US" b="1" dirty="0">
                <a:latin typeface="Georgia" panose="02040502050405020303" pitchFamily="18" charset="0"/>
              </a:rPr>
              <a:t>Where will the righteous people of Zion come from?</a:t>
            </a:r>
          </a:p>
        </p:txBody>
      </p:sp>
      <p:sp>
        <p:nvSpPr>
          <p:cNvPr id="11" name="Rectangle 10">
            <a:extLst>
              <a:ext uri="{FF2B5EF4-FFF2-40B4-BE49-F238E27FC236}">
                <a16:creationId xmlns:a16="http://schemas.microsoft.com/office/drawing/2014/main" id="{D801FCCA-1B4F-4C88-A2FA-81FFBE29BF58}"/>
              </a:ext>
            </a:extLst>
          </p:cNvPr>
          <p:cNvSpPr/>
          <p:nvPr/>
        </p:nvSpPr>
        <p:spPr>
          <a:xfrm>
            <a:off x="1102322" y="5498947"/>
            <a:ext cx="5993949" cy="369332"/>
          </a:xfrm>
          <a:prstGeom prst="rect">
            <a:avLst/>
          </a:prstGeom>
        </p:spPr>
        <p:txBody>
          <a:bodyPr wrap="none">
            <a:spAutoFit/>
          </a:bodyPr>
          <a:lstStyle/>
          <a:p>
            <a:r>
              <a:rPr lang="en-US" b="1" dirty="0">
                <a:latin typeface="Microsoft PhagsPa" panose="020B0502040204020203" pitchFamily="34" charset="0"/>
              </a:rPr>
              <a:t>Righteous people from all nations will gather to Zion.</a:t>
            </a:r>
          </a:p>
        </p:txBody>
      </p:sp>
    </p:spTree>
    <p:extLst>
      <p:ext uri="{BB962C8B-B14F-4D97-AF65-F5344CB8AC3E}">
        <p14:creationId xmlns:p14="http://schemas.microsoft.com/office/powerpoint/2010/main" val="75769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1000"/>
                                        <p:tgtEl>
                                          <p:spTgt spid="10">
                                            <p:txEl>
                                              <p:pRg st="0" end="0"/>
                                            </p:txEl>
                                          </p:spTgt>
                                        </p:tgtEl>
                                      </p:cBhvr>
                                    </p:animEffect>
                                    <p:anim calcmode="lin" valueType="num">
                                      <p:cBhvr>
                                        <p:cTn id="2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53</a:t>
            </a:r>
          </a:p>
        </p:txBody>
      </p:sp>
      <p:sp>
        <p:nvSpPr>
          <p:cNvPr id="3" name="Rectangle 2">
            <a:extLst>
              <a:ext uri="{FF2B5EF4-FFF2-40B4-BE49-F238E27FC236}">
                <a16:creationId xmlns:a16="http://schemas.microsoft.com/office/drawing/2014/main" id="{96A2A784-A0D4-4BDF-9BF5-2A08A0B76106}"/>
              </a:ext>
            </a:extLst>
          </p:cNvPr>
          <p:cNvSpPr/>
          <p:nvPr/>
        </p:nvSpPr>
        <p:spPr>
          <a:xfrm>
            <a:off x="2796987" y="1343867"/>
            <a:ext cx="5648009" cy="22061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B7F072-C890-4045-AA1B-BFE0D4BF1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547" y="1434079"/>
            <a:ext cx="1603161" cy="1559008"/>
          </a:xfrm>
          <a:prstGeom prst="rect">
            <a:avLst/>
          </a:prstGeom>
        </p:spPr>
      </p:pic>
      <p:sp>
        <p:nvSpPr>
          <p:cNvPr id="5" name="TextBox 4">
            <a:extLst>
              <a:ext uri="{FF2B5EF4-FFF2-40B4-BE49-F238E27FC236}">
                <a16:creationId xmlns:a16="http://schemas.microsoft.com/office/drawing/2014/main" id="{8150911C-1AA4-46FB-9314-91F882403835}"/>
              </a:ext>
            </a:extLst>
          </p:cNvPr>
          <p:cNvSpPr txBox="1"/>
          <p:nvPr/>
        </p:nvSpPr>
        <p:spPr>
          <a:xfrm>
            <a:off x="2943547" y="3048019"/>
            <a:ext cx="1616363" cy="461665"/>
          </a:xfrm>
          <a:prstGeom prst="rect">
            <a:avLst/>
          </a:prstGeom>
          <a:noFill/>
        </p:spPr>
        <p:txBody>
          <a:bodyPr wrap="square" rtlCol="0">
            <a:spAutoFit/>
          </a:bodyPr>
          <a:lstStyle/>
          <a:p>
            <a:pPr algn="ctr"/>
            <a:r>
              <a:rPr lang="en-US" sz="1200" b="1" dirty="0">
                <a:latin typeface="Georgia" panose="02040502050405020303" pitchFamily="18" charset="0"/>
              </a:rPr>
              <a:t>Prophet</a:t>
            </a:r>
          </a:p>
          <a:p>
            <a:pPr algn="ctr"/>
            <a:r>
              <a:rPr lang="en-US" sz="1200" b="1" dirty="0">
                <a:latin typeface="Georgia" panose="02040502050405020303" pitchFamily="18" charset="0"/>
              </a:rPr>
              <a:t>Joseph Smith</a:t>
            </a:r>
          </a:p>
        </p:txBody>
      </p:sp>
      <p:sp>
        <p:nvSpPr>
          <p:cNvPr id="2" name="TextBox 1">
            <a:extLst>
              <a:ext uri="{FF2B5EF4-FFF2-40B4-BE49-F238E27FC236}">
                <a16:creationId xmlns:a16="http://schemas.microsoft.com/office/drawing/2014/main" id="{19D6E170-C449-4B6F-BCE5-C0BE6D6B56BE}"/>
              </a:ext>
            </a:extLst>
          </p:cNvPr>
          <p:cNvSpPr txBox="1"/>
          <p:nvPr/>
        </p:nvSpPr>
        <p:spPr>
          <a:xfrm>
            <a:off x="4625788" y="1384208"/>
            <a:ext cx="3819209" cy="2031325"/>
          </a:xfrm>
          <a:prstGeom prst="rect">
            <a:avLst/>
          </a:prstGeom>
          <a:noFill/>
        </p:spPr>
        <p:txBody>
          <a:bodyPr wrap="square" rtlCol="0">
            <a:spAutoFit/>
          </a:bodyPr>
          <a:lstStyle/>
          <a:p>
            <a:pPr algn="just"/>
            <a:r>
              <a:rPr lang="en-US" dirty="0"/>
              <a:t>“Zion … is a place of righteousness, and all who build thereon are to worship the true and living God, and all believe in one doctrine, even the doctrine of our Lord and Savior Jesus Christ” (in History of the Church,2:254).</a:t>
            </a:r>
          </a:p>
        </p:txBody>
      </p:sp>
      <p:sp>
        <p:nvSpPr>
          <p:cNvPr id="7" name="Rectangle 6">
            <a:extLst>
              <a:ext uri="{FF2B5EF4-FFF2-40B4-BE49-F238E27FC236}">
                <a16:creationId xmlns:a16="http://schemas.microsoft.com/office/drawing/2014/main" id="{BA9F15BE-E565-4769-B8B1-6CC7F6872062}"/>
              </a:ext>
            </a:extLst>
          </p:cNvPr>
          <p:cNvSpPr/>
          <p:nvPr/>
        </p:nvSpPr>
        <p:spPr>
          <a:xfrm>
            <a:off x="1377266" y="3827727"/>
            <a:ext cx="3966279" cy="369332"/>
          </a:xfrm>
          <a:prstGeom prst="rect">
            <a:avLst/>
          </a:prstGeom>
        </p:spPr>
        <p:txBody>
          <a:bodyPr wrap="none">
            <a:spAutoFit/>
          </a:bodyPr>
          <a:lstStyle/>
          <a:p>
            <a:r>
              <a:rPr lang="en-US" b="1" dirty="0">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Doctrine and Covenants 45:72-73.</a:t>
            </a:r>
          </a:p>
        </p:txBody>
      </p:sp>
      <p:sp>
        <p:nvSpPr>
          <p:cNvPr id="6" name="Rectangle 5">
            <a:extLst>
              <a:ext uri="{FF2B5EF4-FFF2-40B4-BE49-F238E27FC236}">
                <a16:creationId xmlns:a16="http://schemas.microsoft.com/office/drawing/2014/main" id="{8999B6A6-B844-4C41-A01D-E809B161F221}"/>
              </a:ext>
            </a:extLst>
          </p:cNvPr>
          <p:cNvSpPr/>
          <p:nvPr/>
        </p:nvSpPr>
        <p:spPr>
          <a:xfrm>
            <a:off x="1377265" y="4100015"/>
            <a:ext cx="9232463" cy="1400383"/>
          </a:xfrm>
          <a:prstGeom prst="rect">
            <a:avLst/>
          </a:prstGeom>
        </p:spPr>
        <p:txBody>
          <a:bodyPr wrap="square">
            <a:spAutoFit/>
          </a:bodyPr>
          <a:lstStyle/>
          <a:p>
            <a:pPr algn="just" fontAlgn="base"/>
            <a:r>
              <a:rPr lang="en-US" sz="1700" b="1" dirty="0">
                <a:latin typeface="Palatino"/>
              </a:rPr>
              <a:t>72 </a:t>
            </a:r>
            <a:r>
              <a:rPr lang="en-US" sz="1700" dirty="0">
                <a:latin typeface="Palatino"/>
              </a:rPr>
              <a:t>And now I say unto you, keep these things from going abroad unto the world until it is expedient in me, that ye may accomplish this work in the eyes of the people, and in the eyes of your enemies, that they may not know your works until ye have accomplished the thing which I have commanded you;</a:t>
            </a:r>
          </a:p>
          <a:p>
            <a:pPr algn="just" fontAlgn="base"/>
            <a:r>
              <a:rPr lang="en-US" sz="1700" b="1" dirty="0">
                <a:latin typeface="Palatino"/>
              </a:rPr>
              <a:t>73 </a:t>
            </a:r>
            <a:r>
              <a:rPr lang="en-US" sz="1700" dirty="0">
                <a:latin typeface="Palatino"/>
              </a:rPr>
              <a:t>That when they shall know it, that they may consider these things.</a:t>
            </a:r>
            <a:endParaRPr lang="en-US" sz="1700" b="0" i="0" dirty="0">
              <a:effectLst/>
              <a:latin typeface="Palatino"/>
            </a:endParaRPr>
          </a:p>
        </p:txBody>
      </p:sp>
    </p:spTree>
    <p:extLst>
      <p:ext uri="{BB962C8B-B14F-4D97-AF65-F5344CB8AC3E}">
        <p14:creationId xmlns:p14="http://schemas.microsoft.com/office/powerpoint/2010/main" val="6821367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25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25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25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125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1000"/>
                                        <p:tgtEl>
                                          <p:spTgt spid="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 grpId="0"/>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53</a:t>
            </a:r>
          </a:p>
        </p:txBody>
      </p:sp>
      <p:sp>
        <p:nvSpPr>
          <p:cNvPr id="3" name="Rectangle 2">
            <a:extLst>
              <a:ext uri="{FF2B5EF4-FFF2-40B4-BE49-F238E27FC236}">
                <a16:creationId xmlns:a16="http://schemas.microsoft.com/office/drawing/2014/main" id="{A45A8041-F84B-4507-A449-C607E8B54304}"/>
              </a:ext>
            </a:extLst>
          </p:cNvPr>
          <p:cNvSpPr/>
          <p:nvPr/>
        </p:nvSpPr>
        <p:spPr>
          <a:xfrm>
            <a:off x="3270419" y="2828835"/>
            <a:ext cx="5651162" cy="1200329"/>
          </a:xfrm>
          <a:prstGeom prst="rect">
            <a:avLst/>
          </a:prstGeom>
        </p:spPr>
        <p:txBody>
          <a:bodyPr wrap="none">
            <a:spAutoFit/>
          </a:bodyPr>
          <a:lstStyle/>
          <a:p>
            <a:r>
              <a:rPr lang="en-US" sz="3600" b="1" dirty="0">
                <a:solidFill>
                  <a:schemeClr val="tx1">
                    <a:lumMod val="95000"/>
                    <a:lumOff val="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Doctrine and Covenants </a:t>
            </a:r>
          </a:p>
          <a:p>
            <a:pPr algn="ctr"/>
            <a:r>
              <a:rPr lang="en-US" sz="3600" b="1" dirty="0">
                <a:solidFill>
                  <a:schemeClr val="tx1">
                    <a:lumMod val="95000"/>
                    <a:lumOff val="5000"/>
                  </a:schemeClr>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45:60-75.</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19B990A-9578-4F23-8C4D-0E29A01300F4}"/>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53</a:t>
            </a:r>
          </a:p>
        </p:txBody>
      </p:sp>
      <p:sp>
        <p:nvSpPr>
          <p:cNvPr id="3" name="Rectangle 2">
            <a:extLst>
              <a:ext uri="{FF2B5EF4-FFF2-40B4-BE49-F238E27FC236}">
                <a16:creationId xmlns:a16="http://schemas.microsoft.com/office/drawing/2014/main" id="{B97471A6-3222-42B2-B6B1-3788961531E8}"/>
              </a:ext>
            </a:extLst>
          </p:cNvPr>
          <p:cNvSpPr/>
          <p:nvPr/>
        </p:nvSpPr>
        <p:spPr>
          <a:xfrm>
            <a:off x="1437742" y="1072634"/>
            <a:ext cx="3966279" cy="369332"/>
          </a:xfrm>
          <a:prstGeom prst="rect">
            <a:avLst/>
          </a:prstGeom>
        </p:spPr>
        <p:txBody>
          <a:bodyPr wrap="none">
            <a:spAutoFit/>
          </a:bodyPr>
          <a:lstStyle/>
          <a:p>
            <a:r>
              <a:rPr lang="en-US" b="1" dirty="0">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Doctrine and Covenants 45:60-61.</a:t>
            </a:r>
          </a:p>
        </p:txBody>
      </p:sp>
      <p:sp>
        <p:nvSpPr>
          <p:cNvPr id="4" name="Rectangle 3">
            <a:extLst>
              <a:ext uri="{FF2B5EF4-FFF2-40B4-BE49-F238E27FC236}">
                <a16:creationId xmlns:a16="http://schemas.microsoft.com/office/drawing/2014/main" id="{ECD1035F-385D-49AA-9199-63843A9EE935}"/>
              </a:ext>
            </a:extLst>
          </p:cNvPr>
          <p:cNvSpPr/>
          <p:nvPr/>
        </p:nvSpPr>
        <p:spPr>
          <a:xfrm>
            <a:off x="2501907" y="2828835"/>
            <a:ext cx="7188186" cy="1200329"/>
          </a:xfrm>
          <a:prstGeom prst="rect">
            <a:avLst/>
          </a:prstGeom>
        </p:spPr>
        <p:txBody>
          <a:bodyPr wrap="none">
            <a:spAutoFit/>
          </a:bodyPr>
          <a:lstStyle/>
          <a:p>
            <a:pPr algn="ctr"/>
            <a:r>
              <a:rPr lang="en-US" sz="3600" dirty="0">
                <a:latin typeface="Bahnschrift SemiBold SemiConden" panose="020B0502040204020203" pitchFamily="34" charset="0"/>
              </a:rPr>
              <a:t>“The Lord directs Joseph Smith to begin </a:t>
            </a:r>
          </a:p>
          <a:p>
            <a:pPr algn="ctr"/>
            <a:r>
              <a:rPr lang="en-US" sz="3600" dirty="0">
                <a:latin typeface="Bahnschrift SemiBold SemiConden" panose="020B0502040204020203" pitchFamily="34" charset="0"/>
              </a:rPr>
              <a:t>his translation of the New Testament”</a:t>
            </a:r>
          </a:p>
        </p:txBody>
      </p:sp>
    </p:spTree>
    <p:extLst>
      <p:ext uri="{BB962C8B-B14F-4D97-AF65-F5344CB8AC3E}">
        <p14:creationId xmlns:p14="http://schemas.microsoft.com/office/powerpoint/2010/main" val="224522743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F8A4294C-D097-49A0-B483-53A61B0259D2}"/>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53</a:t>
            </a:r>
          </a:p>
        </p:txBody>
      </p:sp>
      <p:sp>
        <p:nvSpPr>
          <p:cNvPr id="2" name="Rectangle 1">
            <a:extLst>
              <a:ext uri="{FF2B5EF4-FFF2-40B4-BE49-F238E27FC236}">
                <a16:creationId xmlns:a16="http://schemas.microsoft.com/office/drawing/2014/main" id="{07218086-C133-44EC-B1F3-5EC6FE14DD65}"/>
              </a:ext>
            </a:extLst>
          </p:cNvPr>
          <p:cNvSpPr/>
          <p:nvPr/>
        </p:nvSpPr>
        <p:spPr>
          <a:xfrm>
            <a:off x="1233487" y="1019860"/>
            <a:ext cx="8996364" cy="346249"/>
          </a:xfrm>
          <a:prstGeom prst="rect">
            <a:avLst/>
          </a:prstGeom>
        </p:spPr>
        <p:txBody>
          <a:bodyPr wrap="square">
            <a:spAutoFit/>
          </a:bodyPr>
          <a:lstStyle/>
          <a:p>
            <a:r>
              <a:rPr lang="en-US" sz="1650" b="1" dirty="0">
                <a:latin typeface="Georgia" panose="02040502050405020303" pitchFamily="18" charset="0"/>
              </a:rPr>
              <a:t>What does the phrase “as far as it is translated correctly” suggest about the Bible? </a:t>
            </a:r>
          </a:p>
        </p:txBody>
      </p:sp>
      <p:sp>
        <p:nvSpPr>
          <p:cNvPr id="3" name="Rectangle 2">
            <a:extLst>
              <a:ext uri="{FF2B5EF4-FFF2-40B4-BE49-F238E27FC236}">
                <a16:creationId xmlns:a16="http://schemas.microsoft.com/office/drawing/2014/main" id="{34B77FA9-1C59-4172-BCD0-3A457C0ED187}"/>
              </a:ext>
            </a:extLst>
          </p:cNvPr>
          <p:cNvSpPr/>
          <p:nvPr/>
        </p:nvSpPr>
        <p:spPr>
          <a:xfrm>
            <a:off x="2614613" y="2043113"/>
            <a:ext cx="7186612" cy="25907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460F110A-937E-44B3-9E49-81A75497DEE8}"/>
              </a:ext>
            </a:extLst>
          </p:cNvPr>
          <p:cNvSpPr txBox="1"/>
          <p:nvPr/>
        </p:nvSpPr>
        <p:spPr>
          <a:xfrm>
            <a:off x="4186238" y="2017881"/>
            <a:ext cx="5629275" cy="1200329"/>
          </a:xfrm>
          <a:prstGeom prst="rect">
            <a:avLst/>
          </a:prstGeom>
          <a:noFill/>
        </p:spPr>
        <p:txBody>
          <a:bodyPr wrap="square" rtlCol="0">
            <a:spAutoFit/>
          </a:bodyPr>
          <a:lstStyle/>
          <a:p>
            <a:pPr algn="just"/>
            <a:r>
              <a:rPr lang="en-US" dirty="0">
                <a:latin typeface="Microsoft PhagsPa" panose="020B0502040204020203" pitchFamily="34" charset="0"/>
              </a:rPr>
              <a:t>“It was apparent that many important points touching the salvation of man had been taken from the Bible, or lost before it was compiled” (Teachings of Presidents of the Church: Joseph Smith[2007],217).</a:t>
            </a:r>
          </a:p>
        </p:txBody>
      </p:sp>
      <p:sp>
        <p:nvSpPr>
          <p:cNvPr id="5" name="TextBox 4">
            <a:extLst>
              <a:ext uri="{FF2B5EF4-FFF2-40B4-BE49-F238E27FC236}">
                <a16:creationId xmlns:a16="http://schemas.microsoft.com/office/drawing/2014/main" id="{DB64A199-144B-4404-91C1-247C1AECABF5}"/>
              </a:ext>
            </a:extLst>
          </p:cNvPr>
          <p:cNvSpPr txBox="1"/>
          <p:nvPr/>
        </p:nvSpPr>
        <p:spPr>
          <a:xfrm>
            <a:off x="4193382" y="3156550"/>
            <a:ext cx="5500687" cy="1477328"/>
          </a:xfrm>
          <a:prstGeom prst="rect">
            <a:avLst/>
          </a:prstGeom>
          <a:noFill/>
        </p:spPr>
        <p:txBody>
          <a:bodyPr wrap="square" rtlCol="0">
            <a:spAutoFit/>
          </a:bodyPr>
          <a:lstStyle/>
          <a:p>
            <a:pPr algn="just"/>
            <a:r>
              <a:rPr lang="en-US" dirty="0">
                <a:effectLst>
                  <a:outerShdw blurRad="38100" dist="38100" dir="2700000" algn="tl">
                    <a:srgbClr val="000000">
                      <a:alpha val="43137"/>
                    </a:srgbClr>
                  </a:outerShdw>
                </a:effectLst>
                <a:latin typeface="Microsoft PhagsPa" panose="020B0502040204020203" pitchFamily="34" charset="0"/>
              </a:rPr>
              <a:t>He also stated: </a:t>
            </a:r>
            <a:r>
              <a:rPr lang="en-US" dirty="0">
                <a:latin typeface="Microsoft PhagsPa" panose="020B0502040204020203" pitchFamily="34" charset="0"/>
              </a:rPr>
              <a:t>“I believe the Bible as it read when it came from the pen of the original writers. Ignorant translators, careless transcribers, or designing and corrupt priests have committed many errors” (Teachings: Joseph Smith,207).</a:t>
            </a:r>
          </a:p>
        </p:txBody>
      </p:sp>
      <p:pic>
        <p:nvPicPr>
          <p:cNvPr id="11" name="Picture 10">
            <a:extLst>
              <a:ext uri="{FF2B5EF4-FFF2-40B4-BE49-F238E27FC236}">
                <a16:creationId xmlns:a16="http://schemas.microsoft.com/office/drawing/2014/main" id="{A58A812F-080F-4650-B14F-B6374B6B4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377" y="2125548"/>
            <a:ext cx="1426005" cy="1744433"/>
          </a:xfrm>
          <a:prstGeom prst="rect">
            <a:avLst/>
          </a:prstGeom>
        </p:spPr>
      </p:pic>
      <p:sp>
        <p:nvSpPr>
          <p:cNvPr id="12" name="TextBox 11">
            <a:extLst>
              <a:ext uri="{FF2B5EF4-FFF2-40B4-BE49-F238E27FC236}">
                <a16:creationId xmlns:a16="http://schemas.microsoft.com/office/drawing/2014/main" id="{9ACC3FA7-1273-405A-92C4-4BB87F28868C}"/>
              </a:ext>
            </a:extLst>
          </p:cNvPr>
          <p:cNvSpPr txBox="1"/>
          <p:nvPr/>
        </p:nvSpPr>
        <p:spPr>
          <a:xfrm>
            <a:off x="2767377" y="3952415"/>
            <a:ext cx="1426005" cy="646331"/>
          </a:xfrm>
          <a:prstGeom prst="rect">
            <a:avLst/>
          </a:prstGeom>
          <a:noFill/>
        </p:spPr>
        <p:txBody>
          <a:bodyPr wrap="square" rtlCol="0">
            <a:spAutoFit/>
          </a:bodyPr>
          <a:lstStyle/>
          <a:p>
            <a:pPr algn="ctr"/>
            <a:r>
              <a:rPr lang="en-US" sz="1200" b="1" dirty="0">
                <a:latin typeface="Georgia" panose="02040502050405020303" pitchFamily="18" charset="0"/>
              </a:rPr>
              <a:t>Prophet</a:t>
            </a:r>
          </a:p>
          <a:p>
            <a:pPr algn="ctr"/>
            <a:r>
              <a:rPr lang="en-US" sz="1200" b="1" dirty="0">
                <a:latin typeface="Georgia" panose="02040502050405020303" pitchFamily="18" charset="0"/>
              </a:rPr>
              <a:t> Joseph Smith	</a:t>
            </a:r>
          </a:p>
        </p:txBody>
      </p:sp>
      <p:sp>
        <p:nvSpPr>
          <p:cNvPr id="13" name="Rectangle 12">
            <a:extLst>
              <a:ext uri="{FF2B5EF4-FFF2-40B4-BE49-F238E27FC236}">
                <a16:creationId xmlns:a16="http://schemas.microsoft.com/office/drawing/2014/main" id="{0F0210F3-32EA-4E50-BB67-37609F4589A6}"/>
              </a:ext>
            </a:extLst>
          </p:cNvPr>
          <p:cNvSpPr/>
          <p:nvPr/>
        </p:nvSpPr>
        <p:spPr>
          <a:xfrm>
            <a:off x="1233487" y="5295548"/>
            <a:ext cx="6994222" cy="369332"/>
          </a:xfrm>
          <a:prstGeom prst="rect">
            <a:avLst/>
          </a:prstGeom>
        </p:spPr>
        <p:txBody>
          <a:bodyPr wrap="none">
            <a:spAutoFit/>
          </a:bodyPr>
          <a:lstStyle/>
          <a:p>
            <a:r>
              <a:rPr lang="en-US" b="1" dirty="0">
                <a:latin typeface="Georgia" panose="02040502050405020303" pitchFamily="18" charset="0"/>
              </a:rPr>
              <a:t> What are at least three reasons the Bible has errors in it?</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1000"/>
                                        <p:tgtEl>
                                          <p:spTgt spid="13">
                                            <p:txEl>
                                              <p:pRg st="0" end="0"/>
                                            </p:txEl>
                                          </p:spTgt>
                                        </p:tgtEl>
                                      </p:cBhvr>
                                    </p:animEffect>
                                    <p:anim calcmode="lin" valueType="num">
                                      <p:cBhvr>
                                        <p:cTn id="2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4C7E106A-8B87-41BA-A07D-7FBAC59474D2}"/>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53</a:t>
            </a:r>
          </a:p>
        </p:txBody>
      </p:sp>
      <p:sp>
        <p:nvSpPr>
          <p:cNvPr id="3" name="Rectangle 2">
            <a:extLst>
              <a:ext uri="{FF2B5EF4-FFF2-40B4-BE49-F238E27FC236}">
                <a16:creationId xmlns:a16="http://schemas.microsoft.com/office/drawing/2014/main" id="{1A93E6B6-8B15-4C40-B5B4-F581B989DDB3}"/>
              </a:ext>
            </a:extLst>
          </p:cNvPr>
          <p:cNvSpPr/>
          <p:nvPr/>
        </p:nvSpPr>
        <p:spPr>
          <a:xfrm>
            <a:off x="1437742" y="1072634"/>
            <a:ext cx="3966279" cy="369332"/>
          </a:xfrm>
          <a:prstGeom prst="rect">
            <a:avLst/>
          </a:prstGeom>
        </p:spPr>
        <p:txBody>
          <a:bodyPr wrap="none">
            <a:spAutoFit/>
          </a:bodyPr>
          <a:lstStyle/>
          <a:p>
            <a:r>
              <a:rPr lang="en-US" b="1" dirty="0">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Doctrine and Covenants 45:60-61.</a:t>
            </a:r>
          </a:p>
        </p:txBody>
      </p:sp>
      <p:sp>
        <p:nvSpPr>
          <p:cNvPr id="2" name="Rectangle 1">
            <a:extLst>
              <a:ext uri="{FF2B5EF4-FFF2-40B4-BE49-F238E27FC236}">
                <a16:creationId xmlns:a16="http://schemas.microsoft.com/office/drawing/2014/main" id="{99688E72-CEE7-4A5F-A0D5-4E226BD04513}"/>
              </a:ext>
            </a:extLst>
          </p:cNvPr>
          <p:cNvSpPr/>
          <p:nvPr/>
        </p:nvSpPr>
        <p:spPr>
          <a:xfrm>
            <a:off x="1452029" y="1384814"/>
            <a:ext cx="8949271" cy="1477328"/>
          </a:xfrm>
          <a:prstGeom prst="rect">
            <a:avLst/>
          </a:prstGeom>
        </p:spPr>
        <p:txBody>
          <a:bodyPr wrap="square">
            <a:spAutoFit/>
          </a:bodyPr>
          <a:lstStyle/>
          <a:p>
            <a:pPr algn="just" fontAlgn="base"/>
            <a:r>
              <a:rPr lang="en-US" b="1" dirty="0">
                <a:latin typeface="Palatino"/>
              </a:rPr>
              <a:t>60 </a:t>
            </a:r>
            <a:r>
              <a:rPr lang="en-US" dirty="0">
                <a:latin typeface="Palatino"/>
              </a:rPr>
              <a:t>And now, behold, I say unto you, it shall not be given unto you to know any further concerning this chapter, until the New Testament be translated, and in it all these things shall be made known;</a:t>
            </a:r>
          </a:p>
          <a:p>
            <a:pPr algn="just" fontAlgn="base"/>
            <a:r>
              <a:rPr lang="en-US" b="1" dirty="0">
                <a:latin typeface="Palatino"/>
              </a:rPr>
              <a:t>61 </a:t>
            </a:r>
            <a:r>
              <a:rPr lang="en-US" dirty="0">
                <a:latin typeface="Palatino"/>
              </a:rPr>
              <a:t>Wherefore I give unto you that ye may now translate it, that ye may be prepared for the things to come.</a:t>
            </a:r>
            <a:endParaRPr lang="en-US" b="0" i="0" dirty="0">
              <a:effectLst/>
              <a:latin typeface="Palatino"/>
            </a:endParaRPr>
          </a:p>
        </p:txBody>
      </p:sp>
      <p:sp>
        <p:nvSpPr>
          <p:cNvPr id="4" name="Rectangle 3">
            <a:extLst>
              <a:ext uri="{FF2B5EF4-FFF2-40B4-BE49-F238E27FC236}">
                <a16:creationId xmlns:a16="http://schemas.microsoft.com/office/drawing/2014/main" id="{50A76DD7-EC06-44CA-9F72-E8D951886352}"/>
              </a:ext>
            </a:extLst>
          </p:cNvPr>
          <p:cNvSpPr/>
          <p:nvPr/>
        </p:nvSpPr>
        <p:spPr>
          <a:xfrm>
            <a:off x="1452028" y="2851156"/>
            <a:ext cx="8949271" cy="646331"/>
          </a:xfrm>
          <a:prstGeom prst="rect">
            <a:avLst/>
          </a:prstGeom>
        </p:spPr>
        <p:txBody>
          <a:bodyPr wrap="square">
            <a:spAutoFit/>
          </a:bodyPr>
          <a:lstStyle/>
          <a:p>
            <a:pPr algn="just"/>
            <a:r>
              <a:rPr lang="en-US" b="1" dirty="0">
                <a:latin typeface="Georgia" panose="02040502050405020303" pitchFamily="18" charset="0"/>
              </a:rPr>
              <a:t>How did the Lord say the translation of the New Testament would bless the Saints?</a:t>
            </a:r>
          </a:p>
        </p:txBody>
      </p:sp>
      <p:sp>
        <p:nvSpPr>
          <p:cNvPr id="5" name="Rectangle 4">
            <a:extLst>
              <a:ext uri="{FF2B5EF4-FFF2-40B4-BE49-F238E27FC236}">
                <a16:creationId xmlns:a16="http://schemas.microsoft.com/office/drawing/2014/main" id="{F10EB1D1-A6BB-4FC8-ADF8-4B08D38F487E}"/>
              </a:ext>
            </a:extLst>
          </p:cNvPr>
          <p:cNvSpPr/>
          <p:nvPr/>
        </p:nvSpPr>
        <p:spPr>
          <a:xfrm>
            <a:off x="1452028" y="3497487"/>
            <a:ext cx="6252033" cy="369332"/>
          </a:xfrm>
          <a:prstGeom prst="rect">
            <a:avLst/>
          </a:prstGeom>
        </p:spPr>
        <p:txBody>
          <a:bodyPr wrap="none">
            <a:spAutoFit/>
          </a:bodyPr>
          <a:lstStyle/>
          <a:p>
            <a:r>
              <a:rPr lang="en-US" b="1" dirty="0">
                <a:latin typeface="Microsoft PhagsPa" panose="020B0502040204020203" pitchFamily="34" charset="0"/>
              </a:rPr>
              <a:t>It would reveal more of God’s will to prepare the Saints.</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997220B-2053-46B3-A2E9-159F65CD1A7A}"/>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53</a:t>
            </a:r>
          </a:p>
        </p:txBody>
      </p:sp>
      <p:sp>
        <p:nvSpPr>
          <p:cNvPr id="2" name="Rectangle 1">
            <a:extLst>
              <a:ext uri="{FF2B5EF4-FFF2-40B4-BE49-F238E27FC236}">
                <a16:creationId xmlns:a16="http://schemas.microsoft.com/office/drawing/2014/main" id="{28F39552-4168-4811-9257-2B6D450DB8D5}"/>
              </a:ext>
            </a:extLst>
          </p:cNvPr>
          <p:cNvSpPr/>
          <p:nvPr/>
        </p:nvSpPr>
        <p:spPr>
          <a:xfrm>
            <a:off x="3935895" y="2551837"/>
            <a:ext cx="4320209" cy="1754326"/>
          </a:xfrm>
          <a:prstGeom prst="rect">
            <a:avLst/>
          </a:prstGeom>
        </p:spPr>
        <p:txBody>
          <a:bodyPr wrap="square">
            <a:spAutoFit/>
          </a:bodyPr>
          <a:lstStyle/>
          <a:p>
            <a:pPr algn="ctr"/>
            <a:r>
              <a:rPr lang="en-US" sz="3600" dirty="0">
                <a:latin typeface="Bahnschrift SemiBold SemiConden" panose="020B0502040204020203" pitchFamily="34" charset="0"/>
              </a:rPr>
              <a:t>“The Saints are forewarned to gather into western countries”</a:t>
            </a:r>
          </a:p>
        </p:txBody>
      </p:sp>
      <p:sp>
        <p:nvSpPr>
          <p:cNvPr id="4" name="Rectangle 3">
            <a:extLst>
              <a:ext uri="{FF2B5EF4-FFF2-40B4-BE49-F238E27FC236}">
                <a16:creationId xmlns:a16="http://schemas.microsoft.com/office/drawing/2014/main" id="{05D4700D-48A8-473E-B775-6FB899A3EAA4}"/>
              </a:ext>
            </a:extLst>
          </p:cNvPr>
          <p:cNvSpPr/>
          <p:nvPr/>
        </p:nvSpPr>
        <p:spPr>
          <a:xfrm>
            <a:off x="1437742" y="1072634"/>
            <a:ext cx="3966279" cy="369332"/>
          </a:xfrm>
          <a:prstGeom prst="rect">
            <a:avLst/>
          </a:prstGeom>
        </p:spPr>
        <p:txBody>
          <a:bodyPr wrap="none">
            <a:spAutoFit/>
          </a:bodyPr>
          <a:lstStyle/>
          <a:p>
            <a:r>
              <a:rPr lang="en-US" b="1" dirty="0">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Doctrine and Covenants 45:62-65.</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C709F8F5-35A2-4E75-818B-A694A58C9E76}"/>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53</a:t>
            </a:r>
          </a:p>
        </p:txBody>
      </p:sp>
      <p:pic>
        <p:nvPicPr>
          <p:cNvPr id="1028" name="Picture 4" descr="Imagen relacionada">
            <a:extLst>
              <a:ext uri="{FF2B5EF4-FFF2-40B4-BE49-F238E27FC236}">
                <a16:creationId xmlns:a16="http://schemas.microsoft.com/office/drawing/2014/main" id="{826E36D9-F3EB-4786-8711-11AE3FC38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9117"/>
            <a:ext cx="12192000" cy="35388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525FC56-F259-44A1-89D9-AA6A99AD8F9F}"/>
              </a:ext>
            </a:extLst>
          </p:cNvPr>
          <p:cNvSpPr/>
          <p:nvPr/>
        </p:nvSpPr>
        <p:spPr>
          <a:xfrm>
            <a:off x="1822174" y="1380968"/>
            <a:ext cx="8547652" cy="1569660"/>
          </a:xfrm>
          <a:prstGeom prst="rect">
            <a:avLst/>
          </a:prstGeom>
        </p:spPr>
        <p:txBody>
          <a:bodyPr wrap="square">
            <a:spAutoFit/>
          </a:bodyPr>
          <a:lstStyle/>
          <a:p>
            <a:pPr algn="just" fontAlgn="base"/>
            <a:r>
              <a:rPr lang="en-US" sz="1600" b="1" dirty="0">
                <a:latin typeface="Palatino"/>
              </a:rPr>
              <a:t>62 </a:t>
            </a:r>
            <a:r>
              <a:rPr lang="en-US" sz="1600" dirty="0">
                <a:latin typeface="Palatino"/>
              </a:rPr>
              <a:t>For verily I say unto you, that great things await you;</a:t>
            </a:r>
          </a:p>
          <a:p>
            <a:pPr algn="just" fontAlgn="base"/>
            <a:r>
              <a:rPr lang="en-US" sz="1600" b="1" dirty="0">
                <a:latin typeface="Palatino"/>
              </a:rPr>
              <a:t>63 </a:t>
            </a:r>
            <a:r>
              <a:rPr lang="en-US" sz="1600" dirty="0">
                <a:latin typeface="Palatino"/>
              </a:rPr>
              <a:t>Ye hear of wars in foreign lands; but, behold, I say unto you, they are nigh, even at your doors, and not many years hence ye shall hear of wars in your own lands.</a:t>
            </a:r>
          </a:p>
          <a:p>
            <a:pPr algn="just" fontAlgn="base"/>
            <a:r>
              <a:rPr lang="en-US" sz="1600" b="1" dirty="0">
                <a:latin typeface="Palatino"/>
              </a:rPr>
              <a:t>64 </a:t>
            </a:r>
            <a:r>
              <a:rPr lang="en-US" sz="1600" dirty="0">
                <a:latin typeface="Palatino"/>
              </a:rPr>
              <a:t>Wherefore I, the Lord, have said, gather ye out from the eastern lands, assemble ye yourselves together ye elders of my church; go ye forth into the western countries, call upon the inhabitants to repent, and inasmuch as they do repent, build up churches unto me.</a:t>
            </a:r>
            <a:endParaRPr lang="en-US" sz="1600" b="0" i="0" dirty="0">
              <a:effectLst/>
              <a:latin typeface="Palatino"/>
            </a:endParaRPr>
          </a:p>
        </p:txBody>
      </p:sp>
      <p:sp>
        <p:nvSpPr>
          <p:cNvPr id="6" name="Rectangle 5">
            <a:extLst>
              <a:ext uri="{FF2B5EF4-FFF2-40B4-BE49-F238E27FC236}">
                <a16:creationId xmlns:a16="http://schemas.microsoft.com/office/drawing/2014/main" id="{6D4AFE74-BD5C-4A98-950D-5217A9F55192}"/>
              </a:ext>
            </a:extLst>
          </p:cNvPr>
          <p:cNvSpPr/>
          <p:nvPr/>
        </p:nvSpPr>
        <p:spPr>
          <a:xfrm>
            <a:off x="1822174" y="1070573"/>
            <a:ext cx="3966279" cy="369332"/>
          </a:xfrm>
          <a:prstGeom prst="rect">
            <a:avLst/>
          </a:prstGeom>
        </p:spPr>
        <p:txBody>
          <a:bodyPr wrap="none">
            <a:spAutoFit/>
          </a:bodyPr>
          <a:lstStyle/>
          <a:p>
            <a:r>
              <a:rPr lang="en-US" b="1" dirty="0">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Doctrine and Covenants 45:62-64.</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randombar(horizontal)">
                                      <p:cBhvr>
                                        <p:cTn id="7" dur="12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E6B420E-8C07-4EC7-8B76-50944C827FA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53</a:t>
            </a:r>
          </a:p>
        </p:txBody>
      </p:sp>
      <p:sp>
        <p:nvSpPr>
          <p:cNvPr id="2" name="Rectangle 1">
            <a:extLst>
              <a:ext uri="{FF2B5EF4-FFF2-40B4-BE49-F238E27FC236}">
                <a16:creationId xmlns:a16="http://schemas.microsoft.com/office/drawing/2014/main" id="{95D065DC-BBDB-4EB7-B8C7-C0D7B3AB69AE}"/>
              </a:ext>
            </a:extLst>
          </p:cNvPr>
          <p:cNvSpPr/>
          <p:nvPr/>
        </p:nvSpPr>
        <p:spPr>
          <a:xfrm>
            <a:off x="1152939" y="1025244"/>
            <a:ext cx="5989983" cy="369332"/>
          </a:xfrm>
          <a:prstGeom prst="rect">
            <a:avLst/>
          </a:prstGeom>
        </p:spPr>
        <p:txBody>
          <a:bodyPr wrap="square">
            <a:spAutoFit/>
          </a:bodyPr>
          <a:lstStyle/>
          <a:p>
            <a:pPr algn="just"/>
            <a:r>
              <a:rPr lang="en-US" b="1" dirty="0">
                <a:latin typeface="Georgia" panose="02040502050405020303" pitchFamily="18" charset="0"/>
              </a:rPr>
              <a:t>What did the Lord say was “even at your doors”? </a:t>
            </a:r>
          </a:p>
        </p:txBody>
      </p:sp>
      <p:sp>
        <p:nvSpPr>
          <p:cNvPr id="3" name="Rectangle 2">
            <a:extLst>
              <a:ext uri="{FF2B5EF4-FFF2-40B4-BE49-F238E27FC236}">
                <a16:creationId xmlns:a16="http://schemas.microsoft.com/office/drawing/2014/main" id="{F13332D4-CECC-488D-8F7A-09B75AD6D5EA}"/>
              </a:ext>
            </a:extLst>
          </p:cNvPr>
          <p:cNvSpPr/>
          <p:nvPr/>
        </p:nvSpPr>
        <p:spPr>
          <a:xfrm>
            <a:off x="1152939" y="1431884"/>
            <a:ext cx="4977645" cy="369332"/>
          </a:xfrm>
          <a:prstGeom prst="rect">
            <a:avLst/>
          </a:prstGeom>
        </p:spPr>
        <p:txBody>
          <a:bodyPr wrap="none">
            <a:spAutoFit/>
          </a:bodyPr>
          <a:lstStyle/>
          <a:p>
            <a:r>
              <a:rPr lang="en-US" b="1" dirty="0">
                <a:latin typeface="Georgia" panose="02040502050405020303" pitchFamily="18" charset="0"/>
              </a:rPr>
              <a:t>What do you think this imagery implies?</a:t>
            </a:r>
            <a:endParaRPr lang="en-US" dirty="0"/>
          </a:p>
        </p:txBody>
      </p:sp>
      <p:sp>
        <p:nvSpPr>
          <p:cNvPr id="4" name="Rectangle 3">
            <a:extLst>
              <a:ext uri="{FF2B5EF4-FFF2-40B4-BE49-F238E27FC236}">
                <a16:creationId xmlns:a16="http://schemas.microsoft.com/office/drawing/2014/main" id="{9F2DFF5B-292D-4E31-9B0E-38E0258A1F54}"/>
              </a:ext>
            </a:extLst>
          </p:cNvPr>
          <p:cNvSpPr/>
          <p:nvPr/>
        </p:nvSpPr>
        <p:spPr>
          <a:xfrm>
            <a:off x="1152939" y="2393817"/>
            <a:ext cx="9382540" cy="646331"/>
          </a:xfrm>
          <a:prstGeom prst="rect">
            <a:avLst/>
          </a:prstGeom>
        </p:spPr>
        <p:txBody>
          <a:bodyPr wrap="square">
            <a:spAutoFit/>
          </a:bodyPr>
          <a:lstStyle/>
          <a:p>
            <a:pPr algn="just"/>
            <a:r>
              <a:rPr lang="en-US" dirty="0">
                <a:latin typeface="Palatino"/>
              </a:rPr>
              <a:t>And with one heart and with one mind, gather up your riches that ye may purchase an inheritance which shall hereafter be appointed unto you.</a:t>
            </a:r>
            <a:endParaRPr lang="en-US" dirty="0"/>
          </a:p>
        </p:txBody>
      </p:sp>
      <p:sp>
        <p:nvSpPr>
          <p:cNvPr id="7" name="Rectangle 6">
            <a:extLst>
              <a:ext uri="{FF2B5EF4-FFF2-40B4-BE49-F238E27FC236}">
                <a16:creationId xmlns:a16="http://schemas.microsoft.com/office/drawing/2014/main" id="{74F20B0D-CC4C-4E55-B335-A5946E039871}"/>
              </a:ext>
            </a:extLst>
          </p:cNvPr>
          <p:cNvSpPr/>
          <p:nvPr/>
        </p:nvSpPr>
        <p:spPr>
          <a:xfrm>
            <a:off x="1152939" y="2057111"/>
            <a:ext cx="3589572" cy="369332"/>
          </a:xfrm>
          <a:prstGeom prst="rect">
            <a:avLst/>
          </a:prstGeom>
        </p:spPr>
        <p:txBody>
          <a:bodyPr wrap="none">
            <a:spAutoFit/>
          </a:bodyPr>
          <a:lstStyle/>
          <a:p>
            <a:r>
              <a:rPr lang="en-US" b="1" dirty="0">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Doctrine and Covenants 45:65.</a:t>
            </a:r>
          </a:p>
        </p:txBody>
      </p:sp>
      <p:sp>
        <p:nvSpPr>
          <p:cNvPr id="5" name="Rectangle 4">
            <a:extLst>
              <a:ext uri="{FF2B5EF4-FFF2-40B4-BE49-F238E27FC236}">
                <a16:creationId xmlns:a16="http://schemas.microsoft.com/office/drawing/2014/main" id="{115782FC-4BB5-4C3F-AA27-DE44196CC51A}"/>
              </a:ext>
            </a:extLst>
          </p:cNvPr>
          <p:cNvSpPr/>
          <p:nvPr/>
        </p:nvSpPr>
        <p:spPr>
          <a:xfrm>
            <a:off x="1155473" y="3292655"/>
            <a:ext cx="4629794" cy="369332"/>
          </a:xfrm>
          <a:prstGeom prst="rect">
            <a:avLst/>
          </a:prstGeom>
        </p:spPr>
        <p:txBody>
          <a:bodyPr wrap="none">
            <a:spAutoFit/>
          </a:bodyPr>
          <a:lstStyle/>
          <a:p>
            <a:r>
              <a:rPr lang="en-US" b="1" dirty="0">
                <a:latin typeface="Georgia" panose="02040502050405020303" pitchFamily="18" charset="0"/>
              </a:rPr>
              <a:t>Why were they to gather their riches?</a:t>
            </a:r>
          </a:p>
        </p:txBody>
      </p:sp>
      <p:sp>
        <p:nvSpPr>
          <p:cNvPr id="8" name="Rectangle 7">
            <a:extLst>
              <a:ext uri="{FF2B5EF4-FFF2-40B4-BE49-F238E27FC236}">
                <a16:creationId xmlns:a16="http://schemas.microsoft.com/office/drawing/2014/main" id="{EA4069FC-2669-423B-9C8A-CB97F704DE02}"/>
              </a:ext>
            </a:extLst>
          </p:cNvPr>
          <p:cNvSpPr/>
          <p:nvPr/>
        </p:nvSpPr>
        <p:spPr>
          <a:xfrm>
            <a:off x="1152938" y="3714664"/>
            <a:ext cx="7977414" cy="369332"/>
          </a:xfrm>
          <a:prstGeom prst="rect">
            <a:avLst/>
          </a:prstGeom>
        </p:spPr>
        <p:txBody>
          <a:bodyPr wrap="square">
            <a:spAutoFit/>
          </a:bodyPr>
          <a:lstStyle/>
          <a:p>
            <a:r>
              <a:rPr lang="en-US" b="1" dirty="0">
                <a:latin typeface="Microsoft PhagsPa" panose="020B0502040204020203" pitchFamily="34" charset="0"/>
              </a:rPr>
              <a:t>To purchase land where the Saints could live in unity, peace, and safety.</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plus(in)">
                                      <p:cBhvr>
                                        <p:cTn id="21" dur="1250"/>
                                        <p:tgtEl>
                                          <p:spTgt spid="4"/>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in)">
                                      <p:cBhvr>
                                        <p:cTn id="24" dur="125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EDBB91FA-F681-482F-8860-7EF86DF90F60}"/>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53</a:t>
            </a:r>
          </a:p>
        </p:txBody>
      </p:sp>
      <p:sp>
        <p:nvSpPr>
          <p:cNvPr id="3" name="Rectangle 2">
            <a:extLst>
              <a:ext uri="{FF2B5EF4-FFF2-40B4-BE49-F238E27FC236}">
                <a16:creationId xmlns:a16="http://schemas.microsoft.com/office/drawing/2014/main" id="{8B04B6B3-AAA3-4CD2-9224-B4182CB0E9B7}"/>
              </a:ext>
            </a:extLst>
          </p:cNvPr>
          <p:cNvSpPr/>
          <p:nvPr/>
        </p:nvSpPr>
        <p:spPr>
          <a:xfrm>
            <a:off x="1437742" y="1072634"/>
            <a:ext cx="3966279" cy="369332"/>
          </a:xfrm>
          <a:prstGeom prst="rect">
            <a:avLst/>
          </a:prstGeom>
        </p:spPr>
        <p:txBody>
          <a:bodyPr wrap="none">
            <a:spAutoFit/>
          </a:bodyPr>
          <a:lstStyle/>
          <a:p>
            <a:r>
              <a:rPr lang="en-US" b="1" dirty="0">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Doctrine and Covenants 45:66-75.</a:t>
            </a:r>
          </a:p>
        </p:txBody>
      </p:sp>
      <p:sp>
        <p:nvSpPr>
          <p:cNvPr id="2" name="Rectangle 1">
            <a:extLst>
              <a:ext uri="{FF2B5EF4-FFF2-40B4-BE49-F238E27FC236}">
                <a16:creationId xmlns:a16="http://schemas.microsoft.com/office/drawing/2014/main" id="{C6848EE2-5595-4C7E-A806-5E093977CB50}"/>
              </a:ext>
            </a:extLst>
          </p:cNvPr>
          <p:cNvSpPr/>
          <p:nvPr/>
        </p:nvSpPr>
        <p:spPr>
          <a:xfrm>
            <a:off x="3540653" y="2828835"/>
            <a:ext cx="5110693" cy="1200329"/>
          </a:xfrm>
          <a:prstGeom prst="rect">
            <a:avLst/>
          </a:prstGeom>
        </p:spPr>
        <p:txBody>
          <a:bodyPr wrap="none">
            <a:spAutoFit/>
          </a:bodyPr>
          <a:lstStyle/>
          <a:p>
            <a:pPr algn="ctr"/>
            <a:r>
              <a:rPr lang="en-US" sz="3600" dirty="0">
                <a:latin typeface="Bahnschrift SemiBold SemiConden" panose="020B0502040204020203" pitchFamily="34" charset="0"/>
              </a:rPr>
              <a:t>“The Lord describes </a:t>
            </a:r>
          </a:p>
          <a:p>
            <a:pPr algn="ctr"/>
            <a:r>
              <a:rPr lang="en-US" sz="3600" dirty="0">
                <a:latin typeface="Bahnschrift SemiBold SemiConden" panose="020B0502040204020203" pitchFamily="34" charset="0"/>
              </a:rPr>
              <a:t>the New Jerusalem, or Zion”</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529</Words>
  <Application>Microsoft Office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Microsoft JhengHei</vt:lpstr>
      <vt:lpstr>MingLiU_HKSCS-ExtB</vt:lpstr>
      <vt:lpstr>Arial</vt:lpstr>
      <vt:lpstr>Bahnschrift SemiBold SemiConden</vt:lpstr>
      <vt:lpstr>Calibri</vt:lpstr>
      <vt:lpstr>Cambria Math</vt:lpstr>
      <vt:lpstr>Georgia</vt:lpstr>
      <vt:lpstr>Microsoft PhagsPa</vt:lpstr>
      <vt:lpstr>Palatino</vt:lpstr>
      <vt:lpstr>Segoe Script</vt:lpstr>
      <vt:lpstr>Sitka Display</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1805</cp:revision>
  <dcterms:created xsi:type="dcterms:W3CDTF">2018-08-29T04:26:39Z</dcterms:created>
  <dcterms:modified xsi:type="dcterms:W3CDTF">2018-09-27T05:41:26Z</dcterms:modified>
</cp:coreProperties>
</file>