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41" r:id="rId1"/>
  </p:sldMasterIdLst>
  <p:notesMasterIdLst>
    <p:notesMasterId r:id="rId18"/>
  </p:notesMasterIdLst>
  <p:sldIdLst>
    <p:sldId id="296" r:id="rId2"/>
    <p:sldId id="304" r:id="rId3"/>
    <p:sldId id="299" r:id="rId4"/>
    <p:sldId id="308" r:id="rId5"/>
    <p:sldId id="305" r:id="rId6"/>
    <p:sldId id="306" r:id="rId7"/>
    <p:sldId id="307" r:id="rId8"/>
    <p:sldId id="310" r:id="rId9"/>
    <p:sldId id="309" r:id="rId10"/>
    <p:sldId id="312" r:id="rId11"/>
    <p:sldId id="311" r:id="rId12"/>
    <p:sldId id="313" r:id="rId13"/>
    <p:sldId id="314" r:id="rId14"/>
    <p:sldId id="315" r:id="rId15"/>
    <p:sldId id="316" r:id="rId16"/>
    <p:sldId id="31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CC0000"/>
    <a:srgbClr val="FF6600"/>
    <a:srgbClr val="B9B93A"/>
    <a:srgbClr val="D88028"/>
    <a:srgbClr val="13BD23"/>
    <a:srgbClr val="D6E513"/>
    <a:srgbClr val="FFFFFF"/>
    <a:srgbClr val="E6E6E6"/>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1" d="100"/>
          <a:sy n="71" d="100"/>
        </p:scale>
        <p:origin x="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9/26/2018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39002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01642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10758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0218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59708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266517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32852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04485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912981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95031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8563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9/26/2018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34926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9/26/2018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526429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9/26/2018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2124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189393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586431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7000">
              <a:schemeClr val="accent2">
                <a:lumMod val="40000"/>
                <a:lumOff val="60000"/>
              </a:schemeClr>
            </a:gs>
            <a:gs pos="0">
              <a:schemeClr val="accent2">
                <a:lumMod val="95000"/>
                <a:lumOff val="5000"/>
              </a:schemeClr>
            </a:gs>
            <a:gs pos="100000">
              <a:schemeClr val="accent2">
                <a:lumMod val="6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640873-EF0B-4AC7-AF11-57FEBA4985EA}" type="datetimeFigureOut">
              <a:rPr lang="en-US" smtClean="0"/>
              <a:t>9/26/2018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1526386379"/>
      </p:ext>
    </p:extLst>
  </p:cSld>
  <p:clrMap bg1="lt1" tx1="dk1" bg2="lt2" tx2="dk2" accent1="accent1" accent2="accent2" accent3="accent3" accent4="accent4" accent5="accent5" accent6="accent6" hlink="hlink" folHlink="folHlink"/>
  <p:sldLayoutIdLst>
    <p:sldLayoutId id="2147484542" r:id="rId1"/>
    <p:sldLayoutId id="2147484543" r:id="rId2"/>
    <p:sldLayoutId id="2147484544" r:id="rId3"/>
    <p:sldLayoutId id="2147484545" r:id="rId4"/>
    <p:sldLayoutId id="2147484546" r:id="rId5"/>
    <p:sldLayoutId id="2147484547" r:id="rId6"/>
    <p:sldLayoutId id="2147484548" r:id="rId7"/>
    <p:sldLayoutId id="2147484549" r:id="rId8"/>
    <p:sldLayoutId id="2147484550" r:id="rId9"/>
    <p:sldLayoutId id="2147484551" r:id="rId10"/>
    <p:sldLayoutId id="2147484552" r:id="rId11"/>
    <p:sldLayoutId id="2147484553" r:id="rId12"/>
    <p:sldLayoutId id="2147484554" r:id="rId13"/>
    <p:sldLayoutId id="2147484555" r:id="rId14"/>
    <p:sldLayoutId id="2147484556" r:id="rId15"/>
    <p:sldLayoutId id="214748455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52</a:t>
            </a:r>
          </a:p>
        </p:txBody>
      </p:sp>
      <p:sp>
        <p:nvSpPr>
          <p:cNvPr id="3" name="Rectangle 2">
            <a:extLst>
              <a:ext uri="{FF2B5EF4-FFF2-40B4-BE49-F238E27FC236}">
                <a16:creationId xmlns:a16="http://schemas.microsoft.com/office/drawing/2014/main" id="{2E7385E6-EBA2-40DD-B019-129B2018A315}"/>
              </a:ext>
            </a:extLst>
          </p:cNvPr>
          <p:cNvSpPr/>
          <p:nvPr/>
        </p:nvSpPr>
        <p:spPr>
          <a:xfrm>
            <a:off x="3048000" y="2551837"/>
            <a:ext cx="6096000" cy="1754326"/>
          </a:xfrm>
          <a:prstGeom prst="rect">
            <a:avLst/>
          </a:prstGeom>
        </p:spPr>
        <p:txBody>
          <a:bodyPr>
            <a:spAutoFit/>
          </a:bodyPr>
          <a:lstStyle/>
          <a:p>
            <a:pPr algn="ctr"/>
            <a:r>
              <a:rPr lang="en-US" sz="3600" dirty="0">
                <a:latin typeface="Bahnschrift SemiBold" panose="020B0502040204020203" pitchFamily="34" charset="0"/>
              </a:rPr>
              <a:t>“The Savior reveals signs and wonders that will attend His Second Coming”</a:t>
            </a:r>
          </a:p>
        </p:txBody>
      </p:sp>
      <p:sp>
        <p:nvSpPr>
          <p:cNvPr id="6" name="Rectangle 5">
            <a:extLst>
              <a:ext uri="{FF2B5EF4-FFF2-40B4-BE49-F238E27FC236}">
                <a16:creationId xmlns:a16="http://schemas.microsoft.com/office/drawing/2014/main" id="{C6056944-4BE6-4E7F-9CC5-A432A0C6DF07}"/>
              </a:ext>
            </a:extLst>
          </p:cNvPr>
          <p:cNvSpPr/>
          <p:nvPr/>
        </p:nvSpPr>
        <p:spPr>
          <a:xfrm>
            <a:off x="1437742" y="1072634"/>
            <a:ext cx="3990323" cy="369332"/>
          </a:xfrm>
          <a:prstGeom prst="rect">
            <a:avLst/>
          </a:prstGeom>
        </p:spPr>
        <p:txBody>
          <a:bodyPr wrap="none">
            <a:spAutoFit/>
          </a:bodyPr>
          <a:lstStyle/>
          <a:p>
            <a:r>
              <a:rPr lang="en-US" b="1" dirty="0">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Doctrine and Covenants 45:47–59.</a:t>
            </a: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xmlns:p14="http://schemas.microsoft.com/office/powerpoint/2010/main">
    <mc:Choice Requires="p14">
      <p:transition spd="slow" p14:dur="1250">
        <p14:warp dir="i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52</a:t>
            </a:r>
          </a:p>
        </p:txBody>
      </p:sp>
      <p:pic>
        <p:nvPicPr>
          <p:cNvPr id="2050" name="Picture 2" descr="Resultado de imagen para âPhysical Map of the Holy Landâ">
            <a:extLst>
              <a:ext uri="{FF2B5EF4-FFF2-40B4-BE49-F238E27FC236}">
                <a16:creationId xmlns:a16="http://schemas.microsoft.com/office/drawing/2014/main" id="{12C3CE99-1CF8-4630-BB80-0A0A51B16E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4329953" cy="687193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0BCEC4E3-22E2-4F22-91A3-FA2582F242BC}"/>
              </a:ext>
            </a:extLst>
          </p:cNvPr>
          <p:cNvSpPr/>
          <p:nvPr/>
        </p:nvSpPr>
        <p:spPr>
          <a:xfrm>
            <a:off x="4688541" y="2551222"/>
            <a:ext cx="5746377" cy="1200329"/>
          </a:xfrm>
          <a:prstGeom prst="rect">
            <a:avLst/>
          </a:prstGeom>
        </p:spPr>
        <p:txBody>
          <a:bodyPr wrap="square">
            <a:spAutoFit/>
          </a:bodyPr>
          <a:lstStyle/>
          <a:p>
            <a:pPr algn="just"/>
            <a:r>
              <a:rPr lang="en-US" dirty="0">
                <a:latin typeface="Palatino"/>
              </a:rPr>
              <a:t>And then shall the Lord set his foot upon this mount, and it shall cleave in twain, and the earth shall tremble, and reel to and fro, and the heavens also shall shake.</a:t>
            </a:r>
            <a:endParaRPr lang="en-US" dirty="0"/>
          </a:p>
        </p:txBody>
      </p:sp>
      <p:sp>
        <p:nvSpPr>
          <p:cNvPr id="10" name="Rectangle 9">
            <a:extLst>
              <a:ext uri="{FF2B5EF4-FFF2-40B4-BE49-F238E27FC236}">
                <a16:creationId xmlns:a16="http://schemas.microsoft.com/office/drawing/2014/main" id="{B5995DD8-D1E4-4CC2-8D44-58BBA3DD3471}"/>
              </a:ext>
            </a:extLst>
          </p:cNvPr>
          <p:cNvSpPr/>
          <p:nvPr/>
        </p:nvSpPr>
        <p:spPr>
          <a:xfrm>
            <a:off x="4688541" y="2181890"/>
            <a:ext cx="3589572" cy="369332"/>
          </a:xfrm>
          <a:prstGeom prst="rect">
            <a:avLst/>
          </a:prstGeom>
        </p:spPr>
        <p:txBody>
          <a:bodyPr wrap="none">
            <a:spAutoFit/>
          </a:bodyPr>
          <a:lstStyle/>
          <a:p>
            <a:r>
              <a:rPr lang="en-US" b="1" dirty="0">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Doctrine and Covenants 45:48.</a:t>
            </a:r>
          </a:p>
        </p:txBody>
      </p:sp>
    </p:spTree>
    <p:extLst>
      <p:ext uri="{BB962C8B-B14F-4D97-AF65-F5344CB8AC3E}">
        <p14:creationId xmlns:p14="http://schemas.microsoft.com/office/powerpoint/2010/main" val="757695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1000"/>
                                        <p:tgtEl>
                                          <p:spTgt spid="10"/>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right)">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52</a:t>
            </a:r>
          </a:p>
        </p:txBody>
      </p:sp>
      <p:sp>
        <p:nvSpPr>
          <p:cNvPr id="6" name="Rectangle 5">
            <a:extLst>
              <a:ext uri="{FF2B5EF4-FFF2-40B4-BE49-F238E27FC236}">
                <a16:creationId xmlns:a16="http://schemas.microsoft.com/office/drawing/2014/main" id="{51602470-8525-44F5-B67C-4EACB3946384}"/>
              </a:ext>
            </a:extLst>
          </p:cNvPr>
          <p:cNvSpPr/>
          <p:nvPr/>
        </p:nvSpPr>
        <p:spPr>
          <a:xfrm>
            <a:off x="1134793" y="890974"/>
            <a:ext cx="3966279" cy="369332"/>
          </a:xfrm>
          <a:prstGeom prst="rect">
            <a:avLst/>
          </a:prstGeom>
        </p:spPr>
        <p:txBody>
          <a:bodyPr wrap="none">
            <a:spAutoFit/>
          </a:bodyPr>
          <a:lstStyle/>
          <a:p>
            <a:r>
              <a:rPr lang="en-US"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Doctrine and Covenants 45:49-50.</a:t>
            </a:r>
            <a:endParaRPr lang="en-US" b="1" dirty="0">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endParaRPr>
          </a:p>
        </p:txBody>
      </p:sp>
      <p:sp>
        <p:nvSpPr>
          <p:cNvPr id="3" name="Rectangle 2">
            <a:extLst>
              <a:ext uri="{FF2B5EF4-FFF2-40B4-BE49-F238E27FC236}">
                <a16:creationId xmlns:a16="http://schemas.microsoft.com/office/drawing/2014/main" id="{E0F518DF-6062-412A-BC5F-235043513172}"/>
              </a:ext>
            </a:extLst>
          </p:cNvPr>
          <p:cNvSpPr/>
          <p:nvPr/>
        </p:nvSpPr>
        <p:spPr>
          <a:xfrm>
            <a:off x="1134793" y="1206518"/>
            <a:ext cx="9246336" cy="1077218"/>
          </a:xfrm>
          <a:prstGeom prst="rect">
            <a:avLst/>
          </a:prstGeom>
        </p:spPr>
        <p:txBody>
          <a:bodyPr wrap="square">
            <a:spAutoFit/>
          </a:bodyPr>
          <a:lstStyle/>
          <a:p>
            <a:pPr algn="just" fontAlgn="base"/>
            <a:r>
              <a:rPr lang="en-US" sz="1600" b="1" dirty="0">
                <a:latin typeface="Palatino"/>
              </a:rPr>
              <a:t>49 </a:t>
            </a:r>
            <a:r>
              <a:rPr lang="en-US" sz="1600" dirty="0">
                <a:latin typeface="Palatino"/>
              </a:rPr>
              <a:t>And the Lord shall utter his voice, and all the ends of the earth shall hear it; and the nations of the earth shall mourn, and they that have laughed shall see their folly.</a:t>
            </a:r>
          </a:p>
          <a:p>
            <a:pPr algn="just" fontAlgn="base"/>
            <a:r>
              <a:rPr lang="en-US" sz="1600" b="1" dirty="0">
                <a:latin typeface="Palatino"/>
              </a:rPr>
              <a:t>50 </a:t>
            </a:r>
            <a:r>
              <a:rPr lang="en-US" sz="1600" dirty="0">
                <a:latin typeface="Palatino"/>
              </a:rPr>
              <a:t>And calamity shall cover the mocker, and the scorner shall be consumed; and they that have watched for iniquity shall be hewn down and cast into the fire.</a:t>
            </a:r>
            <a:endParaRPr lang="en-US" sz="1600" b="0" i="0" dirty="0">
              <a:effectLst/>
              <a:latin typeface="Palatino"/>
            </a:endParaRPr>
          </a:p>
        </p:txBody>
      </p:sp>
      <p:sp>
        <p:nvSpPr>
          <p:cNvPr id="4" name="Rectangle 3">
            <a:extLst>
              <a:ext uri="{FF2B5EF4-FFF2-40B4-BE49-F238E27FC236}">
                <a16:creationId xmlns:a16="http://schemas.microsoft.com/office/drawing/2014/main" id="{A6C7BC09-8146-4845-8578-76659C5ADD6D}"/>
              </a:ext>
            </a:extLst>
          </p:cNvPr>
          <p:cNvSpPr/>
          <p:nvPr/>
        </p:nvSpPr>
        <p:spPr>
          <a:xfrm>
            <a:off x="1134792" y="2406588"/>
            <a:ext cx="8184019" cy="369332"/>
          </a:xfrm>
          <a:prstGeom prst="rect">
            <a:avLst/>
          </a:prstGeom>
        </p:spPr>
        <p:txBody>
          <a:bodyPr wrap="square">
            <a:spAutoFit/>
          </a:bodyPr>
          <a:lstStyle/>
          <a:p>
            <a:r>
              <a:rPr lang="en-US" b="1" dirty="0">
                <a:latin typeface="Georgia" panose="02040502050405020303" pitchFamily="18" charset="0"/>
              </a:rPr>
              <a:t>What will happen to the nations of the earth at the Second Coming? </a:t>
            </a:r>
          </a:p>
        </p:txBody>
      </p:sp>
      <p:sp>
        <p:nvSpPr>
          <p:cNvPr id="5" name="Rectangle 4">
            <a:extLst>
              <a:ext uri="{FF2B5EF4-FFF2-40B4-BE49-F238E27FC236}">
                <a16:creationId xmlns:a16="http://schemas.microsoft.com/office/drawing/2014/main" id="{11085212-20BD-470F-8255-8BB822B288CD}"/>
              </a:ext>
            </a:extLst>
          </p:cNvPr>
          <p:cNvSpPr/>
          <p:nvPr/>
        </p:nvSpPr>
        <p:spPr>
          <a:xfrm>
            <a:off x="1166323" y="2747262"/>
            <a:ext cx="6636753" cy="369332"/>
          </a:xfrm>
          <a:prstGeom prst="rect">
            <a:avLst/>
          </a:prstGeom>
        </p:spPr>
        <p:txBody>
          <a:bodyPr wrap="none">
            <a:spAutoFit/>
          </a:bodyPr>
          <a:lstStyle/>
          <a:p>
            <a:r>
              <a:rPr lang="en-US" b="1" dirty="0">
                <a:latin typeface="Georgia" panose="02040502050405020303" pitchFamily="18" charset="0"/>
              </a:rPr>
              <a:t>Whom do you think “they that have laughed” refers to?</a:t>
            </a:r>
          </a:p>
        </p:txBody>
      </p:sp>
      <p:sp>
        <p:nvSpPr>
          <p:cNvPr id="10" name="Rectangle 9">
            <a:extLst>
              <a:ext uri="{FF2B5EF4-FFF2-40B4-BE49-F238E27FC236}">
                <a16:creationId xmlns:a16="http://schemas.microsoft.com/office/drawing/2014/main" id="{CCACF4B3-6824-4D59-94C6-5E5B423A1425}"/>
              </a:ext>
            </a:extLst>
          </p:cNvPr>
          <p:cNvSpPr/>
          <p:nvPr/>
        </p:nvSpPr>
        <p:spPr>
          <a:xfrm>
            <a:off x="1134793" y="3244334"/>
            <a:ext cx="3966279" cy="369332"/>
          </a:xfrm>
          <a:prstGeom prst="rect">
            <a:avLst/>
          </a:prstGeom>
        </p:spPr>
        <p:txBody>
          <a:bodyPr wrap="none">
            <a:spAutoFit/>
          </a:bodyPr>
          <a:lstStyle/>
          <a:p>
            <a:r>
              <a:rPr lang="en-US" b="1" dirty="0">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Doctrine and Covenants 45:51-53.</a:t>
            </a:r>
          </a:p>
        </p:txBody>
      </p:sp>
      <p:sp>
        <p:nvSpPr>
          <p:cNvPr id="7" name="Rectangle 6">
            <a:extLst>
              <a:ext uri="{FF2B5EF4-FFF2-40B4-BE49-F238E27FC236}">
                <a16:creationId xmlns:a16="http://schemas.microsoft.com/office/drawing/2014/main" id="{5FBFC2A1-BB82-49CE-AE49-94D596A6FD4C}"/>
              </a:ext>
            </a:extLst>
          </p:cNvPr>
          <p:cNvSpPr/>
          <p:nvPr/>
        </p:nvSpPr>
        <p:spPr>
          <a:xfrm>
            <a:off x="1134793" y="3585008"/>
            <a:ext cx="9246336" cy="1815882"/>
          </a:xfrm>
          <a:prstGeom prst="rect">
            <a:avLst/>
          </a:prstGeom>
        </p:spPr>
        <p:txBody>
          <a:bodyPr wrap="square">
            <a:spAutoFit/>
          </a:bodyPr>
          <a:lstStyle/>
          <a:p>
            <a:pPr algn="just" fontAlgn="base"/>
            <a:r>
              <a:rPr lang="en-US" sz="1600" b="1" dirty="0">
                <a:latin typeface="Palatino"/>
              </a:rPr>
              <a:t>51 </a:t>
            </a:r>
            <a:r>
              <a:rPr lang="en-US" sz="1600" dirty="0">
                <a:latin typeface="Palatino"/>
              </a:rPr>
              <a:t>And then shall the Jews look upon me and say: What are these wounds in thine hands and in thy feet?</a:t>
            </a:r>
          </a:p>
          <a:p>
            <a:pPr algn="just" fontAlgn="base"/>
            <a:r>
              <a:rPr lang="en-US" sz="1600" b="1" dirty="0">
                <a:latin typeface="Palatino"/>
              </a:rPr>
              <a:t>52 </a:t>
            </a:r>
            <a:r>
              <a:rPr lang="en-US" sz="1600" dirty="0">
                <a:latin typeface="Palatino"/>
              </a:rPr>
              <a:t>Then shall they know that I am the Lord; for I will say unto them: These wounds are the wounds with which I was wounded in the house of my friends. I am he who was lifted up. I am Jesus that was crucified. I am the Son of God.</a:t>
            </a:r>
          </a:p>
          <a:p>
            <a:pPr algn="just" fontAlgn="base"/>
            <a:r>
              <a:rPr lang="en-US" sz="1600" b="1" dirty="0">
                <a:latin typeface="Palatino"/>
              </a:rPr>
              <a:t>53 </a:t>
            </a:r>
            <a:r>
              <a:rPr lang="en-US" sz="1600" dirty="0">
                <a:latin typeface="Palatino"/>
              </a:rPr>
              <a:t>And then shall they weep because of their iniquities; then shall they lament because they persecuted their king.</a:t>
            </a:r>
            <a:endParaRPr lang="en-US" sz="1600" b="0" i="0" dirty="0">
              <a:effectLst/>
              <a:latin typeface="Palatino"/>
            </a:endParaRPr>
          </a:p>
        </p:txBody>
      </p:sp>
      <p:sp>
        <p:nvSpPr>
          <p:cNvPr id="8" name="Rectangle 7">
            <a:extLst>
              <a:ext uri="{FF2B5EF4-FFF2-40B4-BE49-F238E27FC236}">
                <a16:creationId xmlns:a16="http://schemas.microsoft.com/office/drawing/2014/main" id="{1DBFD177-AD33-42C3-BE00-AE04F8086C2E}"/>
              </a:ext>
            </a:extLst>
          </p:cNvPr>
          <p:cNvSpPr/>
          <p:nvPr/>
        </p:nvSpPr>
        <p:spPr>
          <a:xfrm>
            <a:off x="1166323" y="5525769"/>
            <a:ext cx="5854488" cy="369332"/>
          </a:xfrm>
          <a:prstGeom prst="rect">
            <a:avLst/>
          </a:prstGeom>
        </p:spPr>
        <p:txBody>
          <a:bodyPr wrap="none">
            <a:spAutoFit/>
          </a:bodyPr>
          <a:lstStyle/>
          <a:p>
            <a:r>
              <a:rPr lang="en-US" b="1" dirty="0">
                <a:latin typeface="Georgia" panose="02040502050405020303" pitchFamily="18" charset="0"/>
              </a:rPr>
              <a:t>Why will the Jews weep when the Lord returns?</a:t>
            </a:r>
          </a:p>
        </p:txBody>
      </p:sp>
    </p:spTree>
    <p:extLst>
      <p:ext uri="{BB962C8B-B14F-4D97-AF65-F5344CB8AC3E}">
        <p14:creationId xmlns:p14="http://schemas.microsoft.com/office/powerpoint/2010/main" val="68213675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900" decel="100000" fill="hold"/>
                                        <p:tgtEl>
                                          <p:spTgt spid="7"/>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900" decel="100000" fill="hold"/>
                                        <p:tgtEl>
                                          <p:spTgt spid="10"/>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Effect transition="in" filter="fade">
                                      <p:cBhvr>
                                        <p:cTn id="35" dur="1000"/>
                                        <p:tgtEl>
                                          <p:spTgt spid="8">
                                            <p:txEl>
                                              <p:pRg st="0" end="0"/>
                                            </p:txEl>
                                          </p:spTgt>
                                        </p:tgtEl>
                                      </p:cBhvr>
                                    </p:animEffect>
                                    <p:anim calcmode="lin" valueType="num">
                                      <p:cBhvr>
                                        <p:cTn id="36"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52</a:t>
            </a:r>
          </a:p>
        </p:txBody>
      </p:sp>
      <p:pic>
        <p:nvPicPr>
          <p:cNvPr id="3074" name="Picture 2" descr="Resultado de imagen para lamina parabola de las 10 virgenes lds">
            <a:extLst>
              <a:ext uri="{FF2B5EF4-FFF2-40B4-BE49-F238E27FC236}">
                <a16:creationId xmlns:a16="http://schemas.microsoft.com/office/drawing/2014/main" id="{5782EB04-3EE6-4A1B-B8F3-4C91C40ADC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082745"/>
            <a:ext cx="4787555" cy="306483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E19F332D-B9F2-42FF-889A-AC45AA1F917B}"/>
              </a:ext>
            </a:extLst>
          </p:cNvPr>
          <p:cNvSpPr/>
          <p:nvPr/>
        </p:nvSpPr>
        <p:spPr>
          <a:xfrm>
            <a:off x="755370" y="1082745"/>
            <a:ext cx="5049078" cy="4893647"/>
          </a:xfrm>
          <a:prstGeom prst="rect">
            <a:avLst/>
          </a:prstGeom>
        </p:spPr>
        <p:txBody>
          <a:bodyPr wrap="square">
            <a:spAutoFit/>
          </a:bodyPr>
          <a:lstStyle/>
          <a:p>
            <a:pPr algn="just" fontAlgn="base"/>
            <a:r>
              <a:rPr lang="en-US" sz="1300" b="1" dirty="0">
                <a:latin typeface="Palatino"/>
              </a:rPr>
              <a:t>1 </a:t>
            </a:r>
            <a:r>
              <a:rPr lang="en-US" sz="1300" dirty="0">
                <a:latin typeface="Palatino"/>
              </a:rPr>
              <a:t>Then shall the kingdom of heaven be likened unto ten virgins, which took their lamps, and went forth to meet the bridegroom.</a:t>
            </a:r>
          </a:p>
          <a:p>
            <a:pPr algn="just" fontAlgn="base"/>
            <a:r>
              <a:rPr lang="en-US" sz="1300" b="1" dirty="0">
                <a:latin typeface="Palatino"/>
              </a:rPr>
              <a:t>2 </a:t>
            </a:r>
            <a:r>
              <a:rPr lang="en-US" sz="1300" dirty="0">
                <a:latin typeface="Palatino"/>
              </a:rPr>
              <a:t>And five of them were wise, and five were foolish.</a:t>
            </a:r>
          </a:p>
          <a:p>
            <a:pPr algn="just" fontAlgn="base"/>
            <a:r>
              <a:rPr lang="en-US" sz="1300" b="1" dirty="0">
                <a:latin typeface="Palatino"/>
              </a:rPr>
              <a:t>3 </a:t>
            </a:r>
            <a:r>
              <a:rPr lang="en-US" sz="1300" dirty="0">
                <a:latin typeface="Palatino"/>
              </a:rPr>
              <a:t>They that were foolish took their lamps, and took no oil with them:</a:t>
            </a:r>
          </a:p>
          <a:p>
            <a:pPr algn="just" fontAlgn="base"/>
            <a:r>
              <a:rPr lang="en-US" sz="1300" b="1" dirty="0">
                <a:latin typeface="Palatino"/>
              </a:rPr>
              <a:t>4 </a:t>
            </a:r>
            <a:r>
              <a:rPr lang="en-US" sz="1300" dirty="0">
                <a:latin typeface="Palatino"/>
              </a:rPr>
              <a:t>But the wise took oil in their vessels with their lamps.</a:t>
            </a:r>
          </a:p>
          <a:p>
            <a:pPr algn="just" fontAlgn="base"/>
            <a:r>
              <a:rPr lang="en-US" sz="1300" b="1" dirty="0">
                <a:latin typeface="Palatino"/>
              </a:rPr>
              <a:t>5 </a:t>
            </a:r>
            <a:r>
              <a:rPr lang="en-US" sz="1300" dirty="0">
                <a:latin typeface="Palatino"/>
              </a:rPr>
              <a:t>While the bridegroom tarried, they all slumbered and slept.</a:t>
            </a:r>
          </a:p>
          <a:p>
            <a:pPr algn="just" fontAlgn="base"/>
            <a:r>
              <a:rPr lang="en-US" sz="1300" b="1" dirty="0">
                <a:latin typeface="Palatino"/>
              </a:rPr>
              <a:t>6 </a:t>
            </a:r>
            <a:r>
              <a:rPr lang="en-US" sz="1300" dirty="0">
                <a:latin typeface="Palatino"/>
              </a:rPr>
              <a:t>And at midnight there was a cry made, Behold, the bridegroom cometh; go ye out to meet him.</a:t>
            </a:r>
          </a:p>
          <a:p>
            <a:pPr algn="just" fontAlgn="base"/>
            <a:r>
              <a:rPr lang="en-US" sz="1300" b="1" dirty="0">
                <a:latin typeface="Palatino"/>
              </a:rPr>
              <a:t>7 </a:t>
            </a:r>
            <a:r>
              <a:rPr lang="en-US" sz="1300" dirty="0">
                <a:latin typeface="Palatino"/>
              </a:rPr>
              <a:t>Then all those virgins arose, and trimmed their lamps.</a:t>
            </a:r>
          </a:p>
          <a:p>
            <a:pPr algn="just" fontAlgn="base"/>
            <a:r>
              <a:rPr lang="en-US" sz="1300" b="1" dirty="0">
                <a:latin typeface="Palatino"/>
              </a:rPr>
              <a:t>8 </a:t>
            </a:r>
            <a:r>
              <a:rPr lang="en-US" sz="1300" dirty="0">
                <a:latin typeface="Palatino"/>
              </a:rPr>
              <a:t>And the foolish said unto the wise, Give us of your oil; for our lamps are gone out.</a:t>
            </a:r>
          </a:p>
          <a:p>
            <a:pPr algn="just" fontAlgn="base"/>
            <a:r>
              <a:rPr lang="en-US" sz="1300" b="1" dirty="0">
                <a:latin typeface="Palatino"/>
              </a:rPr>
              <a:t>9 </a:t>
            </a:r>
            <a:r>
              <a:rPr lang="en-US" sz="1300" dirty="0">
                <a:latin typeface="Palatino"/>
              </a:rPr>
              <a:t>But the wise answered, saying, Not so; lest there be not enough for us and you: but go ye rather to them that sell, and buy for yourselves.</a:t>
            </a:r>
          </a:p>
          <a:p>
            <a:pPr algn="just" fontAlgn="base"/>
            <a:r>
              <a:rPr lang="en-US" sz="1300" b="1" dirty="0">
                <a:latin typeface="Palatino"/>
              </a:rPr>
              <a:t>10 </a:t>
            </a:r>
            <a:r>
              <a:rPr lang="en-US" sz="1300" dirty="0">
                <a:latin typeface="Palatino"/>
              </a:rPr>
              <a:t>And while they went to buy, the bridegroom came; and they that were ready went in with him to the marriage: and the door was shut.</a:t>
            </a:r>
          </a:p>
          <a:p>
            <a:pPr algn="just" fontAlgn="base"/>
            <a:r>
              <a:rPr lang="en-US" sz="1300" b="1" dirty="0">
                <a:latin typeface="Palatino"/>
              </a:rPr>
              <a:t>11 </a:t>
            </a:r>
            <a:r>
              <a:rPr lang="en-US" sz="1300" dirty="0">
                <a:latin typeface="Palatino"/>
              </a:rPr>
              <a:t>Afterward came also the other virgins, saying, Lord, Lord, open to us.</a:t>
            </a:r>
          </a:p>
          <a:p>
            <a:pPr algn="just" fontAlgn="base"/>
            <a:r>
              <a:rPr lang="en-US" sz="1300" b="1" dirty="0">
                <a:latin typeface="Palatino"/>
              </a:rPr>
              <a:t>12 </a:t>
            </a:r>
            <a:r>
              <a:rPr lang="en-US" sz="1300" dirty="0">
                <a:latin typeface="Palatino"/>
              </a:rPr>
              <a:t>But he answered and said, Verily I say unto you, I know you not.</a:t>
            </a:r>
          </a:p>
          <a:p>
            <a:pPr algn="just" fontAlgn="base"/>
            <a:r>
              <a:rPr lang="en-US" sz="1300" b="1" dirty="0">
                <a:latin typeface="Palatino"/>
              </a:rPr>
              <a:t>13 </a:t>
            </a:r>
            <a:r>
              <a:rPr lang="en-US" sz="1300" dirty="0">
                <a:latin typeface="Palatino"/>
              </a:rPr>
              <a:t>Watch therefore, for ye know neither the day nor the hour wherein the Son of man cometh.</a:t>
            </a:r>
            <a:endParaRPr lang="en-US" sz="1300" b="0" i="0" dirty="0">
              <a:effectLst/>
              <a:latin typeface="Palatino"/>
            </a:endParaRPr>
          </a:p>
        </p:txBody>
      </p:sp>
      <p:sp>
        <p:nvSpPr>
          <p:cNvPr id="5" name="Rectangle 4">
            <a:extLst>
              <a:ext uri="{FF2B5EF4-FFF2-40B4-BE49-F238E27FC236}">
                <a16:creationId xmlns:a16="http://schemas.microsoft.com/office/drawing/2014/main" id="{D272A753-3E5A-497A-9A8A-97F8387F7FD4}"/>
              </a:ext>
            </a:extLst>
          </p:cNvPr>
          <p:cNvSpPr/>
          <p:nvPr/>
        </p:nvSpPr>
        <p:spPr>
          <a:xfrm>
            <a:off x="781874" y="779673"/>
            <a:ext cx="1925527" cy="369332"/>
          </a:xfrm>
          <a:prstGeom prst="rect">
            <a:avLst/>
          </a:prstGeom>
        </p:spPr>
        <p:txBody>
          <a:bodyPr wrap="none">
            <a:spAutoFit/>
          </a:bodyPr>
          <a:lstStyle/>
          <a:p>
            <a:r>
              <a:rPr lang="en-US" dirty="0"/>
              <a:t>Matthew 25:1–13</a:t>
            </a:r>
          </a:p>
        </p:txBody>
      </p:sp>
      <p:sp>
        <p:nvSpPr>
          <p:cNvPr id="6" name="Rectangle 5">
            <a:extLst>
              <a:ext uri="{FF2B5EF4-FFF2-40B4-BE49-F238E27FC236}">
                <a16:creationId xmlns:a16="http://schemas.microsoft.com/office/drawing/2014/main" id="{3E56DDC1-C154-43F0-B25B-E95FBD9E9B7E}"/>
              </a:ext>
            </a:extLst>
          </p:cNvPr>
          <p:cNvSpPr/>
          <p:nvPr/>
        </p:nvSpPr>
        <p:spPr>
          <a:xfrm>
            <a:off x="6096000" y="4339351"/>
            <a:ext cx="4129657" cy="307777"/>
          </a:xfrm>
          <a:prstGeom prst="rect">
            <a:avLst/>
          </a:prstGeom>
        </p:spPr>
        <p:txBody>
          <a:bodyPr wrap="none">
            <a:spAutoFit/>
          </a:bodyPr>
          <a:lstStyle/>
          <a:p>
            <a:r>
              <a:rPr lang="en-US" sz="1400" b="1" dirty="0">
                <a:latin typeface="Georgia" panose="02040502050405020303" pitchFamily="18" charset="0"/>
              </a:rPr>
              <a:t>In what ways were five of the virgins wise?</a:t>
            </a:r>
          </a:p>
        </p:txBody>
      </p:sp>
      <p:sp>
        <p:nvSpPr>
          <p:cNvPr id="7" name="Rectangle 6">
            <a:extLst>
              <a:ext uri="{FF2B5EF4-FFF2-40B4-BE49-F238E27FC236}">
                <a16:creationId xmlns:a16="http://schemas.microsoft.com/office/drawing/2014/main" id="{10F50A6B-5F85-4B22-80BB-11DD22790F76}"/>
              </a:ext>
            </a:extLst>
          </p:cNvPr>
          <p:cNvSpPr/>
          <p:nvPr/>
        </p:nvSpPr>
        <p:spPr>
          <a:xfrm>
            <a:off x="6096000" y="4701992"/>
            <a:ext cx="4227443" cy="523220"/>
          </a:xfrm>
          <a:prstGeom prst="rect">
            <a:avLst/>
          </a:prstGeom>
        </p:spPr>
        <p:txBody>
          <a:bodyPr wrap="square">
            <a:spAutoFit/>
          </a:bodyPr>
          <a:lstStyle/>
          <a:p>
            <a:r>
              <a:rPr lang="en-US" sz="1400" b="1" dirty="0">
                <a:latin typeface="Georgia" panose="02040502050405020303" pitchFamily="18" charset="0"/>
              </a:rPr>
              <a:t>How does this parable relate to the Savior’s Second Coming?</a:t>
            </a:r>
          </a:p>
        </p:txBody>
      </p:sp>
    </p:spTree>
    <p:extLst>
      <p:ext uri="{BB962C8B-B14F-4D97-AF65-F5344CB8AC3E}">
        <p14:creationId xmlns:p14="http://schemas.microsoft.com/office/powerpoint/2010/main" val="224536369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Left)">
                                      <p:cBhvr>
                                        <p:cTn id="7" dur="1250"/>
                                        <p:tgtEl>
                                          <p:spTgt spid="5"/>
                                        </p:tgtEl>
                                      </p:cBhvr>
                                    </p:animEffect>
                                  </p:childTnLst>
                                </p:cTn>
                              </p:par>
                              <p:par>
                                <p:cTn id="8" presetID="18" presetClass="entr" presetSubtype="9"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strips(upLeft)">
                                      <p:cBhvr>
                                        <p:cTn id="10" dur="125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heckerboard(across)">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checkerboard(across)">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52</a:t>
            </a:r>
          </a:p>
        </p:txBody>
      </p:sp>
      <p:sp>
        <p:nvSpPr>
          <p:cNvPr id="3" name="Rectangle 2">
            <a:extLst>
              <a:ext uri="{FF2B5EF4-FFF2-40B4-BE49-F238E27FC236}">
                <a16:creationId xmlns:a16="http://schemas.microsoft.com/office/drawing/2014/main" id="{55DC71B7-BA3E-43EA-867E-3CE7691E5E2F}"/>
              </a:ext>
            </a:extLst>
          </p:cNvPr>
          <p:cNvSpPr/>
          <p:nvPr/>
        </p:nvSpPr>
        <p:spPr>
          <a:xfrm>
            <a:off x="1134793" y="890974"/>
            <a:ext cx="3966279" cy="369332"/>
          </a:xfrm>
          <a:prstGeom prst="rect">
            <a:avLst/>
          </a:prstGeom>
        </p:spPr>
        <p:txBody>
          <a:bodyPr wrap="none">
            <a:spAutoFit/>
          </a:bodyPr>
          <a:lstStyle/>
          <a:p>
            <a:r>
              <a:rPr lang="en-US" b="1" dirty="0">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Doctrine and Covenants 45:56-57.</a:t>
            </a:r>
          </a:p>
        </p:txBody>
      </p:sp>
      <p:sp>
        <p:nvSpPr>
          <p:cNvPr id="2" name="Rectangle 1">
            <a:extLst>
              <a:ext uri="{FF2B5EF4-FFF2-40B4-BE49-F238E27FC236}">
                <a16:creationId xmlns:a16="http://schemas.microsoft.com/office/drawing/2014/main" id="{E581C89B-340F-498A-8657-B39CFCDE6196}"/>
              </a:ext>
            </a:extLst>
          </p:cNvPr>
          <p:cNvSpPr/>
          <p:nvPr/>
        </p:nvSpPr>
        <p:spPr>
          <a:xfrm>
            <a:off x="1134793" y="1260306"/>
            <a:ext cx="8938183" cy="1323439"/>
          </a:xfrm>
          <a:prstGeom prst="rect">
            <a:avLst/>
          </a:prstGeom>
        </p:spPr>
        <p:txBody>
          <a:bodyPr wrap="square">
            <a:spAutoFit/>
          </a:bodyPr>
          <a:lstStyle/>
          <a:p>
            <a:pPr algn="just" fontAlgn="base"/>
            <a:r>
              <a:rPr lang="en-US" sz="1600" b="1" dirty="0">
                <a:latin typeface="Palatino"/>
              </a:rPr>
              <a:t>56 </a:t>
            </a:r>
            <a:r>
              <a:rPr lang="en-US" sz="1600" dirty="0">
                <a:latin typeface="Palatino"/>
              </a:rPr>
              <a:t>And at that day, when I shall come in my glory, shall the parable be fulfilled which I spake concerning the ten virgins.</a:t>
            </a:r>
          </a:p>
          <a:p>
            <a:pPr algn="just" fontAlgn="base"/>
            <a:r>
              <a:rPr lang="en-US" sz="1600" b="1" dirty="0">
                <a:latin typeface="Palatino"/>
              </a:rPr>
              <a:t>57 </a:t>
            </a:r>
            <a:r>
              <a:rPr lang="en-US" sz="1600" dirty="0">
                <a:latin typeface="Palatino"/>
              </a:rPr>
              <a:t>For they that are wise and have received the truth, and have taken the Holy Spirit for their guide, and have not been deceived—verily I say unto you, they shall not be hewn down and cast into the fire, but shall abide the day.</a:t>
            </a:r>
            <a:endParaRPr lang="en-US" sz="1600" b="0" i="0" dirty="0">
              <a:effectLst/>
              <a:latin typeface="Palatino"/>
            </a:endParaRPr>
          </a:p>
        </p:txBody>
      </p:sp>
      <p:sp>
        <p:nvSpPr>
          <p:cNvPr id="4" name="Rectangle 3">
            <a:extLst>
              <a:ext uri="{FF2B5EF4-FFF2-40B4-BE49-F238E27FC236}">
                <a16:creationId xmlns:a16="http://schemas.microsoft.com/office/drawing/2014/main" id="{5D5173C7-FA11-4455-BAC3-25F18CFCF9EB}"/>
              </a:ext>
            </a:extLst>
          </p:cNvPr>
          <p:cNvSpPr/>
          <p:nvPr/>
        </p:nvSpPr>
        <p:spPr>
          <a:xfrm>
            <a:off x="1134793" y="2624776"/>
            <a:ext cx="6024406" cy="338554"/>
          </a:xfrm>
          <a:prstGeom prst="rect">
            <a:avLst/>
          </a:prstGeom>
        </p:spPr>
        <p:txBody>
          <a:bodyPr wrap="none">
            <a:spAutoFit/>
          </a:bodyPr>
          <a:lstStyle/>
          <a:p>
            <a:r>
              <a:rPr lang="en-US" sz="1600" b="1" dirty="0">
                <a:latin typeface="Georgia" panose="02040502050405020303" pitchFamily="18" charset="0"/>
              </a:rPr>
              <a:t>How will this parable be fulfilled at the Second Coming?</a:t>
            </a:r>
          </a:p>
        </p:txBody>
      </p:sp>
      <p:sp>
        <p:nvSpPr>
          <p:cNvPr id="5" name="Rectangle 4">
            <a:extLst>
              <a:ext uri="{FF2B5EF4-FFF2-40B4-BE49-F238E27FC236}">
                <a16:creationId xmlns:a16="http://schemas.microsoft.com/office/drawing/2014/main" id="{9B35FAA6-FF6A-4CDB-B5E5-38DFD13436DE}"/>
              </a:ext>
            </a:extLst>
          </p:cNvPr>
          <p:cNvSpPr/>
          <p:nvPr/>
        </p:nvSpPr>
        <p:spPr>
          <a:xfrm>
            <a:off x="3882886" y="3001618"/>
            <a:ext cx="4932157" cy="186529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 name="TextBox 5">
            <a:extLst>
              <a:ext uri="{FF2B5EF4-FFF2-40B4-BE49-F238E27FC236}">
                <a16:creationId xmlns:a16="http://schemas.microsoft.com/office/drawing/2014/main" id="{9B5FA87B-3708-43D2-925A-EE0598DCE87E}"/>
              </a:ext>
            </a:extLst>
          </p:cNvPr>
          <p:cNvSpPr txBox="1"/>
          <p:nvPr/>
        </p:nvSpPr>
        <p:spPr>
          <a:xfrm>
            <a:off x="5116363" y="3001618"/>
            <a:ext cx="3713972" cy="1815882"/>
          </a:xfrm>
          <a:prstGeom prst="rect">
            <a:avLst/>
          </a:prstGeom>
          <a:noFill/>
        </p:spPr>
        <p:txBody>
          <a:bodyPr wrap="square" rtlCol="0">
            <a:spAutoFit/>
          </a:bodyPr>
          <a:lstStyle/>
          <a:p>
            <a:pPr algn="just"/>
            <a:r>
              <a:rPr lang="en-US" sz="1400" dirty="0">
                <a:latin typeface="Palatino"/>
              </a:rPr>
              <a:t>“The arithmetic of this parable is chilling. The ten virgins obviously represent members of Christ’s Church, for all were invited to the wedding feast and all knew what was required to be admitted when the bridegroom came. But only half were ready when he came” (“Preparation for the Second Coming,” Ensign or Liahona, May 2004,8).</a:t>
            </a:r>
          </a:p>
        </p:txBody>
      </p:sp>
      <p:pic>
        <p:nvPicPr>
          <p:cNvPr id="8" name="Picture 7">
            <a:extLst>
              <a:ext uri="{FF2B5EF4-FFF2-40B4-BE49-F238E27FC236}">
                <a16:creationId xmlns:a16="http://schemas.microsoft.com/office/drawing/2014/main" id="{19DAD48F-2576-46A9-9782-3E6419A313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8035" y="3087809"/>
            <a:ext cx="1116289" cy="1393973"/>
          </a:xfrm>
          <a:prstGeom prst="rect">
            <a:avLst/>
          </a:prstGeom>
        </p:spPr>
      </p:pic>
      <p:sp>
        <p:nvSpPr>
          <p:cNvPr id="9" name="TextBox 8">
            <a:extLst>
              <a:ext uri="{FF2B5EF4-FFF2-40B4-BE49-F238E27FC236}">
                <a16:creationId xmlns:a16="http://schemas.microsoft.com/office/drawing/2014/main" id="{95CB3890-8511-4FA5-96D5-B25661781854}"/>
              </a:ext>
            </a:extLst>
          </p:cNvPr>
          <p:cNvSpPr txBox="1"/>
          <p:nvPr/>
        </p:nvSpPr>
        <p:spPr>
          <a:xfrm>
            <a:off x="4032210" y="4454415"/>
            <a:ext cx="1021434" cy="400110"/>
          </a:xfrm>
          <a:prstGeom prst="rect">
            <a:avLst/>
          </a:prstGeom>
          <a:noFill/>
        </p:spPr>
        <p:txBody>
          <a:bodyPr wrap="none" rtlCol="0">
            <a:spAutoFit/>
          </a:bodyPr>
          <a:lstStyle/>
          <a:p>
            <a:pPr algn="ctr"/>
            <a:r>
              <a:rPr lang="en-US" sz="1000" b="1" dirty="0"/>
              <a:t>Elder</a:t>
            </a:r>
          </a:p>
          <a:p>
            <a:pPr algn="ctr"/>
            <a:r>
              <a:rPr lang="en-US" sz="1000" b="1" dirty="0"/>
              <a:t>Dallin H. Oaks</a:t>
            </a:r>
          </a:p>
        </p:txBody>
      </p:sp>
      <p:sp>
        <p:nvSpPr>
          <p:cNvPr id="10" name="Rectangle 9">
            <a:extLst>
              <a:ext uri="{FF2B5EF4-FFF2-40B4-BE49-F238E27FC236}">
                <a16:creationId xmlns:a16="http://schemas.microsoft.com/office/drawing/2014/main" id="{8A86BB4F-46C5-4729-A219-4CE5DB6E0B48}"/>
              </a:ext>
            </a:extLst>
          </p:cNvPr>
          <p:cNvSpPr/>
          <p:nvPr/>
        </p:nvSpPr>
        <p:spPr>
          <a:xfrm>
            <a:off x="1134793" y="4971195"/>
            <a:ext cx="7797172" cy="353943"/>
          </a:xfrm>
          <a:prstGeom prst="rect">
            <a:avLst/>
          </a:prstGeom>
        </p:spPr>
        <p:txBody>
          <a:bodyPr wrap="square">
            <a:spAutoFit/>
          </a:bodyPr>
          <a:lstStyle/>
          <a:p>
            <a:r>
              <a:rPr lang="en-US" sz="1700" b="1" dirty="0">
                <a:latin typeface="Georgia" panose="02040502050405020303" pitchFamily="18" charset="0"/>
              </a:rPr>
              <a:t>What must we do in order to be prepared for the Lord’s coming?</a:t>
            </a:r>
          </a:p>
        </p:txBody>
      </p:sp>
    </p:spTree>
    <p:extLst>
      <p:ext uri="{BB962C8B-B14F-4D97-AF65-F5344CB8AC3E}">
        <p14:creationId xmlns:p14="http://schemas.microsoft.com/office/powerpoint/2010/main" val="12387260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1250"/>
                                        <p:tgtEl>
                                          <p:spTgt spid="8"/>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1250"/>
                                        <p:tgtEl>
                                          <p:spTgt spid="9"/>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dissolve">
                                      <p:cBhvr>
                                        <p:cTn id="20" dur="1250"/>
                                        <p:tgtEl>
                                          <p:spTgt spid="5"/>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dissolve">
                                      <p:cBhvr>
                                        <p:cTn id="23" dur="125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52</a:t>
            </a:r>
          </a:p>
        </p:txBody>
      </p:sp>
      <p:sp>
        <p:nvSpPr>
          <p:cNvPr id="3" name="Rectangle 2">
            <a:extLst>
              <a:ext uri="{FF2B5EF4-FFF2-40B4-BE49-F238E27FC236}">
                <a16:creationId xmlns:a16="http://schemas.microsoft.com/office/drawing/2014/main" id="{E2396B55-FD99-469E-83F7-85DFC3D34A3D}"/>
              </a:ext>
            </a:extLst>
          </p:cNvPr>
          <p:cNvSpPr/>
          <p:nvPr/>
        </p:nvSpPr>
        <p:spPr>
          <a:xfrm>
            <a:off x="1965165" y="890974"/>
            <a:ext cx="8261669" cy="646331"/>
          </a:xfrm>
          <a:prstGeom prst="rect">
            <a:avLst/>
          </a:prstGeom>
        </p:spPr>
        <p:txBody>
          <a:bodyPr wrap="square">
            <a:spAutoFit/>
          </a:bodyPr>
          <a:lstStyle/>
          <a:p>
            <a:pPr algn="ctr"/>
            <a:r>
              <a:rPr lang="en-US" b="1" dirty="0">
                <a:latin typeface="Bahnschrift" panose="020B0502040204020203" pitchFamily="34" charset="0"/>
              </a:rPr>
              <a:t>If we receive the truth and take the Holy Spirit to be our guide, we will abide the Savior’s Second Coming.</a:t>
            </a:r>
          </a:p>
        </p:txBody>
      </p:sp>
      <p:sp>
        <p:nvSpPr>
          <p:cNvPr id="2" name="Rectangle 1">
            <a:extLst>
              <a:ext uri="{FF2B5EF4-FFF2-40B4-BE49-F238E27FC236}">
                <a16:creationId xmlns:a16="http://schemas.microsoft.com/office/drawing/2014/main" id="{D89CD91D-F3DF-4E15-A62D-0768C8AF5869}"/>
              </a:ext>
            </a:extLst>
          </p:cNvPr>
          <p:cNvSpPr/>
          <p:nvPr/>
        </p:nvSpPr>
        <p:spPr>
          <a:xfrm>
            <a:off x="1178857" y="1757100"/>
            <a:ext cx="9430871" cy="646331"/>
          </a:xfrm>
          <a:prstGeom prst="rect">
            <a:avLst/>
          </a:prstGeom>
        </p:spPr>
        <p:txBody>
          <a:bodyPr wrap="square">
            <a:spAutoFit/>
          </a:bodyPr>
          <a:lstStyle/>
          <a:p>
            <a:pPr algn="just"/>
            <a:r>
              <a:rPr lang="en-US" b="1" dirty="0">
                <a:latin typeface="Georgia" panose="02040502050405020303" pitchFamily="18" charset="0"/>
              </a:rPr>
              <a:t>How do you think your experiences with receiving the truth and following the Holy Spirit can help you be prepared to meet the Lord at His Second Coming? </a:t>
            </a:r>
          </a:p>
        </p:txBody>
      </p:sp>
      <p:sp>
        <p:nvSpPr>
          <p:cNvPr id="5" name="Rectangle 4">
            <a:extLst>
              <a:ext uri="{FF2B5EF4-FFF2-40B4-BE49-F238E27FC236}">
                <a16:creationId xmlns:a16="http://schemas.microsoft.com/office/drawing/2014/main" id="{942DBB6D-3924-4DB3-9B9C-25D91252CDA6}"/>
              </a:ext>
            </a:extLst>
          </p:cNvPr>
          <p:cNvSpPr/>
          <p:nvPr/>
        </p:nvSpPr>
        <p:spPr>
          <a:xfrm>
            <a:off x="1178857" y="2623226"/>
            <a:ext cx="4301306" cy="369332"/>
          </a:xfrm>
          <a:prstGeom prst="rect">
            <a:avLst/>
          </a:prstGeom>
        </p:spPr>
        <p:txBody>
          <a:bodyPr wrap="none">
            <a:spAutoFit/>
          </a:bodyPr>
          <a:lstStyle/>
          <a:p>
            <a:r>
              <a:rPr lang="en-US" b="1" dirty="0">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Doctrine and Covenants 45:55:58-59.</a:t>
            </a:r>
          </a:p>
        </p:txBody>
      </p:sp>
      <p:sp>
        <p:nvSpPr>
          <p:cNvPr id="4" name="Rectangle 3">
            <a:extLst>
              <a:ext uri="{FF2B5EF4-FFF2-40B4-BE49-F238E27FC236}">
                <a16:creationId xmlns:a16="http://schemas.microsoft.com/office/drawing/2014/main" id="{3585C713-F2AF-459A-BEDF-E3F97C11761F}"/>
              </a:ext>
            </a:extLst>
          </p:cNvPr>
          <p:cNvSpPr/>
          <p:nvPr/>
        </p:nvSpPr>
        <p:spPr>
          <a:xfrm>
            <a:off x="1178856" y="2898429"/>
            <a:ext cx="9430871" cy="1569660"/>
          </a:xfrm>
          <a:prstGeom prst="rect">
            <a:avLst/>
          </a:prstGeom>
        </p:spPr>
        <p:txBody>
          <a:bodyPr wrap="square">
            <a:spAutoFit/>
          </a:bodyPr>
          <a:lstStyle/>
          <a:p>
            <a:pPr algn="just"/>
            <a:r>
              <a:rPr lang="en-US" sz="1600" b="1" dirty="0">
                <a:latin typeface="Palatino"/>
              </a:rPr>
              <a:t>55 </a:t>
            </a:r>
            <a:r>
              <a:rPr lang="en-US" sz="1600" dirty="0">
                <a:latin typeface="Palatino"/>
              </a:rPr>
              <a:t>And Satan shall be bound, that he shall have no place in the hearts of the children of men.</a:t>
            </a:r>
          </a:p>
          <a:p>
            <a:pPr algn="just" fontAlgn="base"/>
            <a:r>
              <a:rPr lang="en-US" sz="1600" b="1" dirty="0">
                <a:latin typeface="Palatino"/>
              </a:rPr>
              <a:t>58 </a:t>
            </a:r>
            <a:r>
              <a:rPr lang="en-US" sz="1600" dirty="0">
                <a:latin typeface="Palatino"/>
              </a:rPr>
              <a:t>And the earth shall be given unto them for an inheritance; and they shall multiply and wax strong, and their children shall grow up without sin unto salvation.</a:t>
            </a:r>
          </a:p>
          <a:p>
            <a:pPr algn="just" fontAlgn="base"/>
            <a:r>
              <a:rPr lang="en-US" sz="1600" b="1" dirty="0">
                <a:latin typeface="Palatino"/>
              </a:rPr>
              <a:t>59 </a:t>
            </a:r>
            <a:r>
              <a:rPr lang="en-US" sz="1600" dirty="0">
                <a:latin typeface="Palatino"/>
              </a:rPr>
              <a:t>For the Lord shall be in their midst, and his glory shall be upon them, and he will be their king and their lawgiver.</a:t>
            </a:r>
          </a:p>
          <a:p>
            <a:pPr algn="just"/>
            <a:endParaRPr lang="en-US" sz="1600" dirty="0">
              <a:latin typeface="Palatino"/>
            </a:endParaRPr>
          </a:p>
        </p:txBody>
      </p:sp>
    </p:spTree>
    <p:extLst>
      <p:ext uri="{BB962C8B-B14F-4D97-AF65-F5344CB8AC3E}">
        <p14:creationId xmlns:p14="http://schemas.microsoft.com/office/powerpoint/2010/main" val="328019315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1000"/>
                                        <p:tgtEl>
                                          <p:spTgt spid="4"/>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52</a:t>
            </a:r>
          </a:p>
        </p:txBody>
      </p:sp>
      <p:sp>
        <p:nvSpPr>
          <p:cNvPr id="3" name="Rectangle 2">
            <a:extLst>
              <a:ext uri="{FF2B5EF4-FFF2-40B4-BE49-F238E27FC236}">
                <a16:creationId xmlns:a16="http://schemas.microsoft.com/office/drawing/2014/main" id="{E5654FC7-76F0-4A8C-9F8C-ECA81184A5B2}"/>
              </a:ext>
            </a:extLst>
          </p:cNvPr>
          <p:cNvSpPr/>
          <p:nvPr/>
        </p:nvSpPr>
        <p:spPr>
          <a:xfrm>
            <a:off x="2084294" y="2003612"/>
            <a:ext cx="8162366" cy="258532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 name="TextBox 3">
            <a:extLst>
              <a:ext uri="{FF2B5EF4-FFF2-40B4-BE49-F238E27FC236}">
                <a16:creationId xmlns:a16="http://schemas.microsoft.com/office/drawing/2014/main" id="{EFF4EDED-06C2-4A58-AEE7-515729184A70}"/>
              </a:ext>
            </a:extLst>
          </p:cNvPr>
          <p:cNvSpPr txBox="1"/>
          <p:nvPr/>
        </p:nvSpPr>
        <p:spPr>
          <a:xfrm>
            <a:off x="3738283" y="1963271"/>
            <a:ext cx="6508377" cy="2585323"/>
          </a:xfrm>
          <a:prstGeom prst="rect">
            <a:avLst/>
          </a:prstGeom>
          <a:noFill/>
        </p:spPr>
        <p:txBody>
          <a:bodyPr wrap="square" rtlCol="0">
            <a:spAutoFit/>
          </a:bodyPr>
          <a:lstStyle/>
          <a:p>
            <a:pPr algn="just"/>
            <a:r>
              <a:rPr lang="en-US" dirty="0">
                <a:latin typeface="Georgia" panose="02040502050405020303" pitchFamily="18" charset="0"/>
              </a:rPr>
              <a:t>“We live in troubled times—very troubled times. We hope, we pray, for better days. But that is not to be. The prophecies tell us that. We will not as a people, as families, or as individuals be exempt from the trials to come.… </a:t>
            </a:r>
          </a:p>
          <a:p>
            <a:pPr algn="just"/>
            <a:r>
              <a:rPr lang="en-US" dirty="0">
                <a:latin typeface="Georgia" panose="02040502050405020303" pitchFamily="18" charset="0"/>
              </a:rPr>
              <a:t>“We need not live in fear of the future. We have every reason to rejoice and little reason to fear. If we follow the promptings of the Spirit, we will be safe, whatever the future holds. We will be shown what to do” (“The Cloven Tongues of Fire,” Ensign, May 2000,8).</a:t>
            </a:r>
          </a:p>
        </p:txBody>
      </p:sp>
      <p:sp>
        <p:nvSpPr>
          <p:cNvPr id="5" name="TextBox 4">
            <a:extLst>
              <a:ext uri="{FF2B5EF4-FFF2-40B4-BE49-F238E27FC236}">
                <a16:creationId xmlns:a16="http://schemas.microsoft.com/office/drawing/2014/main" id="{26C1954D-D0EB-43D2-B2D6-A4DB0F2EF029}"/>
              </a:ext>
            </a:extLst>
          </p:cNvPr>
          <p:cNvSpPr txBox="1"/>
          <p:nvPr/>
        </p:nvSpPr>
        <p:spPr>
          <a:xfrm>
            <a:off x="2342077" y="4016827"/>
            <a:ext cx="1259447" cy="461665"/>
          </a:xfrm>
          <a:prstGeom prst="rect">
            <a:avLst/>
          </a:prstGeom>
          <a:noFill/>
        </p:spPr>
        <p:txBody>
          <a:bodyPr wrap="none" rtlCol="0">
            <a:spAutoFit/>
          </a:bodyPr>
          <a:lstStyle/>
          <a:p>
            <a:pPr algn="ctr"/>
            <a:r>
              <a:rPr lang="en-US" sz="1200" b="1" dirty="0">
                <a:effectLst>
                  <a:outerShdw blurRad="38100" dist="38100" dir="2700000" algn="tl">
                    <a:srgbClr val="000000">
                      <a:alpha val="43137"/>
                    </a:srgbClr>
                  </a:outerShdw>
                </a:effectLst>
              </a:rPr>
              <a:t>President </a:t>
            </a:r>
          </a:p>
          <a:p>
            <a:pPr algn="ctr"/>
            <a:r>
              <a:rPr lang="en-US" sz="1200" b="1" dirty="0">
                <a:effectLst>
                  <a:outerShdw blurRad="38100" dist="38100" dir="2700000" algn="tl">
                    <a:srgbClr val="000000">
                      <a:alpha val="43137"/>
                    </a:srgbClr>
                  </a:outerShdw>
                </a:effectLst>
              </a:rPr>
              <a:t>Boyd K. Packer</a:t>
            </a:r>
          </a:p>
        </p:txBody>
      </p:sp>
      <p:pic>
        <p:nvPicPr>
          <p:cNvPr id="7" name="Picture 6">
            <a:extLst>
              <a:ext uri="{FF2B5EF4-FFF2-40B4-BE49-F238E27FC236}">
                <a16:creationId xmlns:a16="http://schemas.microsoft.com/office/drawing/2014/main" id="{A410A0B2-B0FA-4E24-8E99-31E0A10D8E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5318" y="2097740"/>
            <a:ext cx="1532965" cy="1919087"/>
          </a:xfrm>
          <a:prstGeom prst="rect">
            <a:avLst/>
          </a:prstGeom>
        </p:spPr>
      </p:pic>
    </p:spTree>
    <p:extLst>
      <p:ext uri="{BB962C8B-B14F-4D97-AF65-F5344CB8AC3E}">
        <p14:creationId xmlns:p14="http://schemas.microsoft.com/office/powerpoint/2010/main" val="145126332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52</a:t>
            </a:r>
          </a:p>
        </p:txBody>
      </p:sp>
      <p:sp>
        <p:nvSpPr>
          <p:cNvPr id="3" name="Rectangle 2">
            <a:extLst>
              <a:ext uri="{FF2B5EF4-FFF2-40B4-BE49-F238E27FC236}">
                <a16:creationId xmlns:a16="http://schemas.microsoft.com/office/drawing/2014/main" id="{A45A8041-F84B-4507-A449-C607E8B54304}"/>
              </a:ext>
            </a:extLst>
          </p:cNvPr>
          <p:cNvSpPr/>
          <p:nvPr/>
        </p:nvSpPr>
        <p:spPr>
          <a:xfrm>
            <a:off x="3270419" y="2828835"/>
            <a:ext cx="5651162" cy="1200329"/>
          </a:xfrm>
          <a:prstGeom prst="rect">
            <a:avLst/>
          </a:prstGeom>
        </p:spPr>
        <p:txBody>
          <a:bodyPr wrap="none">
            <a:spAutoFit/>
          </a:bodyPr>
          <a:lstStyle/>
          <a:p>
            <a:r>
              <a:rPr lang="en-US" sz="3600" b="1" dirty="0">
                <a:solidFill>
                  <a:schemeClr val="tx1">
                    <a:lumMod val="95000"/>
                    <a:lumOff val="5000"/>
                  </a:schemeClr>
                </a:solidFill>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Doctrine and Covenants </a:t>
            </a:r>
          </a:p>
          <a:p>
            <a:pPr algn="ctr"/>
            <a:r>
              <a:rPr lang="en-US" sz="3600" b="1" dirty="0">
                <a:solidFill>
                  <a:schemeClr val="tx1">
                    <a:lumMod val="95000"/>
                    <a:lumOff val="5000"/>
                  </a:schemeClr>
                </a:solidFill>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45:16-59.</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19B990A-9578-4F23-8C4D-0E29A01300F4}"/>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52</a:t>
            </a:r>
          </a:p>
        </p:txBody>
      </p:sp>
      <p:sp>
        <p:nvSpPr>
          <p:cNvPr id="3" name="Rectangle 2">
            <a:extLst>
              <a:ext uri="{FF2B5EF4-FFF2-40B4-BE49-F238E27FC236}">
                <a16:creationId xmlns:a16="http://schemas.microsoft.com/office/drawing/2014/main" id="{B97471A6-3222-42B2-B6B1-3788961531E8}"/>
              </a:ext>
            </a:extLst>
          </p:cNvPr>
          <p:cNvSpPr/>
          <p:nvPr/>
        </p:nvSpPr>
        <p:spPr>
          <a:xfrm>
            <a:off x="1437742" y="1072634"/>
            <a:ext cx="3990323" cy="369332"/>
          </a:xfrm>
          <a:prstGeom prst="rect">
            <a:avLst/>
          </a:prstGeom>
        </p:spPr>
        <p:txBody>
          <a:bodyPr wrap="none">
            <a:spAutoFit/>
          </a:bodyPr>
          <a:lstStyle/>
          <a:p>
            <a:r>
              <a:rPr lang="en-US" b="1" dirty="0">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Doctrine and Covenants 45:16–46.</a:t>
            </a:r>
          </a:p>
        </p:txBody>
      </p:sp>
      <p:sp>
        <p:nvSpPr>
          <p:cNvPr id="4" name="Rectangle 3">
            <a:extLst>
              <a:ext uri="{FF2B5EF4-FFF2-40B4-BE49-F238E27FC236}">
                <a16:creationId xmlns:a16="http://schemas.microsoft.com/office/drawing/2014/main" id="{ECD1035F-385D-49AA-9199-63843A9EE935}"/>
              </a:ext>
            </a:extLst>
          </p:cNvPr>
          <p:cNvSpPr/>
          <p:nvPr/>
        </p:nvSpPr>
        <p:spPr>
          <a:xfrm>
            <a:off x="2990021" y="2828835"/>
            <a:ext cx="6211957" cy="1200329"/>
          </a:xfrm>
          <a:prstGeom prst="rect">
            <a:avLst/>
          </a:prstGeom>
        </p:spPr>
        <p:txBody>
          <a:bodyPr wrap="none">
            <a:spAutoFit/>
          </a:bodyPr>
          <a:lstStyle/>
          <a:p>
            <a:pPr algn="ctr"/>
            <a:r>
              <a:rPr lang="en-US" sz="3600" dirty="0">
                <a:latin typeface="Bahnschrift SemiBold SemiConden" panose="020B0502040204020203" pitchFamily="34" charset="0"/>
              </a:rPr>
              <a:t>“The Savior reveals signs that will </a:t>
            </a:r>
          </a:p>
          <a:p>
            <a:pPr algn="ctr"/>
            <a:r>
              <a:rPr lang="en-US" sz="3600" dirty="0">
                <a:latin typeface="Bahnschrift SemiBold SemiConden" panose="020B0502040204020203" pitchFamily="34" charset="0"/>
              </a:rPr>
              <a:t>precede His Second Coming”</a:t>
            </a:r>
          </a:p>
        </p:txBody>
      </p:sp>
    </p:spTree>
    <p:extLst>
      <p:ext uri="{BB962C8B-B14F-4D97-AF65-F5344CB8AC3E}">
        <p14:creationId xmlns:p14="http://schemas.microsoft.com/office/powerpoint/2010/main" val="2245227433"/>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F8A4294C-D097-49A0-B483-53A61B0259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52</a:t>
            </a:r>
          </a:p>
        </p:txBody>
      </p:sp>
      <p:sp>
        <p:nvSpPr>
          <p:cNvPr id="2" name="Rectangle 1">
            <a:extLst>
              <a:ext uri="{FF2B5EF4-FFF2-40B4-BE49-F238E27FC236}">
                <a16:creationId xmlns:a16="http://schemas.microsoft.com/office/drawing/2014/main" id="{5A77CE47-247B-49D3-A09D-15A5EBEE0634}"/>
              </a:ext>
            </a:extLst>
          </p:cNvPr>
          <p:cNvSpPr/>
          <p:nvPr/>
        </p:nvSpPr>
        <p:spPr>
          <a:xfrm>
            <a:off x="1427047" y="890974"/>
            <a:ext cx="5075428" cy="369332"/>
          </a:xfrm>
          <a:prstGeom prst="rect">
            <a:avLst/>
          </a:prstGeom>
        </p:spPr>
        <p:txBody>
          <a:bodyPr wrap="none">
            <a:spAutoFit/>
          </a:bodyPr>
          <a:lstStyle/>
          <a:p>
            <a:r>
              <a:rPr lang="en-US" b="1" dirty="0">
                <a:latin typeface="Georgia" panose="02040502050405020303" pitchFamily="18" charset="0"/>
              </a:rPr>
              <a:t>How can you tell when it is about to rain?</a:t>
            </a:r>
          </a:p>
        </p:txBody>
      </p:sp>
      <p:sp>
        <p:nvSpPr>
          <p:cNvPr id="4" name="Rectangle 3">
            <a:extLst>
              <a:ext uri="{FF2B5EF4-FFF2-40B4-BE49-F238E27FC236}">
                <a16:creationId xmlns:a16="http://schemas.microsoft.com/office/drawing/2014/main" id="{EC48A41A-4706-4C48-A122-2A0106414422}"/>
              </a:ext>
            </a:extLst>
          </p:cNvPr>
          <p:cNvSpPr/>
          <p:nvPr/>
        </p:nvSpPr>
        <p:spPr>
          <a:xfrm>
            <a:off x="1427047" y="1572696"/>
            <a:ext cx="3700052" cy="369332"/>
          </a:xfrm>
          <a:prstGeom prst="rect">
            <a:avLst/>
          </a:prstGeom>
        </p:spPr>
        <p:txBody>
          <a:bodyPr wrap="none">
            <a:spAutoFit/>
          </a:bodyPr>
          <a:lstStyle/>
          <a:p>
            <a:r>
              <a:rPr lang="en-US" b="1" u="sng" dirty="0">
                <a:effectLst>
                  <a:outerShdw blurRad="38100" dist="38100" dir="2700000" algn="tl">
                    <a:srgbClr val="000000">
                      <a:alpha val="43137"/>
                    </a:srgbClr>
                  </a:outerShdw>
                </a:effectLst>
              </a:rPr>
              <a:t>The Signs of the Second Coming.</a:t>
            </a:r>
          </a:p>
        </p:txBody>
      </p:sp>
      <p:sp>
        <p:nvSpPr>
          <p:cNvPr id="10" name="Rectangle 9">
            <a:extLst>
              <a:ext uri="{FF2B5EF4-FFF2-40B4-BE49-F238E27FC236}">
                <a16:creationId xmlns:a16="http://schemas.microsoft.com/office/drawing/2014/main" id="{4578764A-231F-4EB2-875D-36364ACF2FBA}"/>
              </a:ext>
            </a:extLst>
          </p:cNvPr>
          <p:cNvSpPr/>
          <p:nvPr/>
        </p:nvSpPr>
        <p:spPr>
          <a:xfrm>
            <a:off x="1427047" y="2069752"/>
            <a:ext cx="3990323" cy="369332"/>
          </a:xfrm>
          <a:prstGeom prst="rect">
            <a:avLst/>
          </a:prstGeom>
        </p:spPr>
        <p:txBody>
          <a:bodyPr wrap="none">
            <a:spAutoFit/>
          </a:bodyPr>
          <a:lstStyle/>
          <a:p>
            <a:r>
              <a:rPr lang="en-US" b="1" dirty="0">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Doctrine and Covenants 45:16–17.</a:t>
            </a:r>
          </a:p>
        </p:txBody>
      </p:sp>
      <p:sp>
        <p:nvSpPr>
          <p:cNvPr id="5" name="Rectangle 4">
            <a:extLst>
              <a:ext uri="{FF2B5EF4-FFF2-40B4-BE49-F238E27FC236}">
                <a16:creationId xmlns:a16="http://schemas.microsoft.com/office/drawing/2014/main" id="{76C8FA60-32A3-4382-BEC1-EC4E98643247}"/>
              </a:ext>
            </a:extLst>
          </p:cNvPr>
          <p:cNvSpPr/>
          <p:nvPr/>
        </p:nvSpPr>
        <p:spPr>
          <a:xfrm>
            <a:off x="1427047" y="2439084"/>
            <a:ext cx="9337906" cy="2031325"/>
          </a:xfrm>
          <a:prstGeom prst="rect">
            <a:avLst/>
          </a:prstGeom>
        </p:spPr>
        <p:txBody>
          <a:bodyPr wrap="square">
            <a:spAutoFit/>
          </a:bodyPr>
          <a:lstStyle/>
          <a:p>
            <a:pPr algn="just" fontAlgn="base"/>
            <a:r>
              <a:rPr lang="en-US" b="1" dirty="0">
                <a:latin typeface="Palatino"/>
              </a:rPr>
              <a:t>16 </a:t>
            </a:r>
            <a:r>
              <a:rPr lang="en-US" dirty="0">
                <a:latin typeface="Palatino"/>
              </a:rPr>
              <a:t>And I will show it plainly as I showed it unto my disciples as I stood before them in the flesh, and spake unto them, saying: As ye have asked of me concerning the signs of my coming, in the day when I shall come in my glory in the clouds of heaven, to fulfil the promises that I have made unto your fathers,</a:t>
            </a:r>
          </a:p>
          <a:p>
            <a:pPr algn="just" fontAlgn="base"/>
            <a:r>
              <a:rPr lang="en-US" b="1" dirty="0">
                <a:latin typeface="Palatino"/>
              </a:rPr>
              <a:t>17 </a:t>
            </a:r>
            <a:r>
              <a:rPr lang="en-US" dirty="0">
                <a:latin typeface="Palatino"/>
              </a:rPr>
              <a:t>For as ye have looked upon the long absence of your spirits from your bodies to be a bondage, I will show unto you how the day of redemption shall come, and also the restoration of the scattered Israel.</a:t>
            </a:r>
            <a:endParaRPr lang="en-US" b="0" i="0" dirty="0">
              <a:effectLst/>
              <a:latin typeface="Palatino"/>
            </a:endParaRPr>
          </a:p>
        </p:txBody>
      </p:sp>
      <p:sp>
        <p:nvSpPr>
          <p:cNvPr id="11" name="Rectangle 10">
            <a:extLst>
              <a:ext uri="{FF2B5EF4-FFF2-40B4-BE49-F238E27FC236}">
                <a16:creationId xmlns:a16="http://schemas.microsoft.com/office/drawing/2014/main" id="{B1466197-7E31-439F-9BFF-0C000D375485}"/>
              </a:ext>
            </a:extLst>
          </p:cNvPr>
          <p:cNvSpPr/>
          <p:nvPr/>
        </p:nvSpPr>
        <p:spPr>
          <a:xfrm>
            <a:off x="1427047" y="4655075"/>
            <a:ext cx="6893234" cy="369332"/>
          </a:xfrm>
          <a:prstGeom prst="rect">
            <a:avLst/>
          </a:prstGeom>
        </p:spPr>
        <p:txBody>
          <a:bodyPr wrap="none">
            <a:spAutoFit/>
          </a:bodyPr>
          <a:lstStyle/>
          <a:p>
            <a:r>
              <a:rPr lang="en-US" b="1" dirty="0">
                <a:latin typeface="Georgia" panose="02040502050405020303" pitchFamily="18" charset="0"/>
              </a:rPr>
              <a:t>What did the disciples ask the Lord to teach them about?</a:t>
            </a:r>
          </a:p>
        </p:txBody>
      </p:sp>
      <p:sp>
        <p:nvSpPr>
          <p:cNvPr id="12" name="Rectangle 11">
            <a:extLst>
              <a:ext uri="{FF2B5EF4-FFF2-40B4-BE49-F238E27FC236}">
                <a16:creationId xmlns:a16="http://schemas.microsoft.com/office/drawing/2014/main" id="{34F16F1D-2C77-4F28-93A4-B5D77D714DDA}"/>
              </a:ext>
            </a:extLst>
          </p:cNvPr>
          <p:cNvSpPr/>
          <p:nvPr/>
        </p:nvSpPr>
        <p:spPr>
          <a:xfrm>
            <a:off x="1427047" y="5050930"/>
            <a:ext cx="6429965" cy="369332"/>
          </a:xfrm>
          <a:prstGeom prst="rect">
            <a:avLst/>
          </a:prstGeom>
        </p:spPr>
        <p:txBody>
          <a:bodyPr wrap="none">
            <a:spAutoFit/>
          </a:bodyPr>
          <a:lstStyle/>
          <a:p>
            <a:r>
              <a:rPr lang="en-US" b="1" dirty="0">
                <a:latin typeface="Georgia" panose="02040502050405020303" pitchFamily="18" charset="0"/>
              </a:rPr>
              <a:t>What did the Lord say He would show His disciples? </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1000"/>
                                        <p:tgtEl>
                                          <p:spTgt spid="5"/>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1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fade">
                                      <p:cBhvr>
                                        <p:cTn id="20" dur="1000"/>
                                        <p:tgtEl>
                                          <p:spTgt spid="11">
                                            <p:txEl>
                                              <p:pRg st="0" end="0"/>
                                            </p:txEl>
                                          </p:spTgt>
                                        </p:tgtEl>
                                      </p:cBhvr>
                                    </p:animEffect>
                                    <p:anim calcmode="lin" valueType="num">
                                      <p:cBhvr>
                                        <p:cTn id="21"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fade">
                                      <p:cBhvr>
                                        <p:cTn id="27" dur="1000"/>
                                        <p:tgtEl>
                                          <p:spTgt spid="12">
                                            <p:txEl>
                                              <p:pRg st="0" end="0"/>
                                            </p:txEl>
                                          </p:spTgt>
                                        </p:tgtEl>
                                      </p:cBhvr>
                                    </p:animEffect>
                                    <p:anim calcmode="lin" valueType="num">
                                      <p:cBhvr>
                                        <p:cTn id="2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4C7E106A-8B87-41BA-A07D-7FBAC59474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52</a:t>
            </a:r>
          </a:p>
        </p:txBody>
      </p:sp>
      <p:sp>
        <p:nvSpPr>
          <p:cNvPr id="2" name="Rectangle 1">
            <a:extLst>
              <a:ext uri="{FF2B5EF4-FFF2-40B4-BE49-F238E27FC236}">
                <a16:creationId xmlns:a16="http://schemas.microsoft.com/office/drawing/2014/main" id="{2821F435-7FA1-4BD2-A57C-E6553865A6B1}"/>
              </a:ext>
            </a:extLst>
          </p:cNvPr>
          <p:cNvSpPr/>
          <p:nvPr/>
        </p:nvSpPr>
        <p:spPr>
          <a:xfrm>
            <a:off x="1749287" y="1007165"/>
            <a:ext cx="8282609" cy="66260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latin typeface="Georgia" panose="02040502050405020303" pitchFamily="18" charset="0"/>
              </a:rPr>
              <a:t>D&amp;C 45:18–24     D&amp;C 45:25–27     D&amp;C 45:28–31, 33     D&amp;C 45:40–43</a:t>
            </a:r>
          </a:p>
        </p:txBody>
      </p:sp>
      <p:sp>
        <p:nvSpPr>
          <p:cNvPr id="3" name="Rectangle 2">
            <a:extLst>
              <a:ext uri="{FF2B5EF4-FFF2-40B4-BE49-F238E27FC236}">
                <a16:creationId xmlns:a16="http://schemas.microsoft.com/office/drawing/2014/main" id="{EC56811F-31D5-4381-BC3D-BEF8115B949A}"/>
              </a:ext>
            </a:extLst>
          </p:cNvPr>
          <p:cNvSpPr/>
          <p:nvPr/>
        </p:nvSpPr>
        <p:spPr>
          <a:xfrm>
            <a:off x="1749287" y="2024849"/>
            <a:ext cx="4346713" cy="4293483"/>
          </a:xfrm>
          <a:prstGeom prst="rect">
            <a:avLst/>
          </a:prstGeom>
        </p:spPr>
        <p:txBody>
          <a:bodyPr wrap="square">
            <a:spAutoFit/>
          </a:bodyPr>
          <a:lstStyle/>
          <a:p>
            <a:pPr algn="just" fontAlgn="base"/>
            <a:r>
              <a:rPr lang="en-US" sz="1300" b="1" dirty="0">
                <a:latin typeface="Palatino"/>
              </a:rPr>
              <a:t>18 </a:t>
            </a:r>
            <a:r>
              <a:rPr lang="en-US" sz="1300" dirty="0">
                <a:latin typeface="Palatino"/>
              </a:rPr>
              <a:t>And now ye behold this temple which is in Jerusalem, which ye call the house of God, and your enemies say that this house shall never fall.</a:t>
            </a:r>
          </a:p>
          <a:p>
            <a:pPr algn="just" fontAlgn="base"/>
            <a:r>
              <a:rPr lang="en-US" sz="1300" b="1" dirty="0">
                <a:latin typeface="Palatino"/>
              </a:rPr>
              <a:t>19 </a:t>
            </a:r>
            <a:r>
              <a:rPr lang="en-US" sz="1300" dirty="0">
                <a:latin typeface="Palatino"/>
              </a:rPr>
              <a:t>But, verily I say unto you, that desolation shall come upon this generation as a thief in the night, and this people shall be destroyed and scattered among all nations.</a:t>
            </a:r>
          </a:p>
          <a:p>
            <a:pPr algn="just" fontAlgn="base"/>
            <a:r>
              <a:rPr lang="en-US" sz="1300" b="1" dirty="0">
                <a:latin typeface="Palatino"/>
              </a:rPr>
              <a:t>20 </a:t>
            </a:r>
            <a:r>
              <a:rPr lang="en-US" sz="1300" dirty="0">
                <a:latin typeface="Palatino"/>
              </a:rPr>
              <a:t>And this temple which ye now see shall be thrown down that there shall not be left one stone upon another.</a:t>
            </a:r>
          </a:p>
          <a:p>
            <a:pPr algn="just" fontAlgn="base"/>
            <a:r>
              <a:rPr lang="en-US" sz="1300" b="1" dirty="0">
                <a:latin typeface="Palatino"/>
              </a:rPr>
              <a:t>21 </a:t>
            </a:r>
            <a:r>
              <a:rPr lang="en-US" sz="1300" dirty="0">
                <a:latin typeface="Palatino"/>
              </a:rPr>
              <a:t>And it shall come to pass, that this generation of Jews shall not pass away until every desolation which I have told you concerning them shall come to pass.</a:t>
            </a:r>
          </a:p>
          <a:p>
            <a:pPr algn="just" fontAlgn="base"/>
            <a:r>
              <a:rPr lang="en-US" sz="1300" b="1" dirty="0">
                <a:latin typeface="Palatino"/>
              </a:rPr>
              <a:t>22 </a:t>
            </a:r>
            <a:r>
              <a:rPr lang="en-US" sz="1300" dirty="0">
                <a:latin typeface="Palatino"/>
              </a:rPr>
              <a:t>Ye say that ye know that the end of the world cometh; ye say also that ye know that the heavens and the earth shall pass away;</a:t>
            </a:r>
          </a:p>
          <a:p>
            <a:pPr algn="just" fontAlgn="base"/>
            <a:r>
              <a:rPr lang="en-US" sz="1300" b="1" dirty="0">
                <a:latin typeface="Palatino"/>
              </a:rPr>
              <a:t>23 </a:t>
            </a:r>
            <a:r>
              <a:rPr lang="en-US" sz="1300" dirty="0">
                <a:latin typeface="Palatino"/>
              </a:rPr>
              <a:t>And in this ye say truly, for so it is; but these things which I have told you shall not pass away until all shall be fulfilled.</a:t>
            </a:r>
          </a:p>
          <a:p>
            <a:pPr algn="just" fontAlgn="base"/>
            <a:r>
              <a:rPr lang="en-US" sz="1300" b="1" dirty="0">
                <a:latin typeface="Palatino"/>
              </a:rPr>
              <a:t>24 </a:t>
            </a:r>
            <a:r>
              <a:rPr lang="en-US" sz="1300" dirty="0">
                <a:latin typeface="Palatino"/>
              </a:rPr>
              <a:t>And this I have told you concerning Jerusalem; and when that day shall come, shall a remnant be scattered among all nations;</a:t>
            </a:r>
            <a:endParaRPr lang="en-US" sz="1300" b="0" i="0" dirty="0">
              <a:effectLst/>
              <a:latin typeface="Palatino"/>
            </a:endParaRPr>
          </a:p>
        </p:txBody>
      </p:sp>
      <p:sp>
        <p:nvSpPr>
          <p:cNvPr id="4" name="Rectangle 3">
            <a:extLst>
              <a:ext uri="{FF2B5EF4-FFF2-40B4-BE49-F238E27FC236}">
                <a16:creationId xmlns:a16="http://schemas.microsoft.com/office/drawing/2014/main" id="{EA7E210B-DB0B-4C1D-851E-CE402F369580}"/>
              </a:ext>
            </a:extLst>
          </p:cNvPr>
          <p:cNvSpPr/>
          <p:nvPr/>
        </p:nvSpPr>
        <p:spPr>
          <a:xfrm>
            <a:off x="1762539" y="1153803"/>
            <a:ext cx="1944763" cy="369332"/>
          </a:xfrm>
          <a:prstGeom prst="rect">
            <a:avLst/>
          </a:prstGeom>
        </p:spPr>
        <p:txBody>
          <a:bodyPr wrap="none">
            <a:spAutoFit/>
          </a:bodyPr>
          <a:lstStyle/>
          <a:p>
            <a:r>
              <a:rPr lang="en-US" b="1" u="sng" dirty="0">
                <a:solidFill>
                  <a:srgbClr val="FF0000"/>
                </a:solidFill>
                <a:latin typeface="Georgia" panose="02040502050405020303" pitchFamily="18" charset="0"/>
              </a:rPr>
              <a:t>D&amp;C 45:18–24 </a:t>
            </a:r>
            <a:endParaRPr lang="en-US" u="sng" dirty="0">
              <a:solidFill>
                <a:srgbClr val="FF0000"/>
              </a:solidFill>
            </a:endParaRPr>
          </a:p>
        </p:txBody>
      </p:sp>
      <p:sp>
        <p:nvSpPr>
          <p:cNvPr id="5" name="Rectangle 4">
            <a:extLst>
              <a:ext uri="{FF2B5EF4-FFF2-40B4-BE49-F238E27FC236}">
                <a16:creationId xmlns:a16="http://schemas.microsoft.com/office/drawing/2014/main" id="{745E3360-60F2-4FE5-88FF-C01D5C1D6F15}"/>
              </a:ext>
            </a:extLst>
          </p:cNvPr>
          <p:cNvSpPr/>
          <p:nvPr/>
        </p:nvSpPr>
        <p:spPr>
          <a:xfrm>
            <a:off x="6576440" y="2024849"/>
            <a:ext cx="3697357" cy="2462213"/>
          </a:xfrm>
          <a:prstGeom prst="rect">
            <a:avLst/>
          </a:prstGeom>
        </p:spPr>
        <p:txBody>
          <a:bodyPr wrap="square">
            <a:spAutoFit/>
          </a:bodyPr>
          <a:lstStyle/>
          <a:p>
            <a:pPr algn="just" fontAlgn="base"/>
            <a:r>
              <a:rPr lang="en-US" sz="1400" b="1" dirty="0">
                <a:latin typeface="Palatino"/>
              </a:rPr>
              <a:t>25 </a:t>
            </a:r>
            <a:r>
              <a:rPr lang="en-US" sz="1400" dirty="0">
                <a:latin typeface="Palatino"/>
              </a:rPr>
              <a:t>But they shall be gathered again; but they shall remain until the times of the Gentiles be fulfilled.</a:t>
            </a:r>
          </a:p>
          <a:p>
            <a:pPr algn="just" fontAlgn="base"/>
            <a:r>
              <a:rPr lang="en-US" sz="1400" b="1" dirty="0">
                <a:latin typeface="Palatino"/>
              </a:rPr>
              <a:t>26 </a:t>
            </a:r>
            <a:r>
              <a:rPr lang="en-US" sz="1400" dirty="0">
                <a:latin typeface="Palatino"/>
              </a:rPr>
              <a:t>And in that day shall be heard of wars and rumors of wars, and the whole earth shall be in commotion, and men’s hearts shall fail them, and they shall say that Christ delayeth his coming until the end of the earth.</a:t>
            </a:r>
          </a:p>
          <a:p>
            <a:pPr algn="just" fontAlgn="base"/>
            <a:r>
              <a:rPr lang="en-US" sz="1400" b="1" dirty="0">
                <a:latin typeface="Palatino"/>
              </a:rPr>
              <a:t>27 </a:t>
            </a:r>
            <a:r>
              <a:rPr lang="en-US" sz="1400" dirty="0">
                <a:latin typeface="Palatino"/>
              </a:rPr>
              <a:t>And the love of men shall wax cold, and iniquity shall abound.</a:t>
            </a:r>
            <a:endParaRPr lang="en-US" sz="1400" b="0" i="0" dirty="0">
              <a:effectLst/>
              <a:latin typeface="Palatino"/>
            </a:endParaRPr>
          </a:p>
        </p:txBody>
      </p:sp>
      <p:sp>
        <p:nvSpPr>
          <p:cNvPr id="7" name="Rectangle 6">
            <a:extLst>
              <a:ext uri="{FF2B5EF4-FFF2-40B4-BE49-F238E27FC236}">
                <a16:creationId xmlns:a16="http://schemas.microsoft.com/office/drawing/2014/main" id="{7DC0B0D3-8C00-413C-A0BF-61701B561F73}"/>
              </a:ext>
            </a:extLst>
          </p:cNvPr>
          <p:cNvSpPr/>
          <p:nvPr/>
        </p:nvSpPr>
        <p:spPr>
          <a:xfrm>
            <a:off x="3733806" y="1162592"/>
            <a:ext cx="1935145" cy="369332"/>
          </a:xfrm>
          <a:prstGeom prst="rect">
            <a:avLst/>
          </a:prstGeom>
        </p:spPr>
        <p:txBody>
          <a:bodyPr wrap="none">
            <a:spAutoFit/>
          </a:bodyPr>
          <a:lstStyle/>
          <a:p>
            <a:r>
              <a:rPr lang="en-US" b="1" u="sng" dirty="0">
                <a:solidFill>
                  <a:srgbClr val="FF0000"/>
                </a:solidFill>
                <a:latin typeface="Georgia" panose="02040502050405020303" pitchFamily="18" charset="0"/>
              </a:rPr>
              <a:t>D&amp;C 45:25–27 </a:t>
            </a:r>
            <a:endParaRPr lang="en-US" u="sng" dirty="0">
              <a:solidFill>
                <a:srgbClr val="FF0000"/>
              </a:solidFill>
            </a:endParaRP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1000"/>
                                        <p:tgtEl>
                                          <p:spTgt spid="7"/>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997220B-2053-46B3-A2E9-159F65CD1A7A}"/>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52</a:t>
            </a:r>
          </a:p>
        </p:txBody>
      </p:sp>
      <p:sp>
        <p:nvSpPr>
          <p:cNvPr id="30" name="Rectangle 29">
            <a:extLst>
              <a:ext uri="{FF2B5EF4-FFF2-40B4-BE49-F238E27FC236}">
                <a16:creationId xmlns:a16="http://schemas.microsoft.com/office/drawing/2014/main" id="{E132B980-67E6-4771-B057-22C7CABEB346}"/>
              </a:ext>
            </a:extLst>
          </p:cNvPr>
          <p:cNvSpPr/>
          <p:nvPr/>
        </p:nvSpPr>
        <p:spPr>
          <a:xfrm>
            <a:off x="1749287" y="1007165"/>
            <a:ext cx="8282609" cy="66260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solidFill>
                  <a:schemeClr val="tx1"/>
                </a:solidFill>
                <a:latin typeface="Georgia" panose="02040502050405020303" pitchFamily="18" charset="0"/>
              </a:rPr>
              <a:t>D&amp;C 45:18–24     D&amp;C 45:25–27     </a:t>
            </a:r>
            <a:r>
              <a:rPr lang="en-US" b="1" dirty="0">
                <a:latin typeface="Georgia" panose="02040502050405020303" pitchFamily="18" charset="0"/>
              </a:rPr>
              <a:t>D&amp;C 45:28–31, 33     D&amp;C 45:40–43</a:t>
            </a:r>
          </a:p>
        </p:txBody>
      </p:sp>
      <p:sp>
        <p:nvSpPr>
          <p:cNvPr id="8" name="Rectangle 7">
            <a:extLst>
              <a:ext uri="{FF2B5EF4-FFF2-40B4-BE49-F238E27FC236}">
                <a16:creationId xmlns:a16="http://schemas.microsoft.com/office/drawing/2014/main" id="{E94D8E05-0623-4911-A7DA-24878DDA7A1F}"/>
              </a:ext>
            </a:extLst>
          </p:cNvPr>
          <p:cNvSpPr/>
          <p:nvPr/>
        </p:nvSpPr>
        <p:spPr>
          <a:xfrm>
            <a:off x="5713509" y="1153803"/>
            <a:ext cx="2302233" cy="369332"/>
          </a:xfrm>
          <a:prstGeom prst="rect">
            <a:avLst/>
          </a:prstGeom>
        </p:spPr>
        <p:txBody>
          <a:bodyPr wrap="none">
            <a:spAutoFit/>
          </a:bodyPr>
          <a:lstStyle/>
          <a:p>
            <a:r>
              <a:rPr lang="en-US" b="1" u="sng" dirty="0">
                <a:solidFill>
                  <a:srgbClr val="FF0000"/>
                </a:solidFill>
                <a:effectLst>
                  <a:outerShdw blurRad="38100" dist="38100" dir="2700000" algn="tl">
                    <a:srgbClr val="000000">
                      <a:alpha val="43137"/>
                    </a:srgbClr>
                  </a:outerShdw>
                </a:effectLst>
                <a:latin typeface="Georgia" panose="02040502050405020303" pitchFamily="18" charset="0"/>
              </a:rPr>
              <a:t>D&amp;C 45:28–31, 33</a:t>
            </a:r>
            <a:endParaRPr lang="en-US" u="sng" dirty="0">
              <a:solidFill>
                <a:srgbClr val="FF0000"/>
              </a:solidFill>
              <a:effectLst>
                <a:outerShdw blurRad="38100" dist="38100" dir="2700000" algn="tl">
                  <a:srgbClr val="000000">
                    <a:alpha val="43137"/>
                  </a:srgbClr>
                </a:outerShdw>
              </a:effectLst>
            </a:endParaRPr>
          </a:p>
        </p:txBody>
      </p:sp>
      <p:sp>
        <p:nvSpPr>
          <p:cNvPr id="9" name="Rectangle 8">
            <a:extLst>
              <a:ext uri="{FF2B5EF4-FFF2-40B4-BE49-F238E27FC236}">
                <a16:creationId xmlns:a16="http://schemas.microsoft.com/office/drawing/2014/main" id="{E3FABC79-FDC0-4D97-8BEA-7DFA22BFCB97}"/>
              </a:ext>
            </a:extLst>
          </p:cNvPr>
          <p:cNvSpPr/>
          <p:nvPr/>
        </p:nvSpPr>
        <p:spPr>
          <a:xfrm>
            <a:off x="1749287" y="1816412"/>
            <a:ext cx="4200939" cy="4524315"/>
          </a:xfrm>
          <a:prstGeom prst="rect">
            <a:avLst/>
          </a:prstGeom>
        </p:spPr>
        <p:txBody>
          <a:bodyPr wrap="square">
            <a:spAutoFit/>
          </a:bodyPr>
          <a:lstStyle/>
          <a:p>
            <a:pPr algn="just" fontAlgn="base"/>
            <a:r>
              <a:rPr lang="en-US" sz="1600" b="1" dirty="0">
                <a:latin typeface="Palatino"/>
              </a:rPr>
              <a:t>28 </a:t>
            </a:r>
            <a:r>
              <a:rPr lang="en-US" sz="1600" dirty="0">
                <a:latin typeface="Palatino"/>
              </a:rPr>
              <a:t>And when the times of the Gentiles is come in, a light shall break forth among them that sit in darkness, and it shall be the fulness of my gospel;</a:t>
            </a:r>
          </a:p>
          <a:p>
            <a:pPr algn="just" fontAlgn="base"/>
            <a:r>
              <a:rPr lang="en-US" sz="1600" b="1" dirty="0">
                <a:latin typeface="Palatino"/>
              </a:rPr>
              <a:t>29 </a:t>
            </a:r>
            <a:r>
              <a:rPr lang="en-US" sz="1600" dirty="0">
                <a:latin typeface="Palatino"/>
              </a:rPr>
              <a:t>But they receive it not; for they perceive not the light, and they turn their hearts from me because of the precepts of men.</a:t>
            </a:r>
          </a:p>
          <a:p>
            <a:pPr algn="just" fontAlgn="base"/>
            <a:r>
              <a:rPr lang="en-US" sz="1600" b="1" dirty="0">
                <a:latin typeface="Palatino"/>
              </a:rPr>
              <a:t>30 </a:t>
            </a:r>
            <a:r>
              <a:rPr lang="en-US" sz="1600" dirty="0">
                <a:latin typeface="Palatino"/>
              </a:rPr>
              <a:t>And in that generation shall the times of the Gentiles be fulfilled.</a:t>
            </a:r>
          </a:p>
          <a:p>
            <a:pPr algn="just" fontAlgn="base"/>
            <a:r>
              <a:rPr lang="en-US" sz="1600" b="1" dirty="0">
                <a:latin typeface="Palatino"/>
              </a:rPr>
              <a:t>31 </a:t>
            </a:r>
            <a:r>
              <a:rPr lang="en-US" sz="1600" dirty="0">
                <a:latin typeface="Palatino"/>
              </a:rPr>
              <a:t>And there shall be men standing in that generation, that shall not pass until they shall see an overflowing scourge; for a desolating sickness shall cover the land.</a:t>
            </a:r>
          </a:p>
          <a:p>
            <a:pPr algn="just" fontAlgn="base"/>
            <a:r>
              <a:rPr lang="en-US" sz="1600" b="1" dirty="0">
                <a:latin typeface="Palatino"/>
              </a:rPr>
              <a:t>33 </a:t>
            </a:r>
            <a:r>
              <a:rPr lang="en-US" sz="1600" dirty="0">
                <a:latin typeface="Palatino"/>
              </a:rPr>
              <a:t>And there shall be earthquakes also in divers places, and many desolations; yet men will harden their hearts against me, and they will take up the sword, one against another, and they will kill one another.</a:t>
            </a:r>
            <a:endParaRPr lang="en-US" sz="1600" b="0" i="0" dirty="0">
              <a:effectLst/>
              <a:latin typeface="Palatino"/>
            </a:endParaRPr>
          </a:p>
        </p:txBody>
      </p:sp>
      <p:sp>
        <p:nvSpPr>
          <p:cNvPr id="11" name="Rectangle 10">
            <a:extLst>
              <a:ext uri="{FF2B5EF4-FFF2-40B4-BE49-F238E27FC236}">
                <a16:creationId xmlns:a16="http://schemas.microsoft.com/office/drawing/2014/main" id="{86795CAC-2211-4A6C-9509-0AC63FA4E97B}"/>
              </a:ext>
            </a:extLst>
          </p:cNvPr>
          <p:cNvSpPr/>
          <p:nvPr/>
        </p:nvSpPr>
        <p:spPr>
          <a:xfrm>
            <a:off x="6241776" y="1816412"/>
            <a:ext cx="4028659" cy="3416320"/>
          </a:xfrm>
          <a:prstGeom prst="rect">
            <a:avLst/>
          </a:prstGeom>
        </p:spPr>
        <p:txBody>
          <a:bodyPr wrap="square">
            <a:spAutoFit/>
          </a:bodyPr>
          <a:lstStyle/>
          <a:p>
            <a:pPr algn="just" fontAlgn="base"/>
            <a:r>
              <a:rPr lang="en-US" b="1" dirty="0">
                <a:solidFill>
                  <a:srgbClr val="333333"/>
                </a:solidFill>
                <a:latin typeface="Palatino"/>
              </a:rPr>
              <a:t>40 </a:t>
            </a:r>
            <a:r>
              <a:rPr lang="en-US" dirty="0">
                <a:solidFill>
                  <a:srgbClr val="333333"/>
                </a:solidFill>
                <a:latin typeface="Palatino"/>
              </a:rPr>
              <a:t>And they shall see signs and wonders, for they shall be shown forth in the heavens above, and in the earth beneath.</a:t>
            </a:r>
          </a:p>
          <a:p>
            <a:pPr algn="just" fontAlgn="base"/>
            <a:r>
              <a:rPr lang="en-US" b="1" dirty="0">
                <a:solidFill>
                  <a:srgbClr val="333333"/>
                </a:solidFill>
                <a:latin typeface="Palatino"/>
              </a:rPr>
              <a:t>41 </a:t>
            </a:r>
            <a:r>
              <a:rPr lang="en-US" dirty="0">
                <a:solidFill>
                  <a:srgbClr val="333333"/>
                </a:solidFill>
                <a:latin typeface="Palatino"/>
              </a:rPr>
              <a:t>And they shall behold blood, and fire, and vapors of smoke.</a:t>
            </a:r>
          </a:p>
          <a:p>
            <a:pPr algn="just" fontAlgn="base"/>
            <a:r>
              <a:rPr lang="en-US" b="1" dirty="0">
                <a:solidFill>
                  <a:srgbClr val="333333"/>
                </a:solidFill>
                <a:latin typeface="Palatino"/>
              </a:rPr>
              <a:t>42 </a:t>
            </a:r>
            <a:r>
              <a:rPr lang="en-US" dirty="0">
                <a:solidFill>
                  <a:srgbClr val="333333"/>
                </a:solidFill>
                <a:latin typeface="Palatino"/>
              </a:rPr>
              <a:t>And before the day of the Lord shall come, the sun shall be darkened, and the moon be turned into blood, and the stars fall from heaven.</a:t>
            </a:r>
          </a:p>
          <a:p>
            <a:pPr algn="just" fontAlgn="base"/>
            <a:r>
              <a:rPr lang="en-US" b="1" dirty="0">
                <a:solidFill>
                  <a:srgbClr val="333333"/>
                </a:solidFill>
                <a:latin typeface="Palatino"/>
              </a:rPr>
              <a:t>43 </a:t>
            </a:r>
            <a:r>
              <a:rPr lang="en-US" dirty="0">
                <a:solidFill>
                  <a:srgbClr val="333333"/>
                </a:solidFill>
                <a:latin typeface="Palatino"/>
              </a:rPr>
              <a:t>And the remnant shall be gathered unto this place;</a:t>
            </a:r>
            <a:endParaRPr lang="en-US" b="0" i="0" dirty="0">
              <a:solidFill>
                <a:srgbClr val="333333"/>
              </a:solidFill>
              <a:effectLst/>
              <a:latin typeface="Palatino"/>
            </a:endParaRPr>
          </a:p>
        </p:txBody>
      </p:sp>
      <p:sp>
        <p:nvSpPr>
          <p:cNvPr id="14" name="Rectangle 13">
            <a:extLst>
              <a:ext uri="{FF2B5EF4-FFF2-40B4-BE49-F238E27FC236}">
                <a16:creationId xmlns:a16="http://schemas.microsoft.com/office/drawing/2014/main" id="{812ABDDC-16A4-4878-99D0-F0EFF3E1048C}"/>
              </a:ext>
            </a:extLst>
          </p:cNvPr>
          <p:cNvSpPr/>
          <p:nvPr/>
        </p:nvSpPr>
        <p:spPr>
          <a:xfrm>
            <a:off x="8099208" y="1162591"/>
            <a:ext cx="1928733" cy="369332"/>
          </a:xfrm>
          <a:prstGeom prst="rect">
            <a:avLst/>
          </a:prstGeom>
        </p:spPr>
        <p:txBody>
          <a:bodyPr wrap="none">
            <a:spAutoFit/>
          </a:bodyPr>
          <a:lstStyle/>
          <a:p>
            <a:r>
              <a:rPr lang="en-US" b="1" u="sng" dirty="0">
                <a:solidFill>
                  <a:srgbClr val="FF0000"/>
                </a:solidFill>
                <a:effectLst>
                  <a:outerShdw blurRad="38100" dist="38100" dir="2700000" algn="tl">
                    <a:srgbClr val="000000">
                      <a:alpha val="43137"/>
                    </a:srgbClr>
                  </a:outerShdw>
                </a:effectLst>
                <a:latin typeface="Georgia" panose="02040502050405020303" pitchFamily="18" charset="0"/>
              </a:rPr>
              <a:t>D&amp;C 45:40–43</a:t>
            </a:r>
            <a:endParaRPr lang="en-US"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1000"/>
                                        <p:tgtEl>
                                          <p:spTgt spid="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dissolve">
                                      <p:cBhvr>
                                        <p:cTn id="15" dur="500"/>
                                        <p:tgtEl>
                                          <p:spTgt spid="14"/>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C709F8F5-35A2-4E75-818B-A694A58C9E76}"/>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52</a:t>
            </a:r>
          </a:p>
        </p:txBody>
      </p:sp>
      <p:sp>
        <p:nvSpPr>
          <p:cNvPr id="18" name="Rectangle 17">
            <a:extLst>
              <a:ext uri="{FF2B5EF4-FFF2-40B4-BE49-F238E27FC236}">
                <a16:creationId xmlns:a16="http://schemas.microsoft.com/office/drawing/2014/main" id="{C7F877D3-1AC6-43AA-A406-C118C91BD8AC}"/>
              </a:ext>
            </a:extLst>
          </p:cNvPr>
          <p:cNvSpPr/>
          <p:nvPr/>
        </p:nvSpPr>
        <p:spPr>
          <a:xfrm>
            <a:off x="1373259" y="1047775"/>
            <a:ext cx="3727431" cy="369332"/>
          </a:xfrm>
          <a:prstGeom prst="rect">
            <a:avLst/>
          </a:prstGeom>
        </p:spPr>
        <p:txBody>
          <a:bodyPr wrap="none">
            <a:spAutoFit/>
          </a:bodyPr>
          <a:lstStyle/>
          <a:p>
            <a:r>
              <a:rPr lang="en-US" b="1" dirty="0">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Doctrine and Covenants 45:34.</a:t>
            </a:r>
          </a:p>
        </p:txBody>
      </p:sp>
      <p:sp>
        <p:nvSpPr>
          <p:cNvPr id="5" name="Rectangle 4">
            <a:extLst>
              <a:ext uri="{FF2B5EF4-FFF2-40B4-BE49-F238E27FC236}">
                <a16:creationId xmlns:a16="http://schemas.microsoft.com/office/drawing/2014/main" id="{EE751AE4-BA55-4E06-B6AD-DA8EEA9CB48D}"/>
              </a:ext>
            </a:extLst>
          </p:cNvPr>
          <p:cNvSpPr/>
          <p:nvPr/>
        </p:nvSpPr>
        <p:spPr>
          <a:xfrm>
            <a:off x="1373259" y="1377351"/>
            <a:ext cx="9445482" cy="369332"/>
          </a:xfrm>
          <a:prstGeom prst="rect">
            <a:avLst/>
          </a:prstGeom>
        </p:spPr>
        <p:txBody>
          <a:bodyPr wrap="square">
            <a:spAutoFit/>
          </a:bodyPr>
          <a:lstStyle/>
          <a:p>
            <a:r>
              <a:rPr lang="en-US" dirty="0">
                <a:latin typeface="Palatino"/>
              </a:rPr>
              <a:t>And now, when I the Lord had spoken these words unto my disciples, they were troubled.</a:t>
            </a:r>
            <a:endParaRPr lang="en-US" dirty="0"/>
          </a:p>
        </p:txBody>
      </p:sp>
      <p:sp>
        <p:nvSpPr>
          <p:cNvPr id="6" name="Rectangle 5">
            <a:extLst>
              <a:ext uri="{FF2B5EF4-FFF2-40B4-BE49-F238E27FC236}">
                <a16:creationId xmlns:a16="http://schemas.microsoft.com/office/drawing/2014/main" id="{13CDC650-C464-45F7-B23D-541E927F68B7}"/>
              </a:ext>
            </a:extLst>
          </p:cNvPr>
          <p:cNvSpPr/>
          <p:nvPr/>
        </p:nvSpPr>
        <p:spPr>
          <a:xfrm>
            <a:off x="1373258" y="1903484"/>
            <a:ext cx="8353837" cy="369332"/>
          </a:xfrm>
          <a:prstGeom prst="rect">
            <a:avLst/>
          </a:prstGeom>
        </p:spPr>
        <p:txBody>
          <a:bodyPr wrap="square">
            <a:spAutoFit/>
          </a:bodyPr>
          <a:lstStyle/>
          <a:p>
            <a:r>
              <a:rPr lang="en-US" b="1" dirty="0">
                <a:latin typeface="Georgia" panose="02040502050405020303" pitchFamily="18" charset="0"/>
              </a:rPr>
              <a:t>How do you feel when you consider the signs of the Second Coming?</a:t>
            </a:r>
          </a:p>
        </p:txBody>
      </p:sp>
      <p:sp>
        <p:nvSpPr>
          <p:cNvPr id="19" name="Rectangle 18">
            <a:extLst>
              <a:ext uri="{FF2B5EF4-FFF2-40B4-BE49-F238E27FC236}">
                <a16:creationId xmlns:a16="http://schemas.microsoft.com/office/drawing/2014/main" id="{70BD2EB8-C9CA-4F38-9CA4-20B86A1C0ED9}"/>
              </a:ext>
            </a:extLst>
          </p:cNvPr>
          <p:cNvSpPr/>
          <p:nvPr/>
        </p:nvSpPr>
        <p:spPr>
          <a:xfrm>
            <a:off x="1373258" y="2429617"/>
            <a:ext cx="3966279" cy="369332"/>
          </a:xfrm>
          <a:prstGeom prst="rect">
            <a:avLst/>
          </a:prstGeom>
        </p:spPr>
        <p:txBody>
          <a:bodyPr wrap="none">
            <a:spAutoFit/>
          </a:bodyPr>
          <a:lstStyle/>
          <a:p>
            <a:r>
              <a:rPr lang="en-US" b="1" dirty="0">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Doctrine and Covenants 45:35-38.</a:t>
            </a:r>
          </a:p>
        </p:txBody>
      </p:sp>
      <p:sp>
        <p:nvSpPr>
          <p:cNvPr id="7" name="Rectangle 6">
            <a:extLst>
              <a:ext uri="{FF2B5EF4-FFF2-40B4-BE49-F238E27FC236}">
                <a16:creationId xmlns:a16="http://schemas.microsoft.com/office/drawing/2014/main" id="{21F2B4ED-C5B6-41C4-8099-41BD7BE5FCDA}"/>
              </a:ext>
            </a:extLst>
          </p:cNvPr>
          <p:cNvSpPr/>
          <p:nvPr/>
        </p:nvSpPr>
        <p:spPr>
          <a:xfrm>
            <a:off x="1373257" y="2759193"/>
            <a:ext cx="9228481" cy="2062103"/>
          </a:xfrm>
          <a:prstGeom prst="rect">
            <a:avLst/>
          </a:prstGeom>
        </p:spPr>
        <p:txBody>
          <a:bodyPr wrap="square">
            <a:spAutoFit/>
          </a:bodyPr>
          <a:lstStyle/>
          <a:p>
            <a:pPr algn="just" fontAlgn="base"/>
            <a:r>
              <a:rPr lang="en-US" sz="1600" b="1" dirty="0">
                <a:latin typeface="Palatino"/>
              </a:rPr>
              <a:t>35 </a:t>
            </a:r>
            <a:r>
              <a:rPr lang="en-US" sz="1600" dirty="0">
                <a:latin typeface="Palatino"/>
              </a:rPr>
              <a:t>And I said unto them: Be not troubled, for, when all these things shall come to pass, ye may know that the promises which have been made unto you shall be fulfilled.</a:t>
            </a:r>
          </a:p>
          <a:p>
            <a:pPr algn="just" fontAlgn="base"/>
            <a:r>
              <a:rPr lang="en-US" sz="1600" b="1" dirty="0">
                <a:latin typeface="Palatino"/>
              </a:rPr>
              <a:t>36 </a:t>
            </a:r>
            <a:r>
              <a:rPr lang="en-US" sz="1600" dirty="0">
                <a:latin typeface="Palatino"/>
              </a:rPr>
              <a:t>And when the light shall begin to break forth, it shall be with them like unto a parable which I will show you—</a:t>
            </a:r>
          </a:p>
          <a:p>
            <a:pPr algn="just" fontAlgn="base"/>
            <a:r>
              <a:rPr lang="en-US" sz="1600" b="1" dirty="0">
                <a:latin typeface="Palatino"/>
              </a:rPr>
              <a:t>37 </a:t>
            </a:r>
            <a:r>
              <a:rPr lang="en-US" sz="1600" dirty="0">
                <a:latin typeface="Palatino"/>
              </a:rPr>
              <a:t>Ye look and behold the fig trees, and ye see them with your eyes, and ye say when they begin to shoot forth, and their leaves are yet tender, that summer is now nigh at hand;</a:t>
            </a:r>
          </a:p>
          <a:p>
            <a:pPr algn="just" fontAlgn="base"/>
            <a:r>
              <a:rPr lang="en-US" sz="1600" b="1" dirty="0">
                <a:latin typeface="Palatino"/>
              </a:rPr>
              <a:t>38 </a:t>
            </a:r>
            <a:r>
              <a:rPr lang="en-US" sz="1600" dirty="0">
                <a:latin typeface="Palatino"/>
              </a:rPr>
              <a:t>Even so it shall be in that day when they shall see all these things, then shall they know that the hour is nigh.</a:t>
            </a:r>
            <a:endParaRPr lang="en-US" sz="1600" b="0" i="0" dirty="0">
              <a:effectLst/>
              <a:latin typeface="Palatino"/>
            </a:endParaRPr>
          </a:p>
        </p:txBody>
      </p:sp>
      <p:sp>
        <p:nvSpPr>
          <p:cNvPr id="8" name="Rectangle 7">
            <a:extLst>
              <a:ext uri="{FF2B5EF4-FFF2-40B4-BE49-F238E27FC236}">
                <a16:creationId xmlns:a16="http://schemas.microsoft.com/office/drawing/2014/main" id="{BDA58062-740F-4563-A087-5988607EB7C2}"/>
              </a:ext>
            </a:extLst>
          </p:cNvPr>
          <p:cNvSpPr/>
          <p:nvPr/>
        </p:nvSpPr>
        <p:spPr>
          <a:xfrm>
            <a:off x="1373256" y="4836736"/>
            <a:ext cx="9228481" cy="646331"/>
          </a:xfrm>
          <a:prstGeom prst="rect">
            <a:avLst/>
          </a:prstGeom>
        </p:spPr>
        <p:txBody>
          <a:bodyPr wrap="square">
            <a:spAutoFit/>
          </a:bodyPr>
          <a:lstStyle/>
          <a:p>
            <a:pPr algn="just"/>
            <a:r>
              <a:rPr lang="en-US" b="1" dirty="0">
                <a:latin typeface="Georgia" panose="02040502050405020303" pitchFamily="18" charset="0"/>
              </a:rPr>
              <a:t>Why is it important to be able to recognize when “the hour is nigh,” or that the Second Coming is imminent?</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dissolve">
                                      <p:cBhvr>
                                        <p:cTn id="14" dur="1000"/>
                                        <p:tgtEl>
                                          <p:spTgt spid="19"/>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E6B420E-8C07-4EC7-8B76-50944C827FA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52</a:t>
            </a:r>
          </a:p>
        </p:txBody>
      </p:sp>
      <p:sp>
        <p:nvSpPr>
          <p:cNvPr id="5" name="Rectangle 4">
            <a:extLst>
              <a:ext uri="{FF2B5EF4-FFF2-40B4-BE49-F238E27FC236}">
                <a16:creationId xmlns:a16="http://schemas.microsoft.com/office/drawing/2014/main" id="{1D54669C-3CF0-4C65-970F-9A893E9F47BE}"/>
              </a:ext>
            </a:extLst>
          </p:cNvPr>
          <p:cNvSpPr/>
          <p:nvPr/>
        </p:nvSpPr>
        <p:spPr>
          <a:xfrm>
            <a:off x="1134793" y="890974"/>
            <a:ext cx="3924601" cy="369332"/>
          </a:xfrm>
          <a:prstGeom prst="rect">
            <a:avLst/>
          </a:prstGeom>
        </p:spPr>
        <p:txBody>
          <a:bodyPr wrap="none">
            <a:spAutoFit/>
          </a:bodyPr>
          <a:lstStyle/>
          <a:p>
            <a:r>
              <a:rPr lang="en-US" b="1" dirty="0">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Doctrine and Covenants 45:32,39.</a:t>
            </a:r>
          </a:p>
        </p:txBody>
      </p:sp>
      <p:sp>
        <p:nvSpPr>
          <p:cNvPr id="2" name="Rectangle 1">
            <a:extLst>
              <a:ext uri="{FF2B5EF4-FFF2-40B4-BE49-F238E27FC236}">
                <a16:creationId xmlns:a16="http://schemas.microsoft.com/office/drawing/2014/main" id="{39B85AD0-16AB-4344-90EC-23133B789041}"/>
              </a:ext>
            </a:extLst>
          </p:cNvPr>
          <p:cNvSpPr/>
          <p:nvPr/>
        </p:nvSpPr>
        <p:spPr>
          <a:xfrm>
            <a:off x="1134793" y="1260306"/>
            <a:ext cx="9192548" cy="1077218"/>
          </a:xfrm>
          <a:prstGeom prst="rect">
            <a:avLst/>
          </a:prstGeom>
        </p:spPr>
        <p:txBody>
          <a:bodyPr wrap="square">
            <a:spAutoFit/>
          </a:bodyPr>
          <a:lstStyle/>
          <a:p>
            <a:pPr algn="just"/>
            <a:r>
              <a:rPr lang="en-US" sz="1600" b="1" dirty="0">
                <a:latin typeface="Palatino"/>
              </a:rPr>
              <a:t>32 </a:t>
            </a:r>
            <a:r>
              <a:rPr lang="en-US" sz="1600" dirty="0">
                <a:latin typeface="Palatino"/>
              </a:rPr>
              <a:t>But my disciples shall stand in holy places, and shall not be moved; but among the wicked, men shall lift up their voices and curse God and die.</a:t>
            </a:r>
          </a:p>
          <a:p>
            <a:pPr algn="just"/>
            <a:r>
              <a:rPr lang="en-US" sz="1600" b="1" dirty="0">
                <a:latin typeface="Palatino"/>
              </a:rPr>
              <a:t>39 </a:t>
            </a:r>
            <a:r>
              <a:rPr lang="en-US" sz="1600" dirty="0">
                <a:latin typeface="Palatino"/>
              </a:rPr>
              <a:t>And it shall come to pass that he that feareth me shall be looking forth for the great day of the Lord to come, even for the signs of the coming of the Son of Man.</a:t>
            </a:r>
          </a:p>
        </p:txBody>
      </p:sp>
      <p:sp>
        <p:nvSpPr>
          <p:cNvPr id="3" name="Rectangle 2">
            <a:extLst>
              <a:ext uri="{FF2B5EF4-FFF2-40B4-BE49-F238E27FC236}">
                <a16:creationId xmlns:a16="http://schemas.microsoft.com/office/drawing/2014/main" id="{31981DAE-5616-426A-872C-0561D40E9947}"/>
              </a:ext>
            </a:extLst>
          </p:cNvPr>
          <p:cNvSpPr/>
          <p:nvPr/>
        </p:nvSpPr>
        <p:spPr>
          <a:xfrm>
            <a:off x="1134793" y="2522190"/>
            <a:ext cx="6595075" cy="369332"/>
          </a:xfrm>
          <a:prstGeom prst="rect">
            <a:avLst/>
          </a:prstGeom>
        </p:spPr>
        <p:txBody>
          <a:bodyPr wrap="none">
            <a:spAutoFit/>
          </a:bodyPr>
          <a:lstStyle/>
          <a:p>
            <a:r>
              <a:rPr lang="en-US" b="1" dirty="0">
                <a:latin typeface="Georgia" panose="02040502050405020303" pitchFamily="18" charset="0"/>
              </a:rPr>
              <a:t>What can we do to be prepared for the Lord’s coming?</a:t>
            </a:r>
          </a:p>
        </p:txBody>
      </p:sp>
      <p:sp>
        <p:nvSpPr>
          <p:cNvPr id="4" name="Rectangle 3">
            <a:extLst>
              <a:ext uri="{FF2B5EF4-FFF2-40B4-BE49-F238E27FC236}">
                <a16:creationId xmlns:a16="http://schemas.microsoft.com/office/drawing/2014/main" id="{2B16A32A-3907-45F6-8CD5-B8D917D921BB}"/>
              </a:ext>
            </a:extLst>
          </p:cNvPr>
          <p:cNvSpPr/>
          <p:nvPr/>
        </p:nvSpPr>
        <p:spPr>
          <a:xfrm>
            <a:off x="1134793" y="3244334"/>
            <a:ext cx="5830783" cy="369332"/>
          </a:xfrm>
          <a:prstGeom prst="rect">
            <a:avLst/>
          </a:prstGeom>
        </p:spPr>
        <p:txBody>
          <a:bodyPr wrap="square">
            <a:spAutoFit/>
          </a:bodyPr>
          <a:lstStyle/>
          <a:p>
            <a:r>
              <a:rPr lang="en-US" b="1" dirty="0">
                <a:latin typeface="Bahnschrift SemiBold" panose="020B0502040204020203" pitchFamily="34" charset="0"/>
              </a:rPr>
              <a:t>If we stand in holy places and watch for the signs, we will</a:t>
            </a:r>
          </a:p>
        </p:txBody>
      </p:sp>
      <p:sp>
        <p:nvSpPr>
          <p:cNvPr id="7" name="Rectangle 6">
            <a:extLst>
              <a:ext uri="{FF2B5EF4-FFF2-40B4-BE49-F238E27FC236}">
                <a16:creationId xmlns:a16="http://schemas.microsoft.com/office/drawing/2014/main" id="{5AA9131F-30C4-46A7-8E6D-032C872E3FFF}"/>
              </a:ext>
            </a:extLst>
          </p:cNvPr>
          <p:cNvSpPr/>
          <p:nvPr/>
        </p:nvSpPr>
        <p:spPr>
          <a:xfrm>
            <a:off x="1134793" y="3931994"/>
            <a:ext cx="5057795" cy="369332"/>
          </a:xfrm>
          <a:prstGeom prst="rect">
            <a:avLst/>
          </a:prstGeom>
        </p:spPr>
        <p:txBody>
          <a:bodyPr wrap="none">
            <a:spAutoFit/>
          </a:bodyPr>
          <a:lstStyle/>
          <a:p>
            <a:r>
              <a:rPr lang="en-US" b="1" dirty="0">
                <a:latin typeface="Georgia" panose="02040502050405020303" pitchFamily="18" charset="0"/>
              </a:rPr>
              <a:t>How would you complete this statement?</a:t>
            </a:r>
          </a:p>
        </p:txBody>
      </p:sp>
      <p:sp>
        <p:nvSpPr>
          <p:cNvPr id="10" name="Rectangle 9">
            <a:extLst>
              <a:ext uri="{FF2B5EF4-FFF2-40B4-BE49-F238E27FC236}">
                <a16:creationId xmlns:a16="http://schemas.microsoft.com/office/drawing/2014/main" id="{8147D82C-9327-476E-8D53-B26A5A0F66F0}"/>
              </a:ext>
            </a:extLst>
          </p:cNvPr>
          <p:cNvSpPr/>
          <p:nvPr/>
        </p:nvSpPr>
        <p:spPr>
          <a:xfrm>
            <a:off x="6796945" y="3244334"/>
            <a:ext cx="4150495" cy="369332"/>
          </a:xfrm>
          <a:prstGeom prst="rect">
            <a:avLst/>
          </a:prstGeom>
        </p:spPr>
        <p:txBody>
          <a:bodyPr wrap="none">
            <a:spAutoFit/>
          </a:bodyPr>
          <a:lstStyle/>
          <a:p>
            <a:r>
              <a:rPr lang="en-US" dirty="0">
                <a:latin typeface="Bahnschrift SemiBold" panose="020B0502040204020203" pitchFamily="34" charset="0"/>
              </a:rPr>
              <a:t> be ready for the Lord’s Second Coming.</a:t>
            </a:r>
          </a:p>
        </p:txBody>
      </p:sp>
      <p:sp>
        <p:nvSpPr>
          <p:cNvPr id="12" name="Rectangle 11">
            <a:extLst>
              <a:ext uri="{FF2B5EF4-FFF2-40B4-BE49-F238E27FC236}">
                <a16:creationId xmlns:a16="http://schemas.microsoft.com/office/drawing/2014/main" id="{82A9ADF3-00E9-4F3D-A606-5336A4A68D7F}"/>
              </a:ext>
            </a:extLst>
          </p:cNvPr>
          <p:cNvSpPr/>
          <p:nvPr/>
        </p:nvSpPr>
        <p:spPr>
          <a:xfrm>
            <a:off x="1134793" y="4690884"/>
            <a:ext cx="9649748" cy="646331"/>
          </a:xfrm>
          <a:prstGeom prst="rect">
            <a:avLst/>
          </a:prstGeom>
        </p:spPr>
        <p:txBody>
          <a:bodyPr wrap="square">
            <a:spAutoFit/>
          </a:bodyPr>
          <a:lstStyle/>
          <a:p>
            <a:pPr algn="just"/>
            <a:r>
              <a:rPr lang="en-US" b="1" dirty="0">
                <a:latin typeface="Georgia" panose="02040502050405020303" pitchFamily="18" charset="0"/>
              </a:rPr>
              <a:t>How do you think a follower of Jesus Christ can “stand in holy places”? Where are some places in your life that you consider “holy places”?</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1000" fill="hold"/>
                                        <p:tgtEl>
                                          <p:spTgt spid="12"/>
                                        </p:tgtEl>
                                        <p:attrNameLst>
                                          <p:attrName>ppt_w</p:attrName>
                                        </p:attrNameLst>
                                      </p:cBhvr>
                                      <p:tavLst>
                                        <p:tav tm="0">
                                          <p:val>
                                            <p:strVal val="#ppt_w*0.70"/>
                                          </p:val>
                                        </p:tav>
                                        <p:tav tm="100000">
                                          <p:val>
                                            <p:strVal val="#ppt_w"/>
                                          </p:val>
                                        </p:tav>
                                      </p:tavLst>
                                    </p:anim>
                                    <p:anim calcmode="lin" valueType="num">
                                      <p:cBhvr>
                                        <p:cTn id="32" dur="1000" fill="hold"/>
                                        <p:tgtEl>
                                          <p:spTgt spid="12"/>
                                        </p:tgtEl>
                                        <p:attrNameLst>
                                          <p:attrName>ppt_h</p:attrName>
                                        </p:attrNameLst>
                                      </p:cBhvr>
                                      <p:tavLst>
                                        <p:tav tm="0">
                                          <p:val>
                                            <p:strVal val="#ppt_h"/>
                                          </p:val>
                                        </p:tav>
                                        <p:tav tm="100000">
                                          <p:val>
                                            <p:strVal val="#ppt_h"/>
                                          </p:val>
                                        </p:tav>
                                      </p:tavLst>
                                    </p:anim>
                                    <p:animEffect transition="in" filter="fade">
                                      <p:cBhvr>
                                        <p:cTn id="33"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10"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EDBB91FA-F681-482F-8860-7EF86DF90F6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52</a:t>
            </a:r>
          </a:p>
        </p:txBody>
      </p:sp>
      <p:sp>
        <p:nvSpPr>
          <p:cNvPr id="3" name="Rectangle 2">
            <a:extLst>
              <a:ext uri="{FF2B5EF4-FFF2-40B4-BE49-F238E27FC236}">
                <a16:creationId xmlns:a16="http://schemas.microsoft.com/office/drawing/2014/main" id="{42AF7413-9F6C-4621-A26A-518B064C9989}"/>
              </a:ext>
            </a:extLst>
          </p:cNvPr>
          <p:cNvSpPr/>
          <p:nvPr/>
        </p:nvSpPr>
        <p:spPr>
          <a:xfrm>
            <a:off x="914401" y="962774"/>
            <a:ext cx="6347012" cy="189603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a:t>“‘Holy places’ may have more to do with how one lives than where one lives. If we live worthy of the constant companionship of the Holy Ghost, then we stand in a holy place. … A holy place is any place where a person enjoys the Spirit of God” (Doctrine and Covenants Student Manual, 2nd ed. [Church Educational System manual, 2001],196).</a:t>
            </a:r>
          </a:p>
        </p:txBody>
      </p:sp>
      <p:sp>
        <p:nvSpPr>
          <p:cNvPr id="4" name="Rectangle 3">
            <a:extLst>
              <a:ext uri="{FF2B5EF4-FFF2-40B4-BE49-F238E27FC236}">
                <a16:creationId xmlns:a16="http://schemas.microsoft.com/office/drawing/2014/main" id="{C8267E07-9892-4A76-A8CF-41ECABFFDC1A}"/>
              </a:ext>
            </a:extLst>
          </p:cNvPr>
          <p:cNvSpPr/>
          <p:nvPr/>
        </p:nvSpPr>
        <p:spPr>
          <a:xfrm>
            <a:off x="1111624" y="3770405"/>
            <a:ext cx="5652247" cy="646331"/>
          </a:xfrm>
          <a:prstGeom prst="rect">
            <a:avLst/>
          </a:prstGeom>
        </p:spPr>
        <p:txBody>
          <a:bodyPr wrap="square">
            <a:spAutoFit/>
          </a:bodyPr>
          <a:lstStyle/>
          <a:p>
            <a:pPr algn="ctr"/>
            <a:r>
              <a:rPr lang="en-US" b="1" dirty="0">
                <a:latin typeface="Georgia" panose="02040502050405020303" pitchFamily="18" charset="0"/>
              </a:rPr>
              <a:t>How can we stand in holy places while we are surrounded by the wickedness of the world? </a:t>
            </a:r>
          </a:p>
        </p:txBody>
      </p:sp>
      <p:pic>
        <p:nvPicPr>
          <p:cNvPr id="1026" name="Picture 2" descr="Resultado de imagen para segunda venida de cristo lds">
            <a:extLst>
              <a:ext uri="{FF2B5EF4-FFF2-40B4-BE49-F238E27FC236}">
                <a16:creationId xmlns:a16="http://schemas.microsoft.com/office/drawing/2014/main" id="{4405086C-EAF6-45F1-8257-6DC4284BC2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9732" y="1529975"/>
            <a:ext cx="3360644" cy="4480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randombar(horizontal)">
                                      <p:cBhvr>
                                        <p:cTn id="14" dur="125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792</Words>
  <Application>Microsoft Office PowerPoint</Application>
  <PresentationFormat>Widescreen</PresentationFormat>
  <Paragraphs>123</Paragraphs>
  <Slides>16</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16</vt:i4>
      </vt:variant>
    </vt:vector>
  </HeadingPairs>
  <TitlesOfParts>
    <vt:vector size="32" baseType="lpstr">
      <vt:lpstr>Microsoft JhengHei</vt:lpstr>
      <vt:lpstr>MingLiU_HKSCS-ExtB</vt:lpstr>
      <vt:lpstr>Arial</vt:lpstr>
      <vt:lpstr>Bahnschrift</vt:lpstr>
      <vt:lpstr>Bahnschrift SemiBold</vt:lpstr>
      <vt:lpstr>Bahnschrift SemiBold SemiConden</vt:lpstr>
      <vt:lpstr>Calibri</vt:lpstr>
      <vt:lpstr>Cambria Math</vt:lpstr>
      <vt:lpstr>Georgia</vt:lpstr>
      <vt:lpstr>Palatino</vt:lpstr>
      <vt:lpstr>Segoe Script</vt:lpstr>
      <vt:lpstr>Sitka Display</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1782</cp:revision>
  <dcterms:created xsi:type="dcterms:W3CDTF">2018-08-29T04:26:39Z</dcterms:created>
  <dcterms:modified xsi:type="dcterms:W3CDTF">2018-09-27T04:38:55Z</dcterms:modified>
</cp:coreProperties>
</file>