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3" r:id="rId1"/>
  </p:sldMasterIdLst>
  <p:notesMasterIdLst>
    <p:notesMasterId r:id="rId15"/>
  </p:notesMasterIdLst>
  <p:sldIdLst>
    <p:sldId id="296" r:id="rId2"/>
    <p:sldId id="304" r:id="rId3"/>
    <p:sldId id="299" r:id="rId4"/>
    <p:sldId id="308" r:id="rId5"/>
    <p:sldId id="305" r:id="rId6"/>
    <p:sldId id="306" r:id="rId7"/>
    <p:sldId id="307" r:id="rId8"/>
    <p:sldId id="310" r:id="rId9"/>
    <p:sldId id="309" r:id="rId10"/>
    <p:sldId id="311" r:id="rId11"/>
    <p:sldId id="312" r:id="rId12"/>
    <p:sldId id="313" r:id="rId13"/>
    <p:sldId id="31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0000"/>
    <a:srgbClr val="FF6600"/>
    <a:srgbClr val="B9B93A"/>
    <a:srgbClr val="D88028"/>
    <a:srgbClr val="13BD23"/>
    <a:srgbClr val="D6E513"/>
    <a:srgbClr val="FFFFFF"/>
    <a:srgbClr val="E6E6E6"/>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67" d="100"/>
          <a:sy n="67" d="100"/>
        </p:scale>
        <p:origin x="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B93B05A-D8BA-4E04-8927-7D3B765C5B2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83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662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70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08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6810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49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53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33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64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039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39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34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39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2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037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07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17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40873-EF0B-4AC7-AF11-57FEBA4985EA}" type="datetimeFigureOut">
              <a:rPr lang="en-US" smtClean="0"/>
              <a:t>9/26/2018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281470055"/>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 id="2147484537" r:id="rId14"/>
    <p:sldLayoutId id="2147484538" r:id="rId15"/>
    <p:sldLayoutId id="2147484539" r:id="rId16"/>
    <p:sldLayoutId id="21474845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8000">
              <a:srgbClr val="002060"/>
            </a:gs>
            <a:gs pos="38000">
              <a:schemeClr val="accent2">
                <a:lumMod val="89000"/>
              </a:schemeClr>
            </a:gs>
            <a:gs pos="96460">
              <a:srgbClr val="7B231D"/>
            </a:gs>
            <a:gs pos="32000">
              <a:schemeClr val="accent2">
                <a:lumMod val="75000"/>
              </a:schemeClr>
            </a:gs>
            <a:gs pos="66000">
              <a:schemeClr val="accent2">
                <a:lumMod val="70000"/>
              </a:schemeClr>
            </a:gs>
          </a:gsLst>
          <a:lin ang="21000000" scaled="0"/>
          <a:tileRect/>
        </a:gradFill>
        <a:effectLst/>
      </p:bgPr>
    </p:bg>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4" name="Rectangle 3">
            <a:extLst>
              <a:ext uri="{FF2B5EF4-FFF2-40B4-BE49-F238E27FC236}">
                <a16:creationId xmlns:a16="http://schemas.microsoft.com/office/drawing/2014/main" id="{657119E2-9ED9-46C3-B8F7-43662B0AF3DB}"/>
              </a:ext>
            </a:extLst>
          </p:cNvPr>
          <p:cNvSpPr/>
          <p:nvPr/>
        </p:nvSpPr>
        <p:spPr>
          <a:xfrm>
            <a:off x="1089212" y="1061883"/>
            <a:ext cx="4289612" cy="338554"/>
          </a:xfrm>
          <a:prstGeom prst="rect">
            <a:avLst/>
          </a:prstGeom>
        </p:spPr>
        <p:txBody>
          <a:bodyPr wrap="square">
            <a:spAutoFit/>
          </a:bodyPr>
          <a:lstStyle/>
          <a:p>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the beginning and the end. </a:t>
            </a:r>
          </a:p>
        </p:txBody>
      </p:sp>
      <p:sp>
        <p:nvSpPr>
          <p:cNvPr id="5" name="Rectangle 4">
            <a:extLst>
              <a:ext uri="{FF2B5EF4-FFF2-40B4-BE49-F238E27FC236}">
                <a16:creationId xmlns:a16="http://schemas.microsoft.com/office/drawing/2014/main" id="{77034A06-FA28-437A-BB88-E8BF286C2387}"/>
              </a:ext>
            </a:extLst>
          </p:cNvPr>
          <p:cNvSpPr/>
          <p:nvPr/>
        </p:nvSpPr>
        <p:spPr>
          <a:xfrm>
            <a:off x="5596152" y="1046494"/>
            <a:ext cx="4926349" cy="338554"/>
          </a:xfrm>
          <a:prstGeom prst="rect">
            <a:avLst/>
          </a:prstGeom>
        </p:spPr>
        <p:txBody>
          <a:bodyPr wrap="none">
            <a:spAutoFit/>
          </a:bodyPr>
          <a:lstStyle/>
          <a:p>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the light and the life of the world.</a:t>
            </a:r>
          </a:p>
        </p:txBody>
      </p:sp>
      <p:sp>
        <p:nvSpPr>
          <p:cNvPr id="6" name="Rectangle 5">
            <a:extLst>
              <a:ext uri="{FF2B5EF4-FFF2-40B4-BE49-F238E27FC236}">
                <a16:creationId xmlns:a16="http://schemas.microsoft.com/office/drawing/2014/main" id="{77F59063-ED22-42CD-B5E6-C57509968645}"/>
              </a:ext>
            </a:extLst>
          </p:cNvPr>
          <p:cNvSpPr/>
          <p:nvPr/>
        </p:nvSpPr>
        <p:spPr>
          <a:xfrm>
            <a:off x="1089212" y="1540568"/>
            <a:ext cx="6553397"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What does the Savior promise to those who receive Him? </a:t>
            </a:r>
          </a:p>
        </p:txBody>
      </p:sp>
      <p:sp>
        <p:nvSpPr>
          <p:cNvPr id="7" name="Rectangle 6">
            <a:extLst>
              <a:ext uri="{FF2B5EF4-FFF2-40B4-BE49-F238E27FC236}">
                <a16:creationId xmlns:a16="http://schemas.microsoft.com/office/drawing/2014/main" id="{C0A4E740-4464-4F3C-87CD-58B0157907E4}"/>
              </a:ext>
            </a:extLst>
          </p:cNvPr>
          <p:cNvSpPr/>
          <p:nvPr/>
        </p:nvSpPr>
        <p:spPr>
          <a:xfrm>
            <a:off x="1089212" y="2096198"/>
            <a:ext cx="5844870"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What do you think it means to “seek to” the gospel?</a:t>
            </a:r>
          </a:p>
        </p:txBody>
      </p:sp>
      <p:sp>
        <p:nvSpPr>
          <p:cNvPr id="8" name="Rectangle 7">
            <a:extLst>
              <a:ext uri="{FF2B5EF4-FFF2-40B4-BE49-F238E27FC236}">
                <a16:creationId xmlns:a16="http://schemas.microsoft.com/office/drawing/2014/main" id="{78C820EF-4FC6-491A-9B38-1CAF42E2A9E8}"/>
              </a:ext>
            </a:extLst>
          </p:cNvPr>
          <p:cNvSpPr/>
          <p:nvPr/>
        </p:nvSpPr>
        <p:spPr>
          <a:xfrm>
            <a:off x="1089212" y="2496308"/>
            <a:ext cx="9318812" cy="707886"/>
          </a:xfrm>
          <a:prstGeom prst="rect">
            <a:avLst/>
          </a:prstGeom>
        </p:spPr>
        <p:txBody>
          <a:bodyPr wrap="square">
            <a:spAutoFit/>
          </a:bodyPr>
          <a:lstStyle/>
          <a:p>
            <a:pPr algn="just"/>
            <a:r>
              <a:rPr lang="en-US" sz="2000" b="1" dirty="0">
                <a:effectLst>
                  <a:outerShdw blurRad="38100" dist="38100" dir="2700000" algn="tl">
                    <a:srgbClr val="000000">
                      <a:alpha val="43137"/>
                    </a:srgbClr>
                  </a:outerShdw>
                </a:effectLst>
                <a:latin typeface="Ink Free" panose="03080402000500000000" pitchFamily="66" charset="0"/>
              </a:rPr>
              <a:t>In what ways have you seen the gospel be a light to the world? In what ways is the gospel a standard for those of us who have made covenants with the Lord? </a:t>
            </a:r>
          </a:p>
        </p:txBody>
      </p:sp>
    </p:spTree>
    <p:extLst>
      <p:ext uri="{BB962C8B-B14F-4D97-AF65-F5344CB8AC3E}">
        <p14:creationId xmlns:p14="http://schemas.microsoft.com/office/powerpoint/2010/main" val="75769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1000">
              <a:srgbClr val="002060"/>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2" name="Rectangle 1">
            <a:extLst>
              <a:ext uri="{FF2B5EF4-FFF2-40B4-BE49-F238E27FC236}">
                <a16:creationId xmlns:a16="http://schemas.microsoft.com/office/drawing/2014/main" id="{3A5BD283-5F92-43AE-9BF8-12EA944751F1}"/>
              </a:ext>
            </a:extLst>
          </p:cNvPr>
          <p:cNvSpPr/>
          <p:nvPr/>
        </p:nvSpPr>
        <p:spPr>
          <a:xfrm>
            <a:off x="1735671" y="3105834"/>
            <a:ext cx="8720657" cy="646331"/>
          </a:xfrm>
          <a:prstGeom prst="rect">
            <a:avLst/>
          </a:prstGeom>
        </p:spPr>
        <p:txBody>
          <a:bodyPr wrap="none">
            <a:spAutoFit/>
          </a:bodyPr>
          <a:lstStyle/>
          <a:p>
            <a:r>
              <a:rPr lang="en-US" sz="3600" dirty="0">
                <a:latin typeface="Bahnschrift SemiBold SemiConden" panose="020B0502040204020203" pitchFamily="34" charset="0"/>
              </a:rPr>
              <a:t>“The Savior declares that He is the God of Enoch” </a:t>
            </a:r>
          </a:p>
        </p:txBody>
      </p:sp>
      <p:sp>
        <p:nvSpPr>
          <p:cNvPr id="7" name="Rectangle 6">
            <a:extLst>
              <a:ext uri="{FF2B5EF4-FFF2-40B4-BE49-F238E27FC236}">
                <a16:creationId xmlns:a16="http://schemas.microsoft.com/office/drawing/2014/main" id="{EF76E524-D3DB-4268-AA62-FEB966B07BD3}"/>
              </a:ext>
            </a:extLst>
          </p:cNvPr>
          <p:cNvSpPr/>
          <p:nvPr/>
        </p:nvSpPr>
        <p:spPr>
          <a:xfrm>
            <a:off x="1437742" y="1072634"/>
            <a:ext cx="3845925"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45:11–15.</a:t>
            </a:r>
          </a:p>
        </p:txBody>
      </p:sp>
    </p:spTree>
    <p:extLst>
      <p:ext uri="{BB962C8B-B14F-4D97-AF65-F5344CB8AC3E}">
        <p14:creationId xmlns:p14="http://schemas.microsoft.com/office/powerpoint/2010/main" val="771479741"/>
      </p:ext>
    </p:extLst>
  </p:cSld>
  <p:clrMapOvr>
    <a:masterClrMapping/>
  </p:clrMapOvr>
  <mc:AlternateContent xmlns:mc="http://schemas.openxmlformats.org/markup-compatibility/2006">
    <mc:Choice xmlns:p14="http://schemas.microsoft.com/office/powerpoint/2010/main" Requires="p14">
      <p:transition spd="slow" p14:dur="1250">
        <p14:warp dir="i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6000">
              <a:srgbClr val="002060"/>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pic>
        <p:nvPicPr>
          <p:cNvPr id="1026" name="Picture 2" descr="Resultado de imagen para ciudad elevada enoc lds">
            <a:extLst>
              <a:ext uri="{FF2B5EF4-FFF2-40B4-BE49-F238E27FC236}">
                <a16:creationId xmlns:a16="http://schemas.microsoft.com/office/drawing/2014/main" id="{86680F68-7B06-4FDA-8260-7B937C991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323973"/>
            <a:ext cx="3590924" cy="44663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F1A4B06-B09B-4905-A399-4D975CF31B21}"/>
              </a:ext>
            </a:extLst>
          </p:cNvPr>
          <p:cNvSpPr/>
          <p:nvPr/>
        </p:nvSpPr>
        <p:spPr>
          <a:xfrm>
            <a:off x="5072062" y="3095469"/>
            <a:ext cx="6096000" cy="923330"/>
          </a:xfrm>
          <a:prstGeom prst="rect">
            <a:avLst/>
          </a:prstGeom>
        </p:spPr>
        <p:txBody>
          <a:bodyPr>
            <a:spAutoFit/>
          </a:bodyPr>
          <a:lstStyle/>
          <a:p>
            <a:r>
              <a:rPr lang="en-US" dirty="0">
                <a:latin typeface="Palatino"/>
              </a:rPr>
              <a:t>Wherefore, hearken ye together and let me show unto you even my wisdom—the wisdom of him whom ye say is the God of Enoch, and his brethren.</a:t>
            </a:r>
            <a:endParaRPr lang="en-US" dirty="0"/>
          </a:p>
        </p:txBody>
      </p:sp>
      <p:sp>
        <p:nvSpPr>
          <p:cNvPr id="9" name="Rectangle 8">
            <a:extLst>
              <a:ext uri="{FF2B5EF4-FFF2-40B4-BE49-F238E27FC236}">
                <a16:creationId xmlns:a16="http://schemas.microsoft.com/office/drawing/2014/main" id="{DEB4B014-2D4C-497E-B046-B935634DDBF3}"/>
              </a:ext>
            </a:extLst>
          </p:cNvPr>
          <p:cNvSpPr/>
          <p:nvPr/>
        </p:nvSpPr>
        <p:spPr>
          <a:xfrm>
            <a:off x="5072062" y="2695359"/>
            <a:ext cx="3845925"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45:11–15.</a:t>
            </a:r>
          </a:p>
        </p:txBody>
      </p:sp>
    </p:spTree>
    <p:extLst>
      <p:ext uri="{BB962C8B-B14F-4D97-AF65-F5344CB8AC3E}">
        <p14:creationId xmlns:p14="http://schemas.microsoft.com/office/powerpoint/2010/main" val="68213675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2" name="Rectangle 1">
            <a:extLst>
              <a:ext uri="{FF2B5EF4-FFF2-40B4-BE49-F238E27FC236}">
                <a16:creationId xmlns:a16="http://schemas.microsoft.com/office/drawing/2014/main" id="{28551327-A164-4FC0-AE10-992572962074}"/>
              </a:ext>
            </a:extLst>
          </p:cNvPr>
          <p:cNvSpPr/>
          <p:nvPr/>
        </p:nvSpPr>
        <p:spPr>
          <a:xfrm>
            <a:off x="1702594" y="890974"/>
            <a:ext cx="8786812" cy="646331"/>
          </a:xfrm>
          <a:prstGeom prst="rect">
            <a:avLst/>
          </a:prstGeom>
        </p:spPr>
        <p:txBody>
          <a:bodyPr wrap="square">
            <a:spAutoFit/>
          </a:bodyPr>
          <a:lstStyle/>
          <a:p>
            <a:pPr algn="ctr"/>
            <a:r>
              <a:rPr lang="en-US" dirty="0">
                <a:latin typeface="Arial Black" panose="020B0A04020102020204" pitchFamily="34" charset="0"/>
              </a:rPr>
              <a:t>As we learn about Jesus Christ’s roles and characteristics, our desire to follow Him increases.</a:t>
            </a:r>
          </a:p>
        </p:txBody>
      </p:sp>
      <p:sp>
        <p:nvSpPr>
          <p:cNvPr id="3" name="Rectangle 2">
            <a:extLst>
              <a:ext uri="{FF2B5EF4-FFF2-40B4-BE49-F238E27FC236}">
                <a16:creationId xmlns:a16="http://schemas.microsoft.com/office/drawing/2014/main" id="{EB166F02-F2DE-47F9-A8AE-310B62C8A981}"/>
              </a:ext>
            </a:extLst>
          </p:cNvPr>
          <p:cNvSpPr/>
          <p:nvPr/>
        </p:nvSpPr>
        <p:spPr>
          <a:xfrm>
            <a:off x="1329801" y="2393548"/>
            <a:ext cx="9727406" cy="400110"/>
          </a:xfrm>
          <a:prstGeom prst="rect">
            <a:avLst/>
          </a:prstGeom>
        </p:spPr>
        <p:txBody>
          <a:bodyPr wrap="square">
            <a:spAutoFit/>
          </a:bodyPr>
          <a:lstStyle/>
          <a:p>
            <a:pPr algn="ctr"/>
            <a:r>
              <a:rPr lang="en-US" sz="2000" b="1" dirty="0">
                <a:effectLst>
                  <a:outerShdw blurRad="38100" dist="38100" dir="2700000" algn="tl">
                    <a:srgbClr val="000000">
                      <a:alpha val="43137"/>
                    </a:srgbClr>
                  </a:outerShdw>
                </a:effectLst>
                <a:latin typeface="Ink Free" panose="03080402000500000000" pitchFamily="66" charset="0"/>
              </a:rPr>
              <a:t>What have you learned about the Savior today that helps you want to hearken to Him?</a:t>
            </a:r>
          </a:p>
        </p:txBody>
      </p:sp>
    </p:spTree>
    <p:extLst>
      <p:ext uri="{BB962C8B-B14F-4D97-AF65-F5344CB8AC3E}">
        <p14:creationId xmlns:p14="http://schemas.microsoft.com/office/powerpoint/2010/main" val="2245363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3" name="Rectangle 2">
            <a:extLst>
              <a:ext uri="{FF2B5EF4-FFF2-40B4-BE49-F238E27FC236}">
                <a16:creationId xmlns:a16="http://schemas.microsoft.com/office/drawing/2014/main" id="{A45A8041-F84B-4507-A449-C607E8B54304}"/>
              </a:ext>
            </a:extLst>
          </p:cNvPr>
          <p:cNvSpPr/>
          <p:nvPr/>
        </p:nvSpPr>
        <p:spPr>
          <a:xfrm>
            <a:off x="3680916" y="2674947"/>
            <a:ext cx="4830168" cy="1508105"/>
          </a:xfrm>
          <a:prstGeom prst="rect">
            <a:avLst/>
          </a:prstGeom>
        </p:spPr>
        <p:txBody>
          <a:bodyPr wrap="none">
            <a:spAutoFit/>
          </a:bodyPr>
          <a:lstStyle/>
          <a:p>
            <a:r>
              <a:rPr lang="en-US" sz="4600" b="1" dirty="0">
                <a:solidFill>
                  <a:schemeClr val="tx1">
                    <a:lumMod val="95000"/>
                    <a:lumOff val="5000"/>
                  </a:schemeClr>
                </a:solidFill>
                <a:effectLst>
                  <a:outerShdw blurRad="38100" dist="38100" dir="2700000" algn="tl">
                    <a:srgbClr val="000000">
                      <a:alpha val="43137"/>
                    </a:srgbClr>
                  </a:outerShdw>
                </a:effectLst>
                <a:latin typeface="Bahnschrift Condensed" panose="020B0502040204020203" pitchFamily="34" charset="0"/>
              </a:rPr>
              <a:t>Doctrine and Covenants </a:t>
            </a:r>
          </a:p>
          <a:p>
            <a:pPr algn="ctr"/>
            <a:r>
              <a:rPr lang="en-US" sz="4600" b="1" dirty="0">
                <a:solidFill>
                  <a:schemeClr val="tx1">
                    <a:lumMod val="95000"/>
                    <a:lumOff val="5000"/>
                  </a:schemeClr>
                </a:solidFill>
                <a:effectLst>
                  <a:outerShdw blurRad="38100" dist="38100" dir="2700000" algn="tl">
                    <a:srgbClr val="000000">
                      <a:alpha val="43137"/>
                    </a:srgbClr>
                  </a:outerShdw>
                </a:effectLst>
                <a:latin typeface="Bahnschrift Condensed" panose="020B0502040204020203" pitchFamily="34" charset="0"/>
              </a:rPr>
              <a:t>45:1-15.</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14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19B990A-9578-4F23-8C4D-0E29A01300F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3" name="Rectangle 2">
            <a:extLst>
              <a:ext uri="{FF2B5EF4-FFF2-40B4-BE49-F238E27FC236}">
                <a16:creationId xmlns:a16="http://schemas.microsoft.com/office/drawing/2014/main" id="{B97471A6-3222-42B2-B6B1-3788961531E8}"/>
              </a:ext>
            </a:extLst>
          </p:cNvPr>
          <p:cNvSpPr/>
          <p:nvPr/>
        </p:nvSpPr>
        <p:spPr>
          <a:xfrm>
            <a:off x="1437742" y="1072634"/>
            <a:ext cx="3616696"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45:1–5</a:t>
            </a:r>
          </a:p>
        </p:txBody>
      </p:sp>
      <p:sp>
        <p:nvSpPr>
          <p:cNvPr id="4" name="Rectangle 3">
            <a:extLst>
              <a:ext uri="{FF2B5EF4-FFF2-40B4-BE49-F238E27FC236}">
                <a16:creationId xmlns:a16="http://schemas.microsoft.com/office/drawing/2014/main" id="{ECD1035F-385D-49AA-9199-63843A9EE935}"/>
              </a:ext>
            </a:extLst>
          </p:cNvPr>
          <p:cNvSpPr/>
          <p:nvPr/>
        </p:nvSpPr>
        <p:spPr>
          <a:xfrm>
            <a:off x="2622805" y="2828835"/>
            <a:ext cx="6946389" cy="1200329"/>
          </a:xfrm>
          <a:prstGeom prst="rect">
            <a:avLst/>
          </a:prstGeom>
        </p:spPr>
        <p:txBody>
          <a:bodyPr wrap="none">
            <a:spAutoFit/>
          </a:bodyPr>
          <a:lstStyle/>
          <a:p>
            <a:pPr algn="ctr"/>
            <a:r>
              <a:rPr lang="en-US" sz="3600" dirty="0">
                <a:latin typeface="Bahnschrift SemiBold SemiConden" panose="020B0502040204020203" pitchFamily="34" charset="0"/>
              </a:rPr>
              <a:t>“Jesus Christ emphasizes His roles as </a:t>
            </a:r>
          </a:p>
          <a:p>
            <a:pPr algn="ctr"/>
            <a:r>
              <a:rPr lang="en-US" sz="3600" dirty="0">
                <a:latin typeface="Bahnschrift SemiBold SemiConden" panose="020B0502040204020203" pitchFamily="34" charset="0"/>
              </a:rPr>
              <a:t>Creator and Advocate”</a:t>
            </a:r>
          </a:p>
        </p:txBody>
      </p:sp>
    </p:spTree>
    <p:extLst>
      <p:ext uri="{BB962C8B-B14F-4D97-AF65-F5344CB8AC3E}">
        <p14:creationId xmlns:p14="http://schemas.microsoft.com/office/powerpoint/2010/main" val="22452274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23000">
              <a:schemeClr val="accent2">
                <a:lumMod val="89000"/>
              </a:schemeClr>
            </a:gs>
            <a:gs pos="69000">
              <a:schemeClr val="accent2">
                <a:lumMod val="75000"/>
              </a:schemeClr>
            </a:gs>
            <a:gs pos="97000">
              <a:schemeClr val="accent2">
                <a:lumMod val="70000"/>
              </a:schemeClr>
            </a:gs>
          </a:gsLst>
          <a:lin ang="2700000" scaled="1"/>
          <a:tileRect/>
        </a:gradFill>
        <a:effectLst/>
      </p:bgPr>
    </p:bg>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F8A4294C-D097-49A0-B483-53A61B0259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3" name="Rectangle 2">
            <a:extLst>
              <a:ext uri="{FF2B5EF4-FFF2-40B4-BE49-F238E27FC236}">
                <a16:creationId xmlns:a16="http://schemas.microsoft.com/office/drawing/2014/main" id="{DB81F76D-9358-4A73-8703-6B8E3F7FB9C0}"/>
              </a:ext>
            </a:extLst>
          </p:cNvPr>
          <p:cNvSpPr/>
          <p:nvPr/>
        </p:nvSpPr>
        <p:spPr>
          <a:xfrm>
            <a:off x="894817" y="890974"/>
            <a:ext cx="9535058" cy="769441"/>
          </a:xfrm>
          <a:prstGeom prst="rect">
            <a:avLst/>
          </a:prstGeom>
        </p:spPr>
        <p:txBody>
          <a:bodyPr wrap="square">
            <a:spAutoFit/>
          </a:bodyPr>
          <a:lstStyle/>
          <a:p>
            <a:pPr algn="just"/>
            <a:r>
              <a:rPr lang="en-US" sz="2200" b="1" dirty="0">
                <a:effectLst>
                  <a:outerShdw blurRad="38100" dist="38100" dir="2700000" algn="tl">
                    <a:srgbClr val="000000">
                      <a:alpha val="43137"/>
                    </a:srgbClr>
                  </a:outerShdw>
                </a:effectLst>
                <a:latin typeface="Ink Free" panose="03080402000500000000" pitchFamily="66" charset="0"/>
              </a:rPr>
              <a:t>What qualities would a person need to have before you would want to listen to his or her counsel? </a:t>
            </a:r>
          </a:p>
        </p:txBody>
      </p:sp>
      <p:sp>
        <p:nvSpPr>
          <p:cNvPr id="7" name="Rectangle 6">
            <a:extLst>
              <a:ext uri="{FF2B5EF4-FFF2-40B4-BE49-F238E27FC236}">
                <a16:creationId xmlns:a16="http://schemas.microsoft.com/office/drawing/2014/main" id="{27EBEC36-77B1-4782-AEFF-65ED91A39E54}"/>
              </a:ext>
            </a:extLst>
          </p:cNvPr>
          <p:cNvSpPr/>
          <p:nvPr/>
        </p:nvSpPr>
        <p:spPr>
          <a:xfrm>
            <a:off x="3048000" y="2274838"/>
            <a:ext cx="6096000" cy="2308324"/>
          </a:xfrm>
          <a:prstGeom prst="rect">
            <a:avLst/>
          </a:prstGeom>
        </p:spPr>
        <p:txBody>
          <a:bodyPr>
            <a:spAutoFit/>
          </a:bodyPr>
          <a:lstStyle/>
          <a:p>
            <a:pPr algn="just"/>
            <a:r>
              <a:rPr lang="en-US" dirty="0">
                <a:latin typeface="Arial" panose="020B0604020202020204" pitchFamily="34" charset="0"/>
                <a:cs typeface="Arial" panose="020B0604020202020204" pitchFamily="34" charset="0"/>
              </a:rPr>
              <a:t>Revelation given through Joseph Smith the Prophet to the Church, at Kirtland, Ohio, March 7, 1831. Prefacing the record of this revelation, Joseph Smith’s history states that “at this age of the Church … many false reports … and foolish stories, were published … and circulated, … to prevent people from investigating the work, or embracing the faith. … But to the joy of the Saints, … I received the following.”</a:t>
            </a:r>
          </a:p>
        </p:txBody>
      </p:sp>
      <p:sp>
        <p:nvSpPr>
          <p:cNvPr id="13" name="Rectangle 12">
            <a:extLst>
              <a:ext uri="{FF2B5EF4-FFF2-40B4-BE49-F238E27FC236}">
                <a16:creationId xmlns:a16="http://schemas.microsoft.com/office/drawing/2014/main" id="{217C9985-B197-472A-A6FB-3BACA1034FFB}"/>
              </a:ext>
            </a:extLst>
          </p:cNvPr>
          <p:cNvSpPr/>
          <p:nvPr/>
        </p:nvSpPr>
        <p:spPr>
          <a:xfrm>
            <a:off x="3622887" y="1936284"/>
            <a:ext cx="4946226" cy="338554"/>
          </a:xfrm>
          <a:prstGeom prst="rect">
            <a:avLst/>
          </a:prstGeom>
        </p:spPr>
        <p:txBody>
          <a:bodyPr wrap="none">
            <a:spAutoFit/>
          </a:bodyPr>
          <a:lstStyle/>
          <a:p>
            <a:r>
              <a:rPr lang="en-US" sz="1600" b="1" dirty="0">
                <a:latin typeface="Arial Black" panose="020B0A04020102020204" pitchFamily="34" charset="0"/>
              </a:rPr>
              <a:t>Introduction to Doctrine and Covenants 45</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23000">
              <a:schemeClr val="accent2">
                <a:lumMod val="89000"/>
              </a:schemeClr>
            </a:gs>
            <a:gs pos="14000">
              <a:schemeClr val="accent2">
                <a:lumMod val="75000"/>
              </a:schemeClr>
            </a:gs>
            <a:gs pos="97000">
              <a:schemeClr val="accent2">
                <a:lumMod val="70000"/>
              </a:schemeClr>
            </a:gs>
          </a:gsLst>
          <a:lin ang="12000000" scaled="0"/>
          <a:tileRect/>
        </a:gradFill>
        <a:effectLst/>
      </p:bgPr>
    </p:bg>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4C7E106A-8B87-41BA-A07D-7FBAC59474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9" name="Rectangle 8">
            <a:extLst>
              <a:ext uri="{FF2B5EF4-FFF2-40B4-BE49-F238E27FC236}">
                <a16:creationId xmlns:a16="http://schemas.microsoft.com/office/drawing/2014/main" id="{903EE0A1-9D33-4D18-903E-D88BAEEACCB6}"/>
              </a:ext>
            </a:extLst>
          </p:cNvPr>
          <p:cNvSpPr/>
          <p:nvPr/>
        </p:nvSpPr>
        <p:spPr>
          <a:xfrm>
            <a:off x="1437742" y="1072634"/>
            <a:ext cx="3392275"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45:1.</a:t>
            </a:r>
          </a:p>
        </p:txBody>
      </p:sp>
      <p:sp>
        <p:nvSpPr>
          <p:cNvPr id="6" name="Rectangle 5">
            <a:extLst>
              <a:ext uri="{FF2B5EF4-FFF2-40B4-BE49-F238E27FC236}">
                <a16:creationId xmlns:a16="http://schemas.microsoft.com/office/drawing/2014/main" id="{69168D3C-AF9C-4D7B-B713-B5D57F2792AB}"/>
              </a:ext>
            </a:extLst>
          </p:cNvPr>
          <p:cNvSpPr/>
          <p:nvPr/>
        </p:nvSpPr>
        <p:spPr>
          <a:xfrm>
            <a:off x="1437741" y="1472744"/>
            <a:ext cx="8820683" cy="1200329"/>
          </a:xfrm>
          <a:prstGeom prst="rect">
            <a:avLst/>
          </a:prstGeom>
        </p:spPr>
        <p:txBody>
          <a:bodyPr wrap="square">
            <a:spAutoFit/>
          </a:bodyPr>
          <a:lstStyle/>
          <a:p>
            <a:pPr algn="just"/>
            <a:r>
              <a:rPr lang="en-US" dirty="0">
                <a:latin typeface="Palatino"/>
              </a:rPr>
              <a:t>Hearken, O ye people of my church, to whom the kingdom has been given; hearken ye and give ear to him who laid the foundation of the earth, who made the heavens and all the hosts thereof, and by whom all things were made which live, and move, and have a being.</a:t>
            </a:r>
            <a:endParaRPr lang="en-US" dirty="0"/>
          </a:p>
        </p:txBody>
      </p:sp>
      <p:sp>
        <p:nvSpPr>
          <p:cNvPr id="10" name="Rectangle 9">
            <a:extLst>
              <a:ext uri="{FF2B5EF4-FFF2-40B4-BE49-F238E27FC236}">
                <a16:creationId xmlns:a16="http://schemas.microsoft.com/office/drawing/2014/main" id="{FF988B12-16C6-4798-B7BA-19C60EDB4BC1}"/>
              </a:ext>
            </a:extLst>
          </p:cNvPr>
          <p:cNvSpPr/>
          <p:nvPr/>
        </p:nvSpPr>
        <p:spPr>
          <a:xfrm>
            <a:off x="3473265" y="2673073"/>
            <a:ext cx="4807342" cy="369332"/>
          </a:xfrm>
          <a:prstGeom prst="rect">
            <a:avLst/>
          </a:prstGeom>
        </p:spPr>
        <p:txBody>
          <a:bodyPr wrap="none">
            <a:spAutoFit/>
          </a:bodyPr>
          <a:lstStyle/>
          <a:p>
            <a:r>
              <a:rPr lang="en-US" b="1" u="sng" dirty="0">
                <a:effectLst>
                  <a:outerShdw blurRad="38100" dist="38100" dir="2700000" algn="tl">
                    <a:srgbClr val="000000">
                      <a:alpha val="43137"/>
                    </a:srgbClr>
                  </a:outerShdw>
                </a:effectLst>
              </a:rPr>
              <a:t>Jesus Christ created the heavens and the earth. </a:t>
            </a:r>
          </a:p>
        </p:txBody>
      </p:sp>
      <p:sp>
        <p:nvSpPr>
          <p:cNvPr id="13" name="Rectangle 12">
            <a:extLst>
              <a:ext uri="{FF2B5EF4-FFF2-40B4-BE49-F238E27FC236}">
                <a16:creationId xmlns:a16="http://schemas.microsoft.com/office/drawing/2014/main" id="{A17C8672-E16D-4E3D-8C47-A1CF7A0854D0}"/>
              </a:ext>
            </a:extLst>
          </p:cNvPr>
          <p:cNvSpPr/>
          <p:nvPr/>
        </p:nvSpPr>
        <p:spPr>
          <a:xfrm>
            <a:off x="1437741" y="3228945"/>
            <a:ext cx="3440365"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45:2.</a:t>
            </a:r>
          </a:p>
        </p:txBody>
      </p:sp>
      <p:sp>
        <p:nvSpPr>
          <p:cNvPr id="12" name="Rectangle 11">
            <a:extLst>
              <a:ext uri="{FF2B5EF4-FFF2-40B4-BE49-F238E27FC236}">
                <a16:creationId xmlns:a16="http://schemas.microsoft.com/office/drawing/2014/main" id="{D9682F84-42EB-44E1-953A-E88CAC4E5065}"/>
              </a:ext>
            </a:extLst>
          </p:cNvPr>
          <p:cNvSpPr/>
          <p:nvPr/>
        </p:nvSpPr>
        <p:spPr>
          <a:xfrm>
            <a:off x="1437741" y="3556841"/>
            <a:ext cx="8820682" cy="923330"/>
          </a:xfrm>
          <a:prstGeom prst="rect">
            <a:avLst/>
          </a:prstGeom>
        </p:spPr>
        <p:txBody>
          <a:bodyPr wrap="square">
            <a:spAutoFit/>
          </a:bodyPr>
          <a:lstStyle/>
          <a:p>
            <a:pPr algn="just"/>
            <a:r>
              <a:rPr lang="en-US" dirty="0">
                <a:latin typeface="Palatino"/>
              </a:rPr>
              <a:t>And again I say, hearken unto my voice, lest death shall overtake you; in an hour when ye think not the summer shall be past, and the harvest ended, and your souls not saved.</a:t>
            </a:r>
            <a:endParaRPr lang="en-US" dirty="0"/>
          </a:p>
        </p:txBody>
      </p:sp>
      <p:sp>
        <p:nvSpPr>
          <p:cNvPr id="14" name="Rectangle 13">
            <a:extLst>
              <a:ext uri="{FF2B5EF4-FFF2-40B4-BE49-F238E27FC236}">
                <a16:creationId xmlns:a16="http://schemas.microsoft.com/office/drawing/2014/main" id="{FC94D302-1911-4B17-B95F-6BF9B437FE38}"/>
              </a:ext>
            </a:extLst>
          </p:cNvPr>
          <p:cNvSpPr/>
          <p:nvPr/>
        </p:nvSpPr>
        <p:spPr>
          <a:xfrm>
            <a:off x="1437741" y="4808067"/>
            <a:ext cx="4344459"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Why should we hearken to the Savior?</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1000"/>
                                        <p:tgtEl>
                                          <p:spTgt spid="1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15000">
              <a:schemeClr val="accent2">
                <a:lumMod val="89000"/>
              </a:schemeClr>
            </a:gs>
            <a:gs pos="69000">
              <a:schemeClr val="accent2">
                <a:lumMod val="75000"/>
              </a:schemeClr>
            </a:gs>
            <a:gs pos="97000">
              <a:schemeClr val="accent2">
                <a:lumMod val="70000"/>
              </a:schemeClr>
            </a:gs>
          </a:gsLst>
          <a:lin ang="0" scaled="0"/>
          <a:tileRect/>
        </a:gra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997220B-2053-46B3-A2E9-159F65CD1A7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2" name="Rectangle 1">
            <a:extLst>
              <a:ext uri="{FF2B5EF4-FFF2-40B4-BE49-F238E27FC236}">
                <a16:creationId xmlns:a16="http://schemas.microsoft.com/office/drawing/2014/main" id="{664D4A10-3166-4DF6-9A8E-F587B78A428E}"/>
              </a:ext>
            </a:extLst>
          </p:cNvPr>
          <p:cNvSpPr/>
          <p:nvPr/>
        </p:nvSpPr>
        <p:spPr>
          <a:xfrm>
            <a:off x="1585913" y="925382"/>
            <a:ext cx="2686050" cy="9858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47C56C4-A22D-4040-BD20-0E5FC09EAC43}"/>
              </a:ext>
            </a:extLst>
          </p:cNvPr>
          <p:cNvSpPr/>
          <p:nvPr/>
        </p:nvSpPr>
        <p:spPr>
          <a:xfrm>
            <a:off x="4486275" y="925382"/>
            <a:ext cx="2686050" cy="9858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48F39DC9-8EBD-4726-B8B7-82BAB996EB64}"/>
              </a:ext>
            </a:extLst>
          </p:cNvPr>
          <p:cNvSpPr/>
          <p:nvPr/>
        </p:nvSpPr>
        <p:spPr>
          <a:xfrm>
            <a:off x="7386637" y="925382"/>
            <a:ext cx="2686050" cy="9858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AC0D2BE-2C43-455D-B44C-C7CE4D98B5E9}"/>
              </a:ext>
            </a:extLst>
          </p:cNvPr>
          <p:cNvSpPr txBox="1"/>
          <p:nvPr/>
        </p:nvSpPr>
        <p:spPr>
          <a:xfrm>
            <a:off x="2400300" y="1233635"/>
            <a:ext cx="1057275"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JUDGE</a:t>
            </a:r>
          </a:p>
        </p:txBody>
      </p:sp>
      <p:sp>
        <p:nvSpPr>
          <p:cNvPr id="12" name="TextBox 11">
            <a:extLst>
              <a:ext uri="{FF2B5EF4-FFF2-40B4-BE49-F238E27FC236}">
                <a16:creationId xmlns:a16="http://schemas.microsoft.com/office/drawing/2014/main" id="{F4CCB8E3-9024-4C7C-B3AD-7255AB8CE2F1}"/>
              </a:ext>
            </a:extLst>
          </p:cNvPr>
          <p:cNvSpPr txBox="1"/>
          <p:nvPr/>
        </p:nvSpPr>
        <p:spPr>
          <a:xfrm>
            <a:off x="5007768" y="1233635"/>
            <a:ext cx="1643063"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ADVOCATE</a:t>
            </a:r>
          </a:p>
        </p:txBody>
      </p:sp>
      <p:sp>
        <p:nvSpPr>
          <p:cNvPr id="13" name="TextBox 12">
            <a:extLst>
              <a:ext uri="{FF2B5EF4-FFF2-40B4-BE49-F238E27FC236}">
                <a16:creationId xmlns:a16="http://schemas.microsoft.com/office/drawing/2014/main" id="{38E5205A-9428-4666-82A8-13CFD0258A6B}"/>
              </a:ext>
            </a:extLst>
          </p:cNvPr>
          <p:cNvSpPr txBox="1"/>
          <p:nvPr/>
        </p:nvSpPr>
        <p:spPr>
          <a:xfrm>
            <a:off x="7818833" y="1239707"/>
            <a:ext cx="182165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DEFENDANT</a:t>
            </a:r>
          </a:p>
        </p:txBody>
      </p:sp>
      <p:sp>
        <p:nvSpPr>
          <p:cNvPr id="17" name="Rectangle 16">
            <a:extLst>
              <a:ext uri="{FF2B5EF4-FFF2-40B4-BE49-F238E27FC236}">
                <a16:creationId xmlns:a16="http://schemas.microsoft.com/office/drawing/2014/main" id="{489D4DE3-DE43-4D6F-BCDD-3B647B1CB5E7}"/>
              </a:ext>
            </a:extLst>
          </p:cNvPr>
          <p:cNvSpPr/>
          <p:nvPr/>
        </p:nvSpPr>
        <p:spPr>
          <a:xfrm>
            <a:off x="1459236" y="2258528"/>
            <a:ext cx="3462807"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What is the role of the judge?</a:t>
            </a:r>
          </a:p>
        </p:txBody>
      </p:sp>
      <p:sp>
        <p:nvSpPr>
          <p:cNvPr id="18" name="Rectangle 17">
            <a:extLst>
              <a:ext uri="{FF2B5EF4-FFF2-40B4-BE49-F238E27FC236}">
                <a16:creationId xmlns:a16="http://schemas.microsoft.com/office/drawing/2014/main" id="{3A63636D-A1BF-43B0-9C55-19B354EBA021}"/>
              </a:ext>
            </a:extLst>
          </p:cNvPr>
          <p:cNvSpPr/>
          <p:nvPr/>
        </p:nvSpPr>
        <p:spPr>
          <a:xfrm>
            <a:off x="6096000" y="2258528"/>
            <a:ext cx="4772460"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How might an advocate help the accused?</a:t>
            </a:r>
          </a:p>
        </p:txBody>
      </p:sp>
      <p:sp>
        <p:nvSpPr>
          <p:cNvPr id="19" name="Rectangle 18">
            <a:extLst>
              <a:ext uri="{FF2B5EF4-FFF2-40B4-BE49-F238E27FC236}">
                <a16:creationId xmlns:a16="http://schemas.microsoft.com/office/drawing/2014/main" id="{43B1EBA7-7F90-4BCD-94E8-B160A7376703}"/>
              </a:ext>
            </a:extLst>
          </p:cNvPr>
          <p:cNvSpPr/>
          <p:nvPr/>
        </p:nvSpPr>
        <p:spPr>
          <a:xfrm>
            <a:off x="1459235" y="3380887"/>
            <a:ext cx="9284965" cy="369332"/>
          </a:xfrm>
          <a:prstGeom prst="rect">
            <a:avLst/>
          </a:prstGeom>
        </p:spPr>
        <p:txBody>
          <a:bodyPr wrap="square">
            <a:spAutoFit/>
          </a:bodyPr>
          <a:lstStyle/>
          <a:p>
            <a:r>
              <a:rPr lang="en-US" dirty="0">
                <a:latin typeface="Palatino"/>
              </a:rPr>
              <a:t>Listen to him who is the advocate with the Father, who is pleading your cause before him.</a:t>
            </a:r>
            <a:endParaRPr lang="en-US" dirty="0"/>
          </a:p>
        </p:txBody>
      </p:sp>
      <p:sp>
        <p:nvSpPr>
          <p:cNvPr id="20" name="Rectangle 19">
            <a:extLst>
              <a:ext uri="{FF2B5EF4-FFF2-40B4-BE49-F238E27FC236}">
                <a16:creationId xmlns:a16="http://schemas.microsoft.com/office/drawing/2014/main" id="{1D686A85-AD04-48AB-910D-9A9FA9240E2C}"/>
              </a:ext>
            </a:extLst>
          </p:cNvPr>
          <p:cNvSpPr/>
          <p:nvPr/>
        </p:nvSpPr>
        <p:spPr>
          <a:xfrm>
            <a:off x="1459235" y="2980777"/>
            <a:ext cx="3443571"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45:3.</a:t>
            </a:r>
          </a:p>
        </p:txBody>
      </p:sp>
      <p:sp>
        <p:nvSpPr>
          <p:cNvPr id="21" name="Rectangle 20">
            <a:extLst>
              <a:ext uri="{FF2B5EF4-FFF2-40B4-BE49-F238E27FC236}">
                <a16:creationId xmlns:a16="http://schemas.microsoft.com/office/drawing/2014/main" id="{13F50E52-5AFE-4C30-8124-A2DDCA6C0EA3}"/>
              </a:ext>
            </a:extLst>
          </p:cNvPr>
          <p:cNvSpPr/>
          <p:nvPr/>
        </p:nvSpPr>
        <p:spPr>
          <a:xfrm>
            <a:off x="1447597" y="3918470"/>
            <a:ext cx="2095445"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Who is the judge?</a:t>
            </a:r>
          </a:p>
        </p:txBody>
      </p:sp>
      <p:sp>
        <p:nvSpPr>
          <p:cNvPr id="22" name="Rectangle 21">
            <a:extLst>
              <a:ext uri="{FF2B5EF4-FFF2-40B4-BE49-F238E27FC236}">
                <a16:creationId xmlns:a16="http://schemas.microsoft.com/office/drawing/2014/main" id="{8B38DA59-D25A-4F01-A1D3-1F7DD22213EF}"/>
              </a:ext>
            </a:extLst>
          </p:cNvPr>
          <p:cNvSpPr/>
          <p:nvPr/>
        </p:nvSpPr>
        <p:spPr>
          <a:xfrm>
            <a:off x="1585913" y="4486831"/>
            <a:ext cx="2686050" cy="9858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382405B1-667A-45AE-BB4D-557C7831396B}"/>
              </a:ext>
            </a:extLst>
          </p:cNvPr>
          <p:cNvSpPr txBox="1"/>
          <p:nvPr/>
        </p:nvSpPr>
        <p:spPr>
          <a:xfrm>
            <a:off x="2018108" y="4656584"/>
            <a:ext cx="1821658"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HEAVENLY FATHER</a:t>
            </a:r>
          </a:p>
        </p:txBody>
      </p:sp>
      <p:sp>
        <p:nvSpPr>
          <p:cNvPr id="24" name="Rectangle 23">
            <a:extLst>
              <a:ext uri="{FF2B5EF4-FFF2-40B4-BE49-F238E27FC236}">
                <a16:creationId xmlns:a16="http://schemas.microsoft.com/office/drawing/2014/main" id="{0A301EFD-DAEF-46AD-903B-8AD0362F4E23}"/>
              </a:ext>
            </a:extLst>
          </p:cNvPr>
          <p:cNvSpPr/>
          <p:nvPr/>
        </p:nvSpPr>
        <p:spPr>
          <a:xfrm>
            <a:off x="7386637" y="3918470"/>
            <a:ext cx="2686954"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 Who is the defendant?</a:t>
            </a:r>
          </a:p>
        </p:txBody>
      </p:sp>
      <p:sp>
        <p:nvSpPr>
          <p:cNvPr id="25" name="Rectangle 24">
            <a:extLst>
              <a:ext uri="{FF2B5EF4-FFF2-40B4-BE49-F238E27FC236}">
                <a16:creationId xmlns:a16="http://schemas.microsoft.com/office/drawing/2014/main" id="{115D7015-8AAE-49F1-A347-2F7554D2FBA2}"/>
              </a:ext>
            </a:extLst>
          </p:cNvPr>
          <p:cNvSpPr/>
          <p:nvPr/>
        </p:nvSpPr>
        <p:spPr>
          <a:xfrm>
            <a:off x="4486275" y="4486352"/>
            <a:ext cx="2686050" cy="9858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8AF4D735-BD28-41E1-B4A1-730C541F3D68}"/>
              </a:ext>
            </a:extLst>
          </p:cNvPr>
          <p:cNvSpPr txBox="1"/>
          <p:nvPr/>
        </p:nvSpPr>
        <p:spPr>
          <a:xfrm>
            <a:off x="5024488" y="4777897"/>
            <a:ext cx="182165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JESUS CHRIST</a:t>
            </a:r>
          </a:p>
        </p:txBody>
      </p:sp>
      <p:sp>
        <p:nvSpPr>
          <p:cNvPr id="27" name="Rectangle 26">
            <a:extLst>
              <a:ext uri="{FF2B5EF4-FFF2-40B4-BE49-F238E27FC236}">
                <a16:creationId xmlns:a16="http://schemas.microsoft.com/office/drawing/2014/main" id="{139965CA-4B6D-456E-A7E5-CC7234807298}"/>
              </a:ext>
            </a:extLst>
          </p:cNvPr>
          <p:cNvSpPr/>
          <p:nvPr/>
        </p:nvSpPr>
        <p:spPr>
          <a:xfrm>
            <a:off x="7386637" y="4472468"/>
            <a:ext cx="2686050" cy="9858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5672A810-1F40-4FC5-93CC-F517DAD00160}"/>
              </a:ext>
            </a:extLst>
          </p:cNvPr>
          <p:cNvSpPr txBox="1"/>
          <p:nvPr/>
        </p:nvSpPr>
        <p:spPr>
          <a:xfrm>
            <a:off x="8443911" y="4780720"/>
            <a:ext cx="571502"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US</a:t>
            </a:r>
          </a:p>
        </p:txBody>
      </p:sp>
      <p:sp>
        <p:nvSpPr>
          <p:cNvPr id="29" name="Rectangle 28">
            <a:extLst>
              <a:ext uri="{FF2B5EF4-FFF2-40B4-BE49-F238E27FC236}">
                <a16:creationId xmlns:a16="http://schemas.microsoft.com/office/drawing/2014/main" id="{2984E5F6-8D6A-4BF6-AC2A-946C0664E959}"/>
              </a:ext>
            </a:extLst>
          </p:cNvPr>
          <p:cNvSpPr/>
          <p:nvPr/>
        </p:nvSpPr>
        <p:spPr>
          <a:xfrm>
            <a:off x="4571583" y="3928250"/>
            <a:ext cx="2515432"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Who is the advocate?</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125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125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29" dur="10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1000"/>
                                        <p:tgtEl>
                                          <p:spTgt spid="2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trips(downLeft)">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downLeft)">
                                      <p:cBhvr>
                                        <p:cTn id="47" dur="1250"/>
                                        <p:tgtEl>
                                          <p:spTgt spid="28"/>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strips(downLeft)">
                                      <p:cBhvr>
                                        <p:cTn id="50" dur="125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heel(1)">
                                      <p:cBhvr>
                                        <p:cTn id="62" dur="2000"/>
                                        <p:tgtEl>
                                          <p:spTgt spid="26"/>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heel(1)">
                                      <p:cBhvr>
                                        <p:cTn id="6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2" grpId="0" animBg="1"/>
      <p:bldP spid="23" grpId="0"/>
      <p:bldP spid="24" grpId="0"/>
      <p:bldP spid="25" grpId="0" animBg="1"/>
      <p:bldP spid="26" grpId="0"/>
      <p:bldP spid="27" grpId="0" animBg="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11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709F8F5-35A2-4E75-818B-A694A58C9E7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2" name="Rectangle 1">
            <a:extLst>
              <a:ext uri="{FF2B5EF4-FFF2-40B4-BE49-F238E27FC236}">
                <a16:creationId xmlns:a16="http://schemas.microsoft.com/office/drawing/2014/main" id="{D3FF856E-F108-4A8B-A971-8D235C2CB6E4}"/>
              </a:ext>
            </a:extLst>
          </p:cNvPr>
          <p:cNvSpPr/>
          <p:nvPr/>
        </p:nvSpPr>
        <p:spPr>
          <a:xfrm>
            <a:off x="3205882" y="890974"/>
            <a:ext cx="57802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Jesus Christ is our Advocate with Heavenly Father.</a:t>
            </a:r>
          </a:p>
        </p:txBody>
      </p:sp>
      <p:sp>
        <p:nvSpPr>
          <p:cNvPr id="3" name="Rectangle 2">
            <a:extLst>
              <a:ext uri="{FF2B5EF4-FFF2-40B4-BE49-F238E27FC236}">
                <a16:creationId xmlns:a16="http://schemas.microsoft.com/office/drawing/2014/main" id="{0C4E8991-A476-4DC0-846C-726FA88D949B}"/>
              </a:ext>
            </a:extLst>
          </p:cNvPr>
          <p:cNvSpPr/>
          <p:nvPr/>
        </p:nvSpPr>
        <p:spPr>
          <a:xfrm>
            <a:off x="1116225" y="1508299"/>
            <a:ext cx="5836854"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Why do we need an advocate with Heavenly Father?</a:t>
            </a:r>
          </a:p>
        </p:txBody>
      </p:sp>
      <p:sp>
        <p:nvSpPr>
          <p:cNvPr id="4" name="Rectangle 3">
            <a:extLst>
              <a:ext uri="{FF2B5EF4-FFF2-40B4-BE49-F238E27FC236}">
                <a16:creationId xmlns:a16="http://schemas.microsoft.com/office/drawing/2014/main" id="{9B302774-AB0E-4850-A67C-FAEFC1EA9C31}"/>
              </a:ext>
            </a:extLst>
          </p:cNvPr>
          <p:cNvSpPr/>
          <p:nvPr/>
        </p:nvSpPr>
        <p:spPr>
          <a:xfrm>
            <a:off x="1116225" y="1828897"/>
            <a:ext cx="9193966" cy="923330"/>
          </a:xfrm>
          <a:prstGeom prst="rect">
            <a:avLst/>
          </a:prstGeom>
        </p:spPr>
        <p:txBody>
          <a:bodyPr wrap="square">
            <a:spAutoFit/>
          </a:bodyPr>
          <a:lstStyle/>
          <a:p>
            <a:pPr algn="just"/>
            <a:r>
              <a:rPr lang="en-US" dirty="0">
                <a:latin typeface="Palatino"/>
                <a:cs typeface="Arial" panose="020B0604020202020204" pitchFamily="34" charset="0"/>
              </a:rPr>
              <a:t>We are guilty of sin. According to the justice of God, no unclean thing can dwell in His presence. Therefore, we need an advocate to plead our cause before the Father and help us be reconciled to Him.</a:t>
            </a:r>
          </a:p>
        </p:txBody>
      </p:sp>
      <p:sp>
        <p:nvSpPr>
          <p:cNvPr id="14" name="Rectangle 13">
            <a:extLst>
              <a:ext uri="{FF2B5EF4-FFF2-40B4-BE49-F238E27FC236}">
                <a16:creationId xmlns:a16="http://schemas.microsoft.com/office/drawing/2014/main" id="{9AED62EB-EC38-44A4-AFC7-8F58EDFDD680}"/>
              </a:ext>
            </a:extLst>
          </p:cNvPr>
          <p:cNvSpPr/>
          <p:nvPr/>
        </p:nvSpPr>
        <p:spPr>
          <a:xfrm>
            <a:off x="1116225" y="2786238"/>
            <a:ext cx="3716082"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45:4-5.</a:t>
            </a:r>
          </a:p>
        </p:txBody>
      </p:sp>
      <p:sp>
        <p:nvSpPr>
          <p:cNvPr id="12" name="Rectangle 11">
            <a:extLst>
              <a:ext uri="{FF2B5EF4-FFF2-40B4-BE49-F238E27FC236}">
                <a16:creationId xmlns:a16="http://schemas.microsoft.com/office/drawing/2014/main" id="{A193DBC4-9E27-4517-AAC0-D4ECDB375456}"/>
              </a:ext>
            </a:extLst>
          </p:cNvPr>
          <p:cNvSpPr/>
          <p:nvPr/>
        </p:nvSpPr>
        <p:spPr>
          <a:xfrm>
            <a:off x="1116224" y="3183906"/>
            <a:ext cx="9193965" cy="1323439"/>
          </a:xfrm>
          <a:prstGeom prst="rect">
            <a:avLst/>
          </a:prstGeom>
        </p:spPr>
        <p:txBody>
          <a:bodyPr wrap="square">
            <a:spAutoFit/>
          </a:bodyPr>
          <a:lstStyle/>
          <a:p>
            <a:pPr algn="just" fontAlgn="base"/>
            <a:r>
              <a:rPr lang="en-US" sz="1600" b="1" dirty="0">
                <a:latin typeface="Palatino"/>
              </a:rPr>
              <a:t>4 </a:t>
            </a:r>
            <a:r>
              <a:rPr lang="en-US" sz="1600" dirty="0">
                <a:latin typeface="Palatino"/>
              </a:rPr>
              <a:t>Saying: Father, behold the sufferings and death of him who did no sin, in whom thou wast well pleased; behold the blood of thy Son which was shed, the blood of him whom thou gavest that thyself might be glorified;</a:t>
            </a:r>
          </a:p>
          <a:p>
            <a:pPr algn="just" fontAlgn="base"/>
            <a:r>
              <a:rPr lang="en-US" sz="1600" b="1" dirty="0">
                <a:latin typeface="Palatino"/>
              </a:rPr>
              <a:t>5 </a:t>
            </a:r>
            <a:r>
              <a:rPr lang="en-US" sz="1600" dirty="0">
                <a:latin typeface="Palatino"/>
              </a:rPr>
              <a:t>Wherefore, Father, spare these my brethren that believe on my name, that they may come unto me and have everlasting life.</a:t>
            </a:r>
            <a:endParaRPr lang="en-US" sz="1600" b="0" i="0" dirty="0">
              <a:effectLst/>
              <a:latin typeface="Palatino"/>
            </a:endParaRPr>
          </a:p>
        </p:txBody>
      </p:sp>
      <p:sp>
        <p:nvSpPr>
          <p:cNvPr id="13" name="Rectangle 12">
            <a:extLst>
              <a:ext uri="{FF2B5EF4-FFF2-40B4-BE49-F238E27FC236}">
                <a16:creationId xmlns:a16="http://schemas.microsoft.com/office/drawing/2014/main" id="{C0BE9134-4E40-4FBF-ACFD-BA2F42EF80C8}"/>
              </a:ext>
            </a:extLst>
          </p:cNvPr>
          <p:cNvSpPr/>
          <p:nvPr/>
        </p:nvSpPr>
        <p:spPr>
          <a:xfrm>
            <a:off x="1116223" y="4507345"/>
            <a:ext cx="6546985"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What does Jesus Christ ask Heavenly Father to consider? </a:t>
            </a:r>
          </a:p>
        </p:txBody>
      </p:sp>
      <p:sp>
        <p:nvSpPr>
          <p:cNvPr id="15" name="Rectangle 14">
            <a:extLst>
              <a:ext uri="{FF2B5EF4-FFF2-40B4-BE49-F238E27FC236}">
                <a16:creationId xmlns:a16="http://schemas.microsoft.com/office/drawing/2014/main" id="{A5B20F2E-E237-4A6E-B6E2-0A07F3A0650E}"/>
              </a:ext>
            </a:extLst>
          </p:cNvPr>
          <p:cNvSpPr/>
          <p:nvPr/>
        </p:nvSpPr>
        <p:spPr>
          <a:xfrm>
            <a:off x="1116222" y="4866913"/>
            <a:ext cx="7007046"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Savior tells of His sinless life and His suffering and death.</a:t>
            </a:r>
          </a:p>
        </p:txBody>
      </p:sp>
      <p:sp>
        <p:nvSpPr>
          <p:cNvPr id="16" name="Rectangle 15">
            <a:extLst>
              <a:ext uri="{FF2B5EF4-FFF2-40B4-BE49-F238E27FC236}">
                <a16:creationId xmlns:a16="http://schemas.microsoft.com/office/drawing/2014/main" id="{825EC0DA-6091-4EEE-A47F-E50B60BEF595}"/>
              </a:ext>
            </a:extLst>
          </p:cNvPr>
          <p:cNvSpPr/>
          <p:nvPr/>
        </p:nvSpPr>
        <p:spPr>
          <a:xfrm>
            <a:off x="1116222" y="5273433"/>
            <a:ext cx="6285695"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What else does the Savior ask the Father to consider? </a:t>
            </a:r>
          </a:p>
        </p:txBody>
      </p:sp>
      <p:sp>
        <p:nvSpPr>
          <p:cNvPr id="17" name="Rectangle 16">
            <a:extLst>
              <a:ext uri="{FF2B5EF4-FFF2-40B4-BE49-F238E27FC236}">
                <a16:creationId xmlns:a16="http://schemas.microsoft.com/office/drawing/2014/main" id="{3ABA7D60-C985-4B45-9909-611ACDC3B78B}"/>
              </a:ext>
            </a:extLst>
          </p:cNvPr>
          <p:cNvSpPr/>
          <p:nvPr/>
        </p:nvSpPr>
        <p:spPr>
          <a:xfrm>
            <a:off x="1116222" y="5595813"/>
            <a:ext cx="292900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Our faith in Jesus Christ.</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125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Right)">
                                      <p:cBhvr>
                                        <p:cTn id="19" dur="1000"/>
                                        <p:tgtEl>
                                          <p:spTgt spid="14"/>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25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2" grpId="0"/>
      <p:bldP spid="13"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E6B420E-8C07-4EC7-8B76-50944C827FA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9" name="Rectangle 8">
            <a:extLst>
              <a:ext uri="{FF2B5EF4-FFF2-40B4-BE49-F238E27FC236}">
                <a16:creationId xmlns:a16="http://schemas.microsoft.com/office/drawing/2014/main" id="{C5D8B454-0713-42F7-B7BA-439E109DEE74}"/>
              </a:ext>
            </a:extLst>
          </p:cNvPr>
          <p:cNvSpPr/>
          <p:nvPr/>
        </p:nvSpPr>
        <p:spPr>
          <a:xfrm>
            <a:off x="3048000" y="2690336"/>
            <a:ext cx="6096000" cy="1477328"/>
          </a:xfrm>
          <a:prstGeom prst="rect">
            <a:avLst/>
          </a:prstGeom>
        </p:spPr>
        <p:txBody>
          <a:bodyPr>
            <a:spAutoFit/>
          </a:bodyPr>
          <a:lstStyle/>
          <a:p>
            <a:pPr algn="ctr"/>
            <a:r>
              <a:rPr lang="en-US" sz="3000" dirty="0">
                <a:latin typeface="Bahnschrift SemiBold SemiConden" panose="020B0502040204020203" pitchFamily="34" charset="0"/>
              </a:rPr>
              <a:t>The Savior declares that He is the light and life of the world and that He has sent His everlasting covenant to the world.</a:t>
            </a:r>
          </a:p>
        </p:txBody>
      </p:sp>
      <p:sp>
        <p:nvSpPr>
          <p:cNvPr id="11" name="Rectangle 10">
            <a:extLst>
              <a:ext uri="{FF2B5EF4-FFF2-40B4-BE49-F238E27FC236}">
                <a16:creationId xmlns:a16="http://schemas.microsoft.com/office/drawing/2014/main" id="{9BC0227A-133B-455D-ACA5-9080BBFE3FC3}"/>
              </a:ext>
            </a:extLst>
          </p:cNvPr>
          <p:cNvSpPr/>
          <p:nvPr/>
        </p:nvSpPr>
        <p:spPr>
          <a:xfrm>
            <a:off x="1437742" y="1072634"/>
            <a:ext cx="3807453"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45:6–10.</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000">
              <a:srgbClr val="002060"/>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EDBB91FA-F681-482F-8860-7EF86DF90F6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51</a:t>
            </a:r>
          </a:p>
        </p:txBody>
      </p:sp>
      <p:sp>
        <p:nvSpPr>
          <p:cNvPr id="13" name="Rectangle 12">
            <a:extLst>
              <a:ext uri="{FF2B5EF4-FFF2-40B4-BE49-F238E27FC236}">
                <a16:creationId xmlns:a16="http://schemas.microsoft.com/office/drawing/2014/main" id="{0B955EBF-7C26-4133-A9E8-CE48C8C7B08E}"/>
              </a:ext>
            </a:extLst>
          </p:cNvPr>
          <p:cNvSpPr/>
          <p:nvPr/>
        </p:nvSpPr>
        <p:spPr>
          <a:xfrm>
            <a:off x="1437742" y="1072634"/>
            <a:ext cx="3807453"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Bahnschrift" panose="020B0502040204020203" pitchFamily="34" charset="0"/>
              </a:rPr>
              <a:t>Doctrine and Covenants 45:6–10.</a:t>
            </a:r>
          </a:p>
        </p:txBody>
      </p:sp>
      <p:sp>
        <p:nvSpPr>
          <p:cNvPr id="5" name="Rectangle 4">
            <a:extLst>
              <a:ext uri="{FF2B5EF4-FFF2-40B4-BE49-F238E27FC236}">
                <a16:creationId xmlns:a16="http://schemas.microsoft.com/office/drawing/2014/main" id="{D06D9C85-410B-4DBE-B16B-2652EFD91C56}"/>
              </a:ext>
            </a:extLst>
          </p:cNvPr>
          <p:cNvSpPr/>
          <p:nvPr/>
        </p:nvSpPr>
        <p:spPr>
          <a:xfrm>
            <a:off x="1437741" y="1366818"/>
            <a:ext cx="9091305" cy="3046988"/>
          </a:xfrm>
          <a:prstGeom prst="rect">
            <a:avLst/>
          </a:prstGeom>
        </p:spPr>
        <p:txBody>
          <a:bodyPr wrap="square">
            <a:spAutoFit/>
          </a:bodyPr>
          <a:lstStyle/>
          <a:p>
            <a:pPr algn="just" fontAlgn="base"/>
            <a:r>
              <a:rPr lang="en-US" sz="1600" b="1" dirty="0">
                <a:latin typeface="Palatino"/>
              </a:rPr>
              <a:t>6 </a:t>
            </a:r>
            <a:r>
              <a:rPr lang="en-US" sz="1600" dirty="0">
                <a:latin typeface="Palatino"/>
              </a:rPr>
              <a:t>Hearken, O ye people of my church, and ye elders listen together, and hear my voice while it is called today, and harden not your hearts;</a:t>
            </a:r>
          </a:p>
          <a:p>
            <a:pPr algn="just" fontAlgn="base"/>
            <a:r>
              <a:rPr lang="en-US" sz="1600" b="1" dirty="0">
                <a:latin typeface="Palatino"/>
              </a:rPr>
              <a:t>7 </a:t>
            </a:r>
            <a:r>
              <a:rPr lang="en-US" sz="1600" dirty="0">
                <a:latin typeface="Palatino"/>
              </a:rPr>
              <a:t>For verily I say unto you that I am Alpha and Omega, the beginning and the end, the light and the life of the world—a light that shineth in darkness and the darkness comprehendeth it not.</a:t>
            </a:r>
          </a:p>
          <a:p>
            <a:pPr algn="just" fontAlgn="base"/>
            <a:r>
              <a:rPr lang="en-US" sz="1600" b="1" dirty="0">
                <a:latin typeface="Palatino"/>
              </a:rPr>
              <a:t>8 </a:t>
            </a:r>
            <a:r>
              <a:rPr lang="en-US" sz="1600" dirty="0">
                <a:latin typeface="Palatino"/>
              </a:rPr>
              <a:t>I came unto mine own, and mine own received me not; but unto as many as received me gave I power to do many miracles, and to become the sons of God; and even unto them that believed on my name gave I power to obtain eternal life.</a:t>
            </a:r>
          </a:p>
          <a:p>
            <a:pPr algn="just" fontAlgn="base"/>
            <a:r>
              <a:rPr lang="en-US" sz="1600" b="1" dirty="0">
                <a:latin typeface="Palatino"/>
              </a:rPr>
              <a:t>9 </a:t>
            </a:r>
            <a:r>
              <a:rPr lang="en-US" sz="1600" dirty="0">
                <a:latin typeface="Palatino"/>
              </a:rPr>
              <a:t>And even so I have sent mine everlasting covenant into the world, to be a light to the world, and to be a standard for my people, and for the Gentiles to seek to it, and to be a messenger before my face to prepare the way before me.</a:t>
            </a:r>
          </a:p>
          <a:p>
            <a:pPr algn="just" fontAlgn="base"/>
            <a:r>
              <a:rPr lang="en-US" sz="1600" b="1" dirty="0">
                <a:latin typeface="Palatino"/>
              </a:rPr>
              <a:t>10 </a:t>
            </a:r>
            <a:r>
              <a:rPr lang="en-US" sz="1600" dirty="0">
                <a:latin typeface="Palatino"/>
              </a:rPr>
              <a:t>Wherefore, come ye unto it, and with him that cometh I will reason as with men in days of old, and I will show unto you my strong reasoning.</a:t>
            </a:r>
            <a:endParaRPr lang="en-US" sz="1600" b="0" i="0" dirty="0">
              <a:effectLst/>
              <a:latin typeface="Palatino"/>
            </a:endParaRPr>
          </a:p>
        </p:txBody>
      </p:sp>
      <p:sp>
        <p:nvSpPr>
          <p:cNvPr id="7" name="Rectangle 6">
            <a:extLst>
              <a:ext uri="{FF2B5EF4-FFF2-40B4-BE49-F238E27FC236}">
                <a16:creationId xmlns:a16="http://schemas.microsoft.com/office/drawing/2014/main" id="{C4524C0A-7CB4-4FB6-93C3-8A6B843E2037}"/>
              </a:ext>
            </a:extLst>
          </p:cNvPr>
          <p:cNvSpPr/>
          <p:nvPr/>
        </p:nvSpPr>
        <p:spPr>
          <a:xfrm>
            <a:off x="1437740" y="4427985"/>
            <a:ext cx="9091305" cy="1015663"/>
          </a:xfrm>
          <a:prstGeom prst="rect">
            <a:avLst/>
          </a:prstGeom>
        </p:spPr>
        <p:txBody>
          <a:bodyPr wrap="square">
            <a:spAutoFit/>
          </a:bodyPr>
          <a:lstStyle/>
          <a:p>
            <a:r>
              <a:rPr lang="en-US" sz="2000" b="1" dirty="0">
                <a:effectLst>
                  <a:outerShdw blurRad="38100" dist="38100" dir="2700000" algn="tl">
                    <a:srgbClr val="000000">
                      <a:alpha val="43137"/>
                    </a:srgbClr>
                  </a:outerShdw>
                </a:effectLst>
                <a:latin typeface="Ink Free" panose="03080402000500000000" pitchFamily="66" charset="0"/>
              </a:rPr>
              <a:t>What reasons does the Savior give for us to hearken to Him? What does it mean to you that He is “the beginning and the end”? In what ways does He bring light and life to the world? </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595</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MingLiU_HKSCS-ExtB</vt:lpstr>
      <vt:lpstr>Arial</vt:lpstr>
      <vt:lpstr>Arial Black</vt:lpstr>
      <vt:lpstr>Bahnschrift</vt:lpstr>
      <vt:lpstr>Bahnschrift Condensed</vt:lpstr>
      <vt:lpstr>Bahnschrift SemiBold SemiConden</vt:lpstr>
      <vt:lpstr>Calibri</vt:lpstr>
      <vt:lpstr>Cambria Math</vt:lpstr>
      <vt:lpstr>Garamond</vt:lpstr>
      <vt:lpstr>Ink Free</vt:lpstr>
      <vt:lpstr>Palatino</vt:lpstr>
      <vt:lpstr>Segoe Script</vt:lpstr>
      <vt:lpstr>Sitka Display</vt:lpstr>
      <vt:lpstr>Times New Roman</vt:lpstr>
      <vt:lpstr>Wingdings 3</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1759</cp:revision>
  <dcterms:created xsi:type="dcterms:W3CDTF">2018-08-29T04:26:39Z</dcterms:created>
  <dcterms:modified xsi:type="dcterms:W3CDTF">2018-09-27T03:13:20Z</dcterms:modified>
</cp:coreProperties>
</file>