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3" r:id="rId1"/>
  </p:sldMasterIdLst>
  <p:notesMasterIdLst>
    <p:notesMasterId r:id="rId19"/>
  </p:notesMasterIdLst>
  <p:sldIdLst>
    <p:sldId id="296" r:id="rId2"/>
    <p:sldId id="304" r:id="rId3"/>
    <p:sldId id="299" r:id="rId4"/>
    <p:sldId id="308" r:id="rId5"/>
    <p:sldId id="305" r:id="rId6"/>
    <p:sldId id="306" r:id="rId7"/>
    <p:sldId id="307" r:id="rId8"/>
    <p:sldId id="310" r:id="rId9"/>
    <p:sldId id="309" r:id="rId10"/>
    <p:sldId id="311" r:id="rId11"/>
    <p:sldId id="312" r:id="rId12"/>
    <p:sldId id="313" r:id="rId13"/>
    <p:sldId id="314" r:id="rId14"/>
    <p:sldId id="315" r:id="rId15"/>
    <p:sldId id="317" r:id="rId16"/>
    <p:sldId id="318" r:id="rId17"/>
    <p:sldId id="31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CC0000"/>
    <a:srgbClr val="FF6600"/>
    <a:srgbClr val="B9B93A"/>
    <a:srgbClr val="D88028"/>
    <a:srgbClr val="13BD23"/>
    <a:srgbClr val="D6E513"/>
    <a:srgbClr val="FFFFFF"/>
    <a:srgbClr val="E6E6E6"/>
    <a:srgbClr val="F2D8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58" autoAdjust="0"/>
    <p:restoredTop sz="94660"/>
  </p:normalViewPr>
  <p:slideViewPr>
    <p:cSldViewPr snapToGrid="0">
      <p:cViewPr varScale="1">
        <p:scale>
          <a:sx n="71" d="100"/>
          <a:sy n="71" d="100"/>
        </p:scale>
        <p:origin x="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9/26/2018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5640873-EF0B-4AC7-AF11-57FEBA4985EA}" type="datetimeFigureOut">
              <a:rPr lang="en-US" smtClean="0"/>
              <a:t>9/26/2018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2B93B05A-D8BA-4E04-8927-7D3B765C5B2D}"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3833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26625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9708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5086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68104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9498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2536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5338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2645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0397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39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3342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4391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025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30037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2072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179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alpha val="82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640873-EF0B-4AC7-AF11-57FEBA4985EA}" type="datetimeFigureOut">
              <a:rPr lang="en-US" smtClean="0"/>
              <a:t>9/26/2018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4281470055"/>
      </p:ext>
    </p:extLst>
  </p:cSld>
  <p:clrMap bg1="lt1" tx1="dk1" bg2="lt2" tx2="dk2" accent1="accent1" accent2="accent2" accent3="accent3" accent4="accent4" accent5="accent5" accent6="accent6" hlink="hlink" folHlink="folHlink"/>
  <p:sldLayoutIdLst>
    <p:sldLayoutId id="2147484524"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 id="2147484535" r:id="rId12"/>
    <p:sldLayoutId id="2147484536" r:id="rId13"/>
    <p:sldLayoutId id="2147484537" r:id="rId14"/>
    <p:sldLayoutId id="2147484538" r:id="rId15"/>
    <p:sldLayoutId id="2147484539" r:id="rId16"/>
    <p:sldLayoutId id="214748454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26701" y="2921168"/>
            <a:ext cx="4797287" cy="1015663"/>
          </a:xfrm>
          <a:prstGeom prst="rect">
            <a:avLst/>
          </a:prstGeom>
          <a:noFill/>
        </p:spPr>
        <p:txBody>
          <a:bodyPr wrap="square" rtlCol="0">
            <a:spAutoFit/>
          </a:bodyPr>
          <a:lstStyle/>
          <a:p>
            <a:pPr algn="ctr"/>
            <a:r>
              <a:rPr lang="en-US" sz="6000" b="1" dirty="0">
                <a:latin typeface="Sitka Display" panose="02000505000000020004" pitchFamily="2" charset="0"/>
                <a:ea typeface="MingLiU_HKSCS-ExtB" panose="02020500000000000000" pitchFamily="18" charset="-120"/>
                <a:cs typeface="Times New Roman" panose="02020603050405020304" pitchFamily="18"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ubtitle 4">
            <a:extLst>
              <a:ext uri="{FF2B5EF4-FFF2-40B4-BE49-F238E27FC236}">
                <a16:creationId xmlns:a16="http://schemas.microsoft.com/office/drawing/2014/main" id="{2225C383-E7E7-44B0-A612-98F7C0C34AB5}"/>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50</a:t>
            </a:r>
          </a:p>
        </p:txBody>
      </p:sp>
      <p:sp>
        <p:nvSpPr>
          <p:cNvPr id="2" name="Rectangle 1">
            <a:extLst>
              <a:ext uri="{FF2B5EF4-FFF2-40B4-BE49-F238E27FC236}">
                <a16:creationId xmlns:a16="http://schemas.microsoft.com/office/drawing/2014/main" id="{2749211A-9EFE-4A24-823D-08652196523F}"/>
              </a:ext>
            </a:extLst>
          </p:cNvPr>
          <p:cNvSpPr/>
          <p:nvPr/>
        </p:nvSpPr>
        <p:spPr>
          <a:xfrm>
            <a:off x="1224453" y="2768412"/>
            <a:ext cx="8933329" cy="369332"/>
          </a:xfrm>
          <a:prstGeom prst="rect">
            <a:avLst/>
          </a:prstGeom>
        </p:spPr>
        <p:txBody>
          <a:bodyPr wrap="square">
            <a:spAutoFit/>
          </a:bodyPr>
          <a:lstStyle/>
          <a:p>
            <a:r>
              <a:rPr lang="en-US" b="1" dirty="0">
                <a:solidFill>
                  <a:srgbClr val="FFC000"/>
                </a:solidFill>
                <a:latin typeface="Arial" panose="020B0604020202020204" pitchFamily="34" charset="0"/>
                <a:cs typeface="Arial" panose="020B0604020202020204" pitchFamily="34" charset="0"/>
              </a:rPr>
              <a:t>How do you think these verses apply to the work of full-time missionaries?</a:t>
            </a:r>
          </a:p>
        </p:txBody>
      </p:sp>
      <p:sp>
        <p:nvSpPr>
          <p:cNvPr id="14" name="Rectangle 13">
            <a:extLst>
              <a:ext uri="{FF2B5EF4-FFF2-40B4-BE49-F238E27FC236}">
                <a16:creationId xmlns:a16="http://schemas.microsoft.com/office/drawing/2014/main" id="{C85F6964-0D4D-4521-BFF9-B5E44A3AB6A1}"/>
              </a:ext>
            </a:extLst>
          </p:cNvPr>
          <p:cNvSpPr/>
          <p:nvPr/>
        </p:nvSpPr>
        <p:spPr>
          <a:xfrm>
            <a:off x="1246027" y="890974"/>
            <a:ext cx="4418197" cy="400110"/>
          </a:xfrm>
          <a:prstGeom prst="rect">
            <a:avLst/>
          </a:prstGeom>
        </p:spPr>
        <p:txBody>
          <a:bodyPr wrap="none">
            <a:spAutoFit/>
          </a:bodyPr>
          <a:lstStyle/>
          <a:p>
            <a:r>
              <a:rPr lang="en-US" sz="2000" b="1" dirty="0">
                <a:solidFill>
                  <a:schemeClr val="tx1">
                    <a:lumMod val="95000"/>
                    <a:lumOff val="5000"/>
                  </a:schemeClr>
                </a:solidFill>
                <a:effectLst>
                  <a:outerShdw blurRad="38100" dist="38100" dir="2700000" algn="tl">
                    <a:srgbClr val="000000">
                      <a:alpha val="43137"/>
                    </a:srgbClr>
                  </a:outerShdw>
                </a:effectLst>
                <a:latin typeface="Microsoft PhagsPa" panose="020B0502040204020203" pitchFamily="34" charset="0"/>
                <a:cs typeface="MV Boli" panose="02000500030200090000" pitchFamily="2" charset="0"/>
              </a:rPr>
              <a:t>Doctrine and Covenants 43:15-16.</a:t>
            </a:r>
          </a:p>
        </p:txBody>
      </p:sp>
      <p:sp>
        <p:nvSpPr>
          <p:cNvPr id="3" name="Rectangle 2">
            <a:extLst>
              <a:ext uri="{FF2B5EF4-FFF2-40B4-BE49-F238E27FC236}">
                <a16:creationId xmlns:a16="http://schemas.microsoft.com/office/drawing/2014/main" id="{6DAC9B95-46FF-444C-B70D-0AEA6FFE80E9}"/>
              </a:ext>
            </a:extLst>
          </p:cNvPr>
          <p:cNvSpPr/>
          <p:nvPr/>
        </p:nvSpPr>
        <p:spPr>
          <a:xfrm>
            <a:off x="1246026" y="1210402"/>
            <a:ext cx="9161997" cy="1477328"/>
          </a:xfrm>
          <a:prstGeom prst="rect">
            <a:avLst/>
          </a:prstGeom>
        </p:spPr>
        <p:txBody>
          <a:bodyPr wrap="square">
            <a:spAutoFit/>
          </a:bodyPr>
          <a:lstStyle/>
          <a:p>
            <a:pPr algn="just" fontAlgn="base"/>
            <a:r>
              <a:rPr lang="en-US" b="1" dirty="0">
                <a:latin typeface="Palatino"/>
              </a:rPr>
              <a:t>15 </a:t>
            </a:r>
            <a:r>
              <a:rPr lang="en-US" dirty="0">
                <a:latin typeface="Palatino"/>
              </a:rPr>
              <a:t>Again I say, hearken ye elders of my church, whom I have appointed: Ye are not sent forth to be taught, but to teach the children of men the things which I have put into your hands by the power of my Spirit;</a:t>
            </a:r>
          </a:p>
          <a:p>
            <a:pPr algn="just" fontAlgn="base"/>
            <a:r>
              <a:rPr lang="en-US" b="1" dirty="0">
                <a:latin typeface="Palatino"/>
              </a:rPr>
              <a:t>16 </a:t>
            </a:r>
            <a:r>
              <a:rPr lang="en-US" dirty="0">
                <a:latin typeface="Palatino"/>
              </a:rPr>
              <a:t>And ye are to be taught from on high. Sanctify yourselves and ye shall be endowed with power, that ye may give even as I have spoken.</a:t>
            </a:r>
            <a:endParaRPr lang="en-US" b="0" i="0" dirty="0">
              <a:effectLst/>
              <a:latin typeface="Palatino"/>
            </a:endParaRPr>
          </a:p>
        </p:txBody>
      </p:sp>
    </p:spTree>
    <p:extLst>
      <p:ext uri="{BB962C8B-B14F-4D97-AF65-F5344CB8AC3E}">
        <p14:creationId xmlns:p14="http://schemas.microsoft.com/office/powerpoint/2010/main" val="7576952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ubtitle 4">
            <a:extLst>
              <a:ext uri="{FF2B5EF4-FFF2-40B4-BE49-F238E27FC236}">
                <a16:creationId xmlns:a16="http://schemas.microsoft.com/office/drawing/2014/main" id="{2225C383-E7E7-44B0-A612-98F7C0C34AB5}"/>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50</a:t>
            </a:r>
          </a:p>
        </p:txBody>
      </p:sp>
      <p:sp>
        <p:nvSpPr>
          <p:cNvPr id="5" name="Rectangle 4">
            <a:extLst>
              <a:ext uri="{FF2B5EF4-FFF2-40B4-BE49-F238E27FC236}">
                <a16:creationId xmlns:a16="http://schemas.microsoft.com/office/drawing/2014/main" id="{9B17665D-60DA-4FAB-A7F8-2F3ED53FE34A}"/>
              </a:ext>
            </a:extLst>
          </p:cNvPr>
          <p:cNvSpPr/>
          <p:nvPr/>
        </p:nvSpPr>
        <p:spPr>
          <a:xfrm>
            <a:off x="1318651" y="706308"/>
            <a:ext cx="4674678" cy="430887"/>
          </a:xfrm>
          <a:prstGeom prst="rect">
            <a:avLst/>
          </a:prstGeom>
        </p:spPr>
        <p:txBody>
          <a:bodyPr wrap="none">
            <a:spAutoFit/>
          </a:bodyPr>
          <a:lstStyle/>
          <a:p>
            <a:r>
              <a:rPr lang="en-US" sz="2200" b="1" dirty="0">
                <a:solidFill>
                  <a:schemeClr val="tx1">
                    <a:lumMod val="95000"/>
                    <a:lumOff val="5000"/>
                  </a:schemeClr>
                </a:solidFill>
                <a:effectLst>
                  <a:outerShdw blurRad="38100" dist="38100" dir="2700000" algn="tl">
                    <a:srgbClr val="000000">
                      <a:alpha val="43137"/>
                    </a:srgbClr>
                  </a:outerShdw>
                </a:effectLst>
                <a:latin typeface="Microsoft PhagsPa" panose="020B0502040204020203" pitchFamily="34" charset="0"/>
                <a:cs typeface="MV Boli" panose="02000500030200090000" pitchFamily="2" charset="0"/>
              </a:rPr>
              <a:t>Doctrine and Covenants 43:17-35.</a:t>
            </a:r>
          </a:p>
        </p:txBody>
      </p:sp>
      <p:sp>
        <p:nvSpPr>
          <p:cNvPr id="6" name="Rectangle 5">
            <a:extLst>
              <a:ext uri="{FF2B5EF4-FFF2-40B4-BE49-F238E27FC236}">
                <a16:creationId xmlns:a16="http://schemas.microsoft.com/office/drawing/2014/main" id="{3FCD17E8-F737-4562-8F1B-B07D79D0C5D9}"/>
              </a:ext>
            </a:extLst>
          </p:cNvPr>
          <p:cNvSpPr/>
          <p:nvPr/>
        </p:nvSpPr>
        <p:spPr>
          <a:xfrm>
            <a:off x="2129209" y="2551837"/>
            <a:ext cx="7933582" cy="1754326"/>
          </a:xfrm>
          <a:prstGeom prst="rect">
            <a:avLst/>
          </a:prstGeom>
        </p:spPr>
        <p:txBody>
          <a:bodyPr wrap="none">
            <a:spAutoFit/>
          </a:bodyPr>
          <a:lstStyle/>
          <a:p>
            <a:pPr algn="ctr"/>
            <a:r>
              <a:rPr lang="en-US" sz="3600" dirty="0">
                <a:solidFill>
                  <a:schemeClr val="tx1">
                    <a:lumMod val="95000"/>
                    <a:lumOff val="5000"/>
                  </a:schemeClr>
                </a:solidFill>
                <a:latin typeface="Bahnschrift SemiLight SemiConde" panose="020B0502040204020203" pitchFamily="34" charset="0"/>
              </a:rPr>
              <a:t>“God’s servants are to preach repentance in </a:t>
            </a:r>
          </a:p>
          <a:p>
            <a:pPr algn="ctr"/>
            <a:r>
              <a:rPr lang="en-US" sz="3600" dirty="0">
                <a:solidFill>
                  <a:schemeClr val="tx1">
                    <a:lumMod val="95000"/>
                    <a:lumOff val="5000"/>
                  </a:schemeClr>
                </a:solidFill>
                <a:latin typeface="Bahnschrift SemiLight SemiConde" panose="020B0502040204020203" pitchFamily="34" charset="0"/>
              </a:rPr>
              <a:t>Preparation for the Second Coming</a:t>
            </a:r>
          </a:p>
          <a:p>
            <a:pPr algn="ctr"/>
            <a:r>
              <a:rPr lang="en-US" sz="3600" dirty="0">
                <a:solidFill>
                  <a:schemeClr val="tx1">
                    <a:lumMod val="95000"/>
                    <a:lumOff val="5000"/>
                  </a:schemeClr>
                </a:solidFill>
                <a:latin typeface="Bahnschrift SemiLight SemiConde" panose="020B0502040204020203" pitchFamily="34" charset="0"/>
              </a:rPr>
              <a:t>and the Millennium”</a:t>
            </a:r>
          </a:p>
        </p:txBody>
      </p:sp>
    </p:spTree>
    <p:extLst>
      <p:ext uri="{BB962C8B-B14F-4D97-AF65-F5344CB8AC3E}">
        <p14:creationId xmlns:p14="http://schemas.microsoft.com/office/powerpoint/2010/main" val="771479741"/>
      </p:ext>
    </p:extLst>
  </p:cSld>
  <p:clrMapOvr>
    <a:masterClrMapping/>
  </p:clrMapOvr>
  <mc:AlternateContent xmlns:mc="http://schemas.openxmlformats.org/markup-compatibility/2006">
    <mc:Choice xmlns:p14="http://schemas.microsoft.com/office/powerpoint/2010/main" Requires="p14">
      <p:transition spd="slow" p14:dur="1250">
        <p:comb/>
      </p:transition>
    </mc:Choice>
    <mc:Fallback>
      <p:transition spd="slow">
        <p:comb/>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ubtitle 4">
            <a:extLst>
              <a:ext uri="{FF2B5EF4-FFF2-40B4-BE49-F238E27FC236}">
                <a16:creationId xmlns:a16="http://schemas.microsoft.com/office/drawing/2014/main" id="{2225C383-E7E7-44B0-A612-98F7C0C34AB5}"/>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50</a:t>
            </a:r>
          </a:p>
        </p:txBody>
      </p:sp>
      <p:sp>
        <p:nvSpPr>
          <p:cNvPr id="5" name="Rectangle 4">
            <a:extLst>
              <a:ext uri="{FF2B5EF4-FFF2-40B4-BE49-F238E27FC236}">
                <a16:creationId xmlns:a16="http://schemas.microsoft.com/office/drawing/2014/main" id="{5FADBF65-1054-428C-8334-45A23DECFEC1}"/>
              </a:ext>
            </a:extLst>
          </p:cNvPr>
          <p:cNvSpPr/>
          <p:nvPr/>
        </p:nvSpPr>
        <p:spPr>
          <a:xfrm>
            <a:off x="1246094" y="890974"/>
            <a:ext cx="8919882" cy="646331"/>
          </a:xfrm>
          <a:prstGeom prst="rect">
            <a:avLst/>
          </a:prstGeom>
        </p:spPr>
        <p:txBody>
          <a:bodyPr wrap="square">
            <a:spAutoFit/>
          </a:bodyPr>
          <a:lstStyle/>
          <a:p>
            <a:pPr algn="just"/>
            <a:r>
              <a:rPr lang="en-US" b="1" dirty="0">
                <a:solidFill>
                  <a:srgbClr val="FFC000"/>
                </a:solidFill>
                <a:latin typeface="Arial" panose="020B0604020202020204" pitchFamily="34" charset="0"/>
                <a:cs typeface="Arial" panose="020B0604020202020204" pitchFamily="34" charset="0"/>
              </a:rPr>
              <a:t>How do you think people feel if they are unprepared when the time comes for them to participate in such activities?</a:t>
            </a:r>
          </a:p>
        </p:txBody>
      </p:sp>
      <p:sp>
        <p:nvSpPr>
          <p:cNvPr id="6" name="Rectangle 5">
            <a:extLst>
              <a:ext uri="{FF2B5EF4-FFF2-40B4-BE49-F238E27FC236}">
                <a16:creationId xmlns:a16="http://schemas.microsoft.com/office/drawing/2014/main" id="{24C7751C-5FFC-4467-B3DB-55C0C22BF870}"/>
              </a:ext>
            </a:extLst>
          </p:cNvPr>
          <p:cNvSpPr/>
          <p:nvPr/>
        </p:nvSpPr>
        <p:spPr>
          <a:xfrm>
            <a:off x="1286435" y="2161565"/>
            <a:ext cx="8919881" cy="1477328"/>
          </a:xfrm>
          <a:prstGeom prst="rect">
            <a:avLst/>
          </a:prstGeom>
        </p:spPr>
        <p:txBody>
          <a:bodyPr wrap="square">
            <a:spAutoFit/>
          </a:bodyPr>
          <a:lstStyle/>
          <a:p>
            <a:pPr algn="just" fontAlgn="base"/>
            <a:r>
              <a:rPr lang="en-US" b="1" dirty="0">
                <a:latin typeface="Palatino"/>
              </a:rPr>
              <a:t>17 </a:t>
            </a:r>
            <a:r>
              <a:rPr lang="en-US" dirty="0">
                <a:latin typeface="Palatino"/>
              </a:rPr>
              <a:t>Hearken ye, for, behold, the great day of the Lord is nigh at hand.</a:t>
            </a:r>
          </a:p>
          <a:p>
            <a:pPr algn="just" fontAlgn="base"/>
            <a:r>
              <a:rPr lang="en-US" b="1" dirty="0">
                <a:latin typeface="Palatino"/>
              </a:rPr>
              <a:t>18 </a:t>
            </a:r>
            <a:r>
              <a:rPr lang="en-US" dirty="0">
                <a:latin typeface="Palatino"/>
              </a:rPr>
              <a:t>For the day cometh that the Lord shall utter his voice out of heaven; the heavens shall shake and the earth shall tremble, and the trump of God shall sound both long and loud, and shall say to the sleeping nations: Ye saints arise and live; ye sinners stay and sleep until I shall call again.</a:t>
            </a:r>
            <a:endParaRPr lang="en-US" b="0" i="0" dirty="0">
              <a:effectLst/>
              <a:latin typeface="Palatino"/>
            </a:endParaRPr>
          </a:p>
        </p:txBody>
      </p:sp>
      <p:sp>
        <p:nvSpPr>
          <p:cNvPr id="8" name="Rectangle 7">
            <a:extLst>
              <a:ext uri="{FF2B5EF4-FFF2-40B4-BE49-F238E27FC236}">
                <a16:creationId xmlns:a16="http://schemas.microsoft.com/office/drawing/2014/main" id="{FFE6DFC4-2535-4882-A5F6-F1C1A3D43367}"/>
              </a:ext>
            </a:extLst>
          </p:cNvPr>
          <p:cNvSpPr/>
          <p:nvPr/>
        </p:nvSpPr>
        <p:spPr>
          <a:xfrm>
            <a:off x="1287836" y="1761455"/>
            <a:ext cx="4270721" cy="400110"/>
          </a:xfrm>
          <a:prstGeom prst="rect">
            <a:avLst/>
          </a:prstGeom>
        </p:spPr>
        <p:txBody>
          <a:bodyPr wrap="none">
            <a:spAutoFit/>
          </a:bodyPr>
          <a:lstStyle/>
          <a:p>
            <a:r>
              <a:rPr lang="en-US" sz="2000" b="1" dirty="0">
                <a:solidFill>
                  <a:schemeClr val="tx1">
                    <a:lumMod val="95000"/>
                    <a:lumOff val="5000"/>
                  </a:schemeClr>
                </a:solidFill>
                <a:effectLst>
                  <a:outerShdw blurRad="38100" dist="38100" dir="2700000" algn="tl">
                    <a:srgbClr val="000000">
                      <a:alpha val="43137"/>
                    </a:srgbClr>
                  </a:outerShdw>
                </a:effectLst>
                <a:latin typeface="Microsoft PhagsPa" panose="020B0502040204020203" pitchFamily="34" charset="0"/>
                <a:cs typeface="MV Boli" panose="02000500030200090000" pitchFamily="2" charset="0"/>
              </a:rPr>
              <a:t>Doctrine and Covenants 43:17-18.</a:t>
            </a:r>
          </a:p>
        </p:txBody>
      </p:sp>
    </p:spTree>
    <p:extLst>
      <p:ext uri="{BB962C8B-B14F-4D97-AF65-F5344CB8AC3E}">
        <p14:creationId xmlns:p14="http://schemas.microsoft.com/office/powerpoint/2010/main" val="68213675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ubtitle 4">
            <a:extLst>
              <a:ext uri="{FF2B5EF4-FFF2-40B4-BE49-F238E27FC236}">
                <a16:creationId xmlns:a16="http://schemas.microsoft.com/office/drawing/2014/main" id="{2225C383-E7E7-44B0-A612-98F7C0C34AB5}"/>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50</a:t>
            </a:r>
          </a:p>
        </p:txBody>
      </p:sp>
      <p:sp>
        <p:nvSpPr>
          <p:cNvPr id="10" name="Rectangle 9">
            <a:extLst>
              <a:ext uri="{FF2B5EF4-FFF2-40B4-BE49-F238E27FC236}">
                <a16:creationId xmlns:a16="http://schemas.microsoft.com/office/drawing/2014/main" id="{62BEA5D5-53A4-4011-8953-D44237CE168D}"/>
              </a:ext>
            </a:extLst>
          </p:cNvPr>
          <p:cNvSpPr/>
          <p:nvPr/>
        </p:nvSpPr>
        <p:spPr>
          <a:xfrm>
            <a:off x="1151965" y="894442"/>
            <a:ext cx="4270721" cy="400110"/>
          </a:xfrm>
          <a:prstGeom prst="rect">
            <a:avLst/>
          </a:prstGeom>
        </p:spPr>
        <p:txBody>
          <a:bodyPr wrap="none">
            <a:spAutoFit/>
          </a:bodyPr>
          <a:lstStyle/>
          <a:p>
            <a:r>
              <a:rPr lang="en-US" sz="2000" b="1" dirty="0">
                <a:solidFill>
                  <a:schemeClr val="tx1">
                    <a:lumMod val="95000"/>
                    <a:lumOff val="5000"/>
                  </a:schemeClr>
                </a:solidFill>
                <a:effectLst>
                  <a:outerShdw blurRad="38100" dist="38100" dir="2700000" algn="tl">
                    <a:srgbClr val="000000">
                      <a:alpha val="43137"/>
                    </a:srgbClr>
                  </a:outerShdw>
                </a:effectLst>
                <a:latin typeface="Microsoft PhagsPa" panose="020B0502040204020203" pitchFamily="34" charset="0"/>
                <a:cs typeface="MV Boli" panose="02000500030200090000" pitchFamily="2" charset="0"/>
              </a:rPr>
              <a:t>Doctrine and Covenants 43:17-22.</a:t>
            </a:r>
          </a:p>
        </p:txBody>
      </p:sp>
      <p:sp>
        <p:nvSpPr>
          <p:cNvPr id="6" name="Rectangle 5">
            <a:extLst>
              <a:ext uri="{FF2B5EF4-FFF2-40B4-BE49-F238E27FC236}">
                <a16:creationId xmlns:a16="http://schemas.microsoft.com/office/drawing/2014/main" id="{F12B947C-B178-4DF7-9298-BF7C94A103FC}"/>
              </a:ext>
            </a:extLst>
          </p:cNvPr>
          <p:cNvSpPr/>
          <p:nvPr/>
        </p:nvSpPr>
        <p:spPr>
          <a:xfrm>
            <a:off x="1129553" y="1291084"/>
            <a:ext cx="9466729" cy="3293209"/>
          </a:xfrm>
          <a:prstGeom prst="rect">
            <a:avLst/>
          </a:prstGeom>
        </p:spPr>
        <p:txBody>
          <a:bodyPr wrap="square">
            <a:spAutoFit/>
          </a:bodyPr>
          <a:lstStyle/>
          <a:p>
            <a:pPr algn="just" fontAlgn="base"/>
            <a:r>
              <a:rPr lang="en-US" sz="1600" b="1" dirty="0">
                <a:latin typeface="Palatino"/>
              </a:rPr>
              <a:t>17 </a:t>
            </a:r>
            <a:r>
              <a:rPr lang="en-US" sz="1600" dirty="0">
                <a:latin typeface="Palatino"/>
              </a:rPr>
              <a:t>Hearken ye, for, behold, the great day of the Lord is nigh at hand.</a:t>
            </a:r>
          </a:p>
          <a:p>
            <a:pPr algn="just" fontAlgn="base"/>
            <a:r>
              <a:rPr lang="en-US" sz="1600" b="1" dirty="0">
                <a:latin typeface="Palatino"/>
              </a:rPr>
              <a:t>18 </a:t>
            </a:r>
            <a:r>
              <a:rPr lang="en-US" sz="1600" dirty="0">
                <a:latin typeface="Palatino"/>
              </a:rPr>
              <a:t>For the day cometh that the Lord shall utter his voice out of heaven; the heavens shall shake and the earth shall tremble, and the trump of God shall sound both long and loud, and shall say to the sleeping nations: Ye saints arise and live; ye sinners stay and sleep until I shall call again.</a:t>
            </a:r>
          </a:p>
          <a:p>
            <a:pPr algn="just" fontAlgn="base"/>
            <a:r>
              <a:rPr lang="en-US" sz="1600" b="1" dirty="0">
                <a:latin typeface="Palatino"/>
              </a:rPr>
              <a:t>19 </a:t>
            </a:r>
            <a:r>
              <a:rPr lang="en-US" sz="1600" dirty="0">
                <a:latin typeface="Palatino"/>
              </a:rPr>
              <a:t>Wherefore gird up your loins lest ye be found among the wicked.</a:t>
            </a:r>
          </a:p>
          <a:p>
            <a:pPr algn="just" fontAlgn="base"/>
            <a:r>
              <a:rPr lang="en-US" sz="1600" b="1" dirty="0">
                <a:latin typeface="Palatino"/>
              </a:rPr>
              <a:t>20 </a:t>
            </a:r>
            <a:r>
              <a:rPr lang="en-US" sz="1600" dirty="0">
                <a:latin typeface="Palatino"/>
              </a:rPr>
              <a:t>Lift up your voices and spare not. Call upon the nations to repent, both old and young, both bond and free, saying: Prepare yourselves for the great day of the Lord;</a:t>
            </a:r>
          </a:p>
          <a:p>
            <a:pPr algn="just" fontAlgn="base"/>
            <a:r>
              <a:rPr lang="en-US" sz="1600" b="1" dirty="0">
                <a:latin typeface="Palatino"/>
              </a:rPr>
              <a:t>21 </a:t>
            </a:r>
            <a:r>
              <a:rPr lang="en-US" sz="1600" dirty="0">
                <a:latin typeface="Palatino"/>
              </a:rPr>
              <a:t>For if I, who am a man, do lift up my voice and call upon you to repent, and ye hate me, what will ye say when the day cometh when the thunders shall utter their voices from the ends of the earth, speaking to the ears of all that live, saying—Repent, and prepare for the great day of the Lord?</a:t>
            </a:r>
          </a:p>
          <a:p>
            <a:pPr algn="just" fontAlgn="base"/>
            <a:r>
              <a:rPr lang="en-US" sz="1600" b="1" dirty="0">
                <a:latin typeface="Palatino"/>
              </a:rPr>
              <a:t>22 </a:t>
            </a:r>
            <a:r>
              <a:rPr lang="en-US" sz="1600" dirty="0">
                <a:latin typeface="Palatino"/>
              </a:rPr>
              <a:t>Yea, and again, when the lightnings shall streak forth from the east unto the west, and shall utter forth their voices unto all that live, and make the ears of all tingle that hear, saying these words—Repent ye, for the great day of the Lord is come?</a:t>
            </a:r>
            <a:endParaRPr lang="en-US" sz="1600" b="0" i="0" dirty="0">
              <a:effectLst/>
              <a:latin typeface="Palatino"/>
            </a:endParaRPr>
          </a:p>
        </p:txBody>
      </p:sp>
      <p:sp>
        <p:nvSpPr>
          <p:cNvPr id="8" name="Rectangle 7">
            <a:extLst>
              <a:ext uri="{FF2B5EF4-FFF2-40B4-BE49-F238E27FC236}">
                <a16:creationId xmlns:a16="http://schemas.microsoft.com/office/drawing/2014/main" id="{4A0C0132-BC09-4C28-8BF9-3980B32263B1}"/>
              </a:ext>
            </a:extLst>
          </p:cNvPr>
          <p:cNvSpPr/>
          <p:nvPr/>
        </p:nvSpPr>
        <p:spPr>
          <a:xfrm>
            <a:off x="1139918" y="4661237"/>
            <a:ext cx="9617729" cy="353943"/>
          </a:xfrm>
          <a:prstGeom prst="rect">
            <a:avLst/>
          </a:prstGeom>
        </p:spPr>
        <p:txBody>
          <a:bodyPr wrap="square">
            <a:spAutoFit/>
          </a:bodyPr>
          <a:lstStyle/>
          <a:p>
            <a:r>
              <a:rPr lang="en-US" sz="1700" b="1" dirty="0">
                <a:solidFill>
                  <a:srgbClr val="FFC000"/>
                </a:solidFill>
                <a:latin typeface="Arial" panose="020B0604020202020204" pitchFamily="34" charset="0"/>
                <a:cs typeface="Arial" panose="020B0604020202020204" pitchFamily="34" charset="0"/>
              </a:rPr>
              <a:t>What did the Lord instruct the elders to teach? What truth can we learn from these verses?</a:t>
            </a:r>
          </a:p>
        </p:txBody>
      </p:sp>
      <p:sp>
        <p:nvSpPr>
          <p:cNvPr id="11" name="Rectangle 10">
            <a:extLst>
              <a:ext uri="{FF2B5EF4-FFF2-40B4-BE49-F238E27FC236}">
                <a16:creationId xmlns:a16="http://schemas.microsoft.com/office/drawing/2014/main" id="{B0742947-6338-45DF-AD93-A46E299E93DC}"/>
              </a:ext>
            </a:extLst>
          </p:cNvPr>
          <p:cNvSpPr/>
          <p:nvPr/>
        </p:nvSpPr>
        <p:spPr>
          <a:xfrm>
            <a:off x="1151964" y="5064815"/>
            <a:ext cx="8987117" cy="369332"/>
          </a:xfrm>
          <a:prstGeom prst="rect">
            <a:avLst/>
          </a:prstGeom>
        </p:spPr>
        <p:txBody>
          <a:bodyPr wrap="square">
            <a:spAutoFit/>
          </a:bodyPr>
          <a:lstStyle/>
          <a:p>
            <a:pPr algn="just"/>
            <a:r>
              <a:rPr lang="en-US" b="1" dirty="0">
                <a:latin typeface="Arial" panose="020B0604020202020204" pitchFamily="34" charset="0"/>
                <a:cs typeface="Arial" panose="020B0604020202020204" pitchFamily="34" charset="0"/>
              </a:rPr>
              <a:t>To prepare ourselves for the Second Coming of Jesus Christ, we must repent.</a:t>
            </a:r>
          </a:p>
        </p:txBody>
      </p:sp>
    </p:spTree>
    <p:extLst>
      <p:ext uri="{BB962C8B-B14F-4D97-AF65-F5344CB8AC3E}">
        <p14:creationId xmlns:p14="http://schemas.microsoft.com/office/powerpoint/2010/main" val="2245363695"/>
      </p:ext>
    </p:extLst>
  </p:cSld>
  <p:clrMapOvr>
    <a:masterClrMapping/>
  </p:clrMapOvr>
  <mc:AlternateContent xmlns:mc="http://schemas.openxmlformats.org/markup-compatibility/2006">
    <mc:Choice xmlns:p14="http://schemas.microsoft.com/office/powerpoint/2010/main" Requires="p14">
      <p:transition spd="slow" p14:dur="15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ubtitle 4">
            <a:extLst>
              <a:ext uri="{FF2B5EF4-FFF2-40B4-BE49-F238E27FC236}">
                <a16:creationId xmlns:a16="http://schemas.microsoft.com/office/drawing/2014/main" id="{2225C383-E7E7-44B0-A612-98F7C0C34AB5}"/>
              </a:ext>
            </a:extLst>
          </p:cNvPr>
          <p:cNvSpPr txBox="1">
            <a:spLocks/>
          </p:cNvSpPr>
          <p:nvPr/>
        </p:nvSpPr>
        <p:spPr>
          <a:xfrm>
            <a:off x="9490387" y="406205"/>
            <a:ext cx="1525276" cy="470481"/>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700"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50</a:t>
            </a:r>
          </a:p>
        </p:txBody>
      </p:sp>
      <p:sp>
        <p:nvSpPr>
          <p:cNvPr id="2" name="Rectangle 1">
            <a:extLst>
              <a:ext uri="{FF2B5EF4-FFF2-40B4-BE49-F238E27FC236}">
                <a16:creationId xmlns:a16="http://schemas.microsoft.com/office/drawing/2014/main" id="{171C8ADA-760E-4DE6-BC8C-CEEEE9D1B560}"/>
              </a:ext>
            </a:extLst>
          </p:cNvPr>
          <p:cNvSpPr/>
          <p:nvPr/>
        </p:nvSpPr>
        <p:spPr>
          <a:xfrm>
            <a:off x="1151965" y="3708371"/>
            <a:ext cx="9498106" cy="369332"/>
          </a:xfrm>
          <a:prstGeom prst="rect">
            <a:avLst/>
          </a:prstGeom>
        </p:spPr>
        <p:txBody>
          <a:bodyPr wrap="square">
            <a:spAutoFit/>
          </a:bodyPr>
          <a:lstStyle/>
          <a:p>
            <a:r>
              <a:rPr lang="en-US" sz="1750" b="1" dirty="0">
                <a:solidFill>
                  <a:srgbClr val="FFC000"/>
                </a:solidFill>
                <a:latin typeface="Arial" panose="020B0604020202020204" pitchFamily="34" charset="0"/>
                <a:cs typeface="Arial" panose="020B0604020202020204" pitchFamily="34" charset="0"/>
              </a:rPr>
              <a:t>What “voices” did you identify? Why do you think these different voices are needed?</a:t>
            </a:r>
          </a:p>
        </p:txBody>
      </p:sp>
      <p:sp>
        <p:nvSpPr>
          <p:cNvPr id="8" name="Rectangle 7">
            <a:extLst>
              <a:ext uri="{FF2B5EF4-FFF2-40B4-BE49-F238E27FC236}">
                <a16:creationId xmlns:a16="http://schemas.microsoft.com/office/drawing/2014/main" id="{CEFE497B-FCCD-41E3-ACD0-54C8AEC3876A}"/>
              </a:ext>
            </a:extLst>
          </p:cNvPr>
          <p:cNvSpPr/>
          <p:nvPr/>
        </p:nvSpPr>
        <p:spPr>
          <a:xfrm>
            <a:off x="1151965" y="894442"/>
            <a:ext cx="4270721" cy="400110"/>
          </a:xfrm>
          <a:prstGeom prst="rect">
            <a:avLst/>
          </a:prstGeom>
        </p:spPr>
        <p:txBody>
          <a:bodyPr wrap="none">
            <a:spAutoFit/>
          </a:bodyPr>
          <a:lstStyle/>
          <a:p>
            <a:r>
              <a:rPr lang="en-US" sz="2000" b="1" dirty="0">
                <a:solidFill>
                  <a:schemeClr val="tx1">
                    <a:lumMod val="95000"/>
                    <a:lumOff val="5000"/>
                  </a:schemeClr>
                </a:solidFill>
                <a:effectLst>
                  <a:outerShdw blurRad="38100" dist="38100" dir="2700000" algn="tl">
                    <a:srgbClr val="000000">
                      <a:alpha val="43137"/>
                    </a:srgbClr>
                  </a:outerShdw>
                </a:effectLst>
                <a:latin typeface="Microsoft PhagsPa" panose="020B0502040204020203" pitchFamily="34" charset="0"/>
                <a:cs typeface="MV Boli" panose="02000500030200090000" pitchFamily="2" charset="0"/>
              </a:rPr>
              <a:t>Doctrine and Covenants 43:25-27.</a:t>
            </a:r>
          </a:p>
        </p:txBody>
      </p:sp>
      <p:sp>
        <p:nvSpPr>
          <p:cNvPr id="6" name="Rectangle 5">
            <a:extLst>
              <a:ext uri="{FF2B5EF4-FFF2-40B4-BE49-F238E27FC236}">
                <a16:creationId xmlns:a16="http://schemas.microsoft.com/office/drawing/2014/main" id="{66A5DF27-9397-4BF4-984B-A52AB192F246}"/>
              </a:ext>
            </a:extLst>
          </p:cNvPr>
          <p:cNvSpPr/>
          <p:nvPr/>
        </p:nvSpPr>
        <p:spPr>
          <a:xfrm>
            <a:off x="1151965" y="1228187"/>
            <a:ext cx="9323294" cy="2062103"/>
          </a:xfrm>
          <a:prstGeom prst="rect">
            <a:avLst/>
          </a:prstGeom>
        </p:spPr>
        <p:txBody>
          <a:bodyPr wrap="square">
            <a:spAutoFit/>
          </a:bodyPr>
          <a:lstStyle/>
          <a:p>
            <a:pPr algn="just" fontAlgn="base"/>
            <a:r>
              <a:rPr lang="en-US" sz="1600" b="1" dirty="0">
                <a:latin typeface="Palatino"/>
              </a:rPr>
              <a:t>25 </a:t>
            </a:r>
            <a:r>
              <a:rPr lang="en-US" sz="1600" dirty="0">
                <a:latin typeface="Palatino"/>
              </a:rPr>
              <a:t>How oft have I called upon you by the mouth of my servants, and by the ministering of angels, and by mine own voice, and by the voice of thunderings, and by the voice of lightnings, and by the voice of tempests, and by the voice of earthquakes, and great hailstorms, and by the voice of famines and pestilences of every kind, and by the great sound of a trump, and by the voice of judgment, and by the voice of mercy all the day long, and by the voice of glory and honor and the riches of eternal life, and would have saved you with an everlasting salvation, but ye would not!</a:t>
            </a:r>
          </a:p>
          <a:p>
            <a:pPr algn="just" fontAlgn="base"/>
            <a:r>
              <a:rPr lang="en-US" sz="1600" b="1" dirty="0">
                <a:latin typeface="Palatino"/>
              </a:rPr>
              <a:t>26 </a:t>
            </a:r>
            <a:r>
              <a:rPr lang="en-US" sz="1600" dirty="0">
                <a:latin typeface="Palatino"/>
              </a:rPr>
              <a:t>Behold, the day has come, when the cup of the wrath of mine indignation is full.</a:t>
            </a:r>
          </a:p>
          <a:p>
            <a:pPr algn="just" fontAlgn="base"/>
            <a:r>
              <a:rPr lang="en-US" sz="1600" b="1" dirty="0">
                <a:latin typeface="Palatino"/>
              </a:rPr>
              <a:t>27 </a:t>
            </a:r>
            <a:r>
              <a:rPr lang="en-US" sz="1600" dirty="0">
                <a:latin typeface="Palatino"/>
              </a:rPr>
              <a:t>Behold, verily I say unto you, that these are the words of the Lord your God.</a:t>
            </a:r>
            <a:endParaRPr lang="en-US" sz="1600" b="0" i="0" dirty="0">
              <a:effectLst/>
              <a:latin typeface="Palatino"/>
            </a:endParaRPr>
          </a:p>
        </p:txBody>
      </p:sp>
    </p:spTree>
    <p:extLst>
      <p:ext uri="{BB962C8B-B14F-4D97-AF65-F5344CB8AC3E}">
        <p14:creationId xmlns:p14="http://schemas.microsoft.com/office/powerpoint/2010/main" val="32549407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ubtitle 4">
            <a:extLst>
              <a:ext uri="{FF2B5EF4-FFF2-40B4-BE49-F238E27FC236}">
                <a16:creationId xmlns:a16="http://schemas.microsoft.com/office/drawing/2014/main" id="{2225C383-E7E7-44B0-A612-98F7C0C34AB5}"/>
              </a:ext>
            </a:extLst>
          </p:cNvPr>
          <p:cNvSpPr txBox="1">
            <a:spLocks/>
          </p:cNvSpPr>
          <p:nvPr/>
        </p:nvSpPr>
        <p:spPr>
          <a:xfrm>
            <a:off x="9490387" y="420493"/>
            <a:ext cx="1582426" cy="470481"/>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700"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50</a:t>
            </a:r>
          </a:p>
        </p:txBody>
      </p:sp>
      <p:sp>
        <p:nvSpPr>
          <p:cNvPr id="3" name="Rectangle 2">
            <a:extLst>
              <a:ext uri="{FF2B5EF4-FFF2-40B4-BE49-F238E27FC236}">
                <a16:creationId xmlns:a16="http://schemas.microsoft.com/office/drawing/2014/main" id="{AFA7BFD0-FFEC-4B6E-A442-8C9B52589CD9}"/>
              </a:ext>
            </a:extLst>
          </p:cNvPr>
          <p:cNvSpPr/>
          <p:nvPr/>
        </p:nvSpPr>
        <p:spPr>
          <a:xfrm>
            <a:off x="1161738" y="3069522"/>
            <a:ext cx="6647974" cy="369332"/>
          </a:xfrm>
          <a:prstGeom prst="rect">
            <a:avLst/>
          </a:prstGeom>
        </p:spPr>
        <p:txBody>
          <a:bodyPr wrap="none">
            <a:spAutoFit/>
          </a:bodyPr>
          <a:lstStyle/>
          <a:p>
            <a:r>
              <a:rPr lang="en-US" b="1" dirty="0">
                <a:solidFill>
                  <a:srgbClr val="FFC000"/>
                </a:solidFill>
                <a:latin typeface="Arial" panose="020B0604020202020204" pitchFamily="34" charset="0"/>
                <a:cs typeface="Arial" panose="020B0604020202020204" pitchFamily="34" charset="0"/>
              </a:rPr>
              <a:t>What is the great event prophesied about in these verses? </a:t>
            </a:r>
          </a:p>
        </p:txBody>
      </p:sp>
      <p:sp>
        <p:nvSpPr>
          <p:cNvPr id="11" name="Rectangle 10">
            <a:extLst>
              <a:ext uri="{FF2B5EF4-FFF2-40B4-BE49-F238E27FC236}">
                <a16:creationId xmlns:a16="http://schemas.microsoft.com/office/drawing/2014/main" id="{DEACBFBE-914D-479B-9008-CB8C8AFC6768}"/>
              </a:ext>
            </a:extLst>
          </p:cNvPr>
          <p:cNvSpPr/>
          <p:nvPr/>
        </p:nvSpPr>
        <p:spPr>
          <a:xfrm>
            <a:off x="1161738" y="890974"/>
            <a:ext cx="4270721" cy="400110"/>
          </a:xfrm>
          <a:prstGeom prst="rect">
            <a:avLst/>
          </a:prstGeom>
        </p:spPr>
        <p:txBody>
          <a:bodyPr wrap="none">
            <a:spAutoFit/>
          </a:bodyPr>
          <a:lstStyle/>
          <a:p>
            <a:r>
              <a:rPr lang="en-US" sz="2000" b="1" dirty="0">
                <a:solidFill>
                  <a:schemeClr val="tx1">
                    <a:lumMod val="95000"/>
                    <a:lumOff val="5000"/>
                  </a:schemeClr>
                </a:solidFill>
                <a:effectLst>
                  <a:outerShdw blurRad="38100" dist="38100" dir="2700000" algn="tl">
                    <a:srgbClr val="000000">
                      <a:alpha val="43137"/>
                    </a:srgbClr>
                  </a:outerShdw>
                </a:effectLst>
                <a:latin typeface="Microsoft PhagsPa" panose="020B0502040204020203" pitchFamily="34" charset="0"/>
                <a:cs typeface="MV Boli" panose="02000500030200090000" pitchFamily="2" charset="0"/>
              </a:rPr>
              <a:t>Doctrine and Covenants 43:28-31.</a:t>
            </a:r>
          </a:p>
        </p:txBody>
      </p:sp>
      <p:sp>
        <p:nvSpPr>
          <p:cNvPr id="13" name="Rectangle 12">
            <a:extLst>
              <a:ext uri="{FF2B5EF4-FFF2-40B4-BE49-F238E27FC236}">
                <a16:creationId xmlns:a16="http://schemas.microsoft.com/office/drawing/2014/main" id="{D95B1FDA-6551-4627-A8B9-ED6499B70783}"/>
              </a:ext>
            </a:extLst>
          </p:cNvPr>
          <p:cNvSpPr/>
          <p:nvPr/>
        </p:nvSpPr>
        <p:spPr>
          <a:xfrm>
            <a:off x="1161738" y="1194981"/>
            <a:ext cx="9323294" cy="1815882"/>
          </a:xfrm>
          <a:prstGeom prst="rect">
            <a:avLst/>
          </a:prstGeom>
        </p:spPr>
        <p:txBody>
          <a:bodyPr wrap="square">
            <a:spAutoFit/>
          </a:bodyPr>
          <a:lstStyle/>
          <a:p>
            <a:pPr algn="just" fontAlgn="base"/>
            <a:r>
              <a:rPr lang="en-US" sz="1600" b="1" dirty="0">
                <a:latin typeface="Palatino"/>
              </a:rPr>
              <a:t>28 </a:t>
            </a:r>
            <a:r>
              <a:rPr lang="en-US" sz="1600" dirty="0">
                <a:latin typeface="Palatino"/>
              </a:rPr>
              <a:t>Wherefore, labor ye, labor ye in my vineyard for the last time—for the last time call upon the inhabitants of the earth.</a:t>
            </a:r>
          </a:p>
          <a:p>
            <a:pPr algn="just" fontAlgn="base"/>
            <a:r>
              <a:rPr lang="en-US" sz="1600" b="1" dirty="0">
                <a:latin typeface="Palatino"/>
              </a:rPr>
              <a:t>29 </a:t>
            </a:r>
            <a:r>
              <a:rPr lang="en-US" sz="1600" dirty="0">
                <a:latin typeface="Palatino"/>
              </a:rPr>
              <a:t>For in mine own due time will I come upon the earth in judgment, and my people shall be redeemed and shall reign with me on earth.</a:t>
            </a:r>
          </a:p>
          <a:p>
            <a:pPr algn="just" fontAlgn="base"/>
            <a:r>
              <a:rPr lang="en-US" sz="1600" b="1" dirty="0">
                <a:latin typeface="Palatino"/>
              </a:rPr>
              <a:t>30 </a:t>
            </a:r>
            <a:r>
              <a:rPr lang="en-US" sz="1600" dirty="0">
                <a:latin typeface="Palatino"/>
              </a:rPr>
              <a:t>For the great Millennium, of which I have spoken by the mouth of my servants, shall come.</a:t>
            </a:r>
          </a:p>
          <a:p>
            <a:pPr algn="just" fontAlgn="base"/>
            <a:r>
              <a:rPr lang="en-US" sz="1600" b="1" dirty="0">
                <a:latin typeface="Palatino"/>
              </a:rPr>
              <a:t>31 </a:t>
            </a:r>
            <a:r>
              <a:rPr lang="en-US" sz="1600" dirty="0">
                <a:latin typeface="Palatino"/>
              </a:rPr>
              <a:t>For Satan shall be bound, and when he is loosed again he shall only reign for a little season, and then cometh the end of the earth.</a:t>
            </a:r>
            <a:endParaRPr lang="en-US" sz="1600" b="0" i="0" dirty="0">
              <a:effectLst/>
              <a:latin typeface="Palatino"/>
            </a:endParaRPr>
          </a:p>
        </p:txBody>
      </p:sp>
      <p:sp>
        <p:nvSpPr>
          <p:cNvPr id="4" name="Rectangle 3">
            <a:extLst>
              <a:ext uri="{FF2B5EF4-FFF2-40B4-BE49-F238E27FC236}">
                <a16:creationId xmlns:a16="http://schemas.microsoft.com/office/drawing/2014/main" id="{FB0053A2-0AD4-450E-838F-81F32B92B060}"/>
              </a:ext>
            </a:extLst>
          </p:cNvPr>
          <p:cNvSpPr/>
          <p:nvPr/>
        </p:nvSpPr>
        <p:spPr>
          <a:xfrm>
            <a:off x="1161738" y="3376490"/>
            <a:ext cx="1928733"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The Millennium.</a:t>
            </a:r>
          </a:p>
        </p:txBody>
      </p:sp>
      <p:sp>
        <p:nvSpPr>
          <p:cNvPr id="5" name="Rectangle 4">
            <a:extLst>
              <a:ext uri="{FF2B5EF4-FFF2-40B4-BE49-F238E27FC236}">
                <a16:creationId xmlns:a16="http://schemas.microsoft.com/office/drawing/2014/main" id="{734CEC4D-C28E-4ECE-A065-ADF32BFB4091}"/>
              </a:ext>
            </a:extLst>
          </p:cNvPr>
          <p:cNvSpPr/>
          <p:nvPr/>
        </p:nvSpPr>
        <p:spPr>
          <a:xfrm>
            <a:off x="1161738" y="3825467"/>
            <a:ext cx="4673074" cy="369332"/>
          </a:xfrm>
          <a:prstGeom prst="rect">
            <a:avLst/>
          </a:prstGeom>
        </p:spPr>
        <p:txBody>
          <a:bodyPr wrap="none">
            <a:spAutoFit/>
          </a:bodyPr>
          <a:lstStyle/>
          <a:p>
            <a:r>
              <a:rPr lang="en-US" b="1" dirty="0">
                <a:solidFill>
                  <a:srgbClr val="FFC000"/>
                </a:solidFill>
                <a:latin typeface="Arial" panose="020B0604020202020204" pitchFamily="34" charset="0"/>
                <a:cs typeface="Arial" panose="020B0604020202020204" pitchFamily="34" charset="0"/>
              </a:rPr>
              <a:t>What will happen during the Millennium?</a:t>
            </a:r>
          </a:p>
        </p:txBody>
      </p:sp>
      <p:sp>
        <p:nvSpPr>
          <p:cNvPr id="7" name="Rectangle 6">
            <a:extLst>
              <a:ext uri="{FF2B5EF4-FFF2-40B4-BE49-F238E27FC236}">
                <a16:creationId xmlns:a16="http://schemas.microsoft.com/office/drawing/2014/main" id="{27163C7B-A2E8-4A65-99E1-1908601E9958}"/>
              </a:ext>
            </a:extLst>
          </p:cNvPr>
          <p:cNvSpPr/>
          <p:nvPr/>
        </p:nvSpPr>
        <p:spPr>
          <a:xfrm>
            <a:off x="1163778" y="4150670"/>
            <a:ext cx="9255250" cy="646331"/>
          </a:xfrm>
          <a:prstGeom prst="rect">
            <a:avLst/>
          </a:prstGeom>
        </p:spPr>
        <p:txBody>
          <a:bodyPr wrap="square">
            <a:spAutoFit/>
          </a:bodyPr>
          <a:lstStyle/>
          <a:p>
            <a:pPr algn="just"/>
            <a:r>
              <a:rPr lang="en-US" b="1" dirty="0">
                <a:solidFill>
                  <a:schemeClr val="tx1">
                    <a:lumMod val="95000"/>
                    <a:lumOff val="5000"/>
                  </a:schemeClr>
                </a:solidFill>
                <a:latin typeface="Arial" panose="020B0604020202020204" pitchFamily="34" charset="0"/>
                <a:cs typeface="Arial" panose="020B0604020202020204" pitchFamily="34" charset="0"/>
              </a:rPr>
              <a:t>During the Millennium, Satan will be bound and Jesus Christ will reign with His people on the earth.</a:t>
            </a:r>
          </a:p>
        </p:txBody>
      </p:sp>
      <p:sp>
        <p:nvSpPr>
          <p:cNvPr id="14" name="Rectangle 13">
            <a:extLst>
              <a:ext uri="{FF2B5EF4-FFF2-40B4-BE49-F238E27FC236}">
                <a16:creationId xmlns:a16="http://schemas.microsoft.com/office/drawing/2014/main" id="{3F6EEFCB-571C-4DD3-95F1-8EED10BE941E}"/>
              </a:ext>
            </a:extLst>
          </p:cNvPr>
          <p:cNvSpPr/>
          <p:nvPr/>
        </p:nvSpPr>
        <p:spPr>
          <a:xfrm>
            <a:off x="1175185" y="5266246"/>
            <a:ext cx="9255250" cy="830997"/>
          </a:xfrm>
          <a:prstGeom prst="rect">
            <a:avLst/>
          </a:prstGeom>
        </p:spPr>
        <p:txBody>
          <a:bodyPr wrap="square">
            <a:spAutoFit/>
          </a:bodyPr>
          <a:lstStyle/>
          <a:p>
            <a:pPr algn="just"/>
            <a:r>
              <a:rPr lang="en-US" sz="1600" dirty="0">
                <a:solidFill>
                  <a:schemeClr val="tx1">
                    <a:lumMod val="95000"/>
                    <a:lumOff val="5000"/>
                  </a:schemeClr>
                </a:solidFill>
                <a:latin typeface="Palatino"/>
              </a:rPr>
              <a:t>And because of the righteousness of his people, Satan has no power; wherefore, he cannot be loosed for the space of many years; for he hath no power over the hearts of the people, for they dwell in righteousness, and the Holy One of Israel reigneth.</a:t>
            </a:r>
            <a:endParaRPr lang="en-US" sz="1600" dirty="0">
              <a:solidFill>
                <a:schemeClr val="tx1">
                  <a:lumMod val="95000"/>
                  <a:lumOff val="5000"/>
                </a:schemeClr>
              </a:solidFill>
            </a:endParaRPr>
          </a:p>
        </p:txBody>
      </p:sp>
      <p:sp>
        <p:nvSpPr>
          <p:cNvPr id="16" name="Rectangle 15">
            <a:extLst>
              <a:ext uri="{FF2B5EF4-FFF2-40B4-BE49-F238E27FC236}">
                <a16:creationId xmlns:a16="http://schemas.microsoft.com/office/drawing/2014/main" id="{96845C67-AF2A-46DD-982A-66528EBC8728}"/>
              </a:ext>
            </a:extLst>
          </p:cNvPr>
          <p:cNvSpPr/>
          <p:nvPr/>
        </p:nvSpPr>
        <p:spPr>
          <a:xfrm>
            <a:off x="1161738" y="4952592"/>
            <a:ext cx="1773242" cy="384721"/>
          </a:xfrm>
          <a:prstGeom prst="rect">
            <a:avLst/>
          </a:prstGeom>
        </p:spPr>
        <p:txBody>
          <a:bodyPr wrap="none">
            <a:spAutoFit/>
          </a:bodyPr>
          <a:lstStyle/>
          <a:p>
            <a:r>
              <a:rPr lang="en-US" sz="1900" b="1" dirty="0">
                <a:solidFill>
                  <a:schemeClr val="tx1">
                    <a:lumMod val="95000"/>
                    <a:lumOff val="5000"/>
                  </a:schemeClr>
                </a:solidFill>
                <a:effectLst>
                  <a:outerShdw blurRad="38100" dist="38100" dir="2700000" algn="tl">
                    <a:srgbClr val="000000">
                      <a:alpha val="43137"/>
                    </a:srgbClr>
                  </a:outerShdw>
                </a:effectLst>
                <a:latin typeface="Microsoft PhagsPa" panose="020B0502040204020203" pitchFamily="34" charset="0"/>
                <a:cs typeface="MV Boli" panose="02000500030200090000" pitchFamily="2" charset="0"/>
              </a:rPr>
              <a:t>1 Nephi 22:26</a:t>
            </a:r>
          </a:p>
        </p:txBody>
      </p:sp>
    </p:spTree>
    <p:extLst>
      <p:ext uri="{BB962C8B-B14F-4D97-AF65-F5344CB8AC3E}">
        <p14:creationId xmlns:p14="http://schemas.microsoft.com/office/powerpoint/2010/main" val="20060332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1000"/>
                                        <p:tgtEl>
                                          <p:spTgt spid="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down)">
                                      <p:cBhvr>
                                        <p:cTn id="22" dur="125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plus(in)">
                                      <p:cBhvr>
                                        <p:cTn id="34" dur="2000"/>
                                        <p:tgtEl>
                                          <p:spTgt spid="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3" grpId="0"/>
      <p:bldP spid="5" grpId="0"/>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ubtitle 4">
            <a:extLst>
              <a:ext uri="{FF2B5EF4-FFF2-40B4-BE49-F238E27FC236}">
                <a16:creationId xmlns:a16="http://schemas.microsoft.com/office/drawing/2014/main" id="{2225C383-E7E7-44B0-A612-98F7C0C34AB5}"/>
              </a:ext>
            </a:extLst>
          </p:cNvPr>
          <p:cNvSpPr txBox="1">
            <a:spLocks/>
          </p:cNvSpPr>
          <p:nvPr/>
        </p:nvSpPr>
        <p:spPr>
          <a:xfrm>
            <a:off x="9490387" y="420493"/>
            <a:ext cx="1582426" cy="470481"/>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700"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50</a:t>
            </a:r>
          </a:p>
        </p:txBody>
      </p:sp>
      <p:sp>
        <p:nvSpPr>
          <p:cNvPr id="2" name="Rectangle 1">
            <a:extLst>
              <a:ext uri="{FF2B5EF4-FFF2-40B4-BE49-F238E27FC236}">
                <a16:creationId xmlns:a16="http://schemas.microsoft.com/office/drawing/2014/main" id="{E45F0AC1-EDA6-4072-86D1-6076F00CD6D4}"/>
              </a:ext>
            </a:extLst>
          </p:cNvPr>
          <p:cNvSpPr/>
          <p:nvPr/>
        </p:nvSpPr>
        <p:spPr>
          <a:xfrm>
            <a:off x="3737112" y="1219200"/>
            <a:ext cx="5102087" cy="20617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BE40F2FB-4ACB-4618-9BE9-4CB051030415}"/>
              </a:ext>
            </a:extLst>
          </p:cNvPr>
          <p:cNvSpPr txBox="1"/>
          <p:nvPr/>
        </p:nvSpPr>
        <p:spPr>
          <a:xfrm>
            <a:off x="5141843" y="1218866"/>
            <a:ext cx="3697357" cy="2062103"/>
          </a:xfrm>
          <a:prstGeom prst="rect">
            <a:avLst/>
          </a:prstGeom>
          <a:noFill/>
        </p:spPr>
        <p:txBody>
          <a:bodyPr wrap="square" rtlCol="0">
            <a:spAutoFit/>
          </a:bodyPr>
          <a:lstStyle/>
          <a:p>
            <a:pPr algn="just"/>
            <a:r>
              <a:rPr lang="en-US" sz="1600" dirty="0">
                <a:solidFill>
                  <a:schemeClr val="tx1">
                    <a:lumMod val="95000"/>
                    <a:lumOff val="5000"/>
                  </a:schemeClr>
                </a:solidFill>
              </a:rPr>
              <a:t>“We talk about Satan being bound. Satan will be bound by the power of God; but he will be bound also by the determination of the people of God not to listen to him, not to be governed by him” (Gospel Truth: Discourses and Writings of President George Q. Cannon, comp. Jerreld L. Newquist, 2 vols. [1957–74],1:86).</a:t>
            </a:r>
          </a:p>
        </p:txBody>
      </p:sp>
      <p:pic>
        <p:nvPicPr>
          <p:cNvPr id="1026" name="Picture 2" descr="Resultado de imagen para george q cannon">
            <a:extLst>
              <a:ext uri="{FF2B5EF4-FFF2-40B4-BE49-F238E27FC236}">
                <a16:creationId xmlns:a16="http://schemas.microsoft.com/office/drawing/2014/main" id="{3E323C83-73AA-4D38-AB95-D5C9CA5F2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280" y="1320767"/>
            <a:ext cx="1241563" cy="155940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E582D86-D05B-4C2D-A5D2-6B2F09D52315}"/>
              </a:ext>
            </a:extLst>
          </p:cNvPr>
          <p:cNvSpPr txBox="1"/>
          <p:nvPr/>
        </p:nvSpPr>
        <p:spPr>
          <a:xfrm>
            <a:off x="3900280" y="2880170"/>
            <a:ext cx="1205779" cy="400110"/>
          </a:xfrm>
          <a:prstGeom prst="rect">
            <a:avLst/>
          </a:prstGeom>
          <a:noFill/>
        </p:spPr>
        <p:txBody>
          <a:bodyPr wrap="none" rtlCol="0">
            <a:spAutoFit/>
          </a:bodyPr>
          <a:lstStyle/>
          <a:p>
            <a:pPr algn="ctr"/>
            <a:r>
              <a:rPr lang="en-US" sz="1000" b="1" dirty="0">
                <a:solidFill>
                  <a:schemeClr val="tx1">
                    <a:lumMod val="95000"/>
                    <a:lumOff val="5000"/>
                  </a:schemeClr>
                </a:solidFill>
              </a:rPr>
              <a:t>President</a:t>
            </a:r>
          </a:p>
          <a:p>
            <a:pPr algn="ctr"/>
            <a:r>
              <a:rPr lang="en-US" sz="1000" b="1" dirty="0">
                <a:solidFill>
                  <a:schemeClr val="tx1">
                    <a:lumMod val="95000"/>
                    <a:lumOff val="5000"/>
                  </a:schemeClr>
                </a:solidFill>
              </a:rPr>
              <a:t>George Q. Cannon</a:t>
            </a:r>
          </a:p>
        </p:txBody>
      </p:sp>
      <p:sp>
        <p:nvSpPr>
          <p:cNvPr id="9" name="Rectangle 8">
            <a:extLst>
              <a:ext uri="{FF2B5EF4-FFF2-40B4-BE49-F238E27FC236}">
                <a16:creationId xmlns:a16="http://schemas.microsoft.com/office/drawing/2014/main" id="{38671B3A-A81F-4104-AA52-D6656A7C8485}"/>
              </a:ext>
            </a:extLst>
          </p:cNvPr>
          <p:cNvSpPr/>
          <p:nvPr/>
        </p:nvSpPr>
        <p:spPr>
          <a:xfrm>
            <a:off x="1113182" y="3795421"/>
            <a:ext cx="9011478" cy="646331"/>
          </a:xfrm>
          <a:prstGeom prst="rect">
            <a:avLst/>
          </a:prstGeom>
        </p:spPr>
        <p:txBody>
          <a:bodyPr wrap="square">
            <a:spAutoFit/>
          </a:bodyPr>
          <a:lstStyle/>
          <a:p>
            <a:pPr algn="just"/>
            <a:r>
              <a:rPr lang="en-US" b="1" dirty="0">
                <a:solidFill>
                  <a:srgbClr val="FFC000"/>
                </a:solidFill>
                <a:latin typeface="Arial" panose="020B0604020202020204" pitchFamily="34" charset="0"/>
                <a:cs typeface="Arial" panose="020B0604020202020204" pitchFamily="34" charset="0"/>
              </a:rPr>
              <a:t>How can we prepare now to be counted among the righteous when the Savior comes again?</a:t>
            </a:r>
          </a:p>
        </p:txBody>
      </p:sp>
    </p:spTree>
    <p:extLst>
      <p:ext uri="{BB962C8B-B14F-4D97-AF65-F5344CB8AC3E}">
        <p14:creationId xmlns:p14="http://schemas.microsoft.com/office/powerpoint/2010/main" val="246349079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ubtitle 4">
            <a:extLst>
              <a:ext uri="{FF2B5EF4-FFF2-40B4-BE49-F238E27FC236}">
                <a16:creationId xmlns:a16="http://schemas.microsoft.com/office/drawing/2014/main" id="{2225C383-E7E7-44B0-A612-98F7C0C34AB5}"/>
              </a:ext>
            </a:extLst>
          </p:cNvPr>
          <p:cNvSpPr txBox="1">
            <a:spLocks/>
          </p:cNvSpPr>
          <p:nvPr/>
        </p:nvSpPr>
        <p:spPr>
          <a:xfrm>
            <a:off x="9490387" y="420493"/>
            <a:ext cx="1582426" cy="470481"/>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700"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50</a:t>
            </a:r>
          </a:p>
        </p:txBody>
      </p:sp>
      <p:sp>
        <p:nvSpPr>
          <p:cNvPr id="2" name="Rectangle 1">
            <a:extLst>
              <a:ext uri="{FF2B5EF4-FFF2-40B4-BE49-F238E27FC236}">
                <a16:creationId xmlns:a16="http://schemas.microsoft.com/office/drawing/2014/main" id="{5A575099-FE16-4697-945F-0F4E0008A652}"/>
              </a:ext>
            </a:extLst>
          </p:cNvPr>
          <p:cNvSpPr/>
          <p:nvPr/>
        </p:nvSpPr>
        <p:spPr>
          <a:xfrm>
            <a:off x="3012463" y="2828835"/>
            <a:ext cx="6167073" cy="1200329"/>
          </a:xfrm>
          <a:prstGeom prst="rect">
            <a:avLst/>
          </a:prstGeom>
        </p:spPr>
        <p:txBody>
          <a:bodyPr wrap="none">
            <a:spAutoFit/>
          </a:bodyPr>
          <a:lstStyle/>
          <a:p>
            <a:pPr algn="ctr"/>
            <a:r>
              <a:rPr lang="en-US" sz="3600" dirty="0">
                <a:latin typeface="Bahnschrift SemiLight SemiConde" panose="020B0502040204020203" pitchFamily="34" charset="0"/>
              </a:rPr>
              <a:t>“The Lord commands His servants</a:t>
            </a:r>
          </a:p>
          <a:p>
            <a:pPr algn="ctr"/>
            <a:r>
              <a:rPr lang="en-US" sz="3600" dirty="0">
                <a:latin typeface="Bahnschrift SemiLight SemiConde" panose="020B0502040204020203" pitchFamily="34" charset="0"/>
              </a:rPr>
              <a:t>to assemble together”</a:t>
            </a:r>
          </a:p>
        </p:txBody>
      </p:sp>
      <p:sp>
        <p:nvSpPr>
          <p:cNvPr id="4" name="Rectangle 3">
            <a:extLst>
              <a:ext uri="{FF2B5EF4-FFF2-40B4-BE49-F238E27FC236}">
                <a16:creationId xmlns:a16="http://schemas.microsoft.com/office/drawing/2014/main" id="{7EB73CD6-FE9D-44D6-9EA1-C6C3C96B6B70}"/>
              </a:ext>
            </a:extLst>
          </p:cNvPr>
          <p:cNvSpPr/>
          <p:nvPr/>
        </p:nvSpPr>
        <p:spPr>
          <a:xfrm>
            <a:off x="1318651" y="706308"/>
            <a:ext cx="3836307" cy="430887"/>
          </a:xfrm>
          <a:prstGeom prst="rect">
            <a:avLst/>
          </a:prstGeom>
        </p:spPr>
        <p:txBody>
          <a:bodyPr wrap="none">
            <a:spAutoFit/>
          </a:bodyPr>
          <a:lstStyle/>
          <a:p>
            <a:r>
              <a:rPr lang="en-US" sz="2200" b="1" dirty="0">
                <a:solidFill>
                  <a:schemeClr val="tx1">
                    <a:lumMod val="95000"/>
                    <a:lumOff val="5000"/>
                  </a:schemeClr>
                </a:solidFill>
                <a:effectLst>
                  <a:outerShdw blurRad="38100" dist="38100" dir="2700000" algn="tl">
                    <a:srgbClr val="000000">
                      <a:alpha val="43137"/>
                    </a:srgbClr>
                  </a:outerShdw>
                </a:effectLst>
                <a:latin typeface="Microsoft PhagsPa" panose="020B0502040204020203" pitchFamily="34" charset="0"/>
                <a:cs typeface="MV Boli" panose="02000500030200090000" pitchFamily="2" charset="0"/>
              </a:rPr>
              <a:t>Doctrine and Covenants 44.</a:t>
            </a:r>
          </a:p>
        </p:txBody>
      </p:sp>
    </p:spTree>
    <p:extLst>
      <p:ext uri="{BB962C8B-B14F-4D97-AF65-F5344CB8AC3E}">
        <p14:creationId xmlns:p14="http://schemas.microsoft.com/office/powerpoint/2010/main" val="11255235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50</a:t>
            </a:r>
          </a:p>
        </p:txBody>
      </p:sp>
      <p:sp>
        <p:nvSpPr>
          <p:cNvPr id="3" name="Rectangle 2">
            <a:extLst>
              <a:ext uri="{FF2B5EF4-FFF2-40B4-BE49-F238E27FC236}">
                <a16:creationId xmlns:a16="http://schemas.microsoft.com/office/drawing/2014/main" id="{A45A8041-F84B-4507-A449-C607E8B54304}"/>
              </a:ext>
            </a:extLst>
          </p:cNvPr>
          <p:cNvSpPr/>
          <p:nvPr/>
        </p:nvSpPr>
        <p:spPr>
          <a:xfrm>
            <a:off x="3680916" y="2674947"/>
            <a:ext cx="4830168" cy="1508105"/>
          </a:xfrm>
          <a:prstGeom prst="rect">
            <a:avLst/>
          </a:prstGeom>
        </p:spPr>
        <p:txBody>
          <a:bodyPr wrap="none">
            <a:spAutoFit/>
          </a:bodyPr>
          <a:lstStyle/>
          <a:p>
            <a:r>
              <a:rPr lang="en-US" sz="4600" b="1" dirty="0">
                <a:solidFill>
                  <a:schemeClr val="tx1">
                    <a:lumMod val="95000"/>
                    <a:lumOff val="5000"/>
                  </a:schemeClr>
                </a:solidFill>
                <a:effectLst>
                  <a:outerShdw blurRad="38100" dist="38100" dir="2700000" algn="tl">
                    <a:srgbClr val="000000">
                      <a:alpha val="43137"/>
                    </a:srgbClr>
                  </a:outerShdw>
                </a:effectLst>
                <a:latin typeface="Bahnschrift Condensed" panose="020B0502040204020203" pitchFamily="34" charset="0"/>
              </a:rPr>
              <a:t>Doctrine and Covenants </a:t>
            </a:r>
          </a:p>
          <a:p>
            <a:pPr algn="ctr"/>
            <a:r>
              <a:rPr lang="en-US" sz="4600" b="1" dirty="0">
                <a:solidFill>
                  <a:schemeClr val="tx1">
                    <a:lumMod val="95000"/>
                    <a:lumOff val="5000"/>
                  </a:schemeClr>
                </a:solidFill>
                <a:effectLst>
                  <a:outerShdw blurRad="38100" dist="38100" dir="2700000" algn="tl">
                    <a:srgbClr val="000000">
                      <a:alpha val="43137"/>
                    </a:srgbClr>
                  </a:outerShdw>
                </a:effectLst>
                <a:latin typeface="Bahnschrift Condensed" panose="020B0502040204020203" pitchFamily="34" charset="0"/>
              </a:rPr>
              <a:t>43-44</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19B990A-9578-4F23-8C4D-0E29A01300F4}"/>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50</a:t>
            </a:r>
          </a:p>
        </p:txBody>
      </p:sp>
      <p:sp>
        <p:nvSpPr>
          <p:cNvPr id="6" name="Rectangle 5">
            <a:extLst>
              <a:ext uri="{FF2B5EF4-FFF2-40B4-BE49-F238E27FC236}">
                <a16:creationId xmlns:a16="http://schemas.microsoft.com/office/drawing/2014/main" id="{48745948-28C7-4F0F-8F07-D6A058336F3E}"/>
              </a:ext>
            </a:extLst>
          </p:cNvPr>
          <p:cNvSpPr/>
          <p:nvPr/>
        </p:nvSpPr>
        <p:spPr>
          <a:xfrm>
            <a:off x="1318651" y="706308"/>
            <a:ext cx="4365298" cy="430887"/>
          </a:xfrm>
          <a:prstGeom prst="rect">
            <a:avLst/>
          </a:prstGeom>
        </p:spPr>
        <p:txBody>
          <a:bodyPr wrap="none">
            <a:spAutoFit/>
          </a:bodyPr>
          <a:lstStyle/>
          <a:p>
            <a:r>
              <a:rPr lang="en-US" sz="2200" b="1" dirty="0">
                <a:solidFill>
                  <a:schemeClr val="tx1">
                    <a:lumMod val="95000"/>
                    <a:lumOff val="5000"/>
                  </a:schemeClr>
                </a:solidFill>
                <a:effectLst>
                  <a:outerShdw blurRad="38100" dist="38100" dir="2700000" algn="tl">
                    <a:srgbClr val="000000">
                      <a:alpha val="43137"/>
                    </a:srgbClr>
                  </a:outerShdw>
                </a:effectLst>
                <a:latin typeface="Microsoft PhagsPa" panose="020B0502040204020203" pitchFamily="34" charset="0"/>
                <a:cs typeface="MV Boli" panose="02000500030200090000" pitchFamily="2" charset="0"/>
              </a:rPr>
              <a:t>Doctrine and Covenants 43:1-7.</a:t>
            </a:r>
          </a:p>
        </p:txBody>
      </p:sp>
      <p:sp>
        <p:nvSpPr>
          <p:cNvPr id="2" name="Rectangle 1">
            <a:extLst>
              <a:ext uri="{FF2B5EF4-FFF2-40B4-BE49-F238E27FC236}">
                <a16:creationId xmlns:a16="http://schemas.microsoft.com/office/drawing/2014/main" id="{0FAC1E7C-F3BA-4353-B516-024D8F9CA815}"/>
              </a:ext>
            </a:extLst>
          </p:cNvPr>
          <p:cNvSpPr/>
          <p:nvPr/>
        </p:nvSpPr>
        <p:spPr>
          <a:xfrm>
            <a:off x="1086375" y="2828835"/>
            <a:ext cx="10124887" cy="1200329"/>
          </a:xfrm>
          <a:prstGeom prst="rect">
            <a:avLst/>
          </a:prstGeom>
        </p:spPr>
        <p:txBody>
          <a:bodyPr wrap="none">
            <a:spAutoFit/>
          </a:bodyPr>
          <a:lstStyle/>
          <a:p>
            <a:pPr algn="ctr"/>
            <a:r>
              <a:rPr lang="en-US" sz="3600" dirty="0">
                <a:solidFill>
                  <a:schemeClr val="tx1">
                    <a:lumMod val="95000"/>
                    <a:lumOff val="5000"/>
                  </a:schemeClr>
                </a:solidFill>
                <a:latin typeface="Bahnschrift SemiLight SemiConde" panose="020B0502040204020203" pitchFamily="34" charset="0"/>
              </a:rPr>
              <a:t>“The Lord declares that revelations and commandments </a:t>
            </a:r>
          </a:p>
          <a:p>
            <a:pPr algn="ctr"/>
            <a:r>
              <a:rPr lang="en-US" sz="3600" dirty="0">
                <a:solidFill>
                  <a:schemeClr val="tx1">
                    <a:lumMod val="95000"/>
                    <a:lumOff val="5000"/>
                  </a:schemeClr>
                </a:solidFill>
                <a:latin typeface="Bahnschrift SemiLight SemiConde" panose="020B0502040204020203" pitchFamily="34" charset="0"/>
              </a:rPr>
              <a:t>come only through His appointed prophet”</a:t>
            </a:r>
          </a:p>
        </p:txBody>
      </p:sp>
    </p:spTree>
    <p:extLst>
      <p:ext uri="{BB962C8B-B14F-4D97-AF65-F5344CB8AC3E}">
        <p14:creationId xmlns:p14="http://schemas.microsoft.com/office/powerpoint/2010/main" val="224522743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F8A4294C-D097-49A0-B483-53A61B0259D2}"/>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50</a:t>
            </a:r>
          </a:p>
        </p:txBody>
      </p:sp>
      <p:sp>
        <p:nvSpPr>
          <p:cNvPr id="2" name="Rectangle 1">
            <a:extLst>
              <a:ext uri="{FF2B5EF4-FFF2-40B4-BE49-F238E27FC236}">
                <a16:creationId xmlns:a16="http://schemas.microsoft.com/office/drawing/2014/main" id="{E65A51C9-8A2E-4360-AEED-A9AEB86B1495}"/>
              </a:ext>
            </a:extLst>
          </p:cNvPr>
          <p:cNvSpPr/>
          <p:nvPr/>
        </p:nvSpPr>
        <p:spPr>
          <a:xfrm>
            <a:off x="1134793" y="890974"/>
            <a:ext cx="9080770" cy="369332"/>
          </a:xfrm>
          <a:prstGeom prst="rect">
            <a:avLst/>
          </a:prstGeom>
        </p:spPr>
        <p:txBody>
          <a:bodyPr wrap="square">
            <a:spAutoFit/>
          </a:bodyPr>
          <a:lstStyle/>
          <a:p>
            <a:r>
              <a:rPr lang="en-US" b="1" dirty="0">
                <a:solidFill>
                  <a:srgbClr val="FFC000"/>
                </a:solidFill>
                <a:latin typeface="Arial" panose="020B0604020202020204" pitchFamily="34" charset="0"/>
                <a:cs typeface="Arial" panose="020B0604020202020204" pitchFamily="34" charset="0"/>
              </a:rPr>
              <a:t>Why is it difficult to follow two different leaders and songs at the same time?</a:t>
            </a:r>
          </a:p>
        </p:txBody>
      </p:sp>
      <p:sp>
        <p:nvSpPr>
          <p:cNvPr id="4" name="Rectangle 3">
            <a:extLst>
              <a:ext uri="{FF2B5EF4-FFF2-40B4-BE49-F238E27FC236}">
                <a16:creationId xmlns:a16="http://schemas.microsoft.com/office/drawing/2014/main" id="{0A612A23-188D-4C1A-9C17-0254293E87D4}"/>
              </a:ext>
            </a:extLst>
          </p:cNvPr>
          <p:cNvSpPr/>
          <p:nvPr/>
        </p:nvSpPr>
        <p:spPr>
          <a:xfrm>
            <a:off x="1134793" y="1885585"/>
            <a:ext cx="9366520" cy="2554545"/>
          </a:xfrm>
          <a:prstGeom prst="rect">
            <a:avLst/>
          </a:prstGeom>
        </p:spPr>
        <p:txBody>
          <a:bodyPr wrap="square">
            <a:spAutoFit/>
          </a:bodyPr>
          <a:lstStyle/>
          <a:p>
            <a:pPr algn="just" fontAlgn="base"/>
            <a:r>
              <a:rPr lang="en-US" sz="1600" b="1" dirty="0">
                <a:latin typeface="Palatino"/>
              </a:rPr>
              <a:t>1 </a:t>
            </a:r>
            <a:r>
              <a:rPr lang="en-US" sz="1600" dirty="0">
                <a:latin typeface="Palatino"/>
              </a:rPr>
              <a:t>O hearken, ye elders of my church, and give ear to the words which I shall speak unto you.</a:t>
            </a:r>
          </a:p>
          <a:p>
            <a:pPr algn="just" fontAlgn="base"/>
            <a:r>
              <a:rPr lang="en-US" sz="1600" b="1" dirty="0">
                <a:latin typeface="Palatino"/>
              </a:rPr>
              <a:t>2 </a:t>
            </a:r>
            <a:r>
              <a:rPr lang="en-US" sz="1600" dirty="0">
                <a:latin typeface="Palatino"/>
              </a:rPr>
              <a:t>For behold, verily, verily, I say unto you, that ye have received a commandment for a law unto my church, through him whom I have appointed unto you to receive commandments and revelations from my hand.</a:t>
            </a:r>
          </a:p>
          <a:p>
            <a:pPr algn="just" fontAlgn="base"/>
            <a:r>
              <a:rPr lang="en-US" sz="1600" b="1" dirty="0">
                <a:latin typeface="Palatino"/>
              </a:rPr>
              <a:t>3 </a:t>
            </a:r>
            <a:r>
              <a:rPr lang="en-US" sz="1600" dirty="0">
                <a:latin typeface="Palatino"/>
              </a:rPr>
              <a:t>And this ye shall know assuredly—that there is none other appointed unto you to receive commandments and revelations until he be taken, if he abide in me.</a:t>
            </a:r>
          </a:p>
          <a:p>
            <a:pPr algn="just" fontAlgn="base"/>
            <a:r>
              <a:rPr lang="en-US" sz="1600" b="1" dirty="0">
                <a:latin typeface="Palatino"/>
              </a:rPr>
              <a:t>4 </a:t>
            </a:r>
            <a:r>
              <a:rPr lang="en-US" sz="1600" dirty="0">
                <a:latin typeface="Palatino"/>
              </a:rPr>
              <a:t>But verily, verily, I say unto you, that none else shall be appointed unto this gift except it be through him; for if it be taken from him he shall not have power except to appoint another in his stead.</a:t>
            </a:r>
          </a:p>
          <a:p>
            <a:pPr algn="just" fontAlgn="base"/>
            <a:r>
              <a:rPr lang="en-US" sz="1600" b="1" dirty="0">
                <a:latin typeface="Palatino"/>
              </a:rPr>
              <a:t>5 </a:t>
            </a:r>
            <a:r>
              <a:rPr lang="en-US" sz="1600" dirty="0">
                <a:latin typeface="Palatino"/>
              </a:rPr>
              <a:t>And this shall be a law unto you, that ye receive not the teachings of any that shall come before you as revelations or commandments.</a:t>
            </a:r>
            <a:endParaRPr lang="en-US" sz="1600" b="0" i="0" dirty="0">
              <a:effectLst/>
              <a:latin typeface="Palatino"/>
            </a:endParaRPr>
          </a:p>
        </p:txBody>
      </p:sp>
      <p:sp>
        <p:nvSpPr>
          <p:cNvPr id="8" name="Rectangle 7">
            <a:extLst>
              <a:ext uri="{FF2B5EF4-FFF2-40B4-BE49-F238E27FC236}">
                <a16:creationId xmlns:a16="http://schemas.microsoft.com/office/drawing/2014/main" id="{0FFF24CB-2DDC-438E-9A6A-D2681AF271C3}"/>
              </a:ext>
            </a:extLst>
          </p:cNvPr>
          <p:cNvSpPr/>
          <p:nvPr/>
        </p:nvSpPr>
        <p:spPr>
          <a:xfrm>
            <a:off x="1134793" y="1457518"/>
            <a:ext cx="4350871" cy="430887"/>
          </a:xfrm>
          <a:prstGeom prst="rect">
            <a:avLst/>
          </a:prstGeom>
        </p:spPr>
        <p:txBody>
          <a:bodyPr wrap="none">
            <a:spAutoFit/>
          </a:bodyPr>
          <a:lstStyle/>
          <a:p>
            <a:r>
              <a:rPr lang="en-US" sz="2200" b="1" dirty="0">
                <a:solidFill>
                  <a:schemeClr val="tx1">
                    <a:lumMod val="95000"/>
                    <a:lumOff val="5000"/>
                  </a:schemeClr>
                </a:solidFill>
                <a:effectLst>
                  <a:outerShdw blurRad="38100" dist="38100" dir="2700000" algn="tl">
                    <a:srgbClr val="000000">
                      <a:alpha val="43137"/>
                    </a:srgbClr>
                  </a:outerShdw>
                </a:effectLst>
                <a:latin typeface="Microsoft PhagsPa" panose="020B0502040204020203" pitchFamily="34" charset="0"/>
                <a:cs typeface="MV Boli" panose="02000500030200090000" pitchFamily="2" charset="0"/>
              </a:rPr>
              <a:t>Doctrine and Covenants 43:1-5.</a:t>
            </a:r>
          </a:p>
        </p:txBody>
      </p:sp>
      <p:sp>
        <p:nvSpPr>
          <p:cNvPr id="5" name="Rectangle 4">
            <a:extLst>
              <a:ext uri="{FF2B5EF4-FFF2-40B4-BE49-F238E27FC236}">
                <a16:creationId xmlns:a16="http://schemas.microsoft.com/office/drawing/2014/main" id="{C5CC4887-1A6A-42D0-8662-480DFE340301}"/>
              </a:ext>
            </a:extLst>
          </p:cNvPr>
          <p:cNvSpPr/>
          <p:nvPr/>
        </p:nvSpPr>
        <p:spPr>
          <a:xfrm>
            <a:off x="1134792" y="4419078"/>
            <a:ext cx="9366519" cy="646331"/>
          </a:xfrm>
          <a:prstGeom prst="rect">
            <a:avLst/>
          </a:prstGeom>
        </p:spPr>
        <p:txBody>
          <a:bodyPr wrap="square">
            <a:spAutoFit/>
          </a:bodyPr>
          <a:lstStyle/>
          <a:p>
            <a:pPr algn="just"/>
            <a:r>
              <a:rPr lang="en-US" b="1" dirty="0">
                <a:solidFill>
                  <a:srgbClr val="FFC000"/>
                </a:solidFill>
                <a:latin typeface="Arial" panose="020B0604020202020204" pitchFamily="34" charset="0"/>
                <a:cs typeface="Arial" panose="020B0604020202020204" pitchFamily="34" charset="0"/>
              </a:rPr>
              <a:t>Who was appointed at that time to receive commandments and revelations for the entire Church? </a:t>
            </a:r>
          </a:p>
        </p:txBody>
      </p:sp>
      <p:sp>
        <p:nvSpPr>
          <p:cNvPr id="6" name="Rectangle 5">
            <a:extLst>
              <a:ext uri="{FF2B5EF4-FFF2-40B4-BE49-F238E27FC236}">
                <a16:creationId xmlns:a16="http://schemas.microsoft.com/office/drawing/2014/main" id="{3B3B1519-D52D-4AC3-A567-C44FA2D70E1F}"/>
              </a:ext>
            </a:extLst>
          </p:cNvPr>
          <p:cNvSpPr/>
          <p:nvPr/>
        </p:nvSpPr>
        <p:spPr>
          <a:xfrm>
            <a:off x="1134790" y="5047177"/>
            <a:ext cx="1762021"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Joseph Smith.</a:t>
            </a:r>
          </a:p>
        </p:txBody>
      </p:sp>
      <p:sp>
        <p:nvSpPr>
          <p:cNvPr id="11" name="Rectangle 10">
            <a:extLst>
              <a:ext uri="{FF2B5EF4-FFF2-40B4-BE49-F238E27FC236}">
                <a16:creationId xmlns:a16="http://schemas.microsoft.com/office/drawing/2014/main" id="{11AA9177-993C-469C-8EBB-239053B2F135}"/>
              </a:ext>
            </a:extLst>
          </p:cNvPr>
          <p:cNvSpPr/>
          <p:nvPr/>
        </p:nvSpPr>
        <p:spPr>
          <a:xfrm>
            <a:off x="1134790" y="5384032"/>
            <a:ext cx="4724370" cy="369332"/>
          </a:xfrm>
          <a:prstGeom prst="rect">
            <a:avLst/>
          </a:prstGeom>
        </p:spPr>
        <p:txBody>
          <a:bodyPr wrap="none">
            <a:spAutoFit/>
          </a:bodyPr>
          <a:lstStyle/>
          <a:p>
            <a:r>
              <a:rPr lang="en-US" b="1" dirty="0">
                <a:solidFill>
                  <a:srgbClr val="FFC000"/>
                </a:solidFill>
                <a:latin typeface="Arial" panose="020B0604020202020204" pitchFamily="34" charset="0"/>
                <a:cs typeface="Arial" panose="020B0604020202020204" pitchFamily="34" charset="0"/>
              </a:rPr>
              <a:t>Who is appointed to that position today?</a:t>
            </a:r>
          </a:p>
        </p:txBody>
      </p:sp>
      <p:sp>
        <p:nvSpPr>
          <p:cNvPr id="12" name="Rectangle 11">
            <a:extLst>
              <a:ext uri="{FF2B5EF4-FFF2-40B4-BE49-F238E27FC236}">
                <a16:creationId xmlns:a16="http://schemas.microsoft.com/office/drawing/2014/main" id="{E1468504-C486-4CA3-93F6-E439AA51CAD7}"/>
              </a:ext>
            </a:extLst>
          </p:cNvPr>
          <p:cNvSpPr/>
          <p:nvPr/>
        </p:nvSpPr>
        <p:spPr>
          <a:xfrm>
            <a:off x="1134790" y="5782360"/>
            <a:ext cx="3339376"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The President of the Church.</a:t>
            </a: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2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p:bldP spid="6"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4">
            <a:extLst>
              <a:ext uri="{FF2B5EF4-FFF2-40B4-BE49-F238E27FC236}">
                <a16:creationId xmlns:a16="http://schemas.microsoft.com/office/drawing/2014/main" id="{4C7E106A-8B87-41BA-A07D-7FBAC59474D2}"/>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50</a:t>
            </a:r>
          </a:p>
        </p:txBody>
      </p:sp>
      <p:sp>
        <p:nvSpPr>
          <p:cNvPr id="2" name="Rectangle 1">
            <a:extLst>
              <a:ext uri="{FF2B5EF4-FFF2-40B4-BE49-F238E27FC236}">
                <a16:creationId xmlns:a16="http://schemas.microsoft.com/office/drawing/2014/main" id="{CFB50066-D37A-4070-8F5C-6A3E7689048E}"/>
              </a:ext>
            </a:extLst>
          </p:cNvPr>
          <p:cNvSpPr/>
          <p:nvPr/>
        </p:nvSpPr>
        <p:spPr>
          <a:xfrm>
            <a:off x="1372907" y="758297"/>
            <a:ext cx="4326826" cy="369332"/>
          </a:xfrm>
          <a:prstGeom prst="rect">
            <a:avLst/>
          </a:prstGeom>
        </p:spPr>
        <p:txBody>
          <a:bodyPr wrap="none">
            <a:spAutoFit/>
          </a:bodyPr>
          <a:lstStyle/>
          <a:p>
            <a:r>
              <a:rPr lang="en-US" b="1" dirty="0">
                <a:solidFill>
                  <a:srgbClr val="FFC000"/>
                </a:solidFill>
                <a:latin typeface="Arial" panose="020B0604020202020204" pitchFamily="34" charset="0"/>
                <a:cs typeface="Arial" panose="020B0604020202020204" pitchFamily="34" charset="0"/>
              </a:rPr>
              <a:t>What do we learn from these verses? </a:t>
            </a:r>
          </a:p>
        </p:txBody>
      </p:sp>
      <p:sp>
        <p:nvSpPr>
          <p:cNvPr id="3" name="Rectangle 2">
            <a:extLst>
              <a:ext uri="{FF2B5EF4-FFF2-40B4-BE49-F238E27FC236}">
                <a16:creationId xmlns:a16="http://schemas.microsoft.com/office/drawing/2014/main" id="{CDDDDA25-4A44-4732-8961-C4FED9BCEB98}"/>
              </a:ext>
            </a:extLst>
          </p:cNvPr>
          <p:cNvSpPr/>
          <p:nvPr/>
        </p:nvSpPr>
        <p:spPr>
          <a:xfrm>
            <a:off x="1372907" y="1119857"/>
            <a:ext cx="8942668"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Only the President of the Church can receive revelations for the entire Church.</a:t>
            </a:r>
          </a:p>
        </p:txBody>
      </p:sp>
      <p:sp>
        <p:nvSpPr>
          <p:cNvPr id="11" name="Rectangle 10">
            <a:extLst>
              <a:ext uri="{FF2B5EF4-FFF2-40B4-BE49-F238E27FC236}">
                <a16:creationId xmlns:a16="http://schemas.microsoft.com/office/drawing/2014/main" id="{9FD3CE78-8EAA-430B-8629-4D1D57EECF7A}"/>
              </a:ext>
            </a:extLst>
          </p:cNvPr>
          <p:cNvSpPr/>
          <p:nvPr/>
        </p:nvSpPr>
        <p:spPr>
          <a:xfrm>
            <a:off x="1372906" y="1635304"/>
            <a:ext cx="3975768" cy="400110"/>
          </a:xfrm>
          <a:prstGeom prst="rect">
            <a:avLst/>
          </a:prstGeom>
        </p:spPr>
        <p:txBody>
          <a:bodyPr wrap="none">
            <a:spAutoFit/>
          </a:bodyPr>
          <a:lstStyle/>
          <a:p>
            <a:r>
              <a:rPr lang="en-US" sz="2000" b="1" dirty="0">
                <a:solidFill>
                  <a:schemeClr val="tx1">
                    <a:lumMod val="95000"/>
                    <a:lumOff val="5000"/>
                  </a:schemeClr>
                </a:solidFill>
                <a:effectLst>
                  <a:outerShdw blurRad="38100" dist="38100" dir="2700000" algn="tl">
                    <a:srgbClr val="000000">
                      <a:alpha val="43137"/>
                    </a:srgbClr>
                  </a:outerShdw>
                </a:effectLst>
                <a:latin typeface="Microsoft PhagsPa" panose="020B0502040204020203" pitchFamily="34" charset="0"/>
                <a:cs typeface="MV Boli" panose="02000500030200090000" pitchFamily="2" charset="0"/>
              </a:rPr>
              <a:t>Doctrine and Covenants 21:4-6.</a:t>
            </a:r>
          </a:p>
        </p:txBody>
      </p:sp>
      <p:sp>
        <p:nvSpPr>
          <p:cNvPr id="4" name="Rectangle 3">
            <a:extLst>
              <a:ext uri="{FF2B5EF4-FFF2-40B4-BE49-F238E27FC236}">
                <a16:creationId xmlns:a16="http://schemas.microsoft.com/office/drawing/2014/main" id="{F08AE56C-4020-4948-AA5B-D9FF510B11ED}"/>
              </a:ext>
            </a:extLst>
          </p:cNvPr>
          <p:cNvSpPr/>
          <p:nvPr/>
        </p:nvSpPr>
        <p:spPr>
          <a:xfrm>
            <a:off x="1372907" y="2018546"/>
            <a:ext cx="4723093" cy="3046988"/>
          </a:xfrm>
          <a:prstGeom prst="rect">
            <a:avLst/>
          </a:prstGeom>
        </p:spPr>
        <p:txBody>
          <a:bodyPr wrap="square">
            <a:spAutoFit/>
          </a:bodyPr>
          <a:lstStyle/>
          <a:p>
            <a:pPr algn="just" fontAlgn="base"/>
            <a:r>
              <a:rPr lang="en-US" sz="1600" b="1" dirty="0">
                <a:latin typeface="Palatino"/>
              </a:rPr>
              <a:t>4 </a:t>
            </a:r>
            <a:r>
              <a:rPr lang="en-US" sz="1600" dirty="0">
                <a:latin typeface="Palatino"/>
              </a:rPr>
              <a:t>Wherefore, meaning the church, thou shalt give heed unto all his words and commandments which he shall give unto you as he receiveth them, walking in all holiness before me;</a:t>
            </a:r>
          </a:p>
          <a:p>
            <a:pPr algn="just" fontAlgn="base"/>
            <a:r>
              <a:rPr lang="en-US" sz="1600" b="1" dirty="0">
                <a:latin typeface="Palatino"/>
              </a:rPr>
              <a:t>5 </a:t>
            </a:r>
            <a:r>
              <a:rPr lang="en-US" sz="1600" dirty="0">
                <a:latin typeface="Palatino"/>
              </a:rPr>
              <a:t>For his word ye shall receive, as if from mine own mouth, in all patience and faith.</a:t>
            </a:r>
          </a:p>
          <a:p>
            <a:pPr algn="just" fontAlgn="base"/>
            <a:r>
              <a:rPr lang="en-US" sz="1600" b="1" dirty="0">
                <a:latin typeface="Palatino"/>
              </a:rPr>
              <a:t>6 </a:t>
            </a:r>
            <a:r>
              <a:rPr lang="en-US" sz="1600" dirty="0">
                <a:latin typeface="Palatino"/>
              </a:rPr>
              <a:t>For by doing these things the gates of hell shall not prevail against you; yea, and the Lord God will disperse the powers of darkness from before you, and cause the heavens to shake for your good, and his name’s glory.</a:t>
            </a:r>
            <a:endParaRPr lang="en-US" sz="1600" b="0" i="0" dirty="0">
              <a:effectLst/>
              <a:latin typeface="Palatino"/>
            </a:endParaRPr>
          </a:p>
        </p:txBody>
      </p:sp>
      <p:sp>
        <p:nvSpPr>
          <p:cNvPr id="18" name="Rectangle 17">
            <a:extLst>
              <a:ext uri="{FF2B5EF4-FFF2-40B4-BE49-F238E27FC236}">
                <a16:creationId xmlns:a16="http://schemas.microsoft.com/office/drawing/2014/main" id="{8A0BDA50-5FC6-4016-9DB4-CA4E4AC327F9}"/>
              </a:ext>
            </a:extLst>
          </p:cNvPr>
          <p:cNvSpPr/>
          <p:nvPr/>
        </p:nvSpPr>
        <p:spPr>
          <a:xfrm>
            <a:off x="6353920" y="1587659"/>
            <a:ext cx="3975768" cy="400110"/>
          </a:xfrm>
          <a:prstGeom prst="rect">
            <a:avLst/>
          </a:prstGeom>
        </p:spPr>
        <p:txBody>
          <a:bodyPr wrap="none">
            <a:spAutoFit/>
          </a:bodyPr>
          <a:lstStyle/>
          <a:p>
            <a:r>
              <a:rPr lang="en-US" sz="2000" b="1" dirty="0">
                <a:solidFill>
                  <a:schemeClr val="tx1">
                    <a:lumMod val="95000"/>
                    <a:lumOff val="5000"/>
                  </a:schemeClr>
                </a:solidFill>
                <a:effectLst>
                  <a:outerShdw blurRad="38100" dist="38100" dir="2700000" algn="tl">
                    <a:srgbClr val="000000">
                      <a:alpha val="43137"/>
                    </a:srgbClr>
                  </a:outerShdw>
                </a:effectLst>
                <a:latin typeface="Microsoft PhagsPa" panose="020B0502040204020203" pitchFamily="34" charset="0"/>
                <a:cs typeface="MV Boli" panose="02000500030200090000" pitchFamily="2" charset="0"/>
              </a:rPr>
              <a:t>Doctrine and Covenants 21:4-6.</a:t>
            </a:r>
          </a:p>
        </p:txBody>
      </p:sp>
      <p:sp>
        <p:nvSpPr>
          <p:cNvPr id="5" name="Rectangle 4">
            <a:extLst>
              <a:ext uri="{FF2B5EF4-FFF2-40B4-BE49-F238E27FC236}">
                <a16:creationId xmlns:a16="http://schemas.microsoft.com/office/drawing/2014/main" id="{B137E33D-BA56-44E4-8ADE-E5E2CA674D8A}"/>
              </a:ext>
            </a:extLst>
          </p:cNvPr>
          <p:cNvSpPr/>
          <p:nvPr/>
        </p:nvSpPr>
        <p:spPr>
          <a:xfrm>
            <a:off x="6353920" y="1971493"/>
            <a:ext cx="4861764" cy="4478149"/>
          </a:xfrm>
          <a:prstGeom prst="rect">
            <a:avLst/>
          </a:prstGeom>
        </p:spPr>
        <p:txBody>
          <a:bodyPr wrap="square">
            <a:spAutoFit/>
          </a:bodyPr>
          <a:lstStyle/>
          <a:p>
            <a:pPr algn="just" fontAlgn="base"/>
            <a:r>
              <a:rPr lang="en-US" sz="1500" b="1" dirty="0">
                <a:latin typeface="Palatino"/>
              </a:rPr>
              <a:t>2 </a:t>
            </a:r>
            <a:r>
              <a:rPr lang="en-US" sz="1500" dirty="0">
                <a:latin typeface="Palatino"/>
              </a:rPr>
              <a:t>But, behold, verily, verily, I say unto thee, no one shall be appointed to receive commandments and revelations in this church excepting my servant Joseph Smith, Jun., for he receiveth them even as Moses.</a:t>
            </a:r>
          </a:p>
          <a:p>
            <a:pPr algn="just" fontAlgn="base"/>
            <a:r>
              <a:rPr lang="en-US" sz="1500" b="1" dirty="0">
                <a:latin typeface="Palatino"/>
              </a:rPr>
              <a:t>3 </a:t>
            </a:r>
            <a:r>
              <a:rPr lang="en-US" sz="1500" dirty="0">
                <a:latin typeface="Palatino"/>
              </a:rPr>
              <a:t>And thou shalt be obedient unto the things which I shall give unto him, even as Aaron, to declare faithfully the commandments and the revelations, with power and authority unto the church.</a:t>
            </a:r>
          </a:p>
          <a:p>
            <a:pPr algn="just" fontAlgn="base"/>
            <a:r>
              <a:rPr lang="en-US" sz="1500" b="1" dirty="0">
                <a:latin typeface="Palatino"/>
              </a:rPr>
              <a:t>4 </a:t>
            </a:r>
            <a:r>
              <a:rPr lang="en-US" sz="1500" dirty="0">
                <a:latin typeface="Palatino"/>
              </a:rPr>
              <a:t>And if thou art led at any time by the Comforter to speak or teach, or at all times by the way of commandment unto the church, thou mayest do it.</a:t>
            </a:r>
          </a:p>
          <a:p>
            <a:pPr algn="just" fontAlgn="base"/>
            <a:r>
              <a:rPr lang="en-US" sz="1500" b="1" dirty="0">
                <a:latin typeface="Palatino"/>
              </a:rPr>
              <a:t>5 </a:t>
            </a:r>
            <a:r>
              <a:rPr lang="en-US" sz="1500" dirty="0">
                <a:latin typeface="Palatino"/>
              </a:rPr>
              <a:t>But thou shalt not write by way of commandment, but by wisdom;</a:t>
            </a:r>
          </a:p>
          <a:p>
            <a:pPr algn="just" fontAlgn="base"/>
            <a:r>
              <a:rPr lang="en-US" sz="1500" b="1" dirty="0">
                <a:latin typeface="Palatino"/>
              </a:rPr>
              <a:t>6 </a:t>
            </a:r>
            <a:r>
              <a:rPr lang="en-US" sz="1500" dirty="0">
                <a:latin typeface="Palatino"/>
              </a:rPr>
              <a:t>And thou shalt not command him who is at thy head, and at the head of the church;</a:t>
            </a:r>
          </a:p>
          <a:p>
            <a:pPr algn="just" fontAlgn="base"/>
            <a:r>
              <a:rPr lang="en-US" sz="1500" b="1" dirty="0">
                <a:latin typeface="Palatino"/>
              </a:rPr>
              <a:t>7 </a:t>
            </a:r>
            <a:r>
              <a:rPr lang="en-US" sz="1500" dirty="0">
                <a:latin typeface="Palatino"/>
              </a:rPr>
              <a:t>For I have given him the keys of the mysteries, and the revelations which are sealed, until I shall appoint unto them another in his stead.</a:t>
            </a:r>
            <a:endParaRPr lang="en-US" sz="1500" b="0" i="0" dirty="0">
              <a:effectLst/>
              <a:latin typeface="Palatino"/>
            </a:endParaRP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1000"/>
                                        <p:tgtEl>
                                          <p:spTgt spid="1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1000"/>
                                        <p:tgtEl>
                                          <p:spTgt spid="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dissolve">
                                      <p:cBhvr>
                                        <p:cTn id="2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4" grpId="0"/>
      <p:bldP spid="18"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997220B-2053-46B3-A2E9-159F65CD1A7A}"/>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50</a:t>
            </a:r>
          </a:p>
        </p:txBody>
      </p:sp>
      <p:sp>
        <p:nvSpPr>
          <p:cNvPr id="9" name="Rectangle 8">
            <a:extLst>
              <a:ext uri="{FF2B5EF4-FFF2-40B4-BE49-F238E27FC236}">
                <a16:creationId xmlns:a16="http://schemas.microsoft.com/office/drawing/2014/main" id="{BA35A892-404C-4E41-A4AB-8C8036DC30FC}"/>
              </a:ext>
            </a:extLst>
          </p:cNvPr>
          <p:cNvSpPr/>
          <p:nvPr/>
        </p:nvSpPr>
        <p:spPr>
          <a:xfrm>
            <a:off x="1278777" y="922610"/>
            <a:ext cx="4123245" cy="400110"/>
          </a:xfrm>
          <a:prstGeom prst="rect">
            <a:avLst/>
          </a:prstGeom>
        </p:spPr>
        <p:txBody>
          <a:bodyPr wrap="none">
            <a:spAutoFit/>
          </a:bodyPr>
          <a:lstStyle/>
          <a:p>
            <a:r>
              <a:rPr lang="en-US" sz="2000" b="1" dirty="0">
                <a:solidFill>
                  <a:schemeClr val="tx1">
                    <a:lumMod val="95000"/>
                    <a:lumOff val="5000"/>
                  </a:schemeClr>
                </a:solidFill>
                <a:effectLst>
                  <a:outerShdw blurRad="38100" dist="38100" dir="2700000" algn="tl">
                    <a:srgbClr val="000000">
                      <a:alpha val="43137"/>
                    </a:srgbClr>
                  </a:outerShdw>
                </a:effectLst>
                <a:latin typeface="Microsoft PhagsPa" panose="020B0502040204020203" pitchFamily="34" charset="0"/>
                <a:cs typeface="MV Boli" panose="02000500030200090000" pitchFamily="2" charset="0"/>
              </a:rPr>
              <a:t>Doctrine and Covenants 43:6-7.</a:t>
            </a:r>
          </a:p>
        </p:txBody>
      </p:sp>
      <p:sp>
        <p:nvSpPr>
          <p:cNvPr id="3" name="Rectangle 2">
            <a:extLst>
              <a:ext uri="{FF2B5EF4-FFF2-40B4-BE49-F238E27FC236}">
                <a16:creationId xmlns:a16="http://schemas.microsoft.com/office/drawing/2014/main" id="{62D45A4E-EFBD-48D7-98FF-7FB749E0181D}"/>
              </a:ext>
            </a:extLst>
          </p:cNvPr>
          <p:cNvSpPr/>
          <p:nvPr/>
        </p:nvSpPr>
        <p:spPr>
          <a:xfrm>
            <a:off x="1278777" y="1322720"/>
            <a:ext cx="9048564" cy="1477328"/>
          </a:xfrm>
          <a:prstGeom prst="rect">
            <a:avLst/>
          </a:prstGeom>
        </p:spPr>
        <p:txBody>
          <a:bodyPr wrap="square">
            <a:spAutoFit/>
          </a:bodyPr>
          <a:lstStyle/>
          <a:p>
            <a:pPr algn="just" fontAlgn="base"/>
            <a:r>
              <a:rPr lang="en-US" b="1" dirty="0">
                <a:latin typeface="Palatino"/>
              </a:rPr>
              <a:t>6 </a:t>
            </a:r>
            <a:r>
              <a:rPr lang="en-US" dirty="0">
                <a:latin typeface="Palatino"/>
              </a:rPr>
              <a:t>And this I give unto you that you may not be deceived, that you may know they are not of me.</a:t>
            </a:r>
          </a:p>
          <a:p>
            <a:pPr algn="just" fontAlgn="base"/>
            <a:r>
              <a:rPr lang="en-US" b="1" dirty="0">
                <a:latin typeface="Palatino"/>
              </a:rPr>
              <a:t>7 </a:t>
            </a:r>
            <a:r>
              <a:rPr lang="en-US" dirty="0">
                <a:latin typeface="Palatino"/>
              </a:rPr>
              <a:t>For verily I say unto you, that he that is ordained of me shall come in at the gate and be ordained as I have told you before, to teach those revelations which you have received and shall receive through him whom I have appointed.</a:t>
            </a:r>
            <a:endParaRPr lang="en-US" b="0" i="0" dirty="0">
              <a:effectLst/>
              <a:latin typeface="Palatino"/>
            </a:endParaRPr>
          </a:p>
        </p:txBody>
      </p:sp>
    </p:spTree>
    <p:extLst>
      <p:ext uri="{BB962C8B-B14F-4D97-AF65-F5344CB8AC3E}">
        <p14:creationId xmlns:p14="http://schemas.microsoft.com/office/powerpoint/2010/main" val="21313579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C709F8F5-35A2-4E75-818B-A694A58C9E76}"/>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50</a:t>
            </a:r>
          </a:p>
        </p:txBody>
      </p:sp>
      <p:sp>
        <p:nvSpPr>
          <p:cNvPr id="19" name="Rectangle 18">
            <a:extLst>
              <a:ext uri="{FF2B5EF4-FFF2-40B4-BE49-F238E27FC236}">
                <a16:creationId xmlns:a16="http://schemas.microsoft.com/office/drawing/2014/main" id="{655CA80F-7A5A-4679-8DED-C81A9E422A89}"/>
              </a:ext>
            </a:extLst>
          </p:cNvPr>
          <p:cNvSpPr/>
          <p:nvPr/>
        </p:nvSpPr>
        <p:spPr>
          <a:xfrm>
            <a:off x="1318651" y="706308"/>
            <a:ext cx="4512774" cy="430887"/>
          </a:xfrm>
          <a:prstGeom prst="rect">
            <a:avLst/>
          </a:prstGeom>
        </p:spPr>
        <p:txBody>
          <a:bodyPr wrap="none">
            <a:spAutoFit/>
          </a:bodyPr>
          <a:lstStyle/>
          <a:p>
            <a:r>
              <a:rPr lang="en-US" sz="2200" b="1" dirty="0">
                <a:solidFill>
                  <a:schemeClr val="tx1">
                    <a:lumMod val="95000"/>
                    <a:lumOff val="5000"/>
                  </a:schemeClr>
                </a:solidFill>
                <a:effectLst>
                  <a:outerShdw blurRad="38100" dist="38100" dir="2700000" algn="tl">
                    <a:srgbClr val="000000">
                      <a:alpha val="43137"/>
                    </a:srgbClr>
                  </a:outerShdw>
                </a:effectLst>
                <a:latin typeface="Microsoft PhagsPa" panose="020B0502040204020203" pitchFamily="34" charset="0"/>
                <a:cs typeface="MV Boli" panose="02000500030200090000" pitchFamily="2" charset="0"/>
              </a:rPr>
              <a:t>Doctrine and Covenants 43:8-16.</a:t>
            </a:r>
          </a:p>
        </p:txBody>
      </p:sp>
      <p:sp>
        <p:nvSpPr>
          <p:cNvPr id="20" name="Rectangle 19">
            <a:extLst>
              <a:ext uri="{FF2B5EF4-FFF2-40B4-BE49-F238E27FC236}">
                <a16:creationId xmlns:a16="http://schemas.microsoft.com/office/drawing/2014/main" id="{A3ADA8B5-A020-46D5-A654-0B5BD126951A}"/>
              </a:ext>
            </a:extLst>
          </p:cNvPr>
          <p:cNvSpPr/>
          <p:nvPr/>
        </p:nvSpPr>
        <p:spPr>
          <a:xfrm>
            <a:off x="1772460" y="2828835"/>
            <a:ext cx="8752716" cy="1200329"/>
          </a:xfrm>
          <a:prstGeom prst="rect">
            <a:avLst/>
          </a:prstGeom>
        </p:spPr>
        <p:txBody>
          <a:bodyPr wrap="none">
            <a:spAutoFit/>
          </a:bodyPr>
          <a:lstStyle/>
          <a:p>
            <a:pPr algn="ctr"/>
            <a:r>
              <a:rPr lang="en-US" sz="3600" dirty="0">
                <a:solidFill>
                  <a:schemeClr val="tx1">
                    <a:lumMod val="95000"/>
                    <a:lumOff val="5000"/>
                  </a:schemeClr>
                </a:solidFill>
                <a:latin typeface="Bahnschrift SemiLight SemiConde" panose="020B0502040204020203" pitchFamily="34" charset="0"/>
              </a:rPr>
              <a:t>“The elders are commanded to instruct and edify </a:t>
            </a:r>
          </a:p>
          <a:p>
            <a:pPr algn="ctr"/>
            <a:r>
              <a:rPr lang="en-US" sz="3600" dirty="0">
                <a:solidFill>
                  <a:schemeClr val="tx1">
                    <a:lumMod val="95000"/>
                    <a:lumOff val="5000"/>
                  </a:schemeClr>
                </a:solidFill>
                <a:latin typeface="Bahnschrift SemiLight SemiConde" panose="020B0502040204020203" pitchFamily="34" charset="0"/>
              </a:rPr>
              <a:t>one another and to become sanctified”</a:t>
            </a:r>
          </a:p>
        </p:txBody>
      </p:sp>
    </p:spTree>
    <p:extLst>
      <p:ext uri="{BB962C8B-B14F-4D97-AF65-F5344CB8AC3E}">
        <p14:creationId xmlns:p14="http://schemas.microsoft.com/office/powerpoint/2010/main" val="406521057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6E6B420E-8C07-4EC7-8B76-50944C827FAB}"/>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50</a:t>
            </a:r>
          </a:p>
        </p:txBody>
      </p:sp>
      <p:sp>
        <p:nvSpPr>
          <p:cNvPr id="2" name="Rectangle 1">
            <a:extLst>
              <a:ext uri="{FF2B5EF4-FFF2-40B4-BE49-F238E27FC236}">
                <a16:creationId xmlns:a16="http://schemas.microsoft.com/office/drawing/2014/main" id="{13DB2E62-AEBD-4277-B7B1-A9E511DB426A}"/>
              </a:ext>
            </a:extLst>
          </p:cNvPr>
          <p:cNvSpPr/>
          <p:nvPr/>
        </p:nvSpPr>
        <p:spPr>
          <a:xfrm>
            <a:off x="1286365" y="994237"/>
            <a:ext cx="5096267" cy="369332"/>
          </a:xfrm>
          <a:prstGeom prst="rect">
            <a:avLst/>
          </a:prstGeom>
        </p:spPr>
        <p:txBody>
          <a:bodyPr wrap="none">
            <a:spAutoFit/>
          </a:bodyPr>
          <a:lstStyle/>
          <a:p>
            <a:r>
              <a:rPr lang="en-US" b="1" dirty="0">
                <a:solidFill>
                  <a:srgbClr val="FFC000"/>
                </a:solidFill>
                <a:latin typeface="Arial" panose="020B0604020202020204" pitchFamily="34" charset="0"/>
                <a:cs typeface="Arial" panose="020B0604020202020204" pitchFamily="34" charset="0"/>
              </a:rPr>
              <a:t>What are some purposes of these meetings?</a:t>
            </a:r>
          </a:p>
        </p:txBody>
      </p:sp>
      <p:sp>
        <p:nvSpPr>
          <p:cNvPr id="10" name="Rectangle 9">
            <a:extLst>
              <a:ext uri="{FF2B5EF4-FFF2-40B4-BE49-F238E27FC236}">
                <a16:creationId xmlns:a16="http://schemas.microsoft.com/office/drawing/2014/main" id="{6C1D21D9-0D08-482B-8F27-0110035BDC30}"/>
              </a:ext>
            </a:extLst>
          </p:cNvPr>
          <p:cNvSpPr/>
          <p:nvPr/>
        </p:nvSpPr>
        <p:spPr>
          <a:xfrm>
            <a:off x="1286368" y="1550206"/>
            <a:ext cx="3724096" cy="400110"/>
          </a:xfrm>
          <a:prstGeom prst="rect">
            <a:avLst/>
          </a:prstGeom>
        </p:spPr>
        <p:txBody>
          <a:bodyPr wrap="none">
            <a:spAutoFit/>
          </a:bodyPr>
          <a:lstStyle/>
          <a:p>
            <a:r>
              <a:rPr lang="en-US" sz="2000" b="1" dirty="0">
                <a:solidFill>
                  <a:schemeClr val="tx1">
                    <a:lumMod val="95000"/>
                    <a:lumOff val="5000"/>
                  </a:schemeClr>
                </a:solidFill>
                <a:effectLst>
                  <a:outerShdw blurRad="38100" dist="38100" dir="2700000" algn="tl">
                    <a:srgbClr val="000000">
                      <a:alpha val="43137"/>
                    </a:srgbClr>
                  </a:outerShdw>
                </a:effectLst>
                <a:latin typeface="Microsoft PhagsPa" panose="020B0502040204020203" pitchFamily="34" charset="0"/>
                <a:cs typeface="MV Boli" panose="02000500030200090000" pitchFamily="2" charset="0"/>
              </a:rPr>
              <a:t>Doctrine and Covenants 43:8.</a:t>
            </a:r>
          </a:p>
        </p:txBody>
      </p:sp>
      <p:sp>
        <p:nvSpPr>
          <p:cNvPr id="3" name="Rectangle 2">
            <a:extLst>
              <a:ext uri="{FF2B5EF4-FFF2-40B4-BE49-F238E27FC236}">
                <a16:creationId xmlns:a16="http://schemas.microsoft.com/office/drawing/2014/main" id="{F4AF25E5-F0D4-44EA-B744-A2B352E5C1E1}"/>
              </a:ext>
            </a:extLst>
          </p:cNvPr>
          <p:cNvSpPr/>
          <p:nvPr/>
        </p:nvSpPr>
        <p:spPr>
          <a:xfrm>
            <a:off x="1286368" y="1897020"/>
            <a:ext cx="9027526" cy="1200329"/>
          </a:xfrm>
          <a:prstGeom prst="rect">
            <a:avLst/>
          </a:prstGeom>
        </p:spPr>
        <p:txBody>
          <a:bodyPr wrap="square">
            <a:spAutoFit/>
          </a:bodyPr>
          <a:lstStyle/>
          <a:p>
            <a:pPr algn="just"/>
            <a:r>
              <a:rPr lang="en-US" dirty="0">
                <a:latin typeface="Palatino"/>
              </a:rPr>
              <a:t>And now, behold, I give unto you a commandment, that when ye are assembled together ye shall instruct and edify each other, that ye may know how to act and direct my church, how to act upon the points of my law and commandments, which I have given.</a:t>
            </a:r>
            <a:endParaRPr lang="en-US" dirty="0"/>
          </a:p>
        </p:txBody>
      </p:sp>
      <p:sp>
        <p:nvSpPr>
          <p:cNvPr id="4" name="Rectangle 3">
            <a:extLst>
              <a:ext uri="{FF2B5EF4-FFF2-40B4-BE49-F238E27FC236}">
                <a16:creationId xmlns:a16="http://schemas.microsoft.com/office/drawing/2014/main" id="{4E1DFF66-D883-4CFB-846D-2509D8BA71F8}"/>
              </a:ext>
            </a:extLst>
          </p:cNvPr>
          <p:cNvSpPr/>
          <p:nvPr/>
        </p:nvSpPr>
        <p:spPr>
          <a:xfrm>
            <a:off x="1286367" y="3097349"/>
            <a:ext cx="9027525" cy="646331"/>
          </a:xfrm>
          <a:prstGeom prst="rect">
            <a:avLst/>
          </a:prstGeom>
        </p:spPr>
        <p:txBody>
          <a:bodyPr wrap="square">
            <a:spAutoFit/>
          </a:bodyPr>
          <a:lstStyle/>
          <a:p>
            <a:pPr algn="just"/>
            <a:r>
              <a:rPr lang="en-US" b="1" dirty="0">
                <a:solidFill>
                  <a:srgbClr val="FFC000"/>
                </a:solidFill>
                <a:latin typeface="Arial" panose="020B0604020202020204" pitchFamily="34" charset="0"/>
                <a:cs typeface="Arial" panose="020B0604020202020204" pitchFamily="34" charset="0"/>
              </a:rPr>
              <a:t>What did the Lord say the elders of the Church are to do when they assemble? What does it mean to edify each other? </a:t>
            </a:r>
          </a:p>
        </p:txBody>
      </p:sp>
      <p:sp>
        <p:nvSpPr>
          <p:cNvPr id="5" name="Rectangle 4">
            <a:extLst>
              <a:ext uri="{FF2B5EF4-FFF2-40B4-BE49-F238E27FC236}">
                <a16:creationId xmlns:a16="http://schemas.microsoft.com/office/drawing/2014/main" id="{CEBB73A4-A562-4071-AE0C-AD3CF5BDF9CD}"/>
              </a:ext>
            </a:extLst>
          </p:cNvPr>
          <p:cNvSpPr/>
          <p:nvPr/>
        </p:nvSpPr>
        <p:spPr>
          <a:xfrm>
            <a:off x="1286365" y="3734063"/>
            <a:ext cx="6079485"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To build each other up and to strengthen each other. </a:t>
            </a:r>
          </a:p>
        </p:txBody>
      </p:sp>
      <p:sp>
        <p:nvSpPr>
          <p:cNvPr id="7" name="Rectangle 6">
            <a:extLst>
              <a:ext uri="{FF2B5EF4-FFF2-40B4-BE49-F238E27FC236}">
                <a16:creationId xmlns:a16="http://schemas.microsoft.com/office/drawing/2014/main" id="{58B3839D-DF5F-4C7C-A622-812CC97B518D}"/>
              </a:ext>
            </a:extLst>
          </p:cNvPr>
          <p:cNvSpPr/>
          <p:nvPr/>
        </p:nvSpPr>
        <p:spPr>
          <a:xfrm>
            <a:off x="1296178" y="4195728"/>
            <a:ext cx="6288901" cy="369332"/>
          </a:xfrm>
          <a:prstGeom prst="rect">
            <a:avLst/>
          </a:prstGeom>
        </p:spPr>
        <p:txBody>
          <a:bodyPr wrap="none">
            <a:spAutoFit/>
          </a:bodyPr>
          <a:lstStyle/>
          <a:p>
            <a:r>
              <a:rPr lang="en-US" b="1" dirty="0">
                <a:solidFill>
                  <a:srgbClr val="FFC000"/>
                </a:solidFill>
                <a:latin typeface="Arial" panose="020B0604020202020204" pitchFamily="34" charset="0"/>
                <a:cs typeface="Arial" panose="020B0604020202020204" pitchFamily="34" charset="0"/>
              </a:rPr>
              <a:t>What will we learn as we instruct and edify each other? </a:t>
            </a:r>
          </a:p>
        </p:txBody>
      </p:sp>
      <p:sp>
        <p:nvSpPr>
          <p:cNvPr id="8" name="Rectangle 7">
            <a:extLst>
              <a:ext uri="{FF2B5EF4-FFF2-40B4-BE49-F238E27FC236}">
                <a16:creationId xmlns:a16="http://schemas.microsoft.com/office/drawing/2014/main" id="{DE62557C-D868-437F-8B91-C558A9FC4D72}"/>
              </a:ext>
            </a:extLst>
          </p:cNvPr>
          <p:cNvSpPr/>
          <p:nvPr/>
        </p:nvSpPr>
        <p:spPr>
          <a:xfrm>
            <a:off x="1296178" y="4486287"/>
            <a:ext cx="9017714" cy="646331"/>
          </a:xfrm>
          <a:prstGeom prst="rect">
            <a:avLst/>
          </a:prstGeom>
        </p:spPr>
        <p:txBody>
          <a:bodyPr wrap="square">
            <a:spAutoFit/>
          </a:bodyPr>
          <a:lstStyle/>
          <a:p>
            <a:pPr algn="just"/>
            <a:r>
              <a:rPr lang="en-US" b="1" dirty="0">
                <a:latin typeface="Arial" panose="020B0604020202020204" pitchFamily="34" charset="0"/>
                <a:cs typeface="Arial" panose="020B0604020202020204" pitchFamily="34" charset="0"/>
              </a:rPr>
              <a:t>When we assemble together, we are to instruct and edify one another so we can learn how to act and direct the Church.</a:t>
            </a:r>
          </a:p>
        </p:txBody>
      </p:sp>
    </p:spTree>
    <p:extLst>
      <p:ext uri="{BB962C8B-B14F-4D97-AF65-F5344CB8AC3E}">
        <p14:creationId xmlns:p14="http://schemas.microsoft.com/office/powerpoint/2010/main" val="4190803760"/>
      </p:ext>
    </p:extLst>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Left)">
                                      <p:cBhvr>
                                        <p:cTn id="7" dur="1000"/>
                                        <p:tgtEl>
                                          <p:spTgt spid="3"/>
                                        </p:tgtEl>
                                      </p:cBhvr>
                                    </p:animEffect>
                                  </p:childTnLst>
                                </p:cTn>
                              </p:par>
                              <p:par>
                                <p:cTn id="8" presetID="18" presetClass="entr" presetSubtype="9"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upLeft)">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P spid="5"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4">
            <a:extLst>
              <a:ext uri="{FF2B5EF4-FFF2-40B4-BE49-F238E27FC236}">
                <a16:creationId xmlns:a16="http://schemas.microsoft.com/office/drawing/2014/main" id="{EDBB91FA-F681-482F-8860-7EF86DF90F60}"/>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50</a:t>
            </a:r>
          </a:p>
        </p:txBody>
      </p:sp>
      <p:sp>
        <p:nvSpPr>
          <p:cNvPr id="6" name="Rectangle 5">
            <a:extLst>
              <a:ext uri="{FF2B5EF4-FFF2-40B4-BE49-F238E27FC236}">
                <a16:creationId xmlns:a16="http://schemas.microsoft.com/office/drawing/2014/main" id="{80ADDE07-D653-4CB9-B317-A05976916CEB}"/>
              </a:ext>
            </a:extLst>
          </p:cNvPr>
          <p:cNvSpPr/>
          <p:nvPr/>
        </p:nvSpPr>
        <p:spPr>
          <a:xfrm>
            <a:off x="1246027" y="890974"/>
            <a:ext cx="4087979" cy="400110"/>
          </a:xfrm>
          <a:prstGeom prst="rect">
            <a:avLst/>
          </a:prstGeom>
        </p:spPr>
        <p:txBody>
          <a:bodyPr wrap="none">
            <a:spAutoFit/>
          </a:bodyPr>
          <a:lstStyle/>
          <a:p>
            <a:r>
              <a:rPr lang="en-US" sz="2000" b="1" dirty="0">
                <a:solidFill>
                  <a:schemeClr val="tx1">
                    <a:lumMod val="95000"/>
                    <a:lumOff val="5000"/>
                  </a:schemeClr>
                </a:solidFill>
                <a:effectLst>
                  <a:outerShdw blurRad="38100" dist="38100" dir="2700000" algn="tl">
                    <a:srgbClr val="000000">
                      <a:alpha val="43137"/>
                    </a:srgbClr>
                  </a:outerShdw>
                </a:effectLst>
                <a:latin typeface="Microsoft PhagsPa" panose="020B0502040204020203" pitchFamily="34" charset="0"/>
                <a:cs typeface="MV Boli" panose="02000500030200090000" pitchFamily="2" charset="0"/>
              </a:rPr>
              <a:t>Doctrine and Covenants 43:9,11.</a:t>
            </a:r>
          </a:p>
        </p:txBody>
      </p:sp>
      <p:sp>
        <p:nvSpPr>
          <p:cNvPr id="2" name="Rectangle 1">
            <a:extLst>
              <a:ext uri="{FF2B5EF4-FFF2-40B4-BE49-F238E27FC236}">
                <a16:creationId xmlns:a16="http://schemas.microsoft.com/office/drawing/2014/main" id="{FA76400E-7836-45E6-8A37-E3077EFCCF7F}"/>
              </a:ext>
            </a:extLst>
          </p:cNvPr>
          <p:cNvSpPr/>
          <p:nvPr/>
        </p:nvSpPr>
        <p:spPr>
          <a:xfrm>
            <a:off x="1246026" y="1223849"/>
            <a:ext cx="9148549" cy="923330"/>
          </a:xfrm>
          <a:prstGeom prst="rect">
            <a:avLst/>
          </a:prstGeom>
        </p:spPr>
        <p:txBody>
          <a:bodyPr wrap="square">
            <a:spAutoFit/>
          </a:bodyPr>
          <a:lstStyle/>
          <a:p>
            <a:pPr algn="just"/>
            <a:r>
              <a:rPr lang="en-US" b="1" dirty="0">
                <a:latin typeface="Palatino"/>
                <a:cs typeface="Arial" panose="020B0604020202020204" pitchFamily="34" charset="0"/>
              </a:rPr>
              <a:t>9 </a:t>
            </a:r>
            <a:r>
              <a:rPr lang="en-US" dirty="0">
                <a:latin typeface="Palatino"/>
                <a:cs typeface="Arial" panose="020B0604020202020204" pitchFamily="34" charset="0"/>
              </a:rPr>
              <a:t>And thus ye shall become instructed in the law of my church, and be sanctified by that which ye have received, and ye shall bind yourselves to act in all holiness before me—</a:t>
            </a:r>
          </a:p>
          <a:p>
            <a:pPr algn="just"/>
            <a:r>
              <a:rPr lang="en-US" b="1" dirty="0">
                <a:latin typeface="Palatino"/>
                <a:cs typeface="Arial" panose="020B0604020202020204" pitchFamily="34" charset="0"/>
              </a:rPr>
              <a:t>11 </a:t>
            </a:r>
            <a:r>
              <a:rPr lang="en-US" dirty="0">
                <a:latin typeface="Palatino"/>
                <a:cs typeface="Arial" panose="020B0604020202020204" pitchFamily="34" charset="0"/>
              </a:rPr>
              <a:t>Purge ye out the iniquity which is among you; sanctify yourselves before me.</a:t>
            </a:r>
          </a:p>
        </p:txBody>
      </p:sp>
      <p:sp>
        <p:nvSpPr>
          <p:cNvPr id="3" name="Rectangle 2">
            <a:extLst>
              <a:ext uri="{FF2B5EF4-FFF2-40B4-BE49-F238E27FC236}">
                <a16:creationId xmlns:a16="http://schemas.microsoft.com/office/drawing/2014/main" id="{B6477C28-BA3C-49DE-B199-C354C2E7E75F}"/>
              </a:ext>
            </a:extLst>
          </p:cNvPr>
          <p:cNvSpPr/>
          <p:nvPr/>
        </p:nvSpPr>
        <p:spPr>
          <a:xfrm>
            <a:off x="1246026" y="2156888"/>
            <a:ext cx="8691350" cy="369332"/>
          </a:xfrm>
          <a:prstGeom prst="rect">
            <a:avLst/>
          </a:prstGeom>
        </p:spPr>
        <p:txBody>
          <a:bodyPr wrap="square">
            <a:spAutoFit/>
          </a:bodyPr>
          <a:lstStyle/>
          <a:p>
            <a:r>
              <a:rPr lang="en-US" b="1" dirty="0">
                <a:solidFill>
                  <a:srgbClr val="FFC000"/>
                </a:solidFill>
                <a:latin typeface="Arial" panose="020B0604020202020204" pitchFamily="34" charset="0"/>
                <a:cs typeface="Arial" panose="020B0604020202020204" pitchFamily="34" charset="0"/>
              </a:rPr>
              <a:t>What are we to do after we have been instructed in our Church meetings?</a:t>
            </a:r>
          </a:p>
        </p:txBody>
      </p:sp>
      <p:sp>
        <p:nvSpPr>
          <p:cNvPr id="4" name="Rectangle 3">
            <a:extLst>
              <a:ext uri="{FF2B5EF4-FFF2-40B4-BE49-F238E27FC236}">
                <a16:creationId xmlns:a16="http://schemas.microsoft.com/office/drawing/2014/main" id="{675B8856-B3F5-4FF3-820D-ECC65C906D46}"/>
              </a:ext>
            </a:extLst>
          </p:cNvPr>
          <p:cNvSpPr/>
          <p:nvPr/>
        </p:nvSpPr>
        <p:spPr>
          <a:xfrm>
            <a:off x="1246026" y="2480054"/>
            <a:ext cx="6900287"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We are to bind ourselves to act on the knowledge we receive.</a:t>
            </a:r>
          </a:p>
        </p:txBody>
      </p:sp>
      <p:sp>
        <p:nvSpPr>
          <p:cNvPr id="10" name="Rectangle 9">
            <a:extLst>
              <a:ext uri="{FF2B5EF4-FFF2-40B4-BE49-F238E27FC236}">
                <a16:creationId xmlns:a16="http://schemas.microsoft.com/office/drawing/2014/main" id="{40E42A67-9E2D-4C58-9AE7-9F06EF0186A0}"/>
              </a:ext>
            </a:extLst>
          </p:cNvPr>
          <p:cNvSpPr/>
          <p:nvPr/>
        </p:nvSpPr>
        <p:spPr>
          <a:xfrm>
            <a:off x="1246026" y="2849386"/>
            <a:ext cx="6724918" cy="369332"/>
          </a:xfrm>
          <a:prstGeom prst="rect">
            <a:avLst/>
          </a:prstGeom>
        </p:spPr>
        <p:txBody>
          <a:bodyPr wrap="none">
            <a:spAutoFit/>
          </a:bodyPr>
          <a:lstStyle/>
          <a:p>
            <a:r>
              <a:rPr lang="en-US" b="1" dirty="0">
                <a:solidFill>
                  <a:srgbClr val="FFC000"/>
                </a:solidFill>
                <a:latin typeface="Arial" panose="020B0604020202020204" pitchFamily="34" charset="0"/>
                <a:cs typeface="Arial" panose="020B0604020202020204" pitchFamily="34" charset="0"/>
              </a:rPr>
              <a:t>How are we blessed as we receive knowledge and act on it?</a:t>
            </a:r>
          </a:p>
        </p:txBody>
      </p:sp>
      <p:sp>
        <p:nvSpPr>
          <p:cNvPr id="11" name="Rectangle 10">
            <a:extLst>
              <a:ext uri="{FF2B5EF4-FFF2-40B4-BE49-F238E27FC236}">
                <a16:creationId xmlns:a16="http://schemas.microsoft.com/office/drawing/2014/main" id="{1A57C025-E0CC-45CA-88D2-8EB2AA7B2EFC}"/>
              </a:ext>
            </a:extLst>
          </p:cNvPr>
          <p:cNvSpPr/>
          <p:nvPr/>
        </p:nvSpPr>
        <p:spPr>
          <a:xfrm>
            <a:off x="1246026" y="3172552"/>
            <a:ext cx="6220614"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We become sanctified as we act on the truths we learn.</a:t>
            </a:r>
          </a:p>
        </p:txBody>
      </p:sp>
      <p:pic>
        <p:nvPicPr>
          <p:cNvPr id="14" name="Picture 13">
            <a:extLst>
              <a:ext uri="{FF2B5EF4-FFF2-40B4-BE49-F238E27FC236}">
                <a16:creationId xmlns:a16="http://schemas.microsoft.com/office/drawing/2014/main" id="{18ADB6BC-CA1F-4E62-B278-2F00BBD9220F}"/>
              </a:ext>
            </a:extLst>
          </p:cNvPr>
          <p:cNvPicPr/>
          <p:nvPr/>
        </p:nvPicPr>
        <p:blipFill rotWithShape="1">
          <a:blip r:embed="rId2"/>
          <a:srcRect l="36282" t="24303" r="39839" b="43428"/>
          <a:stretch/>
        </p:blipFill>
        <p:spPr bwMode="auto">
          <a:xfrm>
            <a:off x="7970944" y="3703248"/>
            <a:ext cx="2801233" cy="2415163"/>
          </a:xfrm>
          <a:prstGeom prst="rect">
            <a:avLst/>
          </a:prstGeom>
          <a:ln>
            <a:noFill/>
          </a:ln>
          <a:extLst>
            <a:ext uri="{53640926-AAD7-44D8-BBD7-CCE9431645EC}">
              <a14:shadowObscured xmlns:a14="http://schemas.microsoft.com/office/drawing/2010/main"/>
            </a:ext>
          </a:extLst>
        </p:spPr>
      </p:pic>
      <p:sp>
        <p:nvSpPr>
          <p:cNvPr id="12" name="Rectangle 11">
            <a:extLst>
              <a:ext uri="{FF2B5EF4-FFF2-40B4-BE49-F238E27FC236}">
                <a16:creationId xmlns:a16="http://schemas.microsoft.com/office/drawing/2014/main" id="{126BB8DD-34BB-4AAF-99B2-2226F4955BF7}"/>
              </a:ext>
            </a:extLst>
          </p:cNvPr>
          <p:cNvSpPr/>
          <p:nvPr/>
        </p:nvSpPr>
        <p:spPr>
          <a:xfrm>
            <a:off x="1246026" y="3999520"/>
            <a:ext cx="6365845" cy="369332"/>
          </a:xfrm>
          <a:prstGeom prst="rect">
            <a:avLst/>
          </a:prstGeom>
        </p:spPr>
        <p:txBody>
          <a:bodyPr wrap="none">
            <a:spAutoFit/>
          </a:bodyPr>
          <a:lstStyle/>
          <a:p>
            <a:r>
              <a:rPr lang="en-US" b="1" dirty="0">
                <a:solidFill>
                  <a:srgbClr val="FFC000"/>
                </a:solidFill>
                <a:latin typeface="Arial" panose="020B0604020202020204" pitchFamily="34" charset="0"/>
                <a:cs typeface="Arial" panose="020B0604020202020204" pitchFamily="34" charset="0"/>
              </a:rPr>
              <a:t>What do you think it means to “bind [ourselves] to act”?</a:t>
            </a:r>
          </a:p>
        </p:txBody>
      </p:sp>
      <p:sp>
        <p:nvSpPr>
          <p:cNvPr id="15" name="Rectangle 14">
            <a:extLst>
              <a:ext uri="{FF2B5EF4-FFF2-40B4-BE49-F238E27FC236}">
                <a16:creationId xmlns:a16="http://schemas.microsoft.com/office/drawing/2014/main" id="{4CC66815-6B5C-4934-BBD2-CC3526D8C8D0}"/>
              </a:ext>
            </a:extLst>
          </p:cNvPr>
          <p:cNvSpPr/>
          <p:nvPr/>
        </p:nvSpPr>
        <p:spPr>
          <a:xfrm>
            <a:off x="1246026" y="4826488"/>
            <a:ext cx="6220614" cy="646331"/>
          </a:xfrm>
          <a:prstGeom prst="rect">
            <a:avLst/>
          </a:prstGeom>
        </p:spPr>
        <p:txBody>
          <a:bodyPr wrap="square">
            <a:spAutoFit/>
          </a:bodyPr>
          <a:lstStyle/>
          <a:p>
            <a:pPr algn="just"/>
            <a:r>
              <a:rPr lang="en-US" b="1" dirty="0">
                <a:solidFill>
                  <a:srgbClr val="FFC000"/>
                </a:solidFill>
                <a:latin typeface="Arial" panose="020B0604020202020204" pitchFamily="34" charset="0"/>
                <a:cs typeface="Arial" panose="020B0604020202020204" pitchFamily="34" charset="0"/>
              </a:rPr>
              <a:t>How does the knowledge we receive at Church meetings help us become sanctified?</a:t>
            </a:r>
          </a:p>
        </p:txBody>
      </p:sp>
    </p:spTree>
    <p:extLst>
      <p:ext uri="{BB962C8B-B14F-4D97-AF65-F5344CB8AC3E}">
        <p14:creationId xmlns:p14="http://schemas.microsoft.com/office/powerpoint/2010/main" val="105041075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randombar(vertical)">
                                      <p:cBhvr>
                                        <p:cTn id="14" dur="1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trips(downRight)">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25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fade">
                                      <p:cBhvr>
                                        <p:cTn id="36" dur="1000"/>
                                        <p:tgtEl>
                                          <p:spTgt spid="12">
                                            <p:txEl>
                                              <p:pRg st="0" end="0"/>
                                            </p:txEl>
                                          </p:spTgt>
                                        </p:tgtEl>
                                      </p:cBhvr>
                                    </p:animEffect>
                                    <p:anim calcmode="lin" valueType="num">
                                      <p:cBhvr>
                                        <p:cTn id="3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665</Words>
  <Application>Microsoft Office PowerPoint</Application>
  <PresentationFormat>Widescreen</PresentationFormat>
  <Paragraphs>115</Paragraphs>
  <Slides>17</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17</vt:i4>
      </vt:variant>
    </vt:vector>
  </HeadingPairs>
  <TitlesOfParts>
    <vt:vector size="32" baseType="lpstr">
      <vt:lpstr>MingLiU_HKSCS-ExtB</vt:lpstr>
      <vt:lpstr>Arial</vt:lpstr>
      <vt:lpstr>Bahnschrift Condensed</vt:lpstr>
      <vt:lpstr>Bahnschrift SemiLight SemiConde</vt:lpstr>
      <vt:lpstr>Calibri</vt:lpstr>
      <vt:lpstr>Cambria Math</vt:lpstr>
      <vt:lpstr>Garamond</vt:lpstr>
      <vt:lpstr>Microsoft PhagsPa</vt:lpstr>
      <vt:lpstr>MV Boli</vt:lpstr>
      <vt:lpstr>Palatino</vt:lpstr>
      <vt:lpstr>Segoe Script</vt:lpstr>
      <vt:lpstr>Sitka Display</vt:lpstr>
      <vt:lpstr>Times New Roman</vt:lpstr>
      <vt:lpstr>Wingdings 3</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1741</cp:revision>
  <dcterms:created xsi:type="dcterms:W3CDTF">2018-08-29T04:26:39Z</dcterms:created>
  <dcterms:modified xsi:type="dcterms:W3CDTF">2018-09-26T10:21:40Z</dcterms:modified>
</cp:coreProperties>
</file>