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3" r:id="rId1"/>
  </p:sldMasterIdLst>
  <p:notesMasterIdLst>
    <p:notesMasterId r:id="rId17"/>
  </p:notesMasterIdLst>
  <p:sldIdLst>
    <p:sldId id="296" r:id="rId2"/>
    <p:sldId id="304" r:id="rId3"/>
    <p:sldId id="299" r:id="rId4"/>
    <p:sldId id="308" r:id="rId5"/>
    <p:sldId id="305" r:id="rId6"/>
    <p:sldId id="306" r:id="rId7"/>
    <p:sldId id="307" r:id="rId8"/>
    <p:sldId id="310" r:id="rId9"/>
    <p:sldId id="309" r:id="rId10"/>
    <p:sldId id="311" r:id="rId11"/>
    <p:sldId id="312" r:id="rId12"/>
    <p:sldId id="313" r:id="rId13"/>
    <p:sldId id="314" r:id="rId14"/>
    <p:sldId id="315" r:id="rId15"/>
    <p:sldId id="31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CC0000"/>
    <a:srgbClr val="FF6600"/>
    <a:srgbClr val="B9B93A"/>
    <a:srgbClr val="D88028"/>
    <a:srgbClr val="13BD23"/>
    <a:srgbClr val="D6E513"/>
    <a:srgbClr val="FFFFFF"/>
    <a:srgbClr val="E6E6E6"/>
    <a:srgbClr val="F2D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8" autoAdjust="0"/>
    <p:restoredTop sz="94660"/>
  </p:normalViewPr>
  <p:slideViewPr>
    <p:cSldViewPr snapToGrid="0">
      <p:cViewPr varScale="1">
        <p:scale>
          <a:sx n="71" d="100"/>
          <a:sy n="71"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9/25/2018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5640873-EF0B-4AC7-AF11-57FEBA4985EA}" type="datetimeFigureOut">
              <a:rPr lang="en-US" smtClean="0"/>
              <a:t>9/25/2018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2B93B05A-D8BA-4E04-8927-7D3B765C5B2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83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2662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70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08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6810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949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53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338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64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0397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39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34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39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2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0037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07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17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76000"/>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640873-EF0B-4AC7-AF11-57FEBA4985EA}" type="datetimeFigureOut">
              <a:rPr lang="en-US" smtClean="0"/>
              <a:t>9/25/2018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4281470055"/>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 id="2147484537" r:id="rId14"/>
    <p:sldLayoutId id="2147484538" r:id="rId15"/>
    <p:sldLayoutId id="2147484539" r:id="rId16"/>
    <p:sldLayoutId id="214748454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latin typeface="Sitka Display" panose="02000505000000020004" pitchFamily="2" charset="0"/>
                <a:ea typeface="MingLiU_HKSCS-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10" name="Rectangle 9">
            <a:extLst>
              <a:ext uri="{FF2B5EF4-FFF2-40B4-BE49-F238E27FC236}">
                <a16:creationId xmlns:a16="http://schemas.microsoft.com/office/drawing/2014/main" id="{DB467B86-3F44-4044-A6E8-D3AD4E21786B}"/>
              </a:ext>
            </a:extLst>
          </p:cNvPr>
          <p:cNvSpPr/>
          <p:nvPr/>
        </p:nvSpPr>
        <p:spPr>
          <a:xfrm>
            <a:off x="909963" y="1019561"/>
            <a:ext cx="4910319"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Doctrine and Covenants 42:61,68.</a:t>
            </a:r>
          </a:p>
        </p:txBody>
      </p:sp>
      <p:sp>
        <p:nvSpPr>
          <p:cNvPr id="9" name="Rectangle 8">
            <a:extLst>
              <a:ext uri="{FF2B5EF4-FFF2-40B4-BE49-F238E27FC236}">
                <a16:creationId xmlns:a16="http://schemas.microsoft.com/office/drawing/2014/main" id="{C1FCF128-EE52-4CDF-9804-1E1A72F93F69}"/>
              </a:ext>
            </a:extLst>
          </p:cNvPr>
          <p:cNvSpPr/>
          <p:nvPr/>
        </p:nvSpPr>
        <p:spPr>
          <a:xfrm>
            <a:off x="909963" y="1443842"/>
            <a:ext cx="9577062" cy="1477328"/>
          </a:xfrm>
          <a:prstGeom prst="rect">
            <a:avLst/>
          </a:prstGeom>
        </p:spPr>
        <p:txBody>
          <a:bodyPr wrap="square">
            <a:spAutoFit/>
          </a:bodyPr>
          <a:lstStyle/>
          <a:p>
            <a:pPr algn="just"/>
            <a:r>
              <a:rPr lang="en-US" b="1" dirty="0">
                <a:latin typeface="Palatino Linotype" panose="02040502050505030304" pitchFamily="18" charset="0"/>
              </a:rPr>
              <a:t>61 </a:t>
            </a:r>
            <a:r>
              <a:rPr lang="en-US" dirty="0">
                <a:latin typeface="Palatino Linotype" panose="02040502050505030304" pitchFamily="18" charset="0"/>
              </a:rPr>
              <a:t>If thou shalt ask, thou shalt receive revelation upon revelation, knowledge upon knowledge, that thou mayest know the mysteries and peaceable things—that which bringeth joy, that which bringeth life eternal.</a:t>
            </a:r>
          </a:p>
          <a:p>
            <a:pPr algn="just"/>
            <a:r>
              <a:rPr lang="en-US" b="1" dirty="0">
                <a:latin typeface="Palatino Linotype" panose="02040502050505030304" pitchFamily="18" charset="0"/>
              </a:rPr>
              <a:t>68 </a:t>
            </a:r>
            <a:r>
              <a:rPr lang="en-US" dirty="0">
                <a:latin typeface="Palatino Linotype" panose="02040502050505030304" pitchFamily="18" charset="0"/>
              </a:rPr>
              <a:t>Therefore, he that </a:t>
            </a:r>
            <a:r>
              <a:rPr lang="en-US" dirty="0" err="1">
                <a:latin typeface="Palatino Linotype" panose="02040502050505030304" pitchFamily="18" charset="0"/>
              </a:rPr>
              <a:t>lacketh</a:t>
            </a:r>
            <a:r>
              <a:rPr lang="en-US" dirty="0">
                <a:latin typeface="Palatino Linotype" panose="02040502050505030304" pitchFamily="18" charset="0"/>
              </a:rPr>
              <a:t> wisdom, let him ask of me, and I will give him liberally and upbraid him not.</a:t>
            </a:r>
          </a:p>
        </p:txBody>
      </p:sp>
      <p:sp>
        <p:nvSpPr>
          <p:cNvPr id="11" name="Rectangle 10">
            <a:extLst>
              <a:ext uri="{FF2B5EF4-FFF2-40B4-BE49-F238E27FC236}">
                <a16:creationId xmlns:a16="http://schemas.microsoft.com/office/drawing/2014/main" id="{58E512A2-8D75-4B3C-9639-3A411695EE81}"/>
              </a:ext>
            </a:extLst>
          </p:cNvPr>
          <p:cNvSpPr/>
          <p:nvPr/>
        </p:nvSpPr>
        <p:spPr>
          <a:xfrm>
            <a:off x="909963" y="3022285"/>
            <a:ext cx="957706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If we ask, the Lord will give us knowledge that will bring us peace, joy, and eternal life.</a:t>
            </a:r>
          </a:p>
        </p:txBody>
      </p:sp>
      <p:sp>
        <p:nvSpPr>
          <p:cNvPr id="12" name="Rectangle 11">
            <a:extLst>
              <a:ext uri="{FF2B5EF4-FFF2-40B4-BE49-F238E27FC236}">
                <a16:creationId xmlns:a16="http://schemas.microsoft.com/office/drawing/2014/main" id="{AB68F2CD-B1A8-403D-AFEC-997B06E21D77}"/>
              </a:ext>
            </a:extLst>
          </p:cNvPr>
          <p:cNvSpPr/>
          <p:nvPr/>
        </p:nvSpPr>
        <p:spPr>
          <a:xfrm>
            <a:off x="909963" y="3492732"/>
            <a:ext cx="6053773" cy="369332"/>
          </a:xfrm>
          <a:prstGeom prst="rect">
            <a:avLst/>
          </a:prstGeom>
        </p:spPr>
        <p:txBody>
          <a:bodyPr wrap="none">
            <a:spAutoFit/>
          </a:bodyPr>
          <a:lstStyle/>
          <a:p>
            <a:r>
              <a:rPr lang="en-US" b="1" dirty="0">
                <a:solidFill>
                  <a:srgbClr val="002060"/>
                </a:solidFill>
                <a:latin typeface="Arial" panose="020B0604020202020204" pitchFamily="34" charset="0"/>
                <a:cs typeface="Arial" panose="020B0604020202020204" pitchFamily="34" charset="0"/>
              </a:rPr>
              <a:t>If we ask for wisdom, the Lord will give to us liberally.</a:t>
            </a:r>
          </a:p>
        </p:txBody>
      </p:sp>
      <p:sp>
        <p:nvSpPr>
          <p:cNvPr id="13" name="Rectangle 12">
            <a:extLst>
              <a:ext uri="{FF2B5EF4-FFF2-40B4-BE49-F238E27FC236}">
                <a16:creationId xmlns:a16="http://schemas.microsoft.com/office/drawing/2014/main" id="{7CDF657A-DE19-46AE-A06E-5BACDC5577F9}"/>
              </a:ext>
            </a:extLst>
          </p:cNvPr>
          <p:cNvSpPr/>
          <p:nvPr/>
        </p:nvSpPr>
        <p:spPr>
          <a:xfrm>
            <a:off x="909963" y="3963179"/>
            <a:ext cx="7507183"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What are the blessings of diligently asking the Lord for revelation?</a:t>
            </a:r>
          </a:p>
        </p:txBody>
      </p:sp>
    </p:spTree>
    <p:extLst>
      <p:ext uri="{BB962C8B-B14F-4D97-AF65-F5344CB8AC3E}">
        <p14:creationId xmlns:p14="http://schemas.microsoft.com/office/powerpoint/2010/main" val="75769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25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3" name="Rectangle 2">
            <a:extLst>
              <a:ext uri="{FF2B5EF4-FFF2-40B4-BE49-F238E27FC236}">
                <a16:creationId xmlns:a16="http://schemas.microsoft.com/office/drawing/2014/main" id="{809F8FC9-F9B0-4276-B7EF-3EFCD669F734}"/>
              </a:ext>
            </a:extLst>
          </p:cNvPr>
          <p:cNvSpPr/>
          <p:nvPr/>
        </p:nvSpPr>
        <p:spPr>
          <a:xfrm>
            <a:off x="909963" y="1019561"/>
            <a:ext cx="4972836"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Doctrine and Covenants 42:74-87.</a:t>
            </a:r>
          </a:p>
        </p:txBody>
      </p:sp>
      <p:sp>
        <p:nvSpPr>
          <p:cNvPr id="2" name="Rectangle 1">
            <a:extLst>
              <a:ext uri="{FF2B5EF4-FFF2-40B4-BE49-F238E27FC236}">
                <a16:creationId xmlns:a16="http://schemas.microsoft.com/office/drawing/2014/main" id="{793B01B4-0DC7-484F-83E7-7F02C9AB541B}"/>
              </a:ext>
            </a:extLst>
          </p:cNvPr>
          <p:cNvSpPr/>
          <p:nvPr/>
        </p:nvSpPr>
        <p:spPr>
          <a:xfrm>
            <a:off x="2874806" y="2551837"/>
            <a:ext cx="6442387" cy="1754326"/>
          </a:xfrm>
          <a:prstGeom prst="rect">
            <a:avLst/>
          </a:prstGeom>
        </p:spPr>
        <p:txBody>
          <a:bodyPr wrap="square">
            <a:spAutoFit/>
          </a:bodyPr>
          <a:lstStyle/>
          <a:p>
            <a:pPr algn="ctr"/>
            <a:r>
              <a:rPr lang="en-US" sz="3600" dirty="0">
                <a:latin typeface="Bahnschrift SemiLight SemiConde" panose="020B0502040204020203" pitchFamily="34" charset="0"/>
                <a:cs typeface="Arial" panose="020B0604020202020204" pitchFamily="34" charset="0"/>
              </a:rPr>
              <a:t>“Priesthood leaders receive instruction on dealing with members who commit serious sin”</a:t>
            </a:r>
          </a:p>
        </p:txBody>
      </p:sp>
    </p:spTree>
    <p:extLst>
      <p:ext uri="{BB962C8B-B14F-4D97-AF65-F5344CB8AC3E}">
        <p14:creationId xmlns:p14="http://schemas.microsoft.com/office/powerpoint/2010/main" val="7714797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3" name="Rectangle 2">
            <a:extLst>
              <a:ext uri="{FF2B5EF4-FFF2-40B4-BE49-F238E27FC236}">
                <a16:creationId xmlns:a16="http://schemas.microsoft.com/office/drawing/2014/main" id="{36F2E22A-B675-4222-9C74-7E74AEFE9749}"/>
              </a:ext>
            </a:extLst>
          </p:cNvPr>
          <p:cNvSpPr/>
          <p:nvPr/>
        </p:nvSpPr>
        <p:spPr>
          <a:xfrm>
            <a:off x="909963" y="1019561"/>
            <a:ext cx="4822154"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Doctrine and Covenants 42:88-93.</a:t>
            </a:r>
          </a:p>
        </p:txBody>
      </p:sp>
      <p:sp>
        <p:nvSpPr>
          <p:cNvPr id="2" name="Rectangle 1">
            <a:extLst>
              <a:ext uri="{FF2B5EF4-FFF2-40B4-BE49-F238E27FC236}">
                <a16:creationId xmlns:a16="http://schemas.microsoft.com/office/drawing/2014/main" id="{E271BDF5-AA1A-491C-A2D9-F4B8470F527C}"/>
              </a:ext>
            </a:extLst>
          </p:cNvPr>
          <p:cNvSpPr/>
          <p:nvPr/>
        </p:nvSpPr>
        <p:spPr>
          <a:xfrm>
            <a:off x="2699745" y="2828835"/>
            <a:ext cx="6790642" cy="1200329"/>
          </a:xfrm>
          <a:prstGeom prst="rect">
            <a:avLst/>
          </a:prstGeom>
        </p:spPr>
        <p:txBody>
          <a:bodyPr wrap="none">
            <a:spAutoFit/>
          </a:bodyPr>
          <a:lstStyle/>
          <a:p>
            <a:pPr algn="ctr"/>
            <a:r>
              <a:rPr lang="en-US" sz="3600" dirty="0">
                <a:latin typeface="Bahnschrift SemiLight SemiConde" panose="020B0502040204020203" pitchFamily="34" charset="0"/>
              </a:rPr>
              <a:t>“The Lord instructs the Saints on how </a:t>
            </a:r>
          </a:p>
          <a:p>
            <a:pPr algn="ctr"/>
            <a:r>
              <a:rPr lang="en-US" sz="3600" dirty="0">
                <a:latin typeface="Bahnschrift SemiLight SemiConde" panose="020B0502040204020203" pitchFamily="34" charset="0"/>
              </a:rPr>
              <a:t>to resolve personal offenses”</a:t>
            </a:r>
          </a:p>
        </p:txBody>
      </p:sp>
    </p:spTree>
    <p:extLst>
      <p:ext uri="{BB962C8B-B14F-4D97-AF65-F5344CB8AC3E}">
        <p14:creationId xmlns:p14="http://schemas.microsoft.com/office/powerpoint/2010/main" val="68213675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2" name="Rectangle 1">
            <a:extLst>
              <a:ext uri="{FF2B5EF4-FFF2-40B4-BE49-F238E27FC236}">
                <a16:creationId xmlns:a16="http://schemas.microsoft.com/office/drawing/2014/main" id="{429D2DAD-8196-4DED-98D7-3E4D49033641}"/>
              </a:ext>
            </a:extLst>
          </p:cNvPr>
          <p:cNvSpPr/>
          <p:nvPr/>
        </p:nvSpPr>
        <p:spPr>
          <a:xfrm>
            <a:off x="1404937" y="1124248"/>
            <a:ext cx="9139237" cy="646331"/>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When have you seen someone take offense at the words or actions of another person? Have you ever felt hurt or offended by someone else’s words or actions?</a:t>
            </a:r>
          </a:p>
        </p:txBody>
      </p:sp>
      <p:sp>
        <p:nvSpPr>
          <p:cNvPr id="3" name="Rectangle 2">
            <a:extLst>
              <a:ext uri="{FF2B5EF4-FFF2-40B4-BE49-F238E27FC236}">
                <a16:creationId xmlns:a16="http://schemas.microsoft.com/office/drawing/2014/main" id="{61CBD45C-B341-44B2-A56D-DAE3B3DAD6EF}"/>
              </a:ext>
            </a:extLst>
          </p:cNvPr>
          <p:cNvSpPr/>
          <p:nvPr/>
        </p:nvSpPr>
        <p:spPr>
          <a:xfrm>
            <a:off x="1404937" y="2317552"/>
            <a:ext cx="9253538" cy="1138773"/>
          </a:xfrm>
          <a:prstGeom prst="rect">
            <a:avLst/>
          </a:prstGeom>
        </p:spPr>
        <p:txBody>
          <a:bodyPr wrap="square">
            <a:spAutoFit/>
          </a:bodyPr>
          <a:lstStyle/>
          <a:p>
            <a:pPr algn="just" fontAlgn="base"/>
            <a:r>
              <a:rPr lang="en-US" sz="1700" b="1" dirty="0">
                <a:latin typeface="Palatino"/>
              </a:rPr>
              <a:t>88 </a:t>
            </a:r>
            <a:r>
              <a:rPr lang="en-US" sz="1700" dirty="0">
                <a:latin typeface="Palatino"/>
              </a:rPr>
              <a:t>And if thy brother or sister offend thee, thou shalt take him or her between him or her and thee alone; and if he or she confess thou shalt be reconciled.</a:t>
            </a:r>
          </a:p>
          <a:p>
            <a:pPr algn="just" fontAlgn="base"/>
            <a:r>
              <a:rPr lang="en-US" sz="1700" b="1" dirty="0">
                <a:latin typeface="Palatino"/>
              </a:rPr>
              <a:t>89 </a:t>
            </a:r>
            <a:r>
              <a:rPr lang="en-US" sz="1700" dirty="0">
                <a:latin typeface="Palatino"/>
              </a:rPr>
              <a:t>And if he or she confess not thou shalt deliver him or her up unto the church, not to the members, but to the elders. And it shall be done in a meeting, and that not before the world.</a:t>
            </a:r>
            <a:endParaRPr lang="en-US" sz="1700" b="0" i="0" dirty="0">
              <a:effectLst/>
              <a:latin typeface="Palatino"/>
            </a:endParaRPr>
          </a:p>
        </p:txBody>
      </p:sp>
      <p:sp>
        <p:nvSpPr>
          <p:cNvPr id="5" name="Rectangle 4">
            <a:extLst>
              <a:ext uri="{FF2B5EF4-FFF2-40B4-BE49-F238E27FC236}">
                <a16:creationId xmlns:a16="http://schemas.microsoft.com/office/drawing/2014/main" id="{561F5ED3-64E7-41F8-A284-2A39A206FB2E}"/>
              </a:ext>
            </a:extLst>
          </p:cNvPr>
          <p:cNvSpPr/>
          <p:nvPr/>
        </p:nvSpPr>
        <p:spPr>
          <a:xfrm>
            <a:off x="1404937" y="2003853"/>
            <a:ext cx="5004896"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Doctrine and Covenants 42:88-89.</a:t>
            </a:r>
          </a:p>
        </p:txBody>
      </p:sp>
      <p:sp>
        <p:nvSpPr>
          <p:cNvPr id="4" name="Rectangle 3">
            <a:extLst>
              <a:ext uri="{FF2B5EF4-FFF2-40B4-BE49-F238E27FC236}">
                <a16:creationId xmlns:a16="http://schemas.microsoft.com/office/drawing/2014/main" id="{B258E7A0-5443-43AE-8B23-E881559561EC}"/>
              </a:ext>
            </a:extLst>
          </p:cNvPr>
          <p:cNvSpPr/>
          <p:nvPr/>
        </p:nvSpPr>
        <p:spPr>
          <a:xfrm>
            <a:off x="1404937" y="3585358"/>
            <a:ext cx="6263253"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What are we to do with someone who has offended us?</a:t>
            </a:r>
          </a:p>
        </p:txBody>
      </p:sp>
      <p:sp>
        <p:nvSpPr>
          <p:cNvPr id="7" name="Rectangle 6">
            <a:extLst>
              <a:ext uri="{FF2B5EF4-FFF2-40B4-BE49-F238E27FC236}">
                <a16:creationId xmlns:a16="http://schemas.microsoft.com/office/drawing/2014/main" id="{92F0AA92-63C6-45AB-8815-AD0DD54A9C16}"/>
              </a:ext>
            </a:extLst>
          </p:cNvPr>
          <p:cNvSpPr/>
          <p:nvPr/>
        </p:nvSpPr>
        <p:spPr>
          <a:xfrm>
            <a:off x="1404937" y="3960434"/>
            <a:ext cx="4053225" cy="369332"/>
          </a:xfrm>
          <a:prstGeom prst="rect">
            <a:avLst/>
          </a:prstGeom>
        </p:spPr>
        <p:txBody>
          <a:bodyPr wrap="none">
            <a:spAutoFit/>
          </a:bodyPr>
          <a:lstStyle/>
          <a:p>
            <a:r>
              <a:rPr lang="en-US" b="1" dirty="0">
                <a:solidFill>
                  <a:srgbClr val="333399"/>
                </a:solidFill>
                <a:latin typeface="Arial" panose="020B0604020202020204" pitchFamily="34" charset="0"/>
                <a:cs typeface="Arial" panose="020B0604020202020204" pitchFamily="34" charset="0"/>
              </a:rPr>
              <a:t>Reconcile with him or her privately.</a:t>
            </a:r>
          </a:p>
        </p:txBody>
      </p:sp>
      <p:sp>
        <p:nvSpPr>
          <p:cNvPr id="9" name="Rectangle 8">
            <a:extLst>
              <a:ext uri="{FF2B5EF4-FFF2-40B4-BE49-F238E27FC236}">
                <a16:creationId xmlns:a16="http://schemas.microsoft.com/office/drawing/2014/main" id="{0991FFAF-AA4A-42E9-9A3C-C48E46AB2983}"/>
              </a:ext>
            </a:extLst>
          </p:cNvPr>
          <p:cNvSpPr/>
          <p:nvPr/>
        </p:nvSpPr>
        <p:spPr>
          <a:xfrm>
            <a:off x="1404937" y="4329766"/>
            <a:ext cx="5673348"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Why do you think this approach might be helpful?</a:t>
            </a:r>
          </a:p>
        </p:txBody>
      </p:sp>
    </p:spTree>
    <p:extLst>
      <p:ext uri="{BB962C8B-B14F-4D97-AF65-F5344CB8AC3E}">
        <p14:creationId xmlns:p14="http://schemas.microsoft.com/office/powerpoint/2010/main" val="224536369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Left)">
                                      <p:cBhvr>
                                        <p:cTn id="7" dur="500"/>
                                        <p:tgtEl>
                                          <p:spTgt spid="3"/>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6ECBBD-3334-48CA-8DD7-8E9FF9C00F00}"/>
              </a:ext>
            </a:extLst>
          </p:cNvPr>
          <p:cNvSpPr/>
          <p:nvPr/>
        </p:nvSpPr>
        <p:spPr>
          <a:xfrm>
            <a:off x="3487150" y="3458646"/>
            <a:ext cx="5233522" cy="14378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0E0DF8F7-1DCD-4840-B92A-60CC5F159F52}"/>
              </a:ext>
            </a:extLst>
          </p:cNvPr>
          <p:cNvSpPr/>
          <p:nvPr/>
        </p:nvSpPr>
        <p:spPr>
          <a:xfrm>
            <a:off x="3479239" y="1105286"/>
            <a:ext cx="5233522" cy="14378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452981" cy="470481"/>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3" name="Rectangle 2">
            <a:extLst>
              <a:ext uri="{FF2B5EF4-FFF2-40B4-BE49-F238E27FC236}">
                <a16:creationId xmlns:a16="http://schemas.microsoft.com/office/drawing/2014/main" id="{1E23B105-120E-49CB-984B-CDF417557C40}"/>
              </a:ext>
            </a:extLst>
          </p:cNvPr>
          <p:cNvSpPr/>
          <p:nvPr/>
        </p:nvSpPr>
        <p:spPr>
          <a:xfrm>
            <a:off x="3769751" y="1362565"/>
            <a:ext cx="4452938"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Offenses given in private </a:t>
            </a:r>
            <a:r>
              <a:rPr lang="en-US" b="1" dirty="0" err="1">
                <a:latin typeface="Arial" panose="020B0604020202020204" pitchFamily="34" charset="0"/>
                <a:cs typeface="Arial" panose="020B0604020202020204" pitchFamily="34" charset="0"/>
              </a:rPr>
              <a:t>shouldbe</a:t>
            </a:r>
            <a:r>
              <a:rPr lang="en-US" b="1"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Offenses given in public </a:t>
            </a:r>
            <a:r>
              <a:rPr lang="en-US" b="1" dirty="0" err="1">
                <a:latin typeface="Arial" panose="020B0604020202020204" pitchFamily="34" charset="0"/>
                <a:cs typeface="Arial" panose="020B0604020202020204" pitchFamily="34" charset="0"/>
              </a:rPr>
              <a:t>shouldbe</a:t>
            </a:r>
            <a:r>
              <a:rPr lang="en-US" b="1"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C339F8E3-E8E9-4E59-BB5E-140495A6BDF4}"/>
              </a:ext>
            </a:extLst>
          </p:cNvPr>
          <p:cNvSpPr/>
          <p:nvPr/>
        </p:nvSpPr>
        <p:spPr>
          <a:xfrm>
            <a:off x="3897449" y="3715925"/>
            <a:ext cx="2518638" cy="923330"/>
          </a:xfrm>
          <a:prstGeom prst="rect">
            <a:avLst/>
          </a:prstGeom>
        </p:spPr>
        <p:txBody>
          <a:bodyPr wrap="none">
            <a:spAutoFit/>
          </a:bodyPr>
          <a:lstStyle/>
          <a:p>
            <a:r>
              <a:rPr lang="en-US" b="1" dirty="0">
                <a:latin typeface="Arial" panose="020B0604020202020204" pitchFamily="34" charset="0"/>
                <a:cs typeface="Arial" panose="020B0604020202020204" pitchFamily="34" charset="0"/>
              </a:rPr>
              <a:t>…resolved in public.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…resolved in private.</a:t>
            </a:r>
          </a:p>
        </p:txBody>
      </p:sp>
    </p:spTree>
    <p:extLst>
      <p:ext uri="{BB962C8B-B14F-4D97-AF65-F5344CB8AC3E}">
        <p14:creationId xmlns:p14="http://schemas.microsoft.com/office/powerpoint/2010/main" val="325494077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452981" cy="470481"/>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8" name="Rectangle 7">
            <a:extLst>
              <a:ext uri="{FF2B5EF4-FFF2-40B4-BE49-F238E27FC236}">
                <a16:creationId xmlns:a16="http://schemas.microsoft.com/office/drawing/2014/main" id="{FDAC32FB-4C76-4D4C-AE91-37C2B0E481AD}"/>
              </a:ext>
            </a:extLst>
          </p:cNvPr>
          <p:cNvSpPr/>
          <p:nvPr/>
        </p:nvSpPr>
        <p:spPr>
          <a:xfrm>
            <a:off x="1276350" y="1075165"/>
            <a:ext cx="4833374"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Doctrine and Covenants 42:90-93.</a:t>
            </a:r>
          </a:p>
        </p:txBody>
      </p:sp>
      <p:sp>
        <p:nvSpPr>
          <p:cNvPr id="2" name="Rectangle 1">
            <a:extLst>
              <a:ext uri="{FF2B5EF4-FFF2-40B4-BE49-F238E27FC236}">
                <a16:creationId xmlns:a16="http://schemas.microsoft.com/office/drawing/2014/main" id="{35544360-9026-411D-9F90-461B73EEBD83}"/>
              </a:ext>
            </a:extLst>
          </p:cNvPr>
          <p:cNvSpPr/>
          <p:nvPr/>
        </p:nvSpPr>
        <p:spPr>
          <a:xfrm>
            <a:off x="1276350" y="1392228"/>
            <a:ext cx="9667018" cy="2031325"/>
          </a:xfrm>
          <a:prstGeom prst="rect">
            <a:avLst/>
          </a:prstGeom>
        </p:spPr>
        <p:txBody>
          <a:bodyPr wrap="square">
            <a:spAutoFit/>
          </a:bodyPr>
          <a:lstStyle/>
          <a:p>
            <a:pPr algn="just" fontAlgn="base"/>
            <a:r>
              <a:rPr lang="en-US" b="1" dirty="0">
                <a:latin typeface="Palatino"/>
              </a:rPr>
              <a:t>90 </a:t>
            </a:r>
            <a:r>
              <a:rPr lang="en-US" dirty="0">
                <a:latin typeface="Palatino"/>
              </a:rPr>
              <a:t>And if thy brother or sister offend many, he or she shall be chastened before many.</a:t>
            </a:r>
          </a:p>
          <a:p>
            <a:pPr algn="just" fontAlgn="base"/>
            <a:r>
              <a:rPr lang="en-US" b="1" dirty="0">
                <a:latin typeface="Palatino"/>
              </a:rPr>
              <a:t>91 </a:t>
            </a:r>
            <a:r>
              <a:rPr lang="en-US" dirty="0">
                <a:latin typeface="Palatino"/>
              </a:rPr>
              <a:t>And if any one offend openly, he or she shall be rebuked openly, that he or she may be ashamed. And if he or she confess not, he or she shall be delivered up unto the law of God.</a:t>
            </a:r>
          </a:p>
          <a:p>
            <a:pPr algn="just" fontAlgn="base"/>
            <a:r>
              <a:rPr lang="en-US" b="1" dirty="0">
                <a:latin typeface="Palatino"/>
              </a:rPr>
              <a:t>92 </a:t>
            </a:r>
            <a:r>
              <a:rPr lang="en-US" dirty="0">
                <a:latin typeface="Palatino"/>
              </a:rPr>
              <a:t>If any shall offend in secret, he or she shall be rebuked in secret, that he or she may have opportunity to confess in secret to him or her whom he or she has offended, and to God, that the church may not speak reproachfully of him or her.</a:t>
            </a:r>
          </a:p>
          <a:p>
            <a:pPr algn="just" fontAlgn="base"/>
            <a:r>
              <a:rPr lang="en-US" b="1" dirty="0">
                <a:latin typeface="Palatino"/>
              </a:rPr>
              <a:t>93 </a:t>
            </a:r>
            <a:r>
              <a:rPr lang="en-US" dirty="0">
                <a:latin typeface="Palatino"/>
              </a:rPr>
              <a:t>And thus shall ye conduct in all things.</a:t>
            </a:r>
            <a:endParaRPr lang="en-US" b="0" i="0" dirty="0">
              <a:effectLst/>
              <a:latin typeface="Palatino"/>
            </a:endParaRPr>
          </a:p>
        </p:txBody>
      </p:sp>
      <p:sp>
        <p:nvSpPr>
          <p:cNvPr id="6" name="Rectangle 5">
            <a:extLst>
              <a:ext uri="{FF2B5EF4-FFF2-40B4-BE49-F238E27FC236}">
                <a16:creationId xmlns:a16="http://schemas.microsoft.com/office/drawing/2014/main" id="{7ECE6259-21CF-4445-9F8B-E9BA65DA5CB8}"/>
              </a:ext>
            </a:extLst>
          </p:cNvPr>
          <p:cNvSpPr/>
          <p:nvPr/>
        </p:nvSpPr>
        <p:spPr>
          <a:xfrm>
            <a:off x="1276351" y="3434448"/>
            <a:ext cx="9667017" cy="646331"/>
          </a:xfrm>
          <a:prstGeom prst="rect">
            <a:avLst/>
          </a:prstGeom>
        </p:spPr>
        <p:txBody>
          <a:bodyPr wrap="square">
            <a:spAutoFit/>
          </a:bodyPr>
          <a:lstStyle/>
          <a:p>
            <a:pPr algn="just"/>
            <a:r>
              <a:rPr lang="en-US" b="1" dirty="0">
                <a:solidFill>
                  <a:srgbClr val="002060"/>
                </a:solidFill>
                <a:latin typeface="Arial" panose="020B0604020202020204" pitchFamily="34" charset="0"/>
                <a:cs typeface="Arial" panose="020B0604020202020204" pitchFamily="34" charset="0"/>
              </a:rPr>
              <a:t>Offenses given in private should be resolved in private. Offenses given in public should be resolved in public.</a:t>
            </a:r>
          </a:p>
        </p:txBody>
      </p:sp>
      <p:sp>
        <p:nvSpPr>
          <p:cNvPr id="9" name="Rectangle 8">
            <a:extLst>
              <a:ext uri="{FF2B5EF4-FFF2-40B4-BE49-F238E27FC236}">
                <a16:creationId xmlns:a16="http://schemas.microsoft.com/office/drawing/2014/main" id="{0F6C3F78-BDB8-4C65-80ED-809E77F3FC22}"/>
              </a:ext>
            </a:extLst>
          </p:cNvPr>
          <p:cNvSpPr/>
          <p:nvPr/>
        </p:nvSpPr>
        <p:spPr>
          <a:xfrm>
            <a:off x="1276349" y="4114801"/>
            <a:ext cx="8410575"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Why might it be inappropriate for private offenses to be resolved publicly?</a:t>
            </a:r>
          </a:p>
        </p:txBody>
      </p:sp>
      <p:sp>
        <p:nvSpPr>
          <p:cNvPr id="10" name="Rectangle 9">
            <a:extLst>
              <a:ext uri="{FF2B5EF4-FFF2-40B4-BE49-F238E27FC236}">
                <a16:creationId xmlns:a16="http://schemas.microsoft.com/office/drawing/2014/main" id="{C246A700-49A8-449C-9A63-DFCF0134475A}"/>
              </a:ext>
            </a:extLst>
          </p:cNvPr>
          <p:cNvSpPr/>
          <p:nvPr/>
        </p:nvSpPr>
        <p:spPr>
          <a:xfrm>
            <a:off x="1276350" y="4544616"/>
            <a:ext cx="739176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Why might it at times be wise to resolve public offenses publicly?</a:t>
            </a:r>
          </a:p>
        </p:txBody>
      </p:sp>
      <p:sp>
        <p:nvSpPr>
          <p:cNvPr id="12" name="Rectangle 11">
            <a:extLst>
              <a:ext uri="{FF2B5EF4-FFF2-40B4-BE49-F238E27FC236}">
                <a16:creationId xmlns:a16="http://schemas.microsoft.com/office/drawing/2014/main" id="{51808011-8356-41A8-9D35-7ABC73DBD466}"/>
              </a:ext>
            </a:extLst>
          </p:cNvPr>
          <p:cNvSpPr/>
          <p:nvPr/>
        </p:nvSpPr>
        <p:spPr>
          <a:xfrm>
            <a:off x="1276349" y="4913948"/>
            <a:ext cx="9667016" cy="646331"/>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How do you think resolving offenses appropriately might bless a family? A ward or branch? A group of classmates?</a:t>
            </a:r>
          </a:p>
        </p:txBody>
      </p:sp>
    </p:spTree>
    <p:extLst>
      <p:ext uri="{BB962C8B-B14F-4D97-AF65-F5344CB8AC3E}">
        <p14:creationId xmlns:p14="http://schemas.microsoft.com/office/powerpoint/2010/main" val="2006033295"/>
      </p:ext>
    </p:extLst>
  </p:cSld>
  <p:clrMapOvr>
    <a:masterClrMapping/>
  </p:clrMapOvr>
  <mc:AlternateContent xmlns:mc="http://schemas.openxmlformats.org/markup-compatibility/2006">
    <mc:Choice xmlns:p14="http://schemas.microsoft.com/office/powerpoint/2010/main" Requires="p14">
      <p:transition spd="slow" p14:dur="1250">
        <p:cover/>
      </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anim calcmode="lin" valueType="num">
                                      <p:cBhvr>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3" name="Rectangle 2">
            <a:extLst>
              <a:ext uri="{FF2B5EF4-FFF2-40B4-BE49-F238E27FC236}">
                <a16:creationId xmlns:a16="http://schemas.microsoft.com/office/drawing/2014/main" id="{A45A8041-F84B-4507-A449-C607E8B54304}"/>
              </a:ext>
            </a:extLst>
          </p:cNvPr>
          <p:cNvSpPr/>
          <p:nvPr/>
        </p:nvSpPr>
        <p:spPr>
          <a:xfrm>
            <a:off x="3841084" y="2767280"/>
            <a:ext cx="4830168" cy="1508105"/>
          </a:xfrm>
          <a:prstGeom prst="rect">
            <a:avLst/>
          </a:prstGeom>
        </p:spPr>
        <p:txBody>
          <a:bodyPr wrap="none">
            <a:spAutoFit/>
          </a:bodyPr>
          <a:lstStyle/>
          <a:p>
            <a:r>
              <a:rPr lang="en-US" sz="4600" b="1" dirty="0">
                <a:solidFill>
                  <a:schemeClr val="tx1">
                    <a:lumMod val="95000"/>
                    <a:lumOff val="5000"/>
                  </a:schemeClr>
                </a:solidFill>
                <a:effectLst>
                  <a:outerShdw blurRad="38100" dist="38100" dir="2700000" algn="tl">
                    <a:srgbClr val="000000">
                      <a:alpha val="43137"/>
                    </a:srgbClr>
                  </a:outerShdw>
                </a:effectLst>
                <a:latin typeface="Bahnschrift Condensed" panose="020B0502040204020203" pitchFamily="34" charset="0"/>
              </a:rPr>
              <a:t>Doctrine and Covenants </a:t>
            </a:r>
          </a:p>
          <a:p>
            <a:pPr algn="ctr"/>
            <a:r>
              <a:rPr lang="en-US" sz="4600" b="1" dirty="0">
                <a:solidFill>
                  <a:schemeClr val="tx1">
                    <a:lumMod val="95000"/>
                    <a:lumOff val="5000"/>
                  </a:schemeClr>
                </a:solidFill>
                <a:effectLst>
                  <a:outerShdw blurRad="38100" dist="38100" dir="2700000" algn="tl">
                    <a:srgbClr val="000000">
                      <a:alpha val="43137"/>
                    </a:srgbClr>
                  </a:outerShdw>
                </a:effectLst>
                <a:latin typeface="Bahnschrift Condensed" panose="020B0502040204020203" pitchFamily="34" charset="0"/>
              </a:rPr>
              <a:t>42:43-93</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19B990A-9578-4F23-8C4D-0E29A01300F4}"/>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6" name="Rectangle 5">
            <a:extLst>
              <a:ext uri="{FF2B5EF4-FFF2-40B4-BE49-F238E27FC236}">
                <a16:creationId xmlns:a16="http://schemas.microsoft.com/office/drawing/2014/main" id="{48745948-28C7-4F0F-8F07-D6A058336F3E}"/>
              </a:ext>
            </a:extLst>
          </p:cNvPr>
          <p:cNvSpPr/>
          <p:nvPr/>
        </p:nvSpPr>
        <p:spPr>
          <a:xfrm>
            <a:off x="1318651" y="706308"/>
            <a:ext cx="4830168"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Doctrine and Covenants 42:43-55.</a:t>
            </a:r>
          </a:p>
        </p:txBody>
      </p:sp>
      <p:sp>
        <p:nvSpPr>
          <p:cNvPr id="2" name="Rectangle 1">
            <a:extLst>
              <a:ext uri="{FF2B5EF4-FFF2-40B4-BE49-F238E27FC236}">
                <a16:creationId xmlns:a16="http://schemas.microsoft.com/office/drawing/2014/main" id="{0FAC1E7C-F3BA-4353-B516-024D8F9CA815}"/>
              </a:ext>
            </a:extLst>
          </p:cNvPr>
          <p:cNvSpPr/>
          <p:nvPr/>
        </p:nvSpPr>
        <p:spPr>
          <a:xfrm>
            <a:off x="2900173" y="2828835"/>
            <a:ext cx="6497291" cy="1200329"/>
          </a:xfrm>
          <a:prstGeom prst="rect">
            <a:avLst/>
          </a:prstGeom>
        </p:spPr>
        <p:txBody>
          <a:bodyPr wrap="none">
            <a:spAutoFit/>
          </a:bodyPr>
          <a:lstStyle/>
          <a:p>
            <a:pPr algn="ctr"/>
            <a:r>
              <a:rPr lang="en-US" sz="3600" dirty="0">
                <a:solidFill>
                  <a:schemeClr val="tx1">
                    <a:lumMod val="95000"/>
                    <a:lumOff val="5000"/>
                  </a:schemeClr>
                </a:solidFill>
                <a:latin typeface="Bahnschrift SemiLight SemiConde" panose="020B0502040204020203" pitchFamily="34" charset="0"/>
              </a:rPr>
              <a:t>“The Lord gives counsel concerning </a:t>
            </a:r>
          </a:p>
          <a:p>
            <a:pPr algn="ctr"/>
            <a:r>
              <a:rPr lang="en-US" sz="3600" dirty="0">
                <a:solidFill>
                  <a:schemeClr val="tx1">
                    <a:lumMod val="95000"/>
                    <a:lumOff val="5000"/>
                  </a:schemeClr>
                </a:solidFill>
                <a:latin typeface="Bahnschrift SemiLight SemiConde" panose="020B0502040204020203" pitchFamily="34" charset="0"/>
              </a:rPr>
              <a:t>death and healing”</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F8A4294C-D097-49A0-B483-53A61B0259D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3" name="Rectangle 2">
            <a:extLst>
              <a:ext uri="{FF2B5EF4-FFF2-40B4-BE49-F238E27FC236}">
                <a16:creationId xmlns:a16="http://schemas.microsoft.com/office/drawing/2014/main" id="{A182B62C-FC9C-4ED0-8267-44DC5550E99C}"/>
              </a:ext>
            </a:extLst>
          </p:cNvPr>
          <p:cNvSpPr/>
          <p:nvPr/>
        </p:nvSpPr>
        <p:spPr>
          <a:xfrm>
            <a:off x="1134793" y="890974"/>
            <a:ext cx="9525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What are these items used for? Which of these should we rely on in times of illness?</a:t>
            </a:r>
          </a:p>
        </p:txBody>
      </p:sp>
      <p:sp>
        <p:nvSpPr>
          <p:cNvPr id="15" name="Rectangle 14">
            <a:extLst>
              <a:ext uri="{FF2B5EF4-FFF2-40B4-BE49-F238E27FC236}">
                <a16:creationId xmlns:a16="http://schemas.microsoft.com/office/drawing/2014/main" id="{C02D518E-8608-4700-BB21-19E2443E9583}"/>
              </a:ext>
            </a:extLst>
          </p:cNvPr>
          <p:cNvSpPr/>
          <p:nvPr/>
        </p:nvSpPr>
        <p:spPr>
          <a:xfrm>
            <a:off x="1067125" y="1515343"/>
            <a:ext cx="4839786"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Doctrine and Covenants 42:43-44.</a:t>
            </a:r>
          </a:p>
        </p:txBody>
      </p:sp>
      <p:sp>
        <p:nvSpPr>
          <p:cNvPr id="7" name="Rectangle 6">
            <a:extLst>
              <a:ext uri="{FF2B5EF4-FFF2-40B4-BE49-F238E27FC236}">
                <a16:creationId xmlns:a16="http://schemas.microsoft.com/office/drawing/2014/main" id="{131DDAAB-B905-41F9-BC94-DE47BC68DFF6}"/>
              </a:ext>
            </a:extLst>
          </p:cNvPr>
          <p:cNvSpPr/>
          <p:nvPr/>
        </p:nvSpPr>
        <p:spPr>
          <a:xfrm>
            <a:off x="1134792" y="1831925"/>
            <a:ext cx="9323657" cy="1754326"/>
          </a:xfrm>
          <a:prstGeom prst="rect">
            <a:avLst/>
          </a:prstGeom>
        </p:spPr>
        <p:txBody>
          <a:bodyPr wrap="square">
            <a:spAutoFit/>
          </a:bodyPr>
          <a:lstStyle/>
          <a:p>
            <a:pPr algn="just" fontAlgn="base"/>
            <a:r>
              <a:rPr lang="en-US" b="1" dirty="0">
                <a:solidFill>
                  <a:schemeClr val="tx1">
                    <a:lumMod val="95000"/>
                    <a:lumOff val="5000"/>
                  </a:schemeClr>
                </a:solidFill>
                <a:latin typeface="Georgia" panose="02040502050405020303" pitchFamily="18" charset="0"/>
              </a:rPr>
              <a:t>43 </a:t>
            </a:r>
            <a:r>
              <a:rPr lang="en-US" dirty="0">
                <a:solidFill>
                  <a:schemeClr val="tx1">
                    <a:lumMod val="95000"/>
                    <a:lumOff val="5000"/>
                  </a:schemeClr>
                </a:solidFill>
                <a:latin typeface="Georgia" panose="02040502050405020303" pitchFamily="18" charset="0"/>
              </a:rPr>
              <a:t>And whosoever among you are sick, and have not faith to be healed, but believe, shall be nourished with all tenderness, with herbs and mild food, and that not by the hand of an enemy.</a:t>
            </a:r>
          </a:p>
          <a:p>
            <a:pPr algn="just" fontAlgn="base"/>
            <a:r>
              <a:rPr lang="en-US" b="1" dirty="0">
                <a:solidFill>
                  <a:schemeClr val="tx1">
                    <a:lumMod val="95000"/>
                    <a:lumOff val="5000"/>
                  </a:schemeClr>
                </a:solidFill>
                <a:latin typeface="Georgia" panose="02040502050405020303" pitchFamily="18" charset="0"/>
              </a:rPr>
              <a:t>44 </a:t>
            </a:r>
            <a:r>
              <a:rPr lang="en-US" dirty="0">
                <a:solidFill>
                  <a:schemeClr val="tx1">
                    <a:lumMod val="95000"/>
                    <a:lumOff val="5000"/>
                  </a:schemeClr>
                </a:solidFill>
                <a:latin typeface="Georgia" panose="02040502050405020303" pitchFamily="18" charset="0"/>
              </a:rPr>
              <a:t>And the elders of the church, two or more, shall be called, and shall pray for and lay their hands upon them in my name; and if they die they shall die unto me, and if they live they shall live unto me.</a:t>
            </a:r>
            <a:endParaRPr lang="en-US" b="0" i="0" dirty="0">
              <a:solidFill>
                <a:schemeClr val="tx1">
                  <a:lumMod val="95000"/>
                  <a:lumOff val="5000"/>
                </a:schemeClr>
              </a:solidFill>
              <a:effectLst/>
              <a:latin typeface="Georgia" panose="02040502050405020303" pitchFamily="18" charset="0"/>
            </a:endParaRP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500"/>
                                        <p:tgtEl>
                                          <p:spTgt spid="1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up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4C7E106A-8B87-41BA-A07D-7FBAC59474D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9" name="Rectangle 8">
            <a:extLst>
              <a:ext uri="{FF2B5EF4-FFF2-40B4-BE49-F238E27FC236}">
                <a16:creationId xmlns:a16="http://schemas.microsoft.com/office/drawing/2014/main" id="{8F556AD4-6826-422A-9AC0-27294388CABE}"/>
              </a:ext>
            </a:extLst>
          </p:cNvPr>
          <p:cNvSpPr/>
          <p:nvPr/>
        </p:nvSpPr>
        <p:spPr>
          <a:xfrm>
            <a:off x="2486024" y="1157288"/>
            <a:ext cx="7566345" cy="24145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1F014DB-5A70-489C-AFD3-8D853FD28890}"/>
              </a:ext>
            </a:extLst>
          </p:cNvPr>
          <p:cNvSpPr/>
          <p:nvPr/>
        </p:nvSpPr>
        <p:spPr>
          <a:xfrm>
            <a:off x="3990988" y="1157288"/>
            <a:ext cx="6096000" cy="2400657"/>
          </a:xfrm>
          <a:prstGeom prst="rect">
            <a:avLst/>
          </a:prstGeom>
        </p:spPr>
        <p:txBody>
          <a:bodyPr>
            <a:spAutoFit/>
          </a:bodyPr>
          <a:lstStyle/>
          <a:p>
            <a:pPr algn="just"/>
            <a:r>
              <a:rPr lang="en-US" sz="1500" dirty="0">
                <a:latin typeface="Palatino Linotype" panose="02040502050505030304" pitchFamily="18" charset="0"/>
              </a:rPr>
              <a:t>“Latter-day Saints believe in applying the best available scientific knowledge and techniques. We use nutrition, exercise, and other practices to preserve health, and we enlist the help of healing practitioners, such as physicians and surgeons, to restore health. </a:t>
            </a:r>
          </a:p>
          <a:p>
            <a:pPr algn="just"/>
            <a:r>
              <a:rPr lang="en-US" sz="1500" dirty="0">
                <a:latin typeface="Palatino Linotype" panose="02040502050505030304" pitchFamily="18" charset="0"/>
              </a:rPr>
              <a:t>“The use of medical science is not at odds with our prayers of faith and our reliance on priesthood blessings “Of course we don’t wait until all other methods are exhausted before we pray in faith or give priesthood blessings for healing. In emergencies, prayers and blessings come first. Most often we pursue all efforts simultaneously” (“Healing the Sick,” Ensign or Liahona, May 2010,47).</a:t>
            </a:r>
          </a:p>
        </p:txBody>
      </p:sp>
      <p:pic>
        <p:nvPicPr>
          <p:cNvPr id="14" name="Picture 13">
            <a:extLst>
              <a:ext uri="{FF2B5EF4-FFF2-40B4-BE49-F238E27FC236}">
                <a16:creationId xmlns:a16="http://schemas.microsoft.com/office/drawing/2014/main" id="{5B07DD5D-331A-4FB5-8FF6-DD751F501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417" y="1271588"/>
            <a:ext cx="1380571" cy="1934990"/>
          </a:xfrm>
          <a:prstGeom prst="rect">
            <a:avLst/>
          </a:prstGeom>
        </p:spPr>
      </p:pic>
      <p:sp>
        <p:nvSpPr>
          <p:cNvPr id="15" name="TextBox 14">
            <a:extLst>
              <a:ext uri="{FF2B5EF4-FFF2-40B4-BE49-F238E27FC236}">
                <a16:creationId xmlns:a16="http://schemas.microsoft.com/office/drawing/2014/main" id="{4006B998-ACE0-4646-BCFA-B8C0A5A0467A}"/>
              </a:ext>
            </a:extLst>
          </p:cNvPr>
          <p:cNvSpPr txBox="1"/>
          <p:nvPr/>
        </p:nvSpPr>
        <p:spPr>
          <a:xfrm>
            <a:off x="2705442" y="3239222"/>
            <a:ext cx="1346844" cy="246221"/>
          </a:xfrm>
          <a:prstGeom prst="rect">
            <a:avLst/>
          </a:prstGeom>
          <a:noFill/>
        </p:spPr>
        <p:txBody>
          <a:bodyPr wrap="none" rtlCol="0">
            <a:spAutoFit/>
          </a:bodyPr>
          <a:lstStyle/>
          <a:p>
            <a:r>
              <a:rPr lang="en-US" sz="1000" b="1" dirty="0">
                <a:solidFill>
                  <a:schemeClr val="tx1">
                    <a:lumMod val="95000"/>
                    <a:lumOff val="5000"/>
                  </a:schemeClr>
                </a:solidFill>
              </a:rPr>
              <a:t>Elder Dallin H. Oaks</a:t>
            </a:r>
          </a:p>
        </p:txBody>
      </p:sp>
      <p:sp>
        <p:nvSpPr>
          <p:cNvPr id="16" name="Rectangle 15">
            <a:extLst>
              <a:ext uri="{FF2B5EF4-FFF2-40B4-BE49-F238E27FC236}">
                <a16:creationId xmlns:a16="http://schemas.microsoft.com/office/drawing/2014/main" id="{8E86637B-63BB-46F4-96D4-0329FB47B655}"/>
              </a:ext>
            </a:extLst>
          </p:cNvPr>
          <p:cNvSpPr/>
          <p:nvPr/>
        </p:nvSpPr>
        <p:spPr>
          <a:xfrm>
            <a:off x="1319213" y="3838189"/>
            <a:ext cx="9053512" cy="646331"/>
          </a:xfrm>
          <a:prstGeom prst="rect">
            <a:avLst/>
          </a:prstGeom>
        </p:spPr>
        <p:txBody>
          <a:bodyPr wrap="square">
            <a:spAutoFit/>
          </a:bodyPr>
          <a:lstStyle/>
          <a:p>
            <a:pPr algn="just"/>
            <a:r>
              <a:rPr lang="en-US" b="1" dirty="0">
                <a:solidFill>
                  <a:schemeClr val="tx1">
                    <a:lumMod val="95000"/>
                    <a:lumOff val="5000"/>
                  </a:schemeClr>
                </a:solidFill>
                <a:latin typeface="Arial" panose="020B0604020202020204" pitchFamily="34" charset="0"/>
                <a:cs typeface="Arial" panose="020B0604020202020204" pitchFamily="34" charset="0"/>
              </a:rPr>
              <a:t>Why do you think it is important for us to use prayer and priesthood blessings as well as medical treatment for healing in times of illness?</a:t>
            </a:r>
          </a:p>
        </p:txBody>
      </p:sp>
      <p:sp>
        <p:nvSpPr>
          <p:cNvPr id="17" name="Rectangle 16">
            <a:extLst>
              <a:ext uri="{FF2B5EF4-FFF2-40B4-BE49-F238E27FC236}">
                <a16:creationId xmlns:a16="http://schemas.microsoft.com/office/drawing/2014/main" id="{04449B8C-618E-4F8F-AE18-37C7679F8922}"/>
              </a:ext>
            </a:extLst>
          </p:cNvPr>
          <p:cNvSpPr/>
          <p:nvPr/>
        </p:nvSpPr>
        <p:spPr>
          <a:xfrm>
            <a:off x="1319212" y="4493361"/>
            <a:ext cx="8524875" cy="369332"/>
          </a:xfrm>
          <a:prstGeom prst="rect">
            <a:avLst/>
          </a:prstGeom>
        </p:spPr>
        <p:txBody>
          <a:bodyPr wrap="square">
            <a:sp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Will every sick person who receives a priesthood blessing be healed? </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Lef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997220B-2053-46B3-A2E9-159F65CD1A7A}"/>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12" name="Rectangle 11">
            <a:extLst>
              <a:ext uri="{FF2B5EF4-FFF2-40B4-BE49-F238E27FC236}">
                <a16:creationId xmlns:a16="http://schemas.microsoft.com/office/drawing/2014/main" id="{54D6FF49-D157-40D7-9DFE-2B25D4A273E1}"/>
              </a:ext>
            </a:extLst>
          </p:cNvPr>
          <p:cNvSpPr/>
          <p:nvPr/>
        </p:nvSpPr>
        <p:spPr>
          <a:xfrm>
            <a:off x="924250" y="890974"/>
            <a:ext cx="4333238"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Doctrine and Covenants 42:48.</a:t>
            </a:r>
          </a:p>
        </p:txBody>
      </p:sp>
      <p:sp>
        <p:nvSpPr>
          <p:cNvPr id="2" name="Rectangle 1">
            <a:extLst>
              <a:ext uri="{FF2B5EF4-FFF2-40B4-BE49-F238E27FC236}">
                <a16:creationId xmlns:a16="http://schemas.microsoft.com/office/drawing/2014/main" id="{EBAF8EDA-4D4A-429E-8428-0A28C7739290}"/>
              </a:ext>
            </a:extLst>
          </p:cNvPr>
          <p:cNvSpPr/>
          <p:nvPr/>
        </p:nvSpPr>
        <p:spPr>
          <a:xfrm>
            <a:off x="938538" y="1236133"/>
            <a:ext cx="9434188" cy="646331"/>
          </a:xfrm>
          <a:prstGeom prst="rect">
            <a:avLst/>
          </a:prstGeom>
        </p:spPr>
        <p:txBody>
          <a:bodyPr wrap="square">
            <a:spAutoFit/>
          </a:bodyPr>
          <a:lstStyle/>
          <a:p>
            <a:pPr algn="just"/>
            <a:r>
              <a:rPr lang="en-US" dirty="0">
                <a:solidFill>
                  <a:schemeClr val="tx1">
                    <a:lumMod val="95000"/>
                    <a:lumOff val="5000"/>
                  </a:schemeClr>
                </a:solidFill>
                <a:latin typeface="Palatino"/>
              </a:rPr>
              <a:t>And again, it shall come to pass that he that hath faith in me to be healed, and is not appointed unto death, shall be healed.</a:t>
            </a:r>
            <a:endParaRPr lang="en-US" dirty="0">
              <a:solidFill>
                <a:schemeClr val="tx1">
                  <a:lumMod val="95000"/>
                  <a:lumOff val="5000"/>
                </a:schemeClr>
              </a:solidFill>
            </a:endParaRPr>
          </a:p>
        </p:txBody>
      </p:sp>
      <p:sp>
        <p:nvSpPr>
          <p:cNvPr id="13" name="Rectangle 12">
            <a:extLst>
              <a:ext uri="{FF2B5EF4-FFF2-40B4-BE49-F238E27FC236}">
                <a16:creationId xmlns:a16="http://schemas.microsoft.com/office/drawing/2014/main" id="{FB4804AB-E2BF-4489-B8E9-D798A08C03C9}"/>
              </a:ext>
            </a:extLst>
          </p:cNvPr>
          <p:cNvSpPr/>
          <p:nvPr/>
        </p:nvSpPr>
        <p:spPr>
          <a:xfrm>
            <a:off x="938537" y="2019985"/>
            <a:ext cx="9148437" cy="369332"/>
          </a:xfrm>
          <a:prstGeom prst="rect">
            <a:avLst/>
          </a:prstGeom>
        </p:spPr>
        <p:txBody>
          <a:bodyPr wrap="square">
            <a:sp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What is the major factor that determines the outcome of a priesthood blessing? </a:t>
            </a:r>
          </a:p>
        </p:txBody>
      </p:sp>
      <p:sp>
        <p:nvSpPr>
          <p:cNvPr id="14" name="Rectangle 13">
            <a:extLst>
              <a:ext uri="{FF2B5EF4-FFF2-40B4-BE49-F238E27FC236}">
                <a16:creationId xmlns:a16="http://schemas.microsoft.com/office/drawing/2014/main" id="{D30CB3B0-713E-4F04-9AC7-B41854ABAC39}"/>
              </a:ext>
            </a:extLst>
          </p:cNvPr>
          <p:cNvSpPr/>
          <p:nvPr/>
        </p:nvSpPr>
        <p:spPr>
          <a:xfrm>
            <a:off x="938537" y="2451469"/>
            <a:ext cx="7007046" cy="369332"/>
          </a:xfrm>
          <a:prstGeom prst="rect">
            <a:avLst/>
          </a:prstGeom>
        </p:spPr>
        <p:txBody>
          <a:bodyPr wrap="none">
            <a:sp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Why won’t everyone who has faith in Jesus Christ be healed? </a:t>
            </a:r>
          </a:p>
        </p:txBody>
      </p:sp>
      <p:sp>
        <p:nvSpPr>
          <p:cNvPr id="16" name="Rectangle 15">
            <a:extLst>
              <a:ext uri="{FF2B5EF4-FFF2-40B4-BE49-F238E27FC236}">
                <a16:creationId xmlns:a16="http://schemas.microsoft.com/office/drawing/2014/main" id="{321638A3-5272-4597-A920-83CF4925BF8F}"/>
              </a:ext>
            </a:extLst>
          </p:cNvPr>
          <p:cNvSpPr/>
          <p:nvPr/>
        </p:nvSpPr>
        <p:spPr>
          <a:xfrm>
            <a:off x="938537" y="2882954"/>
            <a:ext cx="8762676" cy="369332"/>
          </a:xfrm>
          <a:prstGeom prst="rect">
            <a:avLst/>
          </a:prstGeom>
        </p:spPr>
        <p:txBody>
          <a:bodyPr wrap="square">
            <a:sp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Why is it important to have faith in God’s will and timing for each of us?</a:t>
            </a:r>
          </a:p>
        </p:txBody>
      </p:sp>
      <p:sp>
        <p:nvSpPr>
          <p:cNvPr id="17" name="Rectangle 16">
            <a:extLst>
              <a:ext uri="{FF2B5EF4-FFF2-40B4-BE49-F238E27FC236}">
                <a16:creationId xmlns:a16="http://schemas.microsoft.com/office/drawing/2014/main" id="{147A9355-D1BD-47BC-AEB1-984DF7EE4C61}"/>
              </a:ext>
            </a:extLst>
          </p:cNvPr>
          <p:cNvSpPr/>
          <p:nvPr/>
        </p:nvSpPr>
        <p:spPr>
          <a:xfrm>
            <a:off x="938536" y="3429000"/>
            <a:ext cx="7991151" cy="369332"/>
          </a:xfrm>
          <a:prstGeom prst="rect">
            <a:avLst/>
          </a:prstGeom>
        </p:spPr>
        <p:txBody>
          <a:bodyPr wrap="square">
            <a:spAutoFit/>
          </a:bodyPr>
          <a:lstStyle/>
          <a:p>
            <a:r>
              <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have faith in Jesus Christ, we can be healed according to His will.</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plus(in)">
                                      <p:cBhvr>
                                        <p:cTn id="7" dur="1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709F8F5-35A2-4E75-818B-A694A58C9E76}"/>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10" name="Rectangle 9">
            <a:extLst>
              <a:ext uri="{FF2B5EF4-FFF2-40B4-BE49-F238E27FC236}">
                <a16:creationId xmlns:a16="http://schemas.microsoft.com/office/drawing/2014/main" id="{FCE81DA7-2B55-44FC-90EB-F3D20819FE96}"/>
              </a:ext>
            </a:extLst>
          </p:cNvPr>
          <p:cNvSpPr/>
          <p:nvPr/>
        </p:nvSpPr>
        <p:spPr>
          <a:xfrm>
            <a:off x="2028825" y="890974"/>
            <a:ext cx="8061721" cy="38067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1F0361A1-3364-4927-90A8-08A2B5845F65}"/>
              </a:ext>
            </a:extLst>
          </p:cNvPr>
          <p:cNvSpPr txBox="1"/>
          <p:nvPr/>
        </p:nvSpPr>
        <p:spPr>
          <a:xfrm>
            <a:off x="3532583" y="938985"/>
            <a:ext cx="6557963" cy="2308324"/>
          </a:xfrm>
          <a:prstGeom prst="rect">
            <a:avLst/>
          </a:prstGeom>
          <a:noFill/>
        </p:spPr>
        <p:txBody>
          <a:bodyPr wrap="square" rtlCol="0">
            <a:spAutoFit/>
          </a:bodyPr>
          <a:lstStyle/>
          <a:p>
            <a:pPr algn="just"/>
            <a:r>
              <a:rPr lang="en-US" sz="1600" dirty="0">
                <a:latin typeface="Palatino Linotype" panose="02040502050505030304" pitchFamily="18" charset="0"/>
              </a:rPr>
              <a:t>“As children of God, knowing of His great love and His ultimate knowledge of what is best for our eternal welfare, we trust in Him. The first principle of the gospel is faith in the Lord Jesus Christ, and faith means trust. I felt that trust in a talk my cousin gave at the funeral of a teenage girl who had died of a serious illness. He spoke these words, which first astonished me and then edified me: ‘I know it was the will of the Lord that she die. She had good medical care. She was given priesthood blessings. Her name was on the prayer roll in the temple. She was the subject of hundreds of prayers for her restoration</a:t>
            </a:r>
          </a:p>
        </p:txBody>
      </p:sp>
      <p:pic>
        <p:nvPicPr>
          <p:cNvPr id="13" name="Picture 12">
            <a:extLst>
              <a:ext uri="{FF2B5EF4-FFF2-40B4-BE49-F238E27FC236}">
                <a16:creationId xmlns:a16="http://schemas.microsoft.com/office/drawing/2014/main" id="{B5B5B6A6-AA66-4CF8-9627-4E60C6AF1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012" y="1010425"/>
            <a:ext cx="1380571" cy="1934990"/>
          </a:xfrm>
          <a:prstGeom prst="rect">
            <a:avLst/>
          </a:prstGeom>
        </p:spPr>
      </p:pic>
      <p:sp>
        <p:nvSpPr>
          <p:cNvPr id="14" name="TextBox 13">
            <a:extLst>
              <a:ext uri="{FF2B5EF4-FFF2-40B4-BE49-F238E27FC236}">
                <a16:creationId xmlns:a16="http://schemas.microsoft.com/office/drawing/2014/main" id="{5AD16223-E42E-420A-AF10-CA906EF6A75D}"/>
              </a:ext>
            </a:extLst>
          </p:cNvPr>
          <p:cNvSpPr txBox="1"/>
          <p:nvPr/>
        </p:nvSpPr>
        <p:spPr>
          <a:xfrm>
            <a:off x="2247037" y="3004953"/>
            <a:ext cx="1247457" cy="246221"/>
          </a:xfrm>
          <a:prstGeom prst="rect">
            <a:avLst/>
          </a:prstGeom>
          <a:noFill/>
        </p:spPr>
        <p:txBody>
          <a:bodyPr wrap="none" rtlCol="0">
            <a:spAutoFit/>
          </a:bodyPr>
          <a:lstStyle/>
          <a:p>
            <a:r>
              <a:rPr lang="en-US" sz="1000" dirty="0">
                <a:solidFill>
                  <a:schemeClr val="tx1">
                    <a:lumMod val="95000"/>
                    <a:lumOff val="5000"/>
                  </a:schemeClr>
                </a:solidFill>
              </a:rPr>
              <a:t>Elder Dallin H. Oaks</a:t>
            </a:r>
          </a:p>
        </p:txBody>
      </p:sp>
      <p:sp>
        <p:nvSpPr>
          <p:cNvPr id="15" name="Rectangle 14">
            <a:extLst>
              <a:ext uri="{FF2B5EF4-FFF2-40B4-BE49-F238E27FC236}">
                <a16:creationId xmlns:a16="http://schemas.microsoft.com/office/drawing/2014/main" id="{E5B2560A-C4B2-40E5-8B29-640AD8F03A84}"/>
              </a:ext>
            </a:extLst>
          </p:cNvPr>
          <p:cNvSpPr/>
          <p:nvPr/>
        </p:nvSpPr>
        <p:spPr>
          <a:xfrm>
            <a:off x="2043112" y="3128063"/>
            <a:ext cx="8047433" cy="1569660"/>
          </a:xfrm>
          <a:prstGeom prst="rect">
            <a:avLst/>
          </a:prstGeom>
        </p:spPr>
        <p:txBody>
          <a:bodyPr wrap="square">
            <a:spAutoFit/>
          </a:bodyPr>
          <a:lstStyle/>
          <a:p>
            <a:pPr algn="just"/>
            <a:r>
              <a:rPr lang="en-US" sz="1600" dirty="0">
                <a:latin typeface="Palatino Linotype" panose="02040502050505030304" pitchFamily="18" charset="0"/>
              </a:rPr>
              <a:t>to health. And I know that there is enough faith in this family that she would have been healed unless it was the will of the Lord to take her home at this time.’ I felt that same trust in the words of the father of another choice girl whose life was taken by cancer in her teen years. He declared, ‘Our family’s faith is in Jesus Christ and is not dependent on outcomes.’ Those teachings ring true to me. We do all that we can for the healing of a loved one, and then we trust in the Lord for the outcome” (“Healing the Sick,”50).</a:t>
            </a:r>
            <a:endParaRPr lang="en-US" sz="1600" dirty="0"/>
          </a:p>
        </p:txBody>
      </p:sp>
      <p:sp>
        <p:nvSpPr>
          <p:cNvPr id="16" name="Rectangle 15">
            <a:extLst>
              <a:ext uri="{FF2B5EF4-FFF2-40B4-BE49-F238E27FC236}">
                <a16:creationId xmlns:a16="http://schemas.microsoft.com/office/drawing/2014/main" id="{DE2A4443-3B0B-40E3-BB9B-3D222223C689}"/>
              </a:ext>
            </a:extLst>
          </p:cNvPr>
          <p:cNvSpPr/>
          <p:nvPr/>
        </p:nvSpPr>
        <p:spPr>
          <a:xfrm>
            <a:off x="1133475" y="4817174"/>
            <a:ext cx="895707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How did the individuals Elder Oaks spoke of exercise faith in Jesus Christ?</a:t>
            </a:r>
          </a:p>
        </p:txBody>
      </p:sp>
      <p:sp>
        <p:nvSpPr>
          <p:cNvPr id="17" name="Rectangle 16">
            <a:extLst>
              <a:ext uri="{FF2B5EF4-FFF2-40B4-BE49-F238E27FC236}">
                <a16:creationId xmlns:a16="http://schemas.microsoft.com/office/drawing/2014/main" id="{2D0E5928-ED26-4E80-A459-28DD37043B24}"/>
              </a:ext>
            </a:extLst>
          </p:cNvPr>
          <p:cNvSpPr/>
          <p:nvPr/>
        </p:nvSpPr>
        <p:spPr>
          <a:xfrm>
            <a:off x="1133474" y="5196068"/>
            <a:ext cx="387798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Why do you think this might be? </a:t>
            </a:r>
          </a:p>
        </p:txBody>
      </p:sp>
      <p:sp>
        <p:nvSpPr>
          <p:cNvPr id="18" name="Rectangle 17">
            <a:extLst>
              <a:ext uri="{FF2B5EF4-FFF2-40B4-BE49-F238E27FC236}">
                <a16:creationId xmlns:a16="http://schemas.microsoft.com/office/drawing/2014/main" id="{2E856EC4-0030-4339-BDEF-CF4B9B04631E}"/>
              </a:ext>
            </a:extLst>
          </p:cNvPr>
          <p:cNvSpPr/>
          <p:nvPr/>
        </p:nvSpPr>
        <p:spPr>
          <a:xfrm>
            <a:off x="1133474" y="5565400"/>
            <a:ext cx="9510713"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Why do you think it is important to exercise faith in Jesus Christ even though we may not receive the outcome we desire?</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downLeft)">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E6B420E-8C07-4EC7-8B76-50944C827FA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12" name="Rectangle 11">
            <a:extLst>
              <a:ext uri="{FF2B5EF4-FFF2-40B4-BE49-F238E27FC236}">
                <a16:creationId xmlns:a16="http://schemas.microsoft.com/office/drawing/2014/main" id="{D8EE9CD8-1012-4BCA-96E0-7C61DF437F08}"/>
              </a:ext>
            </a:extLst>
          </p:cNvPr>
          <p:cNvSpPr/>
          <p:nvPr/>
        </p:nvSpPr>
        <p:spPr>
          <a:xfrm>
            <a:off x="924250" y="890974"/>
            <a:ext cx="4815742"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Doctrine and Covenants 42:45-47.</a:t>
            </a:r>
          </a:p>
        </p:txBody>
      </p:sp>
      <p:sp>
        <p:nvSpPr>
          <p:cNvPr id="13" name="Rectangle 12">
            <a:extLst>
              <a:ext uri="{FF2B5EF4-FFF2-40B4-BE49-F238E27FC236}">
                <a16:creationId xmlns:a16="http://schemas.microsoft.com/office/drawing/2014/main" id="{687A500B-E5EA-4D3A-A969-DECB630960D1}"/>
              </a:ext>
            </a:extLst>
          </p:cNvPr>
          <p:cNvSpPr/>
          <p:nvPr/>
        </p:nvSpPr>
        <p:spPr>
          <a:xfrm>
            <a:off x="924249" y="1236133"/>
            <a:ext cx="9577063" cy="1477328"/>
          </a:xfrm>
          <a:prstGeom prst="rect">
            <a:avLst/>
          </a:prstGeom>
        </p:spPr>
        <p:txBody>
          <a:bodyPr wrap="square">
            <a:spAutoFit/>
          </a:bodyPr>
          <a:lstStyle/>
          <a:p>
            <a:pPr algn="just" fontAlgn="base"/>
            <a:r>
              <a:rPr lang="en-US" b="1" dirty="0">
                <a:latin typeface="Palatino"/>
              </a:rPr>
              <a:t>45 </a:t>
            </a:r>
            <a:r>
              <a:rPr lang="en-US" dirty="0">
                <a:latin typeface="Palatino"/>
              </a:rPr>
              <a:t>Thou shalt live together in love, insomuch that thou shalt weep for the loss of them that die, and more especially for those that have not hope of a glorious resurrection.</a:t>
            </a:r>
          </a:p>
          <a:p>
            <a:pPr algn="just" fontAlgn="base"/>
            <a:r>
              <a:rPr lang="en-US" b="1" dirty="0">
                <a:latin typeface="Palatino"/>
              </a:rPr>
              <a:t>46 </a:t>
            </a:r>
            <a:r>
              <a:rPr lang="en-US" dirty="0">
                <a:latin typeface="Palatino"/>
              </a:rPr>
              <a:t>And it shall come to pass that those that die in me shall not taste of death, for it shall be sweet unto them;</a:t>
            </a:r>
          </a:p>
          <a:p>
            <a:pPr algn="just" fontAlgn="base"/>
            <a:r>
              <a:rPr lang="en-US" b="1" dirty="0">
                <a:latin typeface="Palatino"/>
              </a:rPr>
              <a:t>47 </a:t>
            </a:r>
            <a:r>
              <a:rPr lang="en-US" dirty="0">
                <a:latin typeface="Palatino"/>
              </a:rPr>
              <a:t>And they that die not in me, wo unto them, for their death is bitter.</a:t>
            </a:r>
            <a:endParaRPr lang="en-US" b="0" i="0" dirty="0">
              <a:effectLst/>
              <a:latin typeface="Palatino"/>
            </a:endParaRPr>
          </a:p>
        </p:txBody>
      </p:sp>
      <p:sp>
        <p:nvSpPr>
          <p:cNvPr id="14" name="Rectangle 13">
            <a:extLst>
              <a:ext uri="{FF2B5EF4-FFF2-40B4-BE49-F238E27FC236}">
                <a16:creationId xmlns:a16="http://schemas.microsoft.com/office/drawing/2014/main" id="{3E43C88C-6A48-419D-9E45-402033A97D3F}"/>
              </a:ext>
            </a:extLst>
          </p:cNvPr>
          <p:cNvSpPr/>
          <p:nvPr/>
        </p:nvSpPr>
        <p:spPr>
          <a:xfrm>
            <a:off x="924249" y="2905810"/>
            <a:ext cx="9577062"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What doctrine taught in verse 46 might bring comfort to those who mourn the loss of a loved one? </a:t>
            </a:r>
          </a:p>
        </p:txBody>
      </p:sp>
      <p:sp>
        <p:nvSpPr>
          <p:cNvPr id="15" name="Rectangle 14">
            <a:extLst>
              <a:ext uri="{FF2B5EF4-FFF2-40B4-BE49-F238E27FC236}">
                <a16:creationId xmlns:a16="http://schemas.microsoft.com/office/drawing/2014/main" id="{63558468-398C-41C1-8ABB-6A25F0BCEB8F}"/>
              </a:ext>
            </a:extLst>
          </p:cNvPr>
          <p:cNvSpPr/>
          <p:nvPr/>
        </p:nvSpPr>
        <p:spPr>
          <a:xfrm>
            <a:off x="924249" y="3559824"/>
            <a:ext cx="5275803" cy="369332"/>
          </a:xfrm>
          <a:prstGeom prst="rect">
            <a:avLst/>
          </a:prstGeom>
        </p:spPr>
        <p:txBody>
          <a:bodyPr wrap="none">
            <a:spAutoFit/>
          </a:bodyPr>
          <a:lstStyle/>
          <a:p>
            <a:r>
              <a:rPr lang="en-US" b="1" dirty="0">
                <a:solidFill>
                  <a:srgbClr val="002060"/>
                </a:solidFill>
                <a:latin typeface="Arial" panose="020B0604020202020204" pitchFamily="34" charset="0"/>
                <a:cs typeface="Arial" panose="020B0604020202020204" pitchFamily="34" charset="0"/>
              </a:rPr>
              <a:t>Death is sweet unto those who die in the Lord.</a:t>
            </a:r>
          </a:p>
        </p:txBody>
      </p:sp>
      <p:sp>
        <p:nvSpPr>
          <p:cNvPr id="16" name="Rectangle 15">
            <a:extLst>
              <a:ext uri="{FF2B5EF4-FFF2-40B4-BE49-F238E27FC236}">
                <a16:creationId xmlns:a16="http://schemas.microsoft.com/office/drawing/2014/main" id="{5BA342C3-1172-4466-8702-92BEC1D575E4}"/>
              </a:ext>
            </a:extLst>
          </p:cNvPr>
          <p:cNvSpPr/>
          <p:nvPr/>
        </p:nvSpPr>
        <p:spPr>
          <a:xfrm>
            <a:off x="924249" y="4044434"/>
            <a:ext cx="526297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What do you think it means to die in the Lord?</a:t>
            </a:r>
          </a:p>
        </p:txBody>
      </p:sp>
      <p:sp>
        <p:nvSpPr>
          <p:cNvPr id="17" name="Rectangle 16">
            <a:extLst>
              <a:ext uri="{FF2B5EF4-FFF2-40B4-BE49-F238E27FC236}">
                <a16:creationId xmlns:a16="http://schemas.microsoft.com/office/drawing/2014/main" id="{8E7D61BB-51CD-474B-8AB3-830C110BD005}"/>
              </a:ext>
            </a:extLst>
          </p:cNvPr>
          <p:cNvSpPr/>
          <p:nvPr/>
        </p:nvSpPr>
        <p:spPr>
          <a:xfrm>
            <a:off x="924249" y="4529044"/>
            <a:ext cx="9577062"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What do you think it means that death will be “sweet” to those who die in the Lord? </a:t>
            </a:r>
          </a:p>
        </p:txBody>
      </p:sp>
    </p:spTree>
    <p:extLst>
      <p:ext uri="{BB962C8B-B14F-4D97-AF65-F5344CB8AC3E}">
        <p14:creationId xmlns:p14="http://schemas.microsoft.com/office/powerpoint/2010/main" val="4190803760"/>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barn(inVertical)">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checkerboard(across)">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amond(in)">
                                      <p:cBhvr>
                                        <p:cTn id="2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EDBB91FA-F681-482F-8860-7EF86DF90F60}"/>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49</a:t>
            </a:r>
          </a:p>
        </p:txBody>
      </p:sp>
      <p:sp>
        <p:nvSpPr>
          <p:cNvPr id="5" name="Rectangle 4">
            <a:extLst>
              <a:ext uri="{FF2B5EF4-FFF2-40B4-BE49-F238E27FC236}">
                <a16:creationId xmlns:a16="http://schemas.microsoft.com/office/drawing/2014/main" id="{9FF0AAAC-39A4-4A1D-97C7-7DF741F0A89B}"/>
              </a:ext>
            </a:extLst>
          </p:cNvPr>
          <p:cNvSpPr/>
          <p:nvPr/>
        </p:nvSpPr>
        <p:spPr>
          <a:xfrm>
            <a:off x="3048000" y="2551837"/>
            <a:ext cx="6096000" cy="1754326"/>
          </a:xfrm>
          <a:prstGeom prst="rect">
            <a:avLst/>
          </a:prstGeom>
        </p:spPr>
        <p:txBody>
          <a:bodyPr>
            <a:spAutoFit/>
          </a:bodyPr>
          <a:lstStyle/>
          <a:p>
            <a:pPr algn="ctr"/>
            <a:r>
              <a:rPr lang="en-US" sz="3600" dirty="0">
                <a:latin typeface="Bahnschrift SemiLight SemiConde" panose="020B0502040204020203" pitchFamily="34" charset="0"/>
              </a:rPr>
              <a:t>“The Lord promises to reveal additional scripture and </a:t>
            </a:r>
          </a:p>
          <a:p>
            <a:pPr algn="ctr"/>
            <a:r>
              <a:rPr lang="en-US" sz="3600" dirty="0">
                <a:latin typeface="Bahnschrift SemiLight SemiConde" panose="020B0502040204020203" pitchFamily="34" charset="0"/>
              </a:rPr>
              <a:t>knowledge to those who ask”</a:t>
            </a:r>
          </a:p>
        </p:txBody>
      </p:sp>
      <p:sp>
        <p:nvSpPr>
          <p:cNvPr id="13" name="Rectangle 12">
            <a:extLst>
              <a:ext uri="{FF2B5EF4-FFF2-40B4-BE49-F238E27FC236}">
                <a16:creationId xmlns:a16="http://schemas.microsoft.com/office/drawing/2014/main" id="{6F94E1C4-1257-4EDA-ABAA-58F75411A6AE}"/>
              </a:ext>
            </a:extLst>
          </p:cNvPr>
          <p:cNvSpPr/>
          <p:nvPr/>
        </p:nvSpPr>
        <p:spPr>
          <a:xfrm>
            <a:off x="924250" y="890974"/>
            <a:ext cx="4806124"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Doctrine and Covenants 42:56-73.</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969</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MingLiU_HKSCS-ExtB</vt:lpstr>
      <vt:lpstr>Arial</vt:lpstr>
      <vt:lpstr>Bahnschrift Condensed</vt:lpstr>
      <vt:lpstr>Bahnschrift SemiLight SemiConde</vt:lpstr>
      <vt:lpstr>Calibri</vt:lpstr>
      <vt:lpstr>Cambria Math</vt:lpstr>
      <vt:lpstr>Garamond</vt:lpstr>
      <vt:lpstr>Georgia</vt:lpstr>
      <vt:lpstr>MV Boli</vt:lpstr>
      <vt:lpstr>Palatino</vt:lpstr>
      <vt:lpstr>Palatino Linotype</vt:lpstr>
      <vt:lpstr>Segoe Script</vt:lpstr>
      <vt:lpstr>Sitka Display</vt:lpstr>
      <vt:lpstr>Times New Roman</vt:lpstr>
      <vt:lpstr>Wingdings 3</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1714</cp:revision>
  <dcterms:created xsi:type="dcterms:W3CDTF">2018-08-29T04:26:39Z</dcterms:created>
  <dcterms:modified xsi:type="dcterms:W3CDTF">2018-09-26T01:01:35Z</dcterms:modified>
</cp:coreProperties>
</file>