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44" r:id="rId1"/>
  </p:sldMasterIdLst>
  <p:notesMasterIdLst>
    <p:notesMasterId r:id="rId12"/>
  </p:notesMasterIdLst>
  <p:sldIdLst>
    <p:sldId id="296" r:id="rId2"/>
    <p:sldId id="304" r:id="rId3"/>
    <p:sldId id="299" r:id="rId4"/>
    <p:sldId id="308" r:id="rId5"/>
    <p:sldId id="305" r:id="rId6"/>
    <p:sldId id="306" r:id="rId7"/>
    <p:sldId id="307" r:id="rId8"/>
    <p:sldId id="310" r:id="rId9"/>
    <p:sldId id="309" r:id="rId10"/>
    <p:sldId id="31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CC0000"/>
    <a:srgbClr val="FF6600"/>
    <a:srgbClr val="B9B93A"/>
    <a:srgbClr val="D88028"/>
    <a:srgbClr val="13BD23"/>
    <a:srgbClr val="D6E513"/>
    <a:srgbClr val="FFFFFF"/>
    <a:srgbClr val="E6E6E6"/>
    <a:srgbClr val="F2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58" autoAdjust="0"/>
    <p:restoredTop sz="94660"/>
  </p:normalViewPr>
  <p:slideViewPr>
    <p:cSldViewPr snapToGrid="0">
      <p:cViewPr varScale="1">
        <p:scale>
          <a:sx n="72" d="100"/>
          <a:sy n="72" d="100"/>
        </p:scale>
        <p:origin x="59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9/25/2018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BEF47-6921-40E0-AE72-E0A6F8087D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523E05-A307-46B8-B8EB-23F7C6C3A7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3F4FE5-199C-47A9-BFDB-19D022360EF2}"/>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5" name="Footer Placeholder 4">
            <a:extLst>
              <a:ext uri="{FF2B5EF4-FFF2-40B4-BE49-F238E27FC236}">
                <a16:creationId xmlns:a16="http://schemas.microsoft.com/office/drawing/2014/main" id="{CC47E86D-60AB-4EE8-8487-19CFE482A8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339233-F057-4AF3-859D-1590D0949A90}"/>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386010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B2060-D7A5-4E0A-B33A-F0EC4220083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35D9F2-E765-4E2D-9D6A-58DBC362480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D57EB3-021F-4339-A2A7-F8E5DB1201A1}"/>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5" name="Footer Placeholder 4">
            <a:extLst>
              <a:ext uri="{FF2B5EF4-FFF2-40B4-BE49-F238E27FC236}">
                <a16:creationId xmlns:a16="http://schemas.microsoft.com/office/drawing/2014/main" id="{C06945E9-9B3E-4A5B-AD61-B87DB51ECD3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0B1EECE-451A-465E-B2FC-5108BAEEFBA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706839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FB8C84-1F8A-4082-8036-312EDDDD43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64873D-B3D0-4BBF-A3FB-337C7B8E1B3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7605E0-74B7-4497-8D1A-9BAA09379944}"/>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5" name="Footer Placeholder 4">
            <a:extLst>
              <a:ext uri="{FF2B5EF4-FFF2-40B4-BE49-F238E27FC236}">
                <a16:creationId xmlns:a16="http://schemas.microsoft.com/office/drawing/2014/main" id="{B2D6E846-521B-4CCB-B9CF-3A07E222987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DF8893-AABA-44D8-8DDA-4983DBAD4398}"/>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824082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A9852-BD8A-406A-8A29-9CC3824BD3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2F77BC-F3C1-4195-837D-47BE6323BC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7619C2-8E20-45B2-A6A5-16661C827233}"/>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5" name="Footer Placeholder 4">
            <a:extLst>
              <a:ext uri="{FF2B5EF4-FFF2-40B4-BE49-F238E27FC236}">
                <a16:creationId xmlns:a16="http://schemas.microsoft.com/office/drawing/2014/main" id="{D3B85760-E69B-4CBD-9CCC-6A5EB9B131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271A41B-BAD0-49BA-AE46-CB619A74290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561314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14982-F2EB-4CED-B4B5-4671BA8167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3DEADC-FCBD-4B8F-95FD-203762E25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6A19F9F-D8FE-47F0-A7A7-19876AFD21DC}"/>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5" name="Footer Placeholder 4">
            <a:extLst>
              <a:ext uri="{FF2B5EF4-FFF2-40B4-BE49-F238E27FC236}">
                <a16:creationId xmlns:a16="http://schemas.microsoft.com/office/drawing/2014/main" id="{5CE80921-7ED9-4D4C-917E-6D90AC2DFA7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7C6C59-5C41-4067-AD6E-63BA0385292D}"/>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66815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2315C-16FB-42B0-AC5E-71D4DB0AC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E348E5-57A2-4436-8A46-3C59314262C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019745-7450-4872-A717-FB09064577D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5C69ED-C66D-4978-A0E6-9FAD576FE7D3}"/>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6" name="Footer Placeholder 5">
            <a:extLst>
              <a:ext uri="{FF2B5EF4-FFF2-40B4-BE49-F238E27FC236}">
                <a16:creationId xmlns:a16="http://schemas.microsoft.com/office/drawing/2014/main" id="{45119929-7AC0-49EC-B04D-E0DDE44D3B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D19955A-9122-4A5F-A9E9-B25078C8DC40}"/>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074935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EA8B0-68E6-4FDE-8F33-935F49F9AF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7F1A57-1AD0-4749-9281-7EC926DE9F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0B6C1E9-75F5-466C-9726-C1DC2B48C6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ABD594-897E-4FF8-90DE-0B62B2C96C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1D19CE5-B4E0-4204-A93C-ECA5D05FFC5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1C2544-9DFC-4C92-98C6-FF43044D56B4}"/>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8" name="Footer Placeholder 7">
            <a:extLst>
              <a:ext uri="{FF2B5EF4-FFF2-40B4-BE49-F238E27FC236}">
                <a16:creationId xmlns:a16="http://schemas.microsoft.com/office/drawing/2014/main" id="{2B062828-191E-4D00-A448-72832A38AC3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196FBF4-96FF-4F75-858D-0267438B704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6505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6BB68-35FD-442A-99EE-FBF3BEC85C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B7BE04-67C5-490D-8948-4A1DFC37F7F1}"/>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4" name="Footer Placeholder 3">
            <a:extLst>
              <a:ext uri="{FF2B5EF4-FFF2-40B4-BE49-F238E27FC236}">
                <a16:creationId xmlns:a16="http://schemas.microsoft.com/office/drawing/2014/main" id="{70B304B4-8987-48C0-BDE0-F5964F42EC0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14E0A19-3766-49CB-BF1B-C4EBA6D98648}"/>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871975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260685-8280-4AB2-A2B6-6A869858B61E}"/>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3" name="Footer Placeholder 2">
            <a:extLst>
              <a:ext uri="{FF2B5EF4-FFF2-40B4-BE49-F238E27FC236}">
                <a16:creationId xmlns:a16="http://schemas.microsoft.com/office/drawing/2014/main" id="{33669C59-1F62-4CFA-9239-CA772DD12AB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0F342A4-0726-4E3B-974F-FC41189691F0}"/>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16623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3D5DD-1EF4-446B-BE35-80A6468310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700F5F-841E-4CF6-A1D6-A69A5FB613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D3F911-3BBF-4AD2-81C3-E1BAE2F909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514A3BA-7045-4AB2-A492-FA9B6AF24D0B}"/>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6" name="Footer Placeholder 5">
            <a:extLst>
              <a:ext uri="{FF2B5EF4-FFF2-40B4-BE49-F238E27FC236}">
                <a16:creationId xmlns:a16="http://schemas.microsoft.com/office/drawing/2014/main" id="{DCF914AB-7D21-4028-A64C-EA044E9C308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2A0B031-7324-4447-BFF3-3721020382CA}"/>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057020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29F62-F055-48A4-B1BF-FFD29EC623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7BAE2D-2B47-495E-AE33-A0C50CAF82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0BE54C-2101-4DA7-BB64-C6DEF27962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C36ECB3-9735-4E19-A6D1-F9867220C1B6}"/>
              </a:ext>
            </a:extLst>
          </p:cNvPr>
          <p:cNvSpPr>
            <a:spLocks noGrp="1"/>
          </p:cNvSpPr>
          <p:nvPr>
            <p:ph type="dt" sz="half" idx="10"/>
          </p:nvPr>
        </p:nvSpPr>
        <p:spPr/>
        <p:txBody>
          <a:bodyPr/>
          <a:lstStyle/>
          <a:p>
            <a:fld id="{75640873-EF0B-4AC7-AF11-57FEBA4985EA}" type="datetimeFigureOut">
              <a:rPr lang="en-US" smtClean="0"/>
              <a:t>9/25/2018</a:t>
            </a:fld>
            <a:endParaRPr lang="en-US" dirty="0"/>
          </a:p>
        </p:txBody>
      </p:sp>
      <p:sp>
        <p:nvSpPr>
          <p:cNvPr id="6" name="Footer Placeholder 5">
            <a:extLst>
              <a:ext uri="{FF2B5EF4-FFF2-40B4-BE49-F238E27FC236}">
                <a16:creationId xmlns:a16="http://schemas.microsoft.com/office/drawing/2014/main" id="{A1F16FB9-4217-4107-B866-8F84336A0C9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5F50B4F-B2DE-4655-A903-98EE74826FD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588861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00000"/>
            </a:gs>
            <a:gs pos="23000">
              <a:schemeClr val="accent5">
                <a:lumMod val="89000"/>
              </a:schemeClr>
            </a:gs>
            <a:gs pos="69000">
              <a:schemeClr val="accent5">
                <a:lumMod val="75000"/>
              </a:schemeClr>
            </a:gs>
            <a:gs pos="97000">
              <a:schemeClr val="accent5">
                <a:lumMod val="7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BD3567-9D17-4DFF-8C67-A6FA3D40EA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B5E5596-03AD-4122-964C-C609704B5C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950137-1852-44EA-AF67-69FF9157EC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9/25/2018</a:t>
            </a:fld>
            <a:endParaRPr lang="en-US" dirty="0"/>
          </a:p>
        </p:txBody>
      </p:sp>
      <p:sp>
        <p:nvSpPr>
          <p:cNvPr id="5" name="Footer Placeholder 4">
            <a:extLst>
              <a:ext uri="{FF2B5EF4-FFF2-40B4-BE49-F238E27FC236}">
                <a16:creationId xmlns:a16="http://schemas.microsoft.com/office/drawing/2014/main" id="{D8ECB1D7-738B-4C79-A99B-D539A6D257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4A4BCE6-BDF2-492B-B191-16772FD33F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2024205746"/>
      </p:ext>
    </p:extLst>
  </p:cSld>
  <p:clrMap bg1="lt1" tx1="dk1" bg2="lt2" tx2="dk2" accent1="accent1" accent2="accent2" accent3="accent3" accent4="accent4" accent5="accent5" accent6="accent6" hlink="hlink" folHlink="folHlink"/>
  <p:sldLayoutIdLst>
    <p:sldLayoutId id="2147484345"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00B0F0"/>
            </a:gs>
            <a:gs pos="23000">
              <a:srgbClr val="00B0F0"/>
            </a:gs>
            <a:gs pos="69000">
              <a:schemeClr val="accent6">
                <a:lumMod val="75000"/>
              </a:schemeClr>
            </a:gs>
            <a:gs pos="97000">
              <a:schemeClr val="accent6">
                <a:lumMod val="70000"/>
              </a:schemeClr>
            </a:gs>
          </a:gsLst>
          <a:lin ang="2700000" scaled="1"/>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latin typeface="Sitka Display" panose="02000505000000020004" pitchFamily="2" charset="0"/>
                <a:ea typeface="MingLiU_HKSCS-ExtB" panose="02020500000000000000" pitchFamily="18" charset="-120"/>
                <a:cs typeface="Times New Roman" panose="02020603050405020304" pitchFamily="18" charset="0"/>
              </a:rPr>
              <a:t>SEMINARY</a:t>
            </a:r>
          </a:p>
        </p:txBody>
      </p:sp>
    </p:spTree>
    <p:extLst>
      <p:ext uri="{BB962C8B-B14F-4D97-AF65-F5344CB8AC3E}">
        <p14:creationId xmlns:p14="http://schemas.microsoft.com/office/powerpoint/2010/main" val="1366171026"/>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48</a:t>
            </a:r>
          </a:p>
        </p:txBody>
      </p:sp>
      <p:sp>
        <p:nvSpPr>
          <p:cNvPr id="2" name="Rectangle 1">
            <a:extLst>
              <a:ext uri="{FF2B5EF4-FFF2-40B4-BE49-F238E27FC236}">
                <a16:creationId xmlns:a16="http://schemas.microsoft.com/office/drawing/2014/main" id="{5A939307-0F26-4764-B18A-24F94AA2F67A}"/>
              </a:ext>
            </a:extLst>
          </p:cNvPr>
          <p:cNvSpPr/>
          <p:nvPr/>
        </p:nvSpPr>
        <p:spPr>
          <a:xfrm>
            <a:off x="3290636" y="1169894"/>
            <a:ext cx="5610728" cy="175432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 name="TextBox 2">
            <a:extLst>
              <a:ext uri="{FF2B5EF4-FFF2-40B4-BE49-F238E27FC236}">
                <a16:creationId xmlns:a16="http://schemas.microsoft.com/office/drawing/2014/main" id="{77F9594F-995E-4237-A95B-682B4B2842F3}"/>
              </a:ext>
            </a:extLst>
          </p:cNvPr>
          <p:cNvSpPr txBox="1"/>
          <p:nvPr/>
        </p:nvSpPr>
        <p:spPr>
          <a:xfrm>
            <a:off x="4410046" y="1149209"/>
            <a:ext cx="4491318" cy="1754326"/>
          </a:xfrm>
          <a:prstGeom prst="rect">
            <a:avLst/>
          </a:prstGeom>
          <a:noFill/>
        </p:spPr>
        <p:txBody>
          <a:bodyPr wrap="square" rtlCol="0">
            <a:spAutoFit/>
          </a:bodyPr>
          <a:lstStyle/>
          <a:p>
            <a:pPr algn="just"/>
            <a:r>
              <a:rPr lang="en-US" dirty="0"/>
              <a:t>“Consecration is the giving of one’s time, talents, and means to care for those in need—whether spiritually or temporally—and in building the Lord’s kingdom” (“Welfare Services: The Gospel in Action,” Ensign, Nov. 1977,78).</a:t>
            </a:r>
          </a:p>
        </p:txBody>
      </p:sp>
      <p:pic>
        <p:nvPicPr>
          <p:cNvPr id="2050" name="Picture 2" descr="Imagen relacionada">
            <a:extLst>
              <a:ext uri="{FF2B5EF4-FFF2-40B4-BE49-F238E27FC236}">
                <a16:creationId xmlns:a16="http://schemas.microsoft.com/office/drawing/2014/main" id="{C4F5E3EE-ACD9-487E-8DEB-B3DDE081B2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1431" y="1276385"/>
            <a:ext cx="1018615" cy="130461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54E302A-0258-4EF7-A9F1-5199CC23E12A}"/>
              </a:ext>
            </a:extLst>
          </p:cNvPr>
          <p:cNvSpPr txBox="1"/>
          <p:nvPr/>
        </p:nvSpPr>
        <p:spPr>
          <a:xfrm>
            <a:off x="3290636" y="2601681"/>
            <a:ext cx="1220206" cy="246221"/>
          </a:xfrm>
          <a:prstGeom prst="rect">
            <a:avLst/>
          </a:prstGeom>
          <a:noFill/>
        </p:spPr>
        <p:txBody>
          <a:bodyPr wrap="none" rtlCol="0">
            <a:spAutoFit/>
          </a:bodyPr>
          <a:lstStyle/>
          <a:p>
            <a:r>
              <a:rPr lang="en-US" sz="1000" b="1" dirty="0"/>
              <a:t>Spencer W. Kimball</a:t>
            </a:r>
          </a:p>
        </p:txBody>
      </p:sp>
      <p:sp>
        <p:nvSpPr>
          <p:cNvPr id="5" name="Rectangle 4">
            <a:extLst>
              <a:ext uri="{FF2B5EF4-FFF2-40B4-BE49-F238E27FC236}">
                <a16:creationId xmlns:a16="http://schemas.microsoft.com/office/drawing/2014/main" id="{705EE0D5-0A4C-48CC-9010-97CECD06C0AE}"/>
              </a:ext>
            </a:extLst>
          </p:cNvPr>
          <p:cNvSpPr/>
          <p:nvPr/>
        </p:nvSpPr>
        <p:spPr>
          <a:xfrm>
            <a:off x="1030940" y="3326701"/>
            <a:ext cx="10224247" cy="353943"/>
          </a:xfrm>
          <a:prstGeom prst="rect">
            <a:avLst/>
          </a:prstGeom>
        </p:spPr>
        <p:txBody>
          <a:bodyPr wrap="square">
            <a:spAutoFit/>
          </a:bodyPr>
          <a:lstStyle/>
          <a:p>
            <a:r>
              <a:rPr lang="en-US" sz="1700" b="1" dirty="0">
                <a:solidFill>
                  <a:srgbClr val="C00000"/>
                </a:solidFill>
                <a:latin typeface="Arial" panose="020B0604020202020204" pitchFamily="34" charset="0"/>
                <a:cs typeface="Arial" panose="020B0604020202020204" pitchFamily="34" charset="0"/>
              </a:rPr>
              <a:t>What are some ways in which someone around you might be in need (besides financially)?</a:t>
            </a:r>
          </a:p>
        </p:txBody>
      </p:sp>
      <p:sp>
        <p:nvSpPr>
          <p:cNvPr id="6" name="Rectangle 5">
            <a:extLst>
              <a:ext uri="{FF2B5EF4-FFF2-40B4-BE49-F238E27FC236}">
                <a16:creationId xmlns:a16="http://schemas.microsoft.com/office/drawing/2014/main" id="{67A7A41B-082A-4A45-8411-D0A45BB060AE}"/>
              </a:ext>
            </a:extLst>
          </p:cNvPr>
          <p:cNvSpPr/>
          <p:nvPr/>
        </p:nvSpPr>
        <p:spPr>
          <a:xfrm>
            <a:off x="1030940" y="3909725"/>
            <a:ext cx="10600766" cy="353943"/>
          </a:xfrm>
          <a:prstGeom prst="rect">
            <a:avLst/>
          </a:prstGeom>
        </p:spPr>
        <p:txBody>
          <a:bodyPr wrap="square">
            <a:spAutoFit/>
          </a:bodyPr>
          <a:lstStyle/>
          <a:p>
            <a:r>
              <a:rPr lang="en-US" sz="1700" b="1" dirty="0">
                <a:solidFill>
                  <a:srgbClr val="C00000"/>
                </a:solidFill>
                <a:latin typeface="Arial" panose="020B0604020202020204" pitchFamily="34" charset="0"/>
                <a:cs typeface="Arial" panose="020B0604020202020204" pitchFamily="34" charset="0"/>
              </a:rPr>
              <a:t>What time, talents, and means do you have that you could use to help those who are in need?</a:t>
            </a:r>
          </a:p>
        </p:txBody>
      </p:sp>
      <p:sp>
        <p:nvSpPr>
          <p:cNvPr id="7" name="Rectangle 6">
            <a:extLst>
              <a:ext uri="{FF2B5EF4-FFF2-40B4-BE49-F238E27FC236}">
                <a16:creationId xmlns:a16="http://schemas.microsoft.com/office/drawing/2014/main" id="{D1EEDE4D-7584-4737-9311-441DDCDFC387}"/>
              </a:ext>
            </a:extLst>
          </p:cNvPr>
          <p:cNvSpPr/>
          <p:nvPr/>
        </p:nvSpPr>
        <p:spPr>
          <a:xfrm>
            <a:off x="1030940" y="4492749"/>
            <a:ext cx="9632579" cy="646331"/>
          </a:xfrm>
          <a:prstGeom prst="rect">
            <a:avLst/>
          </a:prstGeom>
        </p:spPr>
        <p:txBody>
          <a:bodyPr wrap="square">
            <a:spAutoFit/>
          </a:bodyPr>
          <a:lstStyle/>
          <a:p>
            <a:pPr algn="just"/>
            <a:r>
              <a:rPr lang="en-US" b="1" dirty="0">
                <a:solidFill>
                  <a:srgbClr val="C00000"/>
                </a:solidFill>
                <a:latin typeface="Arial" panose="020B0604020202020204" pitchFamily="34" charset="0"/>
                <a:cs typeface="Arial" panose="020B0604020202020204" pitchFamily="34" charset="0"/>
              </a:rPr>
              <a:t>When have you been blessed by someone else who has given up time, talents, or means to help you?</a:t>
            </a:r>
          </a:p>
        </p:txBody>
      </p:sp>
    </p:spTree>
    <p:extLst>
      <p:ext uri="{BB962C8B-B14F-4D97-AF65-F5344CB8AC3E}">
        <p14:creationId xmlns:p14="http://schemas.microsoft.com/office/powerpoint/2010/main" val="757695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1000" fill="hold"/>
                                        <p:tgtEl>
                                          <p:spTgt spid="6"/>
                                        </p:tgtEl>
                                        <p:attrNameLst>
                                          <p:attrName>ppt_x</p:attrName>
                                        </p:attrNameLst>
                                      </p:cBhvr>
                                      <p:tavLst>
                                        <p:tav tm="0">
                                          <p:val>
                                            <p:strVal val="1+#ppt_w/2"/>
                                          </p:val>
                                        </p:tav>
                                        <p:tav tm="100000">
                                          <p:val>
                                            <p:strVal val="#ppt_x"/>
                                          </p:val>
                                        </p:tav>
                                      </p:tavLst>
                                    </p:anim>
                                    <p:anim calcmode="lin" valueType="num">
                                      <p:cBhvr additive="base">
                                        <p:cTn id="14"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1000" fill="hold"/>
                                        <p:tgtEl>
                                          <p:spTgt spid="7"/>
                                        </p:tgtEl>
                                        <p:attrNameLst>
                                          <p:attrName>ppt_x</p:attrName>
                                        </p:attrNameLst>
                                      </p:cBhvr>
                                      <p:tavLst>
                                        <p:tav tm="0">
                                          <p:val>
                                            <p:strVal val="1+#ppt_w/2"/>
                                          </p:val>
                                        </p:tav>
                                        <p:tav tm="100000">
                                          <p:val>
                                            <p:strVal val="#ppt_x"/>
                                          </p:val>
                                        </p:tav>
                                      </p:tavLst>
                                    </p:anim>
                                    <p:anim calcmode="lin" valueType="num">
                                      <p:cBhvr additive="base">
                                        <p:cTn id="20"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48</a:t>
            </a:r>
          </a:p>
        </p:txBody>
      </p:sp>
      <p:sp>
        <p:nvSpPr>
          <p:cNvPr id="3" name="Rectangle 2">
            <a:extLst>
              <a:ext uri="{FF2B5EF4-FFF2-40B4-BE49-F238E27FC236}">
                <a16:creationId xmlns:a16="http://schemas.microsoft.com/office/drawing/2014/main" id="{A45A8041-F84B-4507-A449-C607E8B54304}"/>
              </a:ext>
            </a:extLst>
          </p:cNvPr>
          <p:cNvSpPr/>
          <p:nvPr/>
        </p:nvSpPr>
        <p:spPr>
          <a:xfrm>
            <a:off x="2255846" y="2721114"/>
            <a:ext cx="7680308" cy="707886"/>
          </a:xfrm>
          <a:prstGeom prst="rect">
            <a:avLst/>
          </a:prstGeom>
        </p:spPr>
        <p:txBody>
          <a:bodyPr wrap="none">
            <a:spAutoFit/>
          </a:bodyPr>
          <a:lstStyle/>
          <a:p>
            <a:r>
              <a:rPr lang="en-US" sz="4000" b="1" dirty="0">
                <a:solidFill>
                  <a:schemeClr val="tx1">
                    <a:lumMod val="95000"/>
                    <a:lumOff val="5000"/>
                  </a:schemeClr>
                </a:solidFill>
                <a:effectLst>
                  <a:outerShdw blurRad="38100" dist="38100" dir="2700000" algn="tl">
                    <a:srgbClr val="000000">
                      <a:alpha val="43137"/>
                    </a:srgbClr>
                  </a:outerShdw>
                </a:effectLst>
                <a:latin typeface="Bahnschrift Light" panose="020B0502040204020203" pitchFamily="34" charset="0"/>
              </a:rPr>
              <a:t>Doctrine and Covenants 42:30-42</a:t>
            </a:r>
          </a:p>
        </p:txBody>
      </p:sp>
    </p:spTree>
    <p:extLst>
      <p:ext uri="{BB962C8B-B14F-4D97-AF65-F5344CB8AC3E}">
        <p14:creationId xmlns:p14="http://schemas.microsoft.com/office/powerpoint/2010/main" val="2094167501"/>
      </p:ext>
    </p:extLst>
  </p:cSld>
  <p:clrMapOvr>
    <a:masterClrMapping/>
  </p:clrMapOvr>
  <p:transition spd="slow">
    <p:push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19B990A-9578-4F23-8C4D-0E29A01300F4}"/>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48</a:t>
            </a:r>
          </a:p>
        </p:txBody>
      </p:sp>
      <p:sp>
        <p:nvSpPr>
          <p:cNvPr id="6" name="Rectangle 5">
            <a:extLst>
              <a:ext uri="{FF2B5EF4-FFF2-40B4-BE49-F238E27FC236}">
                <a16:creationId xmlns:a16="http://schemas.microsoft.com/office/drawing/2014/main" id="{48745948-28C7-4F0F-8F07-D6A058336F3E}"/>
              </a:ext>
            </a:extLst>
          </p:cNvPr>
          <p:cNvSpPr/>
          <p:nvPr/>
        </p:nvSpPr>
        <p:spPr>
          <a:xfrm>
            <a:off x="1318651" y="706308"/>
            <a:ext cx="4543231" cy="369332"/>
          </a:xfrm>
          <a:prstGeom prst="rect">
            <a:avLst/>
          </a:prstGeom>
        </p:spPr>
        <p:txBody>
          <a:bodyPr wrap="none">
            <a:spAutoFit/>
          </a:bodyPr>
          <a:lstStyle/>
          <a:p>
            <a:r>
              <a:rPr lang="en-US" b="1" dirty="0">
                <a:solidFill>
                  <a:schemeClr val="tx1">
                    <a:lumMod val="95000"/>
                    <a:lumOff val="5000"/>
                  </a:schemeClr>
                </a:solidFill>
                <a:effectLst>
                  <a:outerShdw blurRad="38100" dist="38100" dir="2700000" algn="tl">
                    <a:srgbClr val="000000">
                      <a:alpha val="43137"/>
                    </a:srgbClr>
                  </a:outerShdw>
                </a:effectLst>
                <a:latin typeface="Segoe Script" panose="030B0504020000000003" pitchFamily="66" charset="0"/>
              </a:rPr>
              <a:t>Doctrine and Covenants 42:30-42.</a:t>
            </a:r>
          </a:p>
        </p:txBody>
      </p:sp>
      <p:sp>
        <p:nvSpPr>
          <p:cNvPr id="2" name="Rectangle 1">
            <a:extLst>
              <a:ext uri="{FF2B5EF4-FFF2-40B4-BE49-F238E27FC236}">
                <a16:creationId xmlns:a16="http://schemas.microsoft.com/office/drawing/2014/main" id="{0FAC1E7C-F3BA-4353-B516-024D8F9CA815}"/>
              </a:ext>
            </a:extLst>
          </p:cNvPr>
          <p:cNvSpPr/>
          <p:nvPr/>
        </p:nvSpPr>
        <p:spPr>
          <a:xfrm>
            <a:off x="1674757" y="2782669"/>
            <a:ext cx="9164688" cy="646331"/>
          </a:xfrm>
          <a:prstGeom prst="rect">
            <a:avLst/>
          </a:prstGeom>
        </p:spPr>
        <p:txBody>
          <a:bodyPr wrap="none">
            <a:spAutoFit/>
          </a:bodyPr>
          <a:lstStyle/>
          <a:p>
            <a:r>
              <a:rPr lang="en-US" sz="3600" dirty="0">
                <a:solidFill>
                  <a:srgbClr val="C00000"/>
                </a:solidFill>
                <a:latin typeface="Bahnschrift SemiBold" panose="020B0502040204020203" pitchFamily="34" charset="0"/>
              </a:rPr>
              <a:t>“The Lord sets forth the law of consecration” </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F8A4294C-D097-49A0-B483-53A61B0259D2}"/>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48</a:t>
            </a:r>
          </a:p>
        </p:txBody>
      </p:sp>
      <p:sp>
        <p:nvSpPr>
          <p:cNvPr id="10" name="Rectangle 9">
            <a:extLst>
              <a:ext uri="{FF2B5EF4-FFF2-40B4-BE49-F238E27FC236}">
                <a16:creationId xmlns:a16="http://schemas.microsoft.com/office/drawing/2014/main" id="{55754955-9CDD-4B39-B6EA-497763B5DAAE}"/>
              </a:ext>
            </a:extLst>
          </p:cNvPr>
          <p:cNvSpPr/>
          <p:nvPr/>
        </p:nvSpPr>
        <p:spPr>
          <a:xfrm>
            <a:off x="1361515" y="792036"/>
            <a:ext cx="4059125" cy="369332"/>
          </a:xfrm>
          <a:prstGeom prst="rect">
            <a:avLst/>
          </a:prstGeom>
        </p:spPr>
        <p:txBody>
          <a:bodyPr wrap="none">
            <a:spAutoFit/>
          </a:bodyPr>
          <a:lstStyle/>
          <a:p>
            <a:r>
              <a:rPr lang="en-US" b="1" dirty="0">
                <a:solidFill>
                  <a:schemeClr val="tx1">
                    <a:lumMod val="95000"/>
                    <a:lumOff val="5000"/>
                  </a:schemeClr>
                </a:solidFill>
                <a:effectLst>
                  <a:outerShdw blurRad="38100" dist="38100" dir="2700000" algn="tl">
                    <a:srgbClr val="000000">
                      <a:alpha val="43137"/>
                    </a:srgbClr>
                  </a:outerShdw>
                </a:effectLst>
                <a:latin typeface="Segoe Script" panose="030B0504020000000003" pitchFamily="66" charset="0"/>
              </a:rPr>
              <a:t>Doctrine and Covenants 42:30.</a:t>
            </a:r>
          </a:p>
        </p:txBody>
      </p:sp>
      <p:sp>
        <p:nvSpPr>
          <p:cNvPr id="2" name="Rectangle 1">
            <a:extLst>
              <a:ext uri="{FF2B5EF4-FFF2-40B4-BE49-F238E27FC236}">
                <a16:creationId xmlns:a16="http://schemas.microsoft.com/office/drawing/2014/main" id="{CBA9C5BA-9601-472F-8F58-8D460D3B1642}"/>
              </a:ext>
            </a:extLst>
          </p:cNvPr>
          <p:cNvSpPr/>
          <p:nvPr/>
        </p:nvSpPr>
        <p:spPr>
          <a:xfrm>
            <a:off x="1318651" y="1075640"/>
            <a:ext cx="8711174" cy="923330"/>
          </a:xfrm>
          <a:prstGeom prst="rect">
            <a:avLst/>
          </a:prstGeom>
        </p:spPr>
        <p:txBody>
          <a:bodyPr wrap="square">
            <a:spAutoFit/>
          </a:bodyPr>
          <a:lstStyle/>
          <a:p>
            <a:pPr algn="just"/>
            <a:r>
              <a:rPr lang="en-US" dirty="0">
                <a:latin typeface="Palatino"/>
              </a:rPr>
              <a:t>And behold, thou wilt remember the poor, and consecrate of thy properties for their support that which thou hast to impart unto them, with a covenant and a deed which cannot be broken.</a:t>
            </a:r>
            <a:endParaRPr lang="en-US" dirty="0"/>
          </a:p>
        </p:txBody>
      </p:sp>
      <p:sp>
        <p:nvSpPr>
          <p:cNvPr id="4" name="Rectangle 3">
            <a:extLst>
              <a:ext uri="{FF2B5EF4-FFF2-40B4-BE49-F238E27FC236}">
                <a16:creationId xmlns:a16="http://schemas.microsoft.com/office/drawing/2014/main" id="{46CEEB82-B2DF-4615-8209-63F4168ECF5F}"/>
              </a:ext>
            </a:extLst>
          </p:cNvPr>
          <p:cNvSpPr/>
          <p:nvPr/>
        </p:nvSpPr>
        <p:spPr>
          <a:xfrm>
            <a:off x="1318651" y="2183636"/>
            <a:ext cx="5352747" cy="369332"/>
          </a:xfrm>
          <a:prstGeom prst="rect">
            <a:avLst/>
          </a:prstGeom>
        </p:spPr>
        <p:txBody>
          <a:bodyPr wrap="none">
            <a:spAutoFit/>
          </a:bodyPr>
          <a:lstStyle/>
          <a:p>
            <a:r>
              <a:rPr lang="en-US" dirty="0">
                <a:solidFill>
                  <a:srgbClr val="C00000"/>
                </a:solidFill>
                <a:latin typeface="Bahnschrift SemiBold" panose="020B0502040204020203" pitchFamily="34" charset="0"/>
              </a:rPr>
              <a:t>What do you think it means to “remember the poor”?</a:t>
            </a:r>
          </a:p>
        </p:txBody>
      </p:sp>
      <p:sp>
        <p:nvSpPr>
          <p:cNvPr id="5" name="Rectangle 4">
            <a:extLst>
              <a:ext uri="{FF2B5EF4-FFF2-40B4-BE49-F238E27FC236}">
                <a16:creationId xmlns:a16="http://schemas.microsoft.com/office/drawing/2014/main" id="{A13E5913-A768-412B-8AB3-8BE28E0B71CC}"/>
              </a:ext>
            </a:extLst>
          </p:cNvPr>
          <p:cNvSpPr/>
          <p:nvPr/>
        </p:nvSpPr>
        <p:spPr>
          <a:xfrm>
            <a:off x="1361515" y="2737634"/>
            <a:ext cx="3974165" cy="369332"/>
          </a:xfrm>
          <a:prstGeom prst="rect">
            <a:avLst/>
          </a:prstGeom>
        </p:spPr>
        <p:txBody>
          <a:bodyPr wrap="none">
            <a:spAutoFit/>
          </a:bodyPr>
          <a:lstStyle/>
          <a:p>
            <a:r>
              <a:rPr lang="en-US" dirty="0">
                <a:solidFill>
                  <a:srgbClr val="C00000"/>
                </a:solidFill>
                <a:latin typeface="Bahnschrift SemiBold" panose="020B0502040204020203" pitchFamily="34" charset="0"/>
              </a:rPr>
              <a:t>What do you think consecrate means?</a:t>
            </a:r>
          </a:p>
        </p:txBody>
      </p:sp>
      <p:sp>
        <p:nvSpPr>
          <p:cNvPr id="6" name="Rectangle 5">
            <a:extLst>
              <a:ext uri="{FF2B5EF4-FFF2-40B4-BE49-F238E27FC236}">
                <a16:creationId xmlns:a16="http://schemas.microsoft.com/office/drawing/2014/main" id="{E99EA6EC-7263-4603-97F1-9A710B1281E4}"/>
              </a:ext>
            </a:extLst>
          </p:cNvPr>
          <p:cNvSpPr/>
          <p:nvPr/>
        </p:nvSpPr>
        <p:spPr>
          <a:xfrm>
            <a:off x="3916459" y="3169741"/>
            <a:ext cx="5014910" cy="161782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DECE8AE8-578A-4B2B-937E-B58973A4CD1B}"/>
              </a:ext>
            </a:extLst>
          </p:cNvPr>
          <p:cNvSpPr txBox="1"/>
          <p:nvPr/>
        </p:nvSpPr>
        <p:spPr>
          <a:xfrm>
            <a:off x="5208015" y="3106966"/>
            <a:ext cx="3723354" cy="1661993"/>
          </a:xfrm>
          <a:prstGeom prst="rect">
            <a:avLst/>
          </a:prstGeom>
          <a:noFill/>
        </p:spPr>
        <p:txBody>
          <a:bodyPr wrap="square" rtlCol="0">
            <a:spAutoFit/>
          </a:bodyPr>
          <a:lstStyle/>
          <a:p>
            <a:pPr algn="just"/>
            <a:r>
              <a:rPr lang="en-US" sz="1700" dirty="0">
                <a:latin typeface="Palatino"/>
              </a:rPr>
              <a:t>“To consecrate is to set apart or dedicate something as sacred, devoted to holy purposes” (“Reflections on a Consecrated Life,” Ensign or Liahona, Nov. 2010,16).</a:t>
            </a:r>
          </a:p>
          <a:p>
            <a:pPr algn="just"/>
            <a:endParaRPr lang="en-US" sz="1700" dirty="0">
              <a:latin typeface="Palatino"/>
            </a:endParaRPr>
          </a:p>
        </p:txBody>
      </p:sp>
      <p:pic>
        <p:nvPicPr>
          <p:cNvPr id="16" name="Picture 15">
            <a:extLst>
              <a:ext uri="{FF2B5EF4-FFF2-40B4-BE49-F238E27FC236}">
                <a16:creationId xmlns:a16="http://schemas.microsoft.com/office/drawing/2014/main" id="{39FFB0F4-4CED-4841-A3A7-DE0862BCAB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4819" y="3248852"/>
            <a:ext cx="1223196" cy="1345300"/>
          </a:xfrm>
          <a:prstGeom prst="rect">
            <a:avLst/>
          </a:prstGeom>
        </p:spPr>
      </p:pic>
      <p:sp>
        <p:nvSpPr>
          <p:cNvPr id="17" name="TextBox 16">
            <a:extLst>
              <a:ext uri="{FF2B5EF4-FFF2-40B4-BE49-F238E27FC236}">
                <a16:creationId xmlns:a16="http://schemas.microsoft.com/office/drawing/2014/main" id="{67A30042-5BE1-4FAE-8748-4A96F342C7D2}"/>
              </a:ext>
            </a:extLst>
          </p:cNvPr>
          <p:cNvSpPr txBox="1"/>
          <p:nvPr/>
        </p:nvSpPr>
        <p:spPr>
          <a:xfrm>
            <a:off x="3916459" y="4569922"/>
            <a:ext cx="1434441" cy="246221"/>
          </a:xfrm>
          <a:prstGeom prst="rect">
            <a:avLst/>
          </a:prstGeom>
          <a:noFill/>
        </p:spPr>
        <p:txBody>
          <a:bodyPr wrap="square" rtlCol="0">
            <a:spAutoFit/>
          </a:bodyPr>
          <a:lstStyle/>
          <a:p>
            <a:r>
              <a:rPr lang="en-US" sz="1000" dirty="0">
                <a:effectLst>
                  <a:outerShdw blurRad="38100" dist="38100" dir="2700000" algn="tl">
                    <a:srgbClr val="000000">
                      <a:alpha val="43137"/>
                    </a:srgbClr>
                  </a:outerShdw>
                </a:effectLst>
              </a:rPr>
              <a:t>D, Todd Christofferson</a:t>
            </a:r>
          </a:p>
        </p:txBody>
      </p:sp>
      <p:sp>
        <p:nvSpPr>
          <p:cNvPr id="20" name="Rectangle 19">
            <a:extLst>
              <a:ext uri="{FF2B5EF4-FFF2-40B4-BE49-F238E27FC236}">
                <a16:creationId xmlns:a16="http://schemas.microsoft.com/office/drawing/2014/main" id="{8AD353A3-89AC-42C9-B64A-3D7225C04568}"/>
              </a:ext>
            </a:extLst>
          </p:cNvPr>
          <p:cNvSpPr/>
          <p:nvPr/>
        </p:nvSpPr>
        <p:spPr>
          <a:xfrm>
            <a:off x="1361514" y="5030570"/>
            <a:ext cx="9355791" cy="369332"/>
          </a:xfrm>
          <a:prstGeom prst="rect">
            <a:avLst/>
          </a:prstGeom>
        </p:spPr>
        <p:txBody>
          <a:bodyPr wrap="square">
            <a:spAutoFit/>
          </a:bodyPr>
          <a:lstStyle/>
          <a:p>
            <a:r>
              <a:rPr lang="en-US" dirty="0">
                <a:solidFill>
                  <a:srgbClr val="C00000"/>
                </a:solidFill>
                <a:latin typeface="Bahnschrift SemiBold" panose="020B0502040204020203" pitchFamily="34" charset="0"/>
                <a:cs typeface="Arial" panose="020B0604020202020204" pitchFamily="34" charset="0"/>
              </a:rPr>
              <a:t>How do you think this definition relates to the act of giving something to help those in need?</a:t>
            </a:r>
          </a:p>
        </p:txBody>
      </p:sp>
      <p:sp>
        <p:nvSpPr>
          <p:cNvPr id="21" name="Rectangle 20">
            <a:extLst>
              <a:ext uri="{FF2B5EF4-FFF2-40B4-BE49-F238E27FC236}">
                <a16:creationId xmlns:a16="http://schemas.microsoft.com/office/drawing/2014/main" id="{C530F21C-8B63-496E-9D34-A2D9EA5CF0E6}"/>
              </a:ext>
            </a:extLst>
          </p:cNvPr>
          <p:cNvSpPr/>
          <p:nvPr/>
        </p:nvSpPr>
        <p:spPr>
          <a:xfrm>
            <a:off x="1361513" y="5348002"/>
            <a:ext cx="8668312" cy="369332"/>
          </a:xfrm>
          <a:prstGeom prst="rect">
            <a:avLst/>
          </a:prstGeom>
        </p:spPr>
        <p:txBody>
          <a:bodyPr wrap="square">
            <a:spAutoFit/>
          </a:bodyPr>
          <a:lstStyle/>
          <a:p>
            <a:r>
              <a:rPr lang="en-US" dirty="0">
                <a:solidFill>
                  <a:srgbClr val="C00000"/>
                </a:solidFill>
                <a:latin typeface="Bahnschrift SemiBold" panose="020B0502040204020203" pitchFamily="34" charset="0"/>
              </a:rPr>
              <a:t>How would you summarize the Lord’s commandment in verse 30 regarding the poor?</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5"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randombar(vertical)">
                                      <p:cBhvr>
                                        <p:cTn id="17" dur="1000"/>
                                        <p:tgtEl>
                                          <p:spTgt spid="16"/>
                                        </p:tgtEl>
                                      </p:cBhvr>
                                    </p:animEffect>
                                  </p:childTnLst>
                                </p:cTn>
                              </p:par>
                              <p:par>
                                <p:cTn id="18" presetID="14" presetClass="entr" presetSubtype="5"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randombar(vertical)">
                                      <p:cBhvr>
                                        <p:cTn id="20" dur="1000"/>
                                        <p:tgtEl>
                                          <p:spTgt spid="14"/>
                                        </p:tgtEl>
                                      </p:cBhvr>
                                    </p:animEffect>
                                  </p:childTnLst>
                                </p:cTn>
                              </p:par>
                              <p:par>
                                <p:cTn id="21" presetID="14" presetClass="entr" presetSubtype="5"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randombar(vertical)">
                                      <p:cBhvr>
                                        <p:cTn id="23" dur="1000"/>
                                        <p:tgtEl>
                                          <p:spTgt spid="17"/>
                                        </p:tgtEl>
                                      </p:cBhvr>
                                    </p:animEffect>
                                  </p:childTnLst>
                                </p:cTn>
                              </p:par>
                              <p:par>
                                <p:cTn id="24" presetID="14" presetClass="entr" presetSubtype="5"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randombar(vertical)">
                                      <p:cBhvr>
                                        <p:cTn id="26" dur="10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left)">
                                      <p:cBhvr>
                                        <p:cTn id="31" dur="1000"/>
                                        <p:tgtEl>
                                          <p:spTgt spid="20"/>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fade">
                                      <p:cBhvr>
                                        <p:cTn id="36" dur="1000"/>
                                        <p:tgtEl>
                                          <p:spTgt spid="21"/>
                                        </p:tgtEl>
                                      </p:cBhvr>
                                    </p:animEffect>
                                    <p:anim calcmode="lin" valueType="num">
                                      <p:cBhvr>
                                        <p:cTn id="37" dur="1000" fill="hold"/>
                                        <p:tgtEl>
                                          <p:spTgt spid="21"/>
                                        </p:tgtEl>
                                        <p:attrNameLst>
                                          <p:attrName>ppt_x</p:attrName>
                                        </p:attrNameLst>
                                      </p:cBhvr>
                                      <p:tavLst>
                                        <p:tav tm="0">
                                          <p:val>
                                            <p:strVal val="#ppt_x"/>
                                          </p:val>
                                        </p:tav>
                                        <p:tav tm="100000">
                                          <p:val>
                                            <p:strVal val="#ppt_x"/>
                                          </p:val>
                                        </p:tav>
                                      </p:tavLst>
                                    </p:anim>
                                    <p:anim calcmode="lin" valueType="num">
                                      <p:cBhvr>
                                        <p:cTn id="3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14" grpId="0"/>
      <p:bldP spid="17" grpId="0"/>
      <p:bldP spid="20"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4C7E106A-8B87-41BA-A07D-7FBAC59474D2}"/>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48</a:t>
            </a:r>
          </a:p>
        </p:txBody>
      </p:sp>
      <p:sp>
        <p:nvSpPr>
          <p:cNvPr id="11" name="Rectangle 10">
            <a:extLst>
              <a:ext uri="{FF2B5EF4-FFF2-40B4-BE49-F238E27FC236}">
                <a16:creationId xmlns:a16="http://schemas.microsoft.com/office/drawing/2014/main" id="{5B20546C-6177-4489-BC5F-B06FBD28DAE9}"/>
              </a:ext>
            </a:extLst>
          </p:cNvPr>
          <p:cNvSpPr/>
          <p:nvPr/>
        </p:nvSpPr>
        <p:spPr>
          <a:xfrm>
            <a:off x="1361515" y="1598860"/>
            <a:ext cx="4958409" cy="369332"/>
          </a:xfrm>
          <a:prstGeom prst="rect">
            <a:avLst/>
          </a:prstGeom>
        </p:spPr>
        <p:txBody>
          <a:bodyPr wrap="none">
            <a:spAutoFit/>
          </a:bodyPr>
          <a:lstStyle/>
          <a:p>
            <a:r>
              <a:rPr lang="en-US" b="1" dirty="0">
                <a:solidFill>
                  <a:schemeClr val="tx1">
                    <a:lumMod val="95000"/>
                    <a:lumOff val="5000"/>
                  </a:schemeClr>
                </a:solidFill>
                <a:effectLst>
                  <a:outerShdw blurRad="38100" dist="38100" dir="2700000" algn="tl">
                    <a:srgbClr val="000000">
                      <a:alpha val="43137"/>
                    </a:srgbClr>
                  </a:outerShdw>
                </a:effectLst>
                <a:latin typeface="Segoe Script" panose="030B0504020000000003" pitchFamily="66" charset="0"/>
              </a:rPr>
              <a:t>Doctrine and Covenants 38:16,34-36.</a:t>
            </a:r>
          </a:p>
        </p:txBody>
      </p:sp>
      <p:sp>
        <p:nvSpPr>
          <p:cNvPr id="3" name="Rectangle 2">
            <a:extLst>
              <a:ext uri="{FF2B5EF4-FFF2-40B4-BE49-F238E27FC236}">
                <a16:creationId xmlns:a16="http://schemas.microsoft.com/office/drawing/2014/main" id="{992490CF-A401-4AE5-9C8C-4A287DD53B27}"/>
              </a:ext>
            </a:extLst>
          </p:cNvPr>
          <p:cNvSpPr/>
          <p:nvPr/>
        </p:nvSpPr>
        <p:spPr>
          <a:xfrm>
            <a:off x="1361515" y="971657"/>
            <a:ext cx="7058343" cy="369332"/>
          </a:xfrm>
          <a:prstGeom prst="rect">
            <a:avLst/>
          </a:prstGeom>
        </p:spPr>
        <p:txBody>
          <a:bodyPr wrap="none">
            <a:spAutoFit/>
          </a:bodyPr>
          <a:lstStyle/>
          <a:p>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Lord commands us to care for the poor and those in need.</a:t>
            </a:r>
          </a:p>
        </p:txBody>
      </p:sp>
      <p:sp>
        <p:nvSpPr>
          <p:cNvPr id="4" name="Rectangle 3">
            <a:extLst>
              <a:ext uri="{FF2B5EF4-FFF2-40B4-BE49-F238E27FC236}">
                <a16:creationId xmlns:a16="http://schemas.microsoft.com/office/drawing/2014/main" id="{CC4150E4-9877-44F1-A825-A959330CCF4F}"/>
              </a:ext>
            </a:extLst>
          </p:cNvPr>
          <p:cNvSpPr/>
          <p:nvPr/>
        </p:nvSpPr>
        <p:spPr>
          <a:xfrm>
            <a:off x="1361515" y="1965931"/>
            <a:ext cx="9054694" cy="2308324"/>
          </a:xfrm>
          <a:prstGeom prst="rect">
            <a:avLst/>
          </a:prstGeom>
        </p:spPr>
        <p:txBody>
          <a:bodyPr wrap="square">
            <a:spAutoFit/>
          </a:bodyPr>
          <a:lstStyle/>
          <a:p>
            <a:pPr algn="just"/>
            <a:r>
              <a:rPr lang="en-US" sz="1600" dirty="0">
                <a:latin typeface="Palatino"/>
              </a:rPr>
              <a:t>16 And for your salvation I give unto you a commandment, for I have heard your prayers, and the poor have complained before me, and the rich have I made, and all flesh is mine, and I am no respecter of persons.</a:t>
            </a:r>
          </a:p>
          <a:p>
            <a:pPr algn="just" fontAlgn="base"/>
            <a:r>
              <a:rPr lang="en-US" sz="1600" b="1" dirty="0">
                <a:latin typeface="Palatino"/>
              </a:rPr>
              <a:t>34 </a:t>
            </a:r>
            <a:r>
              <a:rPr lang="en-US" sz="1600" dirty="0">
                <a:latin typeface="Palatino"/>
              </a:rPr>
              <a:t>And now, I give unto the church in these parts a commandment, that certain men among them shall be appointed, and they shall be appointed by the voice of the church;</a:t>
            </a:r>
          </a:p>
          <a:p>
            <a:pPr algn="just" fontAlgn="base"/>
            <a:r>
              <a:rPr lang="en-US" sz="1600" b="1" dirty="0">
                <a:latin typeface="Palatino"/>
              </a:rPr>
              <a:t>35 </a:t>
            </a:r>
            <a:r>
              <a:rPr lang="en-US" sz="1600" dirty="0">
                <a:latin typeface="Palatino"/>
              </a:rPr>
              <a:t>And they shall look to the poor and the needy, and administer to their relief that they shall not suffer; and send them forth to the place which I have commanded them;</a:t>
            </a:r>
          </a:p>
          <a:p>
            <a:pPr algn="just" fontAlgn="base"/>
            <a:r>
              <a:rPr lang="en-US" sz="1600" b="1" dirty="0">
                <a:latin typeface="Palatino"/>
              </a:rPr>
              <a:t>36 </a:t>
            </a:r>
            <a:r>
              <a:rPr lang="en-US" sz="1600" dirty="0">
                <a:latin typeface="Palatino"/>
              </a:rPr>
              <a:t>And this shall be their work, to govern the affairs of the property of this church.</a:t>
            </a:r>
          </a:p>
          <a:p>
            <a:pPr algn="just"/>
            <a:endParaRPr lang="en-US" sz="1600" dirty="0">
              <a:latin typeface="Palatino"/>
            </a:endParaRPr>
          </a:p>
        </p:txBody>
      </p:sp>
      <p:sp>
        <p:nvSpPr>
          <p:cNvPr id="5" name="Rectangle 4">
            <a:extLst>
              <a:ext uri="{FF2B5EF4-FFF2-40B4-BE49-F238E27FC236}">
                <a16:creationId xmlns:a16="http://schemas.microsoft.com/office/drawing/2014/main" id="{F7A73388-93F2-4CD8-A06C-B2A1ACDD418D}"/>
              </a:ext>
            </a:extLst>
          </p:cNvPr>
          <p:cNvSpPr/>
          <p:nvPr/>
        </p:nvSpPr>
        <p:spPr>
          <a:xfrm>
            <a:off x="2941983" y="4274255"/>
            <a:ext cx="6805906" cy="1808493"/>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 name="TextBox 5">
            <a:extLst>
              <a:ext uri="{FF2B5EF4-FFF2-40B4-BE49-F238E27FC236}">
                <a16:creationId xmlns:a16="http://schemas.microsoft.com/office/drawing/2014/main" id="{ADEA204E-A368-4629-8894-CF274DAFAEA4}"/>
              </a:ext>
            </a:extLst>
          </p:cNvPr>
          <p:cNvSpPr txBox="1"/>
          <p:nvPr/>
        </p:nvSpPr>
        <p:spPr>
          <a:xfrm>
            <a:off x="4193398" y="4287507"/>
            <a:ext cx="5554491" cy="1815882"/>
          </a:xfrm>
          <a:prstGeom prst="rect">
            <a:avLst/>
          </a:prstGeom>
          <a:noFill/>
        </p:spPr>
        <p:txBody>
          <a:bodyPr wrap="square" rtlCol="0">
            <a:spAutoFit/>
          </a:bodyPr>
          <a:lstStyle/>
          <a:p>
            <a:pPr algn="just"/>
            <a:r>
              <a:rPr lang="en-US" sz="1600" dirty="0">
                <a:latin typeface="Palatino"/>
              </a:rPr>
              <a:t>“The basic principle and the justification for the law of consecration ‘is that everything we have belongs to the Lord; therefore, the Lord may call upon us for any and all of the property which we have, because it belongs to Him. … (D&amp;C 104:14–17, 54–57)’ (J. Reuben Clark, Jr., in Conference Report, Oct. 1942, p. 55)” (“Living the Principles of the Law of Consecration,”Ensign, Feb. 1979,3).</a:t>
            </a:r>
          </a:p>
        </p:txBody>
      </p:sp>
      <p:pic>
        <p:nvPicPr>
          <p:cNvPr id="1026" name="Picture 2" descr="Resultado de imagen para marion g romney">
            <a:extLst>
              <a:ext uri="{FF2B5EF4-FFF2-40B4-BE49-F238E27FC236}">
                <a16:creationId xmlns:a16="http://schemas.microsoft.com/office/drawing/2014/main" id="{5B0783D8-CC91-4D68-A430-437B32B7CE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7757" y="4340517"/>
            <a:ext cx="1105641" cy="145399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81E54DCC-10AF-4FE6-846E-DE26D653F9F1}"/>
              </a:ext>
            </a:extLst>
          </p:cNvPr>
          <p:cNvSpPr txBox="1"/>
          <p:nvPr/>
        </p:nvSpPr>
        <p:spPr>
          <a:xfrm>
            <a:off x="3047306" y="5793261"/>
            <a:ext cx="1186543" cy="246221"/>
          </a:xfrm>
          <a:prstGeom prst="rect">
            <a:avLst/>
          </a:prstGeom>
          <a:noFill/>
        </p:spPr>
        <p:txBody>
          <a:bodyPr wrap="none" rtlCol="0">
            <a:spAutoFit/>
          </a:bodyPr>
          <a:lstStyle/>
          <a:p>
            <a:r>
              <a:rPr lang="en-US" sz="1000" b="1" dirty="0"/>
              <a:t>Marion G. Romney</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10"/>
                                        <p:tgtEl>
                                          <p:spTgt spid="4"/>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right)">
                                      <p:cBhvr>
                                        <p:cTn id="10" dur="1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heckerboard(across)">
                                      <p:cBhvr>
                                        <p:cTn id="15" dur="500"/>
                                        <p:tgtEl>
                                          <p:spTgt spid="5"/>
                                        </p:tgtEl>
                                      </p:cBhvr>
                                    </p:animEffect>
                                  </p:childTnLst>
                                </p:cTn>
                              </p:par>
                              <p:par>
                                <p:cTn id="16" presetID="5" presetClass="entr" presetSubtype="10" fill="hold" nodeType="withEffect">
                                  <p:stCondLst>
                                    <p:cond delay="0"/>
                                  </p:stCondLst>
                                  <p:childTnLst>
                                    <p:set>
                                      <p:cBhvr>
                                        <p:cTn id="17" dur="1" fill="hold">
                                          <p:stCondLst>
                                            <p:cond delay="0"/>
                                          </p:stCondLst>
                                        </p:cTn>
                                        <p:tgtEl>
                                          <p:spTgt spid="1026"/>
                                        </p:tgtEl>
                                        <p:attrNameLst>
                                          <p:attrName>style.visibility</p:attrName>
                                        </p:attrNameLst>
                                      </p:cBhvr>
                                      <p:to>
                                        <p:strVal val="visible"/>
                                      </p:to>
                                    </p:set>
                                    <p:animEffect transition="in" filter="checkerboard(across)">
                                      <p:cBhvr>
                                        <p:cTn id="18" dur="500"/>
                                        <p:tgtEl>
                                          <p:spTgt spid="1026"/>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heckerboard(across)">
                                      <p:cBhvr>
                                        <p:cTn id="21" dur="500"/>
                                        <p:tgtEl>
                                          <p:spTgt spid="7"/>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checkerboard(across)">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p:bldP spid="5" grpId="0" animBg="1"/>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A997220B-2053-46B3-A2E9-159F65CD1A7A}"/>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48</a:t>
            </a:r>
          </a:p>
        </p:txBody>
      </p:sp>
      <p:sp>
        <p:nvSpPr>
          <p:cNvPr id="3" name="Rectangle 2">
            <a:extLst>
              <a:ext uri="{FF2B5EF4-FFF2-40B4-BE49-F238E27FC236}">
                <a16:creationId xmlns:a16="http://schemas.microsoft.com/office/drawing/2014/main" id="{F396974B-B072-4E2E-9EC5-57274FF4C22E}"/>
              </a:ext>
            </a:extLst>
          </p:cNvPr>
          <p:cNvSpPr/>
          <p:nvPr/>
        </p:nvSpPr>
        <p:spPr>
          <a:xfrm>
            <a:off x="1092574" y="1087872"/>
            <a:ext cx="4059125" cy="369332"/>
          </a:xfrm>
          <a:prstGeom prst="rect">
            <a:avLst/>
          </a:prstGeom>
        </p:spPr>
        <p:txBody>
          <a:bodyPr wrap="none">
            <a:spAutoFit/>
          </a:bodyPr>
          <a:lstStyle/>
          <a:p>
            <a:r>
              <a:rPr lang="en-US" b="1" dirty="0">
                <a:solidFill>
                  <a:schemeClr val="tx1">
                    <a:lumMod val="95000"/>
                    <a:lumOff val="5000"/>
                  </a:schemeClr>
                </a:solidFill>
                <a:effectLst>
                  <a:outerShdw blurRad="38100" dist="38100" dir="2700000" algn="tl">
                    <a:srgbClr val="000000">
                      <a:alpha val="43137"/>
                    </a:srgbClr>
                  </a:outerShdw>
                </a:effectLst>
                <a:latin typeface="Segoe Script" panose="030B0504020000000003" pitchFamily="66" charset="0"/>
              </a:rPr>
              <a:t>Doctrine and Covenants 42:31.</a:t>
            </a:r>
          </a:p>
        </p:txBody>
      </p:sp>
      <p:sp>
        <p:nvSpPr>
          <p:cNvPr id="4" name="Rectangle 3">
            <a:extLst>
              <a:ext uri="{FF2B5EF4-FFF2-40B4-BE49-F238E27FC236}">
                <a16:creationId xmlns:a16="http://schemas.microsoft.com/office/drawing/2014/main" id="{0E28A349-3A5C-4CAF-B2D6-36B96FF77320}"/>
              </a:ext>
            </a:extLst>
          </p:cNvPr>
          <p:cNvSpPr/>
          <p:nvPr/>
        </p:nvSpPr>
        <p:spPr>
          <a:xfrm>
            <a:off x="1092573" y="1352400"/>
            <a:ext cx="9369239" cy="923330"/>
          </a:xfrm>
          <a:prstGeom prst="rect">
            <a:avLst/>
          </a:prstGeom>
        </p:spPr>
        <p:txBody>
          <a:bodyPr wrap="square">
            <a:spAutoFit/>
          </a:bodyPr>
          <a:lstStyle/>
          <a:p>
            <a:pPr algn="just"/>
            <a:r>
              <a:rPr lang="en-US" dirty="0">
                <a:latin typeface="Palatino"/>
              </a:rPr>
              <a:t>And inasmuch as ye impart of your substance unto the poor, ye will do it unto me; and they shall be laid before the bishop of my church and his counselors, two of the elders, or high priests, such as he shall appoint or has appointed and set apart for that purpose.</a:t>
            </a:r>
            <a:endParaRPr lang="en-US" dirty="0"/>
          </a:p>
        </p:txBody>
      </p:sp>
      <p:sp>
        <p:nvSpPr>
          <p:cNvPr id="6" name="Rectangle 5">
            <a:extLst>
              <a:ext uri="{FF2B5EF4-FFF2-40B4-BE49-F238E27FC236}">
                <a16:creationId xmlns:a16="http://schemas.microsoft.com/office/drawing/2014/main" id="{76B146AD-E0BE-4666-A7BA-A89187EE98B9}"/>
              </a:ext>
            </a:extLst>
          </p:cNvPr>
          <p:cNvSpPr/>
          <p:nvPr/>
        </p:nvSpPr>
        <p:spPr>
          <a:xfrm>
            <a:off x="1092573" y="2552490"/>
            <a:ext cx="6365845" cy="369332"/>
          </a:xfrm>
          <a:prstGeom prst="rect">
            <a:avLst/>
          </a:prstGeom>
        </p:spPr>
        <p:txBody>
          <a:bodyPr wrap="none">
            <a:spAutoFit/>
          </a:bodyPr>
          <a:lstStyle/>
          <a:p>
            <a:r>
              <a:rPr lang="en-US" b="1" dirty="0">
                <a:solidFill>
                  <a:srgbClr val="C00000"/>
                </a:solidFill>
                <a:latin typeface="Arial" panose="020B0604020202020204" pitchFamily="34" charset="0"/>
                <a:cs typeface="Arial" panose="020B0604020202020204" pitchFamily="34" charset="0"/>
              </a:rPr>
              <a:t>What was the first step in living the law of consecration?</a:t>
            </a:r>
          </a:p>
        </p:txBody>
      </p:sp>
      <p:sp>
        <p:nvSpPr>
          <p:cNvPr id="7" name="Rectangle 6">
            <a:extLst>
              <a:ext uri="{FF2B5EF4-FFF2-40B4-BE49-F238E27FC236}">
                <a16:creationId xmlns:a16="http://schemas.microsoft.com/office/drawing/2014/main" id="{578BBB44-8523-4930-BFC2-BDE5D8AC1561}"/>
              </a:ext>
            </a:extLst>
          </p:cNvPr>
          <p:cNvSpPr/>
          <p:nvPr/>
        </p:nvSpPr>
        <p:spPr>
          <a:xfrm>
            <a:off x="1092572" y="2893110"/>
            <a:ext cx="9476815" cy="646331"/>
          </a:xfrm>
          <a:prstGeom prst="rect">
            <a:avLst/>
          </a:prstGeom>
        </p:spPr>
        <p:txBody>
          <a:bodyPr wrap="square">
            <a:spAutoFit/>
          </a:bodyPr>
          <a:lstStyle/>
          <a:p>
            <a:pPr algn="just"/>
            <a:r>
              <a:rPr lang="en-US" b="1" dirty="0"/>
              <a:t>Their substance was to be “laid before the bishop of [the] church and his counselors. In other words, they were to show their willingness to consecrate their money and property to the Church.</a:t>
            </a:r>
          </a:p>
        </p:txBody>
      </p:sp>
      <p:sp>
        <p:nvSpPr>
          <p:cNvPr id="8" name="Rectangle 7">
            <a:extLst>
              <a:ext uri="{FF2B5EF4-FFF2-40B4-BE49-F238E27FC236}">
                <a16:creationId xmlns:a16="http://schemas.microsoft.com/office/drawing/2014/main" id="{A67AA2FE-13FC-46DC-8B7D-B3A200D931CF}"/>
              </a:ext>
            </a:extLst>
          </p:cNvPr>
          <p:cNvSpPr/>
          <p:nvPr/>
        </p:nvSpPr>
        <p:spPr>
          <a:xfrm>
            <a:off x="1092572" y="3566847"/>
            <a:ext cx="3980577" cy="369332"/>
          </a:xfrm>
          <a:prstGeom prst="rect">
            <a:avLst/>
          </a:prstGeom>
        </p:spPr>
        <p:txBody>
          <a:bodyPr wrap="none">
            <a:spAutoFit/>
          </a:bodyPr>
          <a:lstStyle/>
          <a:p>
            <a:r>
              <a:rPr lang="en-US" b="1" dirty="0">
                <a:solidFill>
                  <a:srgbClr val="C00000"/>
                </a:solidFill>
                <a:latin typeface="Arial" panose="020B0604020202020204" pitchFamily="34" charset="0"/>
                <a:cs typeface="Arial" panose="020B0604020202020204" pitchFamily="34" charset="0"/>
              </a:rPr>
              <a:t>Whom does the bishop represent?</a:t>
            </a:r>
          </a:p>
        </p:txBody>
      </p:sp>
      <p:sp>
        <p:nvSpPr>
          <p:cNvPr id="9" name="Rectangle 8">
            <a:extLst>
              <a:ext uri="{FF2B5EF4-FFF2-40B4-BE49-F238E27FC236}">
                <a16:creationId xmlns:a16="http://schemas.microsoft.com/office/drawing/2014/main" id="{460E9936-5C64-4E7B-A7AE-A3F731C468E3}"/>
              </a:ext>
            </a:extLst>
          </p:cNvPr>
          <p:cNvSpPr/>
          <p:nvPr/>
        </p:nvSpPr>
        <p:spPr>
          <a:xfrm>
            <a:off x="1092572" y="3880820"/>
            <a:ext cx="1074718" cy="369332"/>
          </a:xfrm>
          <a:prstGeom prst="rect">
            <a:avLst/>
          </a:prstGeom>
        </p:spPr>
        <p:txBody>
          <a:bodyPr wrap="none">
            <a:spAutoFit/>
          </a:bodyPr>
          <a:lstStyle/>
          <a:p>
            <a:r>
              <a:rPr lang="en-US" b="1" dirty="0"/>
              <a:t>The Lord.</a:t>
            </a:r>
          </a:p>
        </p:txBody>
      </p:sp>
      <p:sp>
        <p:nvSpPr>
          <p:cNvPr id="10" name="Rectangle 9">
            <a:extLst>
              <a:ext uri="{FF2B5EF4-FFF2-40B4-BE49-F238E27FC236}">
                <a16:creationId xmlns:a16="http://schemas.microsoft.com/office/drawing/2014/main" id="{411E83DA-736D-414D-8C7B-BF787BE9C6D9}"/>
              </a:ext>
            </a:extLst>
          </p:cNvPr>
          <p:cNvSpPr/>
          <p:nvPr/>
        </p:nvSpPr>
        <p:spPr>
          <a:xfrm>
            <a:off x="1092572" y="4360843"/>
            <a:ext cx="4059125" cy="369332"/>
          </a:xfrm>
          <a:prstGeom prst="rect">
            <a:avLst/>
          </a:prstGeom>
        </p:spPr>
        <p:txBody>
          <a:bodyPr wrap="none">
            <a:spAutoFit/>
          </a:bodyPr>
          <a:lstStyle/>
          <a:p>
            <a:r>
              <a:rPr lang="en-US" b="1" dirty="0">
                <a:solidFill>
                  <a:schemeClr val="tx1">
                    <a:lumMod val="95000"/>
                    <a:lumOff val="5000"/>
                  </a:schemeClr>
                </a:solidFill>
                <a:effectLst>
                  <a:outerShdw blurRad="38100" dist="38100" dir="2700000" algn="tl">
                    <a:srgbClr val="000000">
                      <a:alpha val="43137"/>
                    </a:srgbClr>
                  </a:outerShdw>
                </a:effectLst>
                <a:latin typeface="Segoe Script" panose="030B0504020000000003" pitchFamily="66" charset="0"/>
              </a:rPr>
              <a:t>Doctrine and Covenants 42:32.</a:t>
            </a:r>
          </a:p>
        </p:txBody>
      </p:sp>
      <p:sp>
        <p:nvSpPr>
          <p:cNvPr id="11" name="Rectangle 10">
            <a:extLst>
              <a:ext uri="{FF2B5EF4-FFF2-40B4-BE49-F238E27FC236}">
                <a16:creationId xmlns:a16="http://schemas.microsoft.com/office/drawing/2014/main" id="{CF81B618-0C9F-41CE-AB9D-12173B883ECC}"/>
              </a:ext>
            </a:extLst>
          </p:cNvPr>
          <p:cNvSpPr/>
          <p:nvPr/>
        </p:nvSpPr>
        <p:spPr>
          <a:xfrm>
            <a:off x="1092572" y="4620811"/>
            <a:ext cx="9369240" cy="1246495"/>
          </a:xfrm>
          <a:prstGeom prst="rect">
            <a:avLst/>
          </a:prstGeom>
        </p:spPr>
        <p:txBody>
          <a:bodyPr wrap="square">
            <a:spAutoFit/>
          </a:bodyPr>
          <a:lstStyle/>
          <a:p>
            <a:pPr algn="just"/>
            <a:r>
              <a:rPr lang="en-US" sz="1500" dirty="0">
                <a:latin typeface="Palatino"/>
              </a:rPr>
              <a:t>And it shall come to pass, that after they are laid before the bishop of my church, and after that he has received these testimonies concerning the consecration of the properties of my church, that they cannot be taken from the church, agreeable to my commandments, every man shall be made accountable unto me, a steward over his own property, or that which he has received by consecration, as much as is sufficient for himself and family.</a:t>
            </a:r>
            <a:endParaRPr lang="en-US" sz="1500" dirty="0"/>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1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1250"/>
                                        <p:tgtEl>
                                          <p:spTgt spid="1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1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C709F8F5-35A2-4E75-818B-A694A58C9E76}"/>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48</a:t>
            </a:r>
          </a:p>
        </p:txBody>
      </p:sp>
      <p:sp>
        <p:nvSpPr>
          <p:cNvPr id="3" name="Rectangle 2">
            <a:extLst>
              <a:ext uri="{FF2B5EF4-FFF2-40B4-BE49-F238E27FC236}">
                <a16:creationId xmlns:a16="http://schemas.microsoft.com/office/drawing/2014/main" id="{35BDDB2C-97D4-471D-9A5A-8412E169AE7E}"/>
              </a:ext>
            </a:extLst>
          </p:cNvPr>
          <p:cNvSpPr/>
          <p:nvPr/>
        </p:nvSpPr>
        <p:spPr>
          <a:xfrm>
            <a:off x="1186702" y="890974"/>
            <a:ext cx="3890809" cy="369332"/>
          </a:xfrm>
          <a:prstGeom prst="rect">
            <a:avLst/>
          </a:prstGeom>
        </p:spPr>
        <p:txBody>
          <a:bodyPr wrap="none">
            <a:spAutoFit/>
          </a:bodyPr>
          <a:lstStyle/>
          <a:p>
            <a:r>
              <a:rPr lang="en-US" b="1" dirty="0">
                <a:solidFill>
                  <a:schemeClr val="tx1">
                    <a:lumMod val="95000"/>
                    <a:lumOff val="5000"/>
                  </a:schemeClr>
                </a:solidFill>
                <a:effectLst>
                  <a:outerShdw blurRad="38100" dist="38100" dir="2700000" algn="tl">
                    <a:srgbClr val="000000">
                      <a:alpha val="43137"/>
                    </a:srgbClr>
                  </a:outerShdw>
                </a:effectLst>
                <a:latin typeface="Segoe Script" panose="030B0504020000000003" pitchFamily="66" charset="0"/>
              </a:rPr>
              <a:t>Doctrine and Covenants 51:3.</a:t>
            </a:r>
          </a:p>
        </p:txBody>
      </p:sp>
      <p:sp>
        <p:nvSpPr>
          <p:cNvPr id="2" name="Rectangle 1">
            <a:extLst>
              <a:ext uri="{FF2B5EF4-FFF2-40B4-BE49-F238E27FC236}">
                <a16:creationId xmlns:a16="http://schemas.microsoft.com/office/drawing/2014/main" id="{16144B46-18E5-4788-8420-2E103A27810F}"/>
              </a:ext>
            </a:extLst>
          </p:cNvPr>
          <p:cNvSpPr/>
          <p:nvPr/>
        </p:nvSpPr>
        <p:spPr>
          <a:xfrm>
            <a:off x="1186702" y="1193071"/>
            <a:ext cx="9154086" cy="830997"/>
          </a:xfrm>
          <a:prstGeom prst="rect">
            <a:avLst/>
          </a:prstGeom>
        </p:spPr>
        <p:txBody>
          <a:bodyPr wrap="square">
            <a:spAutoFit/>
          </a:bodyPr>
          <a:lstStyle/>
          <a:p>
            <a:pPr algn="just"/>
            <a:r>
              <a:rPr lang="en-US" sz="1600" dirty="0">
                <a:latin typeface="Palatino"/>
              </a:rPr>
              <a:t>Wherefore, let my servant Edward Partridge, and those whom he has chosen, in whom I am well pleased, appoint unto this people their portions, every man equal according to his family, according to his circumstances and his wants and needs.</a:t>
            </a:r>
            <a:endParaRPr lang="en-US" sz="1600" dirty="0"/>
          </a:p>
        </p:txBody>
      </p:sp>
      <p:sp>
        <p:nvSpPr>
          <p:cNvPr id="4" name="Rectangle 3">
            <a:extLst>
              <a:ext uri="{FF2B5EF4-FFF2-40B4-BE49-F238E27FC236}">
                <a16:creationId xmlns:a16="http://schemas.microsoft.com/office/drawing/2014/main" id="{639159D3-733F-4EF0-AE09-1697B9712914}"/>
              </a:ext>
            </a:extLst>
          </p:cNvPr>
          <p:cNvSpPr/>
          <p:nvPr/>
        </p:nvSpPr>
        <p:spPr>
          <a:xfrm>
            <a:off x="1186702" y="2141499"/>
            <a:ext cx="6083717" cy="369332"/>
          </a:xfrm>
          <a:prstGeom prst="rect">
            <a:avLst/>
          </a:prstGeom>
        </p:spPr>
        <p:txBody>
          <a:bodyPr wrap="none">
            <a:spAutoFit/>
          </a:bodyPr>
          <a:lstStyle/>
          <a:p>
            <a:r>
              <a:rPr lang="en-US" b="1" dirty="0">
                <a:solidFill>
                  <a:srgbClr val="C00000"/>
                </a:solidFill>
                <a:latin typeface="Arial" panose="020B0604020202020204" pitchFamily="34" charset="0"/>
                <a:cs typeface="Arial" panose="020B0604020202020204" pitchFamily="34" charset="0"/>
              </a:rPr>
              <a:t>How did the bishop appoint a portion to every family?</a:t>
            </a:r>
          </a:p>
        </p:txBody>
      </p:sp>
      <p:sp>
        <p:nvSpPr>
          <p:cNvPr id="5" name="Rectangle 4">
            <a:extLst>
              <a:ext uri="{FF2B5EF4-FFF2-40B4-BE49-F238E27FC236}">
                <a16:creationId xmlns:a16="http://schemas.microsoft.com/office/drawing/2014/main" id="{9C973ACB-C1DD-4CCB-A48E-B5AA14862F84}"/>
              </a:ext>
            </a:extLst>
          </p:cNvPr>
          <p:cNvSpPr/>
          <p:nvPr/>
        </p:nvSpPr>
        <p:spPr>
          <a:xfrm>
            <a:off x="1186701" y="2628262"/>
            <a:ext cx="8602757" cy="369332"/>
          </a:xfrm>
          <a:prstGeom prst="rect">
            <a:avLst/>
          </a:prstGeom>
        </p:spPr>
        <p:txBody>
          <a:bodyPr wrap="square">
            <a:spAutoFit/>
          </a:bodyPr>
          <a:lstStyle/>
          <a:p>
            <a:r>
              <a:rPr lang="en-US" b="1" dirty="0"/>
              <a:t>The allocation of portions was based on each family’s circumstances, wants, and needs.</a:t>
            </a:r>
          </a:p>
        </p:txBody>
      </p:sp>
      <p:sp>
        <p:nvSpPr>
          <p:cNvPr id="6" name="Rectangle 5">
            <a:extLst>
              <a:ext uri="{FF2B5EF4-FFF2-40B4-BE49-F238E27FC236}">
                <a16:creationId xmlns:a16="http://schemas.microsoft.com/office/drawing/2014/main" id="{500F7741-932B-4F43-A564-15342F719216}"/>
              </a:ext>
            </a:extLst>
          </p:cNvPr>
          <p:cNvSpPr/>
          <p:nvPr/>
        </p:nvSpPr>
        <p:spPr>
          <a:xfrm>
            <a:off x="1186701" y="3463288"/>
            <a:ext cx="8892988" cy="830997"/>
          </a:xfrm>
          <a:prstGeom prst="rect">
            <a:avLst/>
          </a:prstGeom>
        </p:spPr>
        <p:txBody>
          <a:bodyPr wrap="square">
            <a:spAutoFit/>
          </a:bodyPr>
          <a:lstStyle/>
          <a:p>
            <a:pPr algn="just"/>
            <a:r>
              <a:rPr lang="en-US" sz="1600" dirty="0">
                <a:latin typeface="Palatino"/>
              </a:rPr>
              <a:t>And you are to be equal, or in other words, you are to have equal claims on the properties, for the benefit of managing the concerns of your stewardships, every man according to his wants and his needs, inasmuch as his wants are just.</a:t>
            </a:r>
            <a:endParaRPr lang="en-US" sz="1600" dirty="0"/>
          </a:p>
        </p:txBody>
      </p:sp>
      <p:sp>
        <p:nvSpPr>
          <p:cNvPr id="8" name="Rectangle 7">
            <a:extLst>
              <a:ext uri="{FF2B5EF4-FFF2-40B4-BE49-F238E27FC236}">
                <a16:creationId xmlns:a16="http://schemas.microsoft.com/office/drawing/2014/main" id="{9A9E9123-8590-4F27-AB3A-475E3A731FB4}"/>
              </a:ext>
            </a:extLst>
          </p:cNvPr>
          <p:cNvSpPr/>
          <p:nvPr/>
        </p:nvSpPr>
        <p:spPr>
          <a:xfrm>
            <a:off x="1186702" y="3201393"/>
            <a:ext cx="4059125" cy="369332"/>
          </a:xfrm>
          <a:prstGeom prst="rect">
            <a:avLst/>
          </a:prstGeom>
        </p:spPr>
        <p:txBody>
          <a:bodyPr wrap="none">
            <a:spAutoFit/>
          </a:bodyPr>
          <a:lstStyle/>
          <a:p>
            <a:r>
              <a:rPr lang="en-US" b="1" dirty="0">
                <a:solidFill>
                  <a:schemeClr val="tx1">
                    <a:lumMod val="95000"/>
                    <a:lumOff val="5000"/>
                  </a:schemeClr>
                </a:solidFill>
                <a:effectLst>
                  <a:outerShdw blurRad="38100" dist="38100" dir="2700000" algn="tl">
                    <a:srgbClr val="000000">
                      <a:alpha val="43137"/>
                    </a:srgbClr>
                  </a:outerShdw>
                </a:effectLst>
                <a:latin typeface="Segoe Script" panose="030B0504020000000003" pitchFamily="66" charset="0"/>
              </a:rPr>
              <a:t>Doctrine and Covenants 82:17.</a:t>
            </a:r>
          </a:p>
        </p:txBody>
      </p:sp>
      <p:sp>
        <p:nvSpPr>
          <p:cNvPr id="7" name="Rectangle 6">
            <a:extLst>
              <a:ext uri="{FF2B5EF4-FFF2-40B4-BE49-F238E27FC236}">
                <a16:creationId xmlns:a16="http://schemas.microsoft.com/office/drawing/2014/main" id="{EFE387A3-D42A-4CEF-B034-50D999059EC6}"/>
              </a:ext>
            </a:extLst>
          </p:cNvPr>
          <p:cNvSpPr/>
          <p:nvPr/>
        </p:nvSpPr>
        <p:spPr>
          <a:xfrm>
            <a:off x="1174418" y="4363614"/>
            <a:ext cx="9690806" cy="353943"/>
          </a:xfrm>
          <a:prstGeom prst="rect">
            <a:avLst/>
          </a:prstGeom>
        </p:spPr>
        <p:txBody>
          <a:bodyPr wrap="square">
            <a:spAutoFit/>
          </a:bodyPr>
          <a:lstStyle/>
          <a:p>
            <a:r>
              <a:rPr lang="en-US" sz="1700" b="1" dirty="0">
                <a:solidFill>
                  <a:srgbClr val="C00000"/>
                </a:solidFill>
                <a:latin typeface="Arial" panose="020B0604020202020204" pitchFamily="34" charset="0"/>
                <a:cs typeface="Arial" panose="020B0604020202020204" pitchFamily="34" charset="0"/>
              </a:rPr>
              <a:t>What did the Lord require of people who declared their wants and needs to the bishop? </a:t>
            </a:r>
          </a:p>
        </p:txBody>
      </p:sp>
      <p:sp>
        <p:nvSpPr>
          <p:cNvPr id="9" name="Rectangle 8">
            <a:extLst>
              <a:ext uri="{FF2B5EF4-FFF2-40B4-BE49-F238E27FC236}">
                <a16:creationId xmlns:a16="http://schemas.microsoft.com/office/drawing/2014/main" id="{43F809E0-983E-4D8E-B1F1-F31ACDBE7122}"/>
              </a:ext>
            </a:extLst>
          </p:cNvPr>
          <p:cNvSpPr/>
          <p:nvPr/>
        </p:nvSpPr>
        <p:spPr>
          <a:xfrm>
            <a:off x="1186701" y="4787866"/>
            <a:ext cx="5520870" cy="369332"/>
          </a:xfrm>
          <a:prstGeom prst="rect">
            <a:avLst/>
          </a:prstGeom>
        </p:spPr>
        <p:txBody>
          <a:bodyPr wrap="none">
            <a:spAutoFit/>
          </a:bodyPr>
          <a:lstStyle/>
          <a:p>
            <a:r>
              <a:rPr lang="en-US" b="1" dirty="0"/>
              <a:t>They were to be just, or, in other words, fair and honest.</a:t>
            </a:r>
          </a:p>
        </p:txBody>
      </p:sp>
    </p:spTree>
    <p:extLst>
      <p:ext uri="{BB962C8B-B14F-4D97-AF65-F5344CB8AC3E}">
        <p14:creationId xmlns:p14="http://schemas.microsoft.com/office/powerpoint/2010/main" val="406521057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1000"/>
                                        <p:tgtEl>
                                          <p:spTgt spid="6"/>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1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wipe(down)">
                                      <p:cBhvr>
                                        <p:cTn id="27" dur="1250"/>
                                        <p:tgtEl>
                                          <p:spTgt spid="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 calcmode="lin" valueType="num">
                                      <p:cBhvr>
                                        <p:cTn id="32"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33" dur="10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34" dur="1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6E6B420E-8C07-4EC7-8B76-50944C827FA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48</a:t>
            </a:r>
          </a:p>
        </p:txBody>
      </p:sp>
      <p:sp>
        <p:nvSpPr>
          <p:cNvPr id="3" name="Rectangle 2">
            <a:extLst>
              <a:ext uri="{FF2B5EF4-FFF2-40B4-BE49-F238E27FC236}">
                <a16:creationId xmlns:a16="http://schemas.microsoft.com/office/drawing/2014/main" id="{14365A0E-8D8F-45EB-9D69-20B6AED07E34}"/>
              </a:ext>
            </a:extLst>
          </p:cNvPr>
          <p:cNvSpPr/>
          <p:nvPr/>
        </p:nvSpPr>
        <p:spPr>
          <a:xfrm>
            <a:off x="1065678" y="918861"/>
            <a:ext cx="4543231" cy="369332"/>
          </a:xfrm>
          <a:prstGeom prst="rect">
            <a:avLst/>
          </a:prstGeom>
        </p:spPr>
        <p:txBody>
          <a:bodyPr wrap="none">
            <a:spAutoFit/>
          </a:bodyPr>
          <a:lstStyle/>
          <a:p>
            <a:r>
              <a:rPr lang="en-US" b="1" dirty="0">
                <a:solidFill>
                  <a:schemeClr val="tx1">
                    <a:lumMod val="95000"/>
                    <a:lumOff val="5000"/>
                  </a:schemeClr>
                </a:solidFill>
                <a:effectLst>
                  <a:outerShdw blurRad="38100" dist="38100" dir="2700000" algn="tl">
                    <a:srgbClr val="000000">
                      <a:alpha val="43137"/>
                    </a:srgbClr>
                  </a:outerShdw>
                </a:effectLst>
                <a:latin typeface="Segoe Script" panose="030B0504020000000003" pitchFamily="66" charset="0"/>
              </a:rPr>
              <a:t>Doctrine and Covenants 42:33-36.</a:t>
            </a:r>
          </a:p>
        </p:txBody>
      </p:sp>
      <p:sp>
        <p:nvSpPr>
          <p:cNvPr id="2" name="Rectangle 1">
            <a:extLst>
              <a:ext uri="{FF2B5EF4-FFF2-40B4-BE49-F238E27FC236}">
                <a16:creationId xmlns:a16="http://schemas.microsoft.com/office/drawing/2014/main" id="{5888B23C-5D45-4718-8C22-01802240B249}"/>
              </a:ext>
            </a:extLst>
          </p:cNvPr>
          <p:cNvSpPr/>
          <p:nvPr/>
        </p:nvSpPr>
        <p:spPr>
          <a:xfrm>
            <a:off x="1079124" y="1207511"/>
            <a:ext cx="9355793" cy="2400657"/>
          </a:xfrm>
          <a:prstGeom prst="rect">
            <a:avLst/>
          </a:prstGeom>
        </p:spPr>
        <p:txBody>
          <a:bodyPr wrap="square">
            <a:spAutoFit/>
          </a:bodyPr>
          <a:lstStyle/>
          <a:p>
            <a:pPr algn="just" fontAlgn="base"/>
            <a:r>
              <a:rPr lang="en-US" sz="1450" b="1" dirty="0">
                <a:latin typeface="Palatino"/>
              </a:rPr>
              <a:t>33 </a:t>
            </a:r>
            <a:r>
              <a:rPr lang="en-US" sz="1450" dirty="0">
                <a:latin typeface="Palatino"/>
              </a:rPr>
              <a:t>And again, if there shall be properties in the hands of the church, or any individuals of it, more than is necessary for their support after this first consecration, which is a residue to be consecrated unto the bishop, it shall be kept to administer to those who have not, from time to time, that every man who has need may be amply supplied and receive according to his wants.</a:t>
            </a:r>
          </a:p>
          <a:p>
            <a:pPr algn="just" fontAlgn="base"/>
            <a:r>
              <a:rPr lang="en-US" sz="1450" b="1" dirty="0">
                <a:latin typeface="Palatino"/>
              </a:rPr>
              <a:t>34 </a:t>
            </a:r>
            <a:r>
              <a:rPr lang="en-US" sz="1450" dirty="0">
                <a:latin typeface="Palatino"/>
              </a:rPr>
              <a:t>Therefore, the residue shall be kept in my storehouse, to administer to the poor and the needy, as shall be appointed by the high council of the church, and the bishop and his council;</a:t>
            </a:r>
          </a:p>
          <a:p>
            <a:pPr algn="just" fontAlgn="base"/>
            <a:r>
              <a:rPr lang="en-US" sz="1450" b="1" dirty="0">
                <a:latin typeface="Palatino"/>
              </a:rPr>
              <a:t>35 </a:t>
            </a:r>
            <a:r>
              <a:rPr lang="en-US" sz="1450" dirty="0">
                <a:latin typeface="Palatino"/>
              </a:rPr>
              <a:t>And for the purpose of purchasing lands for the public benefit of the church, and building houses of worship, and building up of the New Jerusalem which is hereafter to be revealed—</a:t>
            </a:r>
          </a:p>
          <a:p>
            <a:pPr algn="just" fontAlgn="base"/>
            <a:r>
              <a:rPr lang="en-US" sz="1450" b="1" dirty="0">
                <a:latin typeface="Palatino"/>
              </a:rPr>
              <a:t>36 </a:t>
            </a:r>
            <a:r>
              <a:rPr lang="en-US" sz="1450" dirty="0">
                <a:latin typeface="Palatino"/>
              </a:rPr>
              <a:t>That my covenant people may be gathered in one in that day when I shall come to my temple. And this I do for the salvation of my people.</a:t>
            </a:r>
            <a:endParaRPr lang="en-US" sz="1450" b="0" i="0" dirty="0">
              <a:effectLst/>
              <a:latin typeface="Palatino"/>
            </a:endParaRPr>
          </a:p>
        </p:txBody>
      </p:sp>
      <p:sp>
        <p:nvSpPr>
          <p:cNvPr id="4" name="Rectangle 3">
            <a:extLst>
              <a:ext uri="{FF2B5EF4-FFF2-40B4-BE49-F238E27FC236}">
                <a16:creationId xmlns:a16="http://schemas.microsoft.com/office/drawing/2014/main" id="{B7A9BE29-FA70-4013-90BA-C0BD7D93FA63}"/>
              </a:ext>
            </a:extLst>
          </p:cNvPr>
          <p:cNvSpPr/>
          <p:nvPr/>
        </p:nvSpPr>
        <p:spPr>
          <a:xfrm>
            <a:off x="1065678" y="3476549"/>
            <a:ext cx="9100298" cy="353943"/>
          </a:xfrm>
          <a:prstGeom prst="rect">
            <a:avLst/>
          </a:prstGeom>
        </p:spPr>
        <p:txBody>
          <a:bodyPr wrap="square">
            <a:spAutoFit/>
          </a:bodyPr>
          <a:lstStyle/>
          <a:p>
            <a:r>
              <a:rPr lang="en-US" sz="1700" b="1" dirty="0">
                <a:solidFill>
                  <a:srgbClr val="C00000"/>
                </a:solidFill>
                <a:latin typeface="Arial" panose="020B0604020202020204" pitchFamily="34" charset="0"/>
                <a:cs typeface="Arial" panose="020B0604020202020204" pitchFamily="34" charset="0"/>
              </a:rPr>
              <a:t>What did the Lord instruct the Saints to do with the leftover property, or the “residue”? </a:t>
            </a:r>
          </a:p>
        </p:txBody>
      </p:sp>
      <p:sp>
        <p:nvSpPr>
          <p:cNvPr id="5" name="Rectangle 4">
            <a:extLst>
              <a:ext uri="{FF2B5EF4-FFF2-40B4-BE49-F238E27FC236}">
                <a16:creationId xmlns:a16="http://schemas.microsoft.com/office/drawing/2014/main" id="{14D9791A-4501-4CCA-828E-816130A18B2E}"/>
              </a:ext>
            </a:extLst>
          </p:cNvPr>
          <p:cNvSpPr/>
          <p:nvPr/>
        </p:nvSpPr>
        <p:spPr>
          <a:xfrm>
            <a:off x="1065677" y="3840819"/>
            <a:ext cx="9991529" cy="369332"/>
          </a:xfrm>
          <a:prstGeom prst="rect">
            <a:avLst/>
          </a:prstGeom>
        </p:spPr>
        <p:txBody>
          <a:bodyPr wrap="square">
            <a:spAutoFit/>
          </a:bodyPr>
          <a:lstStyle/>
          <a:p>
            <a:r>
              <a:rPr lang="en-US" sz="1750" b="1" dirty="0"/>
              <a:t>They were to use it to help the poor, finance Church buildings, and help members who were in need.</a:t>
            </a:r>
          </a:p>
        </p:txBody>
      </p:sp>
      <p:sp>
        <p:nvSpPr>
          <p:cNvPr id="7" name="Rectangle 6">
            <a:extLst>
              <a:ext uri="{FF2B5EF4-FFF2-40B4-BE49-F238E27FC236}">
                <a16:creationId xmlns:a16="http://schemas.microsoft.com/office/drawing/2014/main" id="{B5693F42-2D58-49FF-B849-8BD12DFC0A98}"/>
              </a:ext>
            </a:extLst>
          </p:cNvPr>
          <p:cNvSpPr/>
          <p:nvPr/>
        </p:nvSpPr>
        <p:spPr>
          <a:xfrm>
            <a:off x="1079124" y="4205089"/>
            <a:ext cx="6673622" cy="369332"/>
          </a:xfrm>
          <a:prstGeom prst="rect">
            <a:avLst/>
          </a:prstGeom>
        </p:spPr>
        <p:txBody>
          <a:bodyPr wrap="none">
            <a:spAutoFit/>
          </a:bodyPr>
          <a:lstStyle/>
          <a:p>
            <a:r>
              <a:rPr lang="en-US" b="1" dirty="0">
                <a:solidFill>
                  <a:srgbClr val="C00000"/>
                </a:solidFill>
                <a:latin typeface="Arial" panose="020B0604020202020204" pitchFamily="34" charset="0"/>
                <a:cs typeface="Arial" panose="020B0604020202020204" pitchFamily="34" charset="0"/>
              </a:rPr>
              <a:t>What do you think the pitcher represents in these verses? </a:t>
            </a:r>
          </a:p>
        </p:txBody>
      </p:sp>
      <p:sp>
        <p:nvSpPr>
          <p:cNvPr id="8" name="Rectangle 7">
            <a:extLst>
              <a:ext uri="{FF2B5EF4-FFF2-40B4-BE49-F238E27FC236}">
                <a16:creationId xmlns:a16="http://schemas.microsoft.com/office/drawing/2014/main" id="{EE523FBC-5295-4E88-8103-BA1041F80D16}"/>
              </a:ext>
            </a:extLst>
          </p:cNvPr>
          <p:cNvSpPr/>
          <p:nvPr/>
        </p:nvSpPr>
        <p:spPr>
          <a:xfrm>
            <a:off x="1079124" y="4575851"/>
            <a:ext cx="1712969" cy="369332"/>
          </a:xfrm>
          <a:prstGeom prst="rect">
            <a:avLst/>
          </a:prstGeom>
        </p:spPr>
        <p:txBody>
          <a:bodyPr wrap="none">
            <a:spAutoFit/>
          </a:bodyPr>
          <a:lstStyle/>
          <a:p>
            <a:r>
              <a:rPr lang="en-US" b="1" dirty="0"/>
              <a:t>The storehouse.</a:t>
            </a:r>
          </a:p>
        </p:txBody>
      </p:sp>
      <p:sp>
        <p:nvSpPr>
          <p:cNvPr id="9" name="Rectangle 8">
            <a:extLst>
              <a:ext uri="{FF2B5EF4-FFF2-40B4-BE49-F238E27FC236}">
                <a16:creationId xmlns:a16="http://schemas.microsoft.com/office/drawing/2014/main" id="{7ED085C2-359B-41B5-9480-869709C1188B}"/>
              </a:ext>
            </a:extLst>
          </p:cNvPr>
          <p:cNvSpPr/>
          <p:nvPr/>
        </p:nvSpPr>
        <p:spPr>
          <a:xfrm>
            <a:off x="1079124" y="4938691"/>
            <a:ext cx="7836276" cy="369332"/>
          </a:xfrm>
          <a:prstGeom prst="rect">
            <a:avLst/>
          </a:prstGeom>
        </p:spPr>
        <p:txBody>
          <a:bodyPr wrap="square">
            <a:spAutoFit/>
          </a:bodyPr>
          <a:lstStyle/>
          <a:p>
            <a:r>
              <a:rPr lang="en-US" b="1" dirty="0">
                <a:solidFill>
                  <a:srgbClr val="C00000"/>
                </a:solidFill>
                <a:latin typeface="Arial" panose="020B0604020202020204" pitchFamily="34" charset="0"/>
                <a:cs typeface="Arial" panose="020B0604020202020204" pitchFamily="34" charset="0"/>
              </a:rPr>
              <a:t>How could consecration help to care for the poor and those in need? </a:t>
            </a:r>
          </a:p>
        </p:txBody>
      </p:sp>
      <p:sp>
        <p:nvSpPr>
          <p:cNvPr id="10" name="Rectangle 9">
            <a:extLst>
              <a:ext uri="{FF2B5EF4-FFF2-40B4-BE49-F238E27FC236}">
                <a16:creationId xmlns:a16="http://schemas.microsoft.com/office/drawing/2014/main" id="{6CC30B82-1C6F-4C33-A1E5-D3A45378126B}"/>
              </a:ext>
            </a:extLst>
          </p:cNvPr>
          <p:cNvSpPr/>
          <p:nvPr/>
        </p:nvSpPr>
        <p:spPr>
          <a:xfrm>
            <a:off x="1079124" y="5300826"/>
            <a:ext cx="7340471" cy="369332"/>
          </a:xfrm>
          <a:prstGeom prst="rect">
            <a:avLst/>
          </a:prstGeom>
        </p:spPr>
        <p:txBody>
          <a:bodyPr wrap="none">
            <a:spAutoFit/>
          </a:bodyPr>
          <a:lstStyle/>
          <a:p>
            <a:r>
              <a:rPr lang="en-US" b="1" dirty="0">
                <a:solidFill>
                  <a:srgbClr val="C00000"/>
                </a:solidFill>
                <a:latin typeface="Arial" panose="020B0604020202020204" pitchFamily="34" charset="0"/>
                <a:cs typeface="Arial" panose="020B0604020202020204" pitchFamily="34" charset="0"/>
              </a:rPr>
              <a:t>How could the law of consecration be a blessing to the Church? </a:t>
            </a:r>
          </a:p>
        </p:txBody>
      </p:sp>
      <p:sp>
        <p:nvSpPr>
          <p:cNvPr id="11" name="Rectangle 10">
            <a:extLst>
              <a:ext uri="{FF2B5EF4-FFF2-40B4-BE49-F238E27FC236}">
                <a16:creationId xmlns:a16="http://schemas.microsoft.com/office/drawing/2014/main" id="{FCE317EF-ED1C-483F-A619-EF74E7D77C78}"/>
              </a:ext>
            </a:extLst>
          </p:cNvPr>
          <p:cNvSpPr/>
          <p:nvPr/>
        </p:nvSpPr>
        <p:spPr>
          <a:xfrm>
            <a:off x="1079124" y="5649516"/>
            <a:ext cx="6801862" cy="369332"/>
          </a:xfrm>
          <a:prstGeom prst="rect">
            <a:avLst/>
          </a:prstGeom>
        </p:spPr>
        <p:txBody>
          <a:bodyPr wrap="none">
            <a:spAutoFit/>
          </a:bodyPr>
          <a:lstStyle/>
          <a:p>
            <a:r>
              <a:rPr lang="en-US" b="1" dirty="0">
                <a:solidFill>
                  <a:srgbClr val="C00000"/>
                </a:solidFill>
                <a:latin typeface="Arial" panose="020B0604020202020204" pitchFamily="34" charset="0"/>
                <a:cs typeface="Arial" panose="020B0604020202020204" pitchFamily="34" charset="0"/>
              </a:rPr>
              <a:t>What might be difficult about living the law of consecration?</a:t>
            </a:r>
          </a:p>
        </p:txBody>
      </p:sp>
    </p:spTree>
    <p:extLst>
      <p:ext uri="{BB962C8B-B14F-4D97-AF65-F5344CB8AC3E}">
        <p14:creationId xmlns:p14="http://schemas.microsoft.com/office/powerpoint/2010/main" val="41908037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barn(inVertical)">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fade">
                                      <p:cBhvr>
                                        <p:cTn id="22" dur="1000"/>
                                        <p:tgtEl>
                                          <p:spTgt spid="8">
                                            <p:txEl>
                                              <p:pRg st="0" end="0"/>
                                            </p:txEl>
                                          </p:spTgt>
                                        </p:tgtEl>
                                      </p:cBhvr>
                                    </p:animEffect>
                                    <p:anim calcmode="lin" valueType="num">
                                      <p:cBhvr>
                                        <p:cTn id="2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arn(inVertical)">
                                      <p:cBhvr>
                                        <p:cTn id="34" dur="10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11">
                                            <p:txEl>
                                              <p:pRg st="0" end="0"/>
                                            </p:txEl>
                                          </p:spTgt>
                                        </p:tgtEl>
                                        <p:attrNameLst>
                                          <p:attrName>style.visibility</p:attrName>
                                        </p:attrNameLst>
                                      </p:cBhvr>
                                      <p:to>
                                        <p:strVal val="visible"/>
                                      </p:to>
                                    </p:set>
                                    <p:animEffect transition="in" filter="fade">
                                      <p:cBhvr>
                                        <p:cTn id="39" dur="1000"/>
                                        <p:tgtEl>
                                          <p:spTgt spid="11">
                                            <p:txEl>
                                              <p:pRg st="0" end="0"/>
                                            </p:txEl>
                                          </p:spTgt>
                                        </p:tgtEl>
                                      </p:cBhvr>
                                    </p:animEffect>
                                    <p:anim calcmode="lin" valueType="num">
                                      <p:cBhvr>
                                        <p:cTn id="40"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41"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EDBB91FA-F681-482F-8860-7EF86DF90F60}"/>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48</a:t>
            </a:r>
          </a:p>
        </p:txBody>
      </p:sp>
      <p:sp>
        <p:nvSpPr>
          <p:cNvPr id="3" name="Rectangle 2">
            <a:extLst>
              <a:ext uri="{FF2B5EF4-FFF2-40B4-BE49-F238E27FC236}">
                <a16:creationId xmlns:a16="http://schemas.microsoft.com/office/drawing/2014/main" id="{2F56CDA4-18D9-4802-8865-5F070AF1CA98}"/>
              </a:ext>
            </a:extLst>
          </p:cNvPr>
          <p:cNvSpPr/>
          <p:nvPr/>
        </p:nvSpPr>
        <p:spPr>
          <a:xfrm>
            <a:off x="1065678" y="918861"/>
            <a:ext cx="4059125" cy="369332"/>
          </a:xfrm>
          <a:prstGeom prst="rect">
            <a:avLst/>
          </a:prstGeom>
        </p:spPr>
        <p:txBody>
          <a:bodyPr wrap="none">
            <a:spAutoFit/>
          </a:bodyPr>
          <a:lstStyle/>
          <a:p>
            <a:r>
              <a:rPr lang="en-US" b="1" dirty="0">
                <a:solidFill>
                  <a:schemeClr val="tx1">
                    <a:lumMod val="95000"/>
                    <a:lumOff val="5000"/>
                  </a:schemeClr>
                </a:solidFill>
                <a:effectLst>
                  <a:outerShdw blurRad="38100" dist="38100" dir="2700000" algn="tl">
                    <a:srgbClr val="000000">
                      <a:alpha val="43137"/>
                    </a:srgbClr>
                  </a:outerShdw>
                </a:effectLst>
                <a:latin typeface="Segoe Script" panose="030B0504020000000003" pitchFamily="66" charset="0"/>
              </a:rPr>
              <a:t>Doctrine and Covenants 42:38.</a:t>
            </a:r>
          </a:p>
        </p:txBody>
      </p:sp>
      <p:sp>
        <p:nvSpPr>
          <p:cNvPr id="2" name="Rectangle 1">
            <a:extLst>
              <a:ext uri="{FF2B5EF4-FFF2-40B4-BE49-F238E27FC236}">
                <a16:creationId xmlns:a16="http://schemas.microsoft.com/office/drawing/2014/main" id="{36B631E6-E656-411C-97E0-15922C6D0099}"/>
              </a:ext>
            </a:extLst>
          </p:cNvPr>
          <p:cNvSpPr/>
          <p:nvPr/>
        </p:nvSpPr>
        <p:spPr>
          <a:xfrm>
            <a:off x="1065677" y="1675377"/>
            <a:ext cx="7045518" cy="369332"/>
          </a:xfrm>
          <a:prstGeom prst="rect">
            <a:avLst/>
          </a:prstGeom>
        </p:spPr>
        <p:txBody>
          <a:bodyPr wrap="none">
            <a:spAutoFit/>
          </a:bodyPr>
          <a:lstStyle/>
          <a:p>
            <a:r>
              <a:rPr lang="en-US" b="1" dirty="0">
                <a:solidFill>
                  <a:srgbClr val="C00000"/>
                </a:solidFill>
                <a:latin typeface="Arial" panose="020B0604020202020204" pitchFamily="34" charset="0"/>
                <a:cs typeface="Arial" panose="020B0604020202020204" pitchFamily="34" charset="0"/>
              </a:rPr>
              <a:t>What principle did the Lord teach about doing good to others?</a:t>
            </a:r>
          </a:p>
        </p:txBody>
      </p:sp>
      <p:sp>
        <p:nvSpPr>
          <p:cNvPr id="4" name="Rectangle 3">
            <a:extLst>
              <a:ext uri="{FF2B5EF4-FFF2-40B4-BE49-F238E27FC236}">
                <a16:creationId xmlns:a16="http://schemas.microsoft.com/office/drawing/2014/main" id="{C1D03B32-390B-4AE1-9152-F1078D9CC1D2}"/>
              </a:ext>
            </a:extLst>
          </p:cNvPr>
          <p:cNvSpPr/>
          <p:nvPr/>
        </p:nvSpPr>
        <p:spPr>
          <a:xfrm>
            <a:off x="1065678" y="1204786"/>
            <a:ext cx="7045517" cy="369332"/>
          </a:xfrm>
          <a:prstGeom prst="rect">
            <a:avLst/>
          </a:prstGeom>
        </p:spPr>
        <p:txBody>
          <a:bodyPr wrap="square">
            <a:spAutoFit/>
          </a:bodyPr>
          <a:lstStyle/>
          <a:p>
            <a:r>
              <a:rPr lang="en-US" dirty="0">
                <a:latin typeface="Palatino"/>
              </a:rPr>
              <a:t>For inasmuch as ye do it unto the least of these, ye do it unto me.</a:t>
            </a:r>
            <a:endParaRPr lang="en-US" dirty="0"/>
          </a:p>
        </p:txBody>
      </p:sp>
      <p:sp>
        <p:nvSpPr>
          <p:cNvPr id="6" name="Rectangle 5">
            <a:extLst>
              <a:ext uri="{FF2B5EF4-FFF2-40B4-BE49-F238E27FC236}">
                <a16:creationId xmlns:a16="http://schemas.microsoft.com/office/drawing/2014/main" id="{A8972D80-97F1-4F74-B049-D7EF583A89AD}"/>
              </a:ext>
            </a:extLst>
          </p:cNvPr>
          <p:cNvSpPr/>
          <p:nvPr/>
        </p:nvSpPr>
        <p:spPr>
          <a:xfrm>
            <a:off x="1065676" y="2020349"/>
            <a:ext cx="5042406" cy="369332"/>
          </a:xfrm>
          <a:prstGeom prst="rect">
            <a:avLst/>
          </a:prstGeom>
        </p:spPr>
        <p:txBody>
          <a:bodyPr wrap="none">
            <a:spAutoFit/>
          </a:bodyPr>
          <a:lstStyle/>
          <a:p>
            <a:r>
              <a:rPr lang="en-US" b="1" dirty="0"/>
              <a:t>As we do good unto others, we do it unto the Lord.</a:t>
            </a:r>
          </a:p>
        </p:txBody>
      </p:sp>
      <p:sp>
        <p:nvSpPr>
          <p:cNvPr id="7" name="Rectangle 6">
            <a:extLst>
              <a:ext uri="{FF2B5EF4-FFF2-40B4-BE49-F238E27FC236}">
                <a16:creationId xmlns:a16="http://schemas.microsoft.com/office/drawing/2014/main" id="{CFB0BDA1-1DE4-4EE1-BE5F-ECE76E5B6AA0}"/>
              </a:ext>
            </a:extLst>
          </p:cNvPr>
          <p:cNvSpPr/>
          <p:nvPr/>
        </p:nvSpPr>
        <p:spPr>
          <a:xfrm>
            <a:off x="1065676" y="2434282"/>
            <a:ext cx="9320410" cy="646331"/>
          </a:xfrm>
          <a:prstGeom prst="rect">
            <a:avLst/>
          </a:prstGeom>
        </p:spPr>
        <p:txBody>
          <a:bodyPr wrap="square">
            <a:spAutoFit/>
          </a:bodyPr>
          <a:lstStyle/>
          <a:p>
            <a:pPr algn="just"/>
            <a:r>
              <a:rPr lang="en-US" b="1" dirty="0">
                <a:solidFill>
                  <a:srgbClr val="C00000"/>
                </a:solidFill>
                <a:latin typeface="Arial" panose="020B0604020202020204" pitchFamily="34" charset="0"/>
                <a:cs typeface="Arial" panose="020B0604020202020204" pitchFamily="34" charset="0"/>
              </a:rPr>
              <a:t>How might this truth have helped the Saints be willing to consecrate their properties? How can remembering this truth help you?</a:t>
            </a:r>
          </a:p>
        </p:txBody>
      </p:sp>
      <p:sp>
        <p:nvSpPr>
          <p:cNvPr id="9" name="Rectangle 8">
            <a:extLst>
              <a:ext uri="{FF2B5EF4-FFF2-40B4-BE49-F238E27FC236}">
                <a16:creationId xmlns:a16="http://schemas.microsoft.com/office/drawing/2014/main" id="{1BBF15E9-1E28-4C5A-B34B-E6AAC2E6628F}"/>
              </a:ext>
            </a:extLst>
          </p:cNvPr>
          <p:cNvSpPr/>
          <p:nvPr/>
        </p:nvSpPr>
        <p:spPr>
          <a:xfrm>
            <a:off x="1065676" y="3125214"/>
            <a:ext cx="9831398" cy="353943"/>
          </a:xfrm>
          <a:prstGeom prst="rect">
            <a:avLst/>
          </a:prstGeom>
        </p:spPr>
        <p:txBody>
          <a:bodyPr wrap="square">
            <a:spAutoFit/>
          </a:bodyPr>
          <a:lstStyle/>
          <a:p>
            <a:r>
              <a:rPr lang="en-US" sz="1700" b="1" dirty="0">
                <a:solidFill>
                  <a:srgbClr val="C00000"/>
                </a:solidFill>
                <a:latin typeface="Arial" panose="020B0604020202020204" pitchFamily="34" charset="0"/>
                <a:cs typeface="Arial" panose="020B0604020202020204" pitchFamily="34" charset="0"/>
              </a:rPr>
              <a:t>When have you felt that you were serving the Lord as you did something to help others? </a:t>
            </a:r>
          </a:p>
        </p:txBody>
      </p:sp>
      <p:sp>
        <p:nvSpPr>
          <p:cNvPr id="10" name="Rectangle 9">
            <a:extLst>
              <a:ext uri="{FF2B5EF4-FFF2-40B4-BE49-F238E27FC236}">
                <a16:creationId xmlns:a16="http://schemas.microsoft.com/office/drawing/2014/main" id="{2F21EC9D-3E79-4BC2-8850-A000223812EC}"/>
              </a:ext>
            </a:extLst>
          </p:cNvPr>
          <p:cNvSpPr/>
          <p:nvPr/>
        </p:nvSpPr>
        <p:spPr>
          <a:xfrm>
            <a:off x="1065677" y="3616976"/>
            <a:ext cx="4543231" cy="369332"/>
          </a:xfrm>
          <a:prstGeom prst="rect">
            <a:avLst/>
          </a:prstGeom>
        </p:spPr>
        <p:txBody>
          <a:bodyPr wrap="none">
            <a:spAutoFit/>
          </a:bodyPr>
          <a:lstStyle/>
          <a:p>
            <a:r>
              <a:rPr lang="en-US" b="1" dirty="0">
                <a:solidFill>
                  <a:schemeClr val="tx1">
                    <a:lumMod val="95000"/>
                    <a:lumOff val="5000"/>
                  </a:schemeClr>
                </a:solidFill>
                <a:effectLst>
                  <a:outerShdw blurRad="38100" dist="38100" dir="2700000" algn="tl">
                    <a:srgbClr val="000000">
                      <a:alpha val="43137"/>
                    </a:srgbClr>
                  </a:outerShdw>
                </a:effectLst>
                <a:latin typeface="Segoe Script" panose="030B0504020000000003" pitchFamily="66" charset="0"/>
              </a:rPr>
              <a:t>Doctrine and Covenants 42:40-42.</a:t>
            </a:r>
          </a:p>
        </p:txBody>
      </p:sp>
      <p:sp>
        <p:nvSpPr>
          <p:cNvPr id="11" name="Rectangle 10">
            <a:extLst>
              <a:ext uri="{FF2B5EF4-FFF2-40B4-BE49-F238E27FC236}">
                <a16:creationId xmlns:a16="http://schemas.microsoft.com/office/drawing/2014/main" id="{CBFD2277-E50F-4101-A722-6ED0AE0708DB}"/>
              </a:ext>
            </a:extLst>
          </p:cNvPr>
          <p:cNvSpPr/>
          <p:nvPr/>
        </p:nvSpPr>
        <p:spPr>
          <a:xfrm>
            <a:off x="1065676" y="3934458"/>
            <a:ext cx="9369241" cy="1477328"/>
          </a:xfrm>
          <a:prstGeom prst="rect">
            <a:avLst/>
          </a:prstGeom>
        </p:spPr>
        <p:txBody>
          <a:bodyPr wrap="square">
            <a:spAutoFit/>
          </a:bodyPr>
          <a:lstStyle/>
          <a:p>
            <a:pPr algn="just" fontAlgn="base"/>
            <a:r>
              <a:rPr lang="en-US" b="1" dirty="0">
                <a:latin typeface="Palatino"/>
              </a:rPr>
              <a:t>40 </a:t>
            </a:r>
            <a:r>
              <a:rPr lang="en-US" dirty="0">
                <a:latin typeface="Palatino"/>
              </a:rPr>
              <a:t>And again, thou shalt not be proud in thy heart; let all thy garments be plain, and their beauty the beauty of the work of thine own hands;</a:t>
            </a:r>
          </a:p>
          <a:p>
            <a:pPr algn="just" fontAlgn="base"/>
            <a:r>
              <a:rPr lang="en-US" b="1" dirty="0">
                <a:latin typeface="Palatino"/>
              </a:rPr>
              <a:t>41 </a:t>
            </a:r>
            <a:r>
              <a:rPr lang="en-US" dirty="0">
                <a:latin typeface="Palatino"/>
              </a:rPr>
              <a:t>And let all things be done in cleanliness before me.</a:t>
            </a:r>
          </a:p>
          <a:p>
            <a:pPr algn="just" fontAlgn="base"/>
            <a:r>
              <a:rPr lang="en-US" b="1" dirty="0">
                <a:latin typeface="Palatino"/>
              </a:rPr>
              <a:t>42 </a:t>
            </a:r>
            <a:r>
              <a:rPr lang="en-US" dirty="0">
                <a:latin typeface="Palatino"/>
              </a:rPr>
              <a:t>Thou shalt not be idle; for he that is idle shall not eat the bread nor wear the garments of the laborer.</a:t>
            </a:r>
            <a:endParaRPr lang="en-US" b="0" i="0" dirty="0">
              <a:effectLst/>
              <a:latin typeface="Palatino"/>
            </a:endParaRPr>
          </a:p>
        </p:txBody>
      </p:sp>
      <p:sp>
        <p:nvSpPr>
          <p:cNvPr id="12" name="Rectangle 11">
            <a:extLst>
              <a:ext uri="{FF2B5EF4-FFF2-40B4-BE49-F238E27FC236}">
                <a16:creationId xmlns:a16="http://schemas.microsoft.com/office/drawing/2014/main" id="{5A9F6727-BB7F-4E59-991C-A6AB3BE179B5}"/>
              </a:ext>
            </a:extLst>
          </p:cNvPr>
          <p:cNvSpPr/>
          <p:nvPr/>
        </p:nvSpPr>
        <p:spPr>
          <a:xfrm>
            <a:off x="1065677" y="5459490"/>
            <a:ext cx="9320409" cy="369332"/>
          </a:xfrm>
          <a:prstGeom prst="rect">
            <a:avLst/>
          </a:prstGeom>
        </p:spPr>
        <p:txBody>
          <a:bodyPr wrap="square">
            <a:spAutoFit/>
          </a:bodyPr>
          <a:lstStyle/>
          <a:p>
            <a:r>
              <a:rPr lang="en-US" b="1" dirty="0">
                <a:solidFill>
                  <a:srgbClr val="C00000"/>
                </a:solidFill>
                <a:latin typeface="Arial" panose="020B0604020202020204" pitchFamily="34" charset="0"/>
                <a:cs typeface="Arial" panose="020B0604020202020204" pitchFamily="34" charset="0"/>
              </a:rPr>
              <a:t>Why might it be difficult for an idle person to live the law of consecration? </a:t>
            </a: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1000" fill="hold"/>
                                        <p:tgtEl>
                                          <p:spTgt spid="6"/>
                                        </p:tgtEl>
                                        <p:attrNameLst>
                                          <p:attrName>ppt_x</p:attrName>
                                        </p:attrNameLst>
                                      </p:cBhvr>
                                      <p:tavLst>
                                        <p:tav tm="0">
                                          <p:val>
                                            <p:strVal val="0-#ppt_w/2"/>
                                          </p:val>
                                        </p:tav>
                                        <p:tav tm="100000">
                                          <p:val>
                                            <p:strVal val="#ppt_x"/>
                                          </p:val>
                                        </p:tav>
                                      </p:tavLst>
                                    </p:anim>
                                    <p:anim calcmode="lin" valueType="num">
                                      <p:cBhvr additive="base">
                                        <p:cTn id="15"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strips(downLeft)">
                                      <p:cBhvr>
                                        <p:cTn id="34" dur="1000"/>
                                        <p:tgtEl>
                                          <p:spTgt spid="10"/>
                                        </p:tgtEl>
                                      </p:cBhvr>
                                    </p:animEffect>
                                  </p:childTnLst>
                                </p:cTn>
                              </p:par>
                              <p:par>
                                <p:cTn id="35" presetID="18" presetClass="entr" presetSubtype="12"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strips(downLeft)">
                                      <p:cBhvr>
                                        <p:cTn id="37" dur="10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1000"/>
                                        <p:tgtEl>
                                          <p:spTgt spid="12"/>
                                        </p:tgtEl>
                                      </p:cBhvr>
                                    </p:animEffect>
                                    <p:anim calcmode="lin" valueType="num">
                                      <p:cBhvr>
                                        <p:cTn id="43" dur="1000" fill="hold"/>
                                        <p:tgtEl>
                                          <p:spTgt spid="12"/>
                                        </p:tgtEl>
                                        <p:attrNameLst>
                                          <p:attrName>ppt_x</p:attrName>
                                        </p:attrNameLst>
                                      </p:cBhvr>
                                      <p:tavLst>
                                        <p:tav tm="0">
                                          <p:val>
                                            <p:strVal val="#ppt_x"/>
                                          </p:val>
                                        </p:tav>
                                        <p:tav tm="100000">
                                          <p:val>
                                            <p:strVal val="#ppt_x"/>
                                          </p:val>
                                        </p:tav>
                                      </p:tavLst>
                                    </p:anim>
                                    <p:anim calcmode="lin" valueType="num">
                                      <p:cBhvr>
                                        <p:cTn id="4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9" grpId="0"/>
      <p:bldP spid="10" grpId="0"/>
      <p:bldP spid="11"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794</Words>
  <Application>Microsoft Office PowerPoint</Application>
  <PresentationFormat>Widescreen</PresentationFormat>
  <Paragraphs>76</Paragraphs>
  <Slides>10</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10</vt:i4>
      </vt:variant>
    </vt:vector>
  </HeadingPairs>
  <TitlesOfParts>
    <vt:vector size="23" baseType="lpstr">
      <vt:lpstr>MingLiU_HKSCS-ExtB</vt:lpstr>
      <vt:lpstr>Arial</vt:lpstr>
      <vt:lpstr>Bahnschrift Light</vt:lpstr>
      <vt:lpstr>Bahnschrift SemiBold</vt:lpstr>
      <vt:lpstr>Calibri</vt:lpstr>
      <vt:lpstr>Calibri Light</vt:lpstr>
      <vt:lpstr>Cambria Math</vt:lpstr>
      <vt:lpstr>Palatino</vt:lpstr>
      <vt:lpstr>Segoe Script</vt:lpstr>
      <vt:lpstr>Sitka Display</vt:lpstr>
      <vt:lpstr>Times New Roman</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1680</cp:revision>
  <dcterms:created xsi:type="dcterms:W3CDTF">2018-08-29T04:26:39Z</dcterms:created>
  <dcterms:modified xsi:type="dcterms:W3CDTF">2018-09-25T23:19:44Z</dcterms:modified>
</cp:coreProperties>
</file>