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17"/>
  </p:notesMasterIdLst>
  <p:sldIdLst>
    <p:sldId id="296" r:id="rId2"/>
    <p:sldId id="304" r:id="rId3"/>
    <p:sldId id="299" r:id="rId4"/>
    <p:sldId id="308" r:id="rId5"/>
    <p:sldId id="305" r:id="rId6"/>
    <p:sldId id="306" r:id="rId7"/>
    <p:sldId id="307" r:id="rId8"/>
    <p:sldId id="310" r:id="rId9"/>
    <p:sldId id="309" r:id="rId10"/>
    <p:sldId id="311" r:id="rId11"/>
    <p:sldId id="312" r:id="rId12"/>
    <p:sldId id="313" r:id="rId13"/>
    <p:sldId id="314" r:id="rId14"/>
    <p:sldId id="315" r:id="rId15"/>
    <p:sldId id="31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CC0000"/>
    <a:srgbClr val="FF6600"/>
    <a:srgbClr val="B9B93A"/>
    <a:srgbClr val="D88028"/>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EF47-6921-40E0-AE72-E0A6F8087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523E05-A307-46B8-B8EB-23F7C6C3A7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3F4FE5-199C-47A9-BFDB-19D022360EF2}"/>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CC47E86D-60AB-4EE8-8487-19CFE482A8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339233-F057-4AF3-859D-1590D0949A9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8601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2060-D7A5-4E0A-B33A-F0EC422008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35D9F2-E765-4E2D-9D6A-58DBC36248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57EB3-021F-4339-A2A7-F8E5DB1201A1}"/>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C06945E9-9B3E-4A5B-AD61-B87DB51ECD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B1EECE-451A-465E-B2FC-5108BAEEFBA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683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FB8C84-1F8A-4082-8036-312EDDDD43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64873D-B3D0-4BBF-A3FB-337C7B8E1B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605E0-74B7-4497-8D1A-9BAA09379944}"/>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B2D6E846-521B-4CCB-B9CF-3A07E22298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DF8893-AABA-44D8-8DDA-4983DBAD439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2408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9852-BD8A-406A-8A29-9CC3824BD3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2F77BC-F3C1-4195-837D-47BE6323BC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619C2-8E20-45B2-A6A5-16661C827233}"/>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D3B85760-E69B-4CBD-9CCC-6A5EB9B131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71A41B-BAD0-49BA-AE46-CB619A74290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6131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4982-F2EB-4CED-B4B5-4671BA8167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3DEADC-FCBD-4B8F-95FD-203762E25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A19F9F-D8FE-47F0-A7A7-19876AFD21DC}"/>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5CE80921-7ED9-4D4C-917E-6D90AC2DF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7C6C59-5C41-4067-AD6E-63BA0385292D}"/>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6681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315C-16FB-42B0-AC5E-71D4DB0AC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348E5-57A2-4436-8A46-3C59314262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019745-7450-4872-A717-FB09064577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5C69ED-C66D-4978-A0E6-9FAD576FE7D3}"/>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6" name="Footer Placeholder 5">
            <a:extLst>
              <a:ext uri="{FF2B5EF4-FFF2-40B4-BE49-F238E27FC236}">
                <a16:creationId xmlns:a16="http://schemas.microsoft.com/office/drawing/2014/main" id="{45119929-7AC0-49EC-B04D-E0DDE44D3B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19955A-9122-4A5F-A9E9-B25078C8DC4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7493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EA8B0-68E6-4FDE-8F33-935F49F9AF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7F1A57-1AD0-4749-9281-7EC926DE9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B6C1E9-75F5-466C-9726-C1DC2B48C6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ABD594-897E-4FF8-90DE-0B62B2C96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D19CE5-B4E0-4204-A93C-ECA5D05FFC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1C2544-9DFC-4C92-98C6-FF43044D56B4}"/>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8" name="Footer Placeholder 7">
            <a:extLst>
              <a:ext uri="{FF2B5EF4-FFF2-40B4-BE49-F238E27FC236}">
                <a16:creationId xmlns:a16="http://schemas.microsoft.com/office/drawing/2014/main" id="{2B062828-191E-4D00-A448-72832A38AC3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196FBF4-96FF-4F75-858D-0267438B704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05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BB68-35FD-442A-99EE-FBF3BEC85C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B7BE04-67C5-490D-8948-4A1DFC37F7F1}"/>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4" name="Footer Placeholder 3">
            <a:extLst>
              <a:ext uri="{FF2B5EF4-FFF2-40B4-BE49-F238E27FC236}">
                <a16:creationId xmlns:a16="http://schemas.microsoft.com/office/drawing/2014/main" id="{70B304B4-8987-48C0-BDE0-F5964F42E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14E0A19-3766-49CB-BF1B-C4EBA6D9864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197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260685-8280-4AB2-A2B6-6A869858B61E}"/>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3" name="Footer Placeholder 2">
            <a:extLst>
              <a:ext uri="{FF2B5EF4-FFF2-40B4-BE49-F238E27FC236}">
                <a16:creationId xmlns:a16="http://schemas.microsoft.com/office/drawing/2014/main" id="{33669C59-1F62-4CFA-9239-CA772DD12AB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0F342A4-0726-4E3B-974F-FC41189691F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662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D5DD-1EF4-446B-BE35-80A6468310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700F5F-841E-4CF6-A1D6-A69A5FB613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D3F911-3BBF-4AD2-81C3-E1BAE2F90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14A3BA-7045-4AB2-A492-FA9B6AF24D0B}"/>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6" name="Footer Placeholder 5">
            <a:extLst>
              <a:ext uri="{FF2B5EF4-FFF2-40B4-BE49-F238E27FC236}">
                <a16:creationId xmlns:a16="http://schemas.microsoft.com/office/drawing/2014/main" id="{DCF914AB-7D21-4028-A64C-EA044E9C30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A0B031-7324-4447-BFF3-3721020382CA}"/>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5702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9F62-F055-48A4-B1BF-FFD29EC62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BAE2D-2B47-495E-AE33-A0C50CAF8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0BE54C-2101-4DA7-BB64-C6DEF2796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36ECB3-9735-4E19-A6D1-F9867220C1B6}"/>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6" name="Footer Placeholder 5">
            <a:extLst>
              <a:ext uri="{FF2B5EF4-FFF2-40B4-BE49-F238E27FC236}">
                <a16:creationId xmlns:a16="http://schemas.microsoft.com/office/drawing/2014/main" id="{A1F16FB9-4217-4107-B866-8F84336A0C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F50B4F-B2DE-4655-A903-98EE74826FD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8886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23000">
              <a:schemeClr val="accent4">
                <a:lumMod val="89000"/>
              </a:schemeClr>
            </a:gs>
            <a:gs pos="69000">
              <a:schemeClr val="accent4">
                <a:lumMod val="75000"/>
              </a:schemeClr>
            </a:gs>
            <a:gs pos="97000">
              <a:schemeClr val="accent4">
                <a:lumMod val="7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D3567-9D17-4DFF-8C67-A6FA3D40E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5E5596-03AD-4122-964C-C609704B5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50137-1852-44EA-AF67-69FF9157E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D8ECB1D7-738B-4C79-A99B-D539A6D25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4A4BCE6-BDF2-492B-B191-16772FD33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024205746"/>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5" name="Rectangle 4">
            <a:extLst>
              <a:ext uri="{FF2B5EF4-FFF2-40B4-BE49-F238E27FC236}">
                <a16:creationId xmlns:a16="http://schemas.microsoft.com/office/drawing/2014/main" id="{CCFA1CA3-0FDC-4210-A372-B9A51466EC74}"/>
              </a:ext>
            </a:extLst>
          </p:cNvPr>
          <p:cNvSpPr/>
          <p:nvPr/>
        </p:nvSpPr>
        <p:spPr>
          <a:xfrm>
            <a:off x="1255238" y="890974"/>
            <a:ext cx="3545362"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Doctrine and Covenants 42:14.</a:t>
            </a:r>
          </a:p>
        </p:txBody>
      </p:sp>
      <p:sp>
        <p:nvSpPr>
          <p:cNvPr id="3" name="Rectangle 2">
            <a:extLst>
              <a:ext uri="{FF2B5EF4-FFF2-40B4-BE49-F238E27FC236}">
                <a16:creationId xmlns:a16="http://schemas.microsoft.com/office/drawing/2014/main" id="{0645D189-77A1-4290-9FF7-16C1A4AD05A2}"/>
              </a:ext>
            </a:extLst>
          </p:cNvPr>
          <p:cNvSpPr/>
          <p:nvPr/>
        </p:nvSpPr>
        <p:spPr>
          <a:xfrm>
            <a:off x="1255238" y="1219965"/>
            <a:ext cx="9098998" cy="646331"/>
          </a:xfrm>
          <a:prstGeom prst="rect">
            <a:avLst/>
          </a:prstGeom>
        </p:spPr>
        <p:txBody>
          <a:bodyPr wrap="square">
            <a:spAutoFit/>
          </a:bodyPr>
          <a:lstStyle/>
          <a:p>
            <a:pPr algn="just"/>
            <a:r>
              <a:rPr lang="en-US" dirty="0">
                <a:latin typeface="Palatino"/>
              </a:rPr>
              <a:t>And the Spirit shall be given unto you by the prayer of faith; and if ye receive not the Spirit ye shall not teach.</a:t>
            </a:r>
            <a:endParaRPr lang="en-US" dirty="0"/>
          </a:p>
        </p:txBody>
      </p:sp>
      <p:sp>
        <p:nvSpPr>
          <p:cNvPr id="4" name="Rectangle 3">
            <a:extLst>
              <a:ext uri="{FF2B5EF4-FFF2-40B4-BE49-F238E27FC236}">
                <a16:creationId xmlns:a16="http://schemas.microsoft.com/office/drawing/2014/main" id="{3BBB2AAA-9B01-4CA0-AE89-6C6CC1AE494E}"/>
              </a:ext>
            </a:extLst>
          </p:cNvPr>
          <p:cNvSpPr/>
          <p:nvPr/>
        </p:nvSpPr>
        <p:spPr>
          <a:xfrm>
            <a:off x="1255237" y="1866296"/>
            <a:ext cx="9098997" cy="369332"/>
          </a:xfrm>
          <a:prstGeom prst="rect">
            <a:avLst/>
          </a:prstGeom>
        </p:spPr>
        <p:txBody>
          <a:bodyPr wrap="square">
            <a:spAutoFit/>
          </a:bodyPr>
          <a:lstStyle/>
          <a:p>
            <a:r>
              <a:rPr lang="en-US" b="1" dirty="0">
                <a:solidFill>
                  <a:schemeClr val="accent6">
                    <a:lumMod val="50000"/>
                  </a:schemeClr>
                </a:solidFill>
                <a:latin typeface="Arial" panose="020B0604020202020204" pitchFamily="34" charset="0"/>
                <a:cs typeface="Arial" panose="020B0604020202020204" pitchFamily="34" charset="0"/>
              </a:rPr>
              <a:t>How can we obtain the influence of the Spirit to help us teach others the gospel?</a:t>
            </a:r>
          </a:p>
        </p:txBody>
      </p:sp>
      <p:sp>
        <p:nvSpPr>
          <p:cNvPr id="7" name="Rectangle 6">
            <a:extLst>
              <a:ext uri="{FF2B5EF4-FFF2-40B4-BE49-F238E27FC236}">
                <a16:creationId xmlns:a16="http://schemas.microsoft.com/office/drawing/2014/main" id="{F79140CE-D424-4EF7-801C-A0FE49928917}"/>
              </a:ext>
            </a:extLst>
          </p:cNvPr>
          <p:cNvSpPr/>
          <p:nvPr/>
        </p:nvSpPr>
        <p:spPr>
          <a:xfrm>
            <a:off x="1255235" y="2195287"/>
            <a:ext cx="7619822"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If we pray in faith, we can receive the Spirit to help us teach others.</a:t>
            </a:r>
          </a:p>
        </p:txBody>
      </p:sp>
      <p:sp>
        <p:nvSpPr>
          <p:cNvPr id="9" name="Rectangle 8">
            <a:extLst>
              <a:ext uri="{FF2B5EF4-FFF2-40B4-BE49-F238E27FC236}">
                <a16:creationId xmlns:a16="http://schemas.microsoft.com/office/drawing/2014/main" id="{FD3D4746-7EBD-4DE8-9FA5-C51414CA5D21}"/>
              </a:ext>
            </a:extLst>
          </p:cNvPr>
          <p:cNvSpPr/>
          <p:nvPr/>
        </p:nvSpPr>
        <p:spPr>
          <a:xfrm>
            <a:off x="2770094" y="2842147"/>
            <a:ext cx="6831106" cy="181535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 name="TextBox 9">
            <a:extLst>
              <a:ext uri="{FF2B5EF4-FFF2-40B4-BE49-F238E27FC236}">
                <a16:creationId xmlns:a16="http://schemas.microsoft.com/office/drawing/2014/main" id="{80514708-AD11-4EC0-9975-2DF294FFBA24}"/>
              </a:ext>
            </a:extLst>
          </p:cNvPr>
          <p:cNvSpPr txBox="1"/>
          <p:nvPr/>
        </p:nvSpPr>
        <p:spPr>
          <a:xfrm>
            <a:off x="4007223" y="2841618"/>
            <a:ext cx="5593977" cy="1815882"/>
          </a:xfrm>
          <a:prstGeom prst="rect">
            <a:avLst/>
          </a:prstGeom>
          <a:noFill/>
        </p:spPr>
        <p:txBody>
          <a:bodyPr wrap="square" rtlCol="0">
            <a:spAutoFit/>
          </a:bodyPr>
          <a:lstStyle/>
          <a:p>
            <a:pPr algn="just"/>
            <a:r>
              <a:rPr lang="en-US" sz="1400" dirty="0">
                <a:latin typeface="Arial" panose="020B0604020202020204" pitchFamily="34" charset="0"/>
                <a:cs typeface="Arial" panose="020B0604020202020204" pitchFamily="34" charset="0"/>
              </a:rPr>
              <a:t>“The scriptures say, ‘The Spirit shall be given unto you by the prayer of faith; and if ye receive not the Spirit ye shall not teach’ (D&amp;C 42:14). This teaches not just that you won’t teach or that you can’t teach or that it will be pretty shoddy teaching. No, it is stronger than that. It is the imperative form of the verb. ‘Ye shall not teach.’ Put a thou in there for ye and you have Mount Sinai language. This is a commandment” (“Teaching, Preaching, Healing, ”Ensign ,Jan. 2003,41)</a:t>
            </a:r>
          </a:p>
        </p:txBody>
      </p:sp>
      <p:pic>
        <p:nvPicPr>
          <p:cNvPr id="12" name="Picture 11">
            <a:extLst>
              <a:ext uri="{FF2B5EF4-FFF2-40B4-BE49-F238E27FC236}">
                <a16:creationId xmlns:a16="http://schemas.microsoft.com/office/drawing/2014/main" id="{C2F719FB-6C7B-4B42-8BC5-AD98F21D84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1119" y="2928946"/>
            <a:ext cx="1130202" cy="1330707"/>
          </a:xfrm>
          <a:prstGeom prst="rect">
            <a:avLst/>
          </a:prstGeom>
        </p:spPr>
      </p:pic>
      <p:sp>
        <p:nvSpPr>
          <p:cNvPr id="13" name="TextBox 12">
            <a:extLst>
              <a:ext uri="{FF2B5EF4-FFF2-40B4-BE49-F238E27FC236}">
                <a16:creationId xmlns:a16="http://schemas.microsoft.com/office/drawing/2014/main" id="{E432C54D-A441-4341-9544-2EA36C03FDFF}"/>
              </a:ext>
            </a:extLst>
          </p:cNvPr>
          <p:cNvSpPr txBox="1"/>
          <p:nvPr/>
        </p:nvSpPr>
        <p:spPr>
          <a:xfrm>
            <a:off x="2890364" y="4334314"/>
            <a:ext cx="1117614" cy="246221"/>
          </a:xfrm>
          <a:prstGeom prst="rect">
            <a:avLst/>
          </a:prstGeom>
          <a:noFill/>
        </p:spPr>
        <p:txBody>
          <a:bodyPr wrap="none" rtlCol="0">
            <a:spAutoFit/>
          </a:bodyPr>
          <a:lstStyle/>
          <a:p>
            <a:r>
              <a:rPr lang="en-US" sz="1000" b="1" dirty="0"/>
              <a:t>Jeffrey R. Holland</a:t>
            </a:r>
          </a:p>
        </p:txBody>
      </p:sp>
      <p:sp>
        <p:nvSpPr>
          <p:cNvPr id="14" name="Rectangle 13">
            <a:extLst>
              <a:ext uri="{FF2B5EF4-FFF2-40B4-BE49-F238E27FC236}">
                <a16:creationId xmlns:a16="http://schemas.microsoft.com/office/drawing/2014/main" id="{329149CD-CD98-4272-8689-85BA3D7D2283}"/>
              </a:ext>
            </a:extLst>
          </p:cNvPr>
          <p:cNvSpPr/>
          <p:nvPr/>
        </p:nvSpPr>
        <p:spPr>
          <a:xfrm>
            <a:off x="1255235" y="4780476"/>
            <a:ext cx="6288901" cy="369332"/>
          </a:xfrm>
          <a:prstGeom prst="rect">
            <a:avLst/>
          </a:prstGeom>
        </p:spPr>
        <p:txBody>
          <a:bodyPr wrap="none">
            <a:spAutoFit/>
          </a:bodyPr>
          <a:lstStyle/>
          <a:p>
            <a:r>
              <a:rPr lang="en-US" b="1" dirty="0">
                <a:solidFill>
                  <a:schemeClr val="accent6">
                    <a:lumMod val="50000"/>
                  </a:schemeClr>
                </a:solidFill>
                <a:latin typeface="Arial" panose="020B0604020202020204" pitchFamily="34" charset="0"/>
                <a:cs typeface="Arial" panose="020B0604020202020204" pitchFamily="34" charset="0"/>
              </a:rPr>
              <a:t>Who is to be the real teacher in any Church classroom?</a:t>
            </a:r>
          </a:p>
        </p:txBody>
      </p:sp>
      <p:sp>
        <p:nvSpPr>
          <p:cNvPr id="16" name="Rectangle 15">
            <a:extLst>
              <a:ext uri="{FF2B5EF4-FFF2-40B4-BE49-F238E27FC236}">
                <a16:creationId xmlns:a16="http://schemas.microsoft.com/office/drawing/2014/main" id="{0F992EF4-B24C-47B7-B88E-7E22520F9412}"/>
              </a:ext>
            </a:extLst>
          </p:cNvPr>
          <p:cNvSpPr/>
          <p:nvPr/>
        </p:nvSpPr>
        <p:spPr>
          <a:xfrm>
            <a:off x="3428378" y="5149808"/>
            <a:ext cx="1157689" cy="369332"/>
          </a:xfrm>
          <a:prstGeom prst="rect">
            <a:avLst/>
          </a:prstGeom>
        </p:spPr>
        <p:txBody>
          <a:bodyPr wrap="none">
            <a:spAutoFit/>
          </a:bodyPr>
          <a:lstStyle/>
          <a:p>
            <a:r>
              <a:rPr lang="en-US" b="1" dirty="0"/>
              <a:t>The Spirit.</a:t>
            </a:r>
          </a:p>
        </p:txBody>
      </p:sp>
      <p:sp>
        <p:nvSpPr>
          <p:cNvPr id="17" name="Rectangle 16">
            <a:extLst>
              <a:ext uri="{FF2B5EF4-FFF2-40B4-BE49-F238E27FC236}">
                <a16:creationId xmlns:a16="http://schemas.microsoft.com/office/drawing/2014/main" id="{D8F32C86-1B04-4669-8754-913052F01031}"/>
              </a:ext>
            </a:extLst>
          </p:cNvPr>
          <p:cNvSpPr/>
          <p:nvPr/>
        </p:nvSpPr>
        <p:spPr>
          <a:xfrm>
            <a:off x="1255235" y="5567154"/>
            <a:ext cx="7173759" cy="369332"/>
          </a:xfrm>
          <a:prstGeom prst="rect">
            <a:avLst/>
          </a:prstGeom>
        </p:spPr>
        <p:txBody>
          <a:bodyPr wrap="none">
            <a:spAutoFit/>
          </a:bodyPr>
          <a:lstStyle/>
          <a:p>
            <a:r>
              <a:rPr lang="en-US" b="1" dirty="0">
                <a:solidFill>
                  <a:schemeClr val="accent6">
                    <a:lumMod val="50000"/>
                  </a:schemeClr>
                </a:solidFill>
                <a:latin typeface="Arial" panose="020B0604020202020204" pitchFamily="34" charset="0"/>
                <a:cs typeface="Arial" panose="020B0604020202020204" pitchFamily="34" charset="0"/>
              </a:rPr>
              <a:t>What are some ways that students can help teach by the Spirit?</a:t>
            </a:r>
          </a:p>
        </p:txBody>
      </p:sp>
    </p:spTree>
    <p:extLst>
      <p:ext uri="{BB962C8B-B14F-4D97-AF65-F5344CB8AC3E}">
        <p14:creationId xmlns:p14="http://schemas.microsoft.com/office/powerpoint/2010/main" val="757695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5"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randombar(vertical)">
                                      <p:cBhvr>
                                        <p:cTn id="20" dur="1250"/>
                                        <p:tgtEl>
                                          <p:spTgt spid="12"/>
                                        </p:tgtEl>
                                      </p:cBhvr>
                                    </p:animEffect>
                                  </p:childTnLst>
                                </p:cTn>
                              </p:par>
                              <p:par>
                                <p:cTn id="21" presetID="14" presetClass="entr" presetSubtype="5"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vertical)">
                                      <p:cBhvr>
                                        <p:cTn id="23" dur="1250"/>
                                        <p:tgtEl>
                                          <p:spTgt spid="9"/>
                                        </p:tgtEl>
                                      </p:cBhvr>
                                    </p:animEffect>
                                  </p:childTnLst>
                                </p:cTn>
                              </p:par>
                              <p:par>
                                <p:cTn id="24" presetID="14" presetClass="entr" presetSubtype="5"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randombar(vertical)">
                                      <p:cBhvr>
                                        <p:cTn id="26" dur="1250"/>
                                        <p:tgtEl>
                                          <p:spTgt spid="13"/>
                                        </p:tgtEl>
                                      </p:cBhvr>
                                    </p:animEffect>
                                  </p:childTnLst>
                                </p:cTn>
                              </p:par>
                              <p:par>
                                <p:cTn id="27" presetID="14" presetClass="entr" presetSubtype="5"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randombar(vertical)">
                                      <p:cBhvr>
                                        <p:cTn id="29" dur="125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7">
                                            <p:txEl>
                                              <p:pRg st="0" end="0"/>
                                            </p:txEl>
                                          </p:spTgt>
                                        </p:tgtEl>
                                        <p:attrNameLst>
                                          <p:attrName>style.visibility</p:attrName>
                                        </p:attrNameLst>
                                      </p:cBhvr>
                                      <p:to>
                                        <p:strVal val="visible"/>
                                      </p:to>
                                    </p:set>
                                    <p:animEffect transition="in" filter="wipe(left)">
                                      <p:cBhvr>
                                        <p:cTn id="46" dur="125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p:bldP spid="13" grpId="0"/>
      <p:bldP spid="14"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10" name="Rectangle 9">
            <a:extLst>
              <a:ext uri="{FF2B5EF4-FFF2-40B4-BE49-F238E27FC236}">
                <a16:creationId xmlns:a16="http://schemas.microsoft.com/office/drawing/2014/main" id="{5F052607-4A96-4222-A5D0-0EB62A744A08}"/>
              </a:ext>
            </a:extLst>
          </p:cNvPr>
          <p:cNvSpPr/>
          <p:nvPr/>
        </p:nvSpPr>
        <p:spPr>
          <a:xfrm>
            <a:off x="1255237" y="890974"/>
            <a:ext cx="3935327"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Doctrine and Covenants 42:16-17.</a:t>
            </a:r>
          </a:p>
        </p:txBody>
      </p:sp>
      <p:sp>
        <p:nvSpPr>
          <p:cNvPr id="4" name="Rectangle 3">
            <a:extLst>
              <a:ext uri="{FF2B5EF4-FFF2-40B4-BE49-F238E27FC236}">
                <a16:creationId xmlns:a16="http://schemas.microsoft.com/office/drawing/2014/main" id="{DFEC1A82-908C-461D-B980-2B6355C5DB85}"/>
              </a:ext>
            </a:extLst>
          </p:cNvPr>
          <p:cNvSpPr/>
          <p:nvPr/>
        </p:nvSpPr>
        <p:spPr>
          <a:xfrm>
            <a:off x="1255237" y="1260306"/>
            <a:ext cx="8816610" cy="1200329"/>
          </a:xfrm>
          <a:prstGeom prst="rect">
            <a:avLst/>
          </a:prstGeom>
        </p:spPr>
        <p:txBody>
          <a:bodyPr wrap="square">
            <a:spAutoFit/>
          </a:bodyPr>
          <a:lstStyle/>
          <a:p>
            <a:pPr algn="just" fontAlgn="base"/>
            <a:r>
              <a:rPr lang="en-US" b="1" dirty="0">
                <a:latin typeface="Arial" panose="020B0604020202020204" pitchFamily="34" charset="0"/>
                <a:cs typeface="Arial" panose="020B0604020202020204" pitchFamily="34" charset="0"/>
              </a:rPr>
              <a:t>16 </a:t>
            </a:r>
            <a:r>
              <a:rPr lang="en-US" dirty="0">
                <a:latin typeface="Arial" panose="020B0604020202020204" pitchFamily="34" charset="0"/>
                <a:cs typeface="Arial" panose="020B0604020202020204" pitchFamily="34" charset="0"/>
              </a:rPr>
              <a:t>And as ye shall lift up your voices by the Comforter, ye shall speak and prophesy as seemeth me good;</a:t>
            </a:r>
          </a:p>
          <a:p>
            <a:pPr algn="just" fontAlgn="base"/>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For, behold, the Comforter knoweth all things, and beareth record of the Father and of the Son.</a:t>
            </a:r>
            <a:endParaRPr lang="en-US" b="0" i="0" dirty="0">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A84E752-813D-47B4-A754-99E965EABA92}"/>
              </a:ext>
            </a:extLst>
          </p:cNvPr>
          <p:cNvSpPr/>
          <p:nvPr/>
        </p:nvSpPr>
        <p:spPr>
          <a:xfrm>
            <a:off x="1255237" y="2598568"/>
            <a:ext cx="4673074" cy="369332"/>
          </a:xfrm>
          <a:prstGeom prst="rect">
            <a:avLst/>
          </a:prstGeom>
        </p:spPr>
        <p:txBody>
          <a:bodyPr wrap="none">
            <a:spAutoFit/>
          </a:bodyPr>
          <a:lstStyle/>
          <a:p>
            <a:r>
              <a:rPr lang="en-US" b="1" dirty="0">
                <a:solidFill>
                  <a:schemeClr val="accent6">
                    <a:lumMod val="50000"/>
                  </a:schemeClr>
                </a:solidFill>
                <a:latin typeface="Arial" panose="020B0604020202020204" pitchFamily="34" charset="0"/>
                <a:cs typeface="Arial" panose="020B0604020202020204" pitchFamily="34" charset="0"/>
              </a:rPr>
              <a:t>What does the Holy Ghost know and do?</a:t>
            </a:r>
          </a:p>
        </p:txBody>
      </p:sp>
      <p:sp>
        <p:nvSpPr>
          <p:cNvPr id="6" name="Rectangle 5">
            <a:extLst>
              <a:ext uri="{FF2B5EF4-FFF2-40B4-BE49-F238E27FC236}">
                <a16:creationId xmlns:a16="http://schemas.microsoft.com/office/drawing/2014/main" id="{C8B8E2F3-5433-4CB4-AAF4-293F0694A8DC}"/>
              </a:ext>
            </a:extLst>
          </p:cNvPr>
          <p:cNvSpPr/>
          <p:nvPr/>
        </p:nvSpPr>
        <p:spPr>
          <a:xfrm>
            <a:off x="1255236" y="2994357"/>
            <a:ext cx="7539139" cy="369332"/>
          </a:xfrm>
          <a:prstGeom prst="rect">
            <a:avLst/>
          </a:prstGeom>
        </p:spPr>
        <p:txBody>
          <a:bodyPr wrap="square">
            <a:spAutoFit/>
          </a:bodyPr>
          <a:lstStyle/>
          <a:p>
            <a:r>
              <a:rPr lang="en-US" b="1" dirty="0"/>
              <a:t>The Holy Ghost knows all things and bears record of the Father and the Son.</a:t>
            </a:r>
          </a:p>
        </p:txBody>
      </p:sp>
      <p:sp>
        <p:nvSpPr>
          <p:cNvPr id="11" name="Rectangle 10">
            <a:extLst>
              <a:ext uri="{FF2B5EF4-FFF2-40B4-BE49-F238E27FC236}">
                <a16:creationId xmlns:a16="http://schemas.microsoft.com/office/drawing/2014/main" id="{AD5D325F-BAAD-409D-9A1F-32CFC727005B}"/>
              </a:ext>
            </a:extLst>
          </p:cNvPr>
          <p:cNvSpPr/>
          <p:nvPr/>
        </p:nvSpPr>
        <p:spPr>
          <a:xfrm>
            <a:off x="1255236" y="3429000"/>
            <a:ext cx="9381388" cy="353943"/>
          </a:xfrm>
          <a:prstGeom prst="rect">
            <a:avLst/>
          </a:prstGeom>
        </p:spPr>
        <p:txBody>
          <a:bodyPr wrap="square">
            <a:spAutoFit/>
          </a:bodyPr>
          <a:lstStyle/>
          <a:p>
            <a:r>
              <a:rPr lang="en-US" sz="1700" b="1" dirty="0">
                <a:solidFill>
                  <a:schemeClr val="accent6">
                    <a:lumMod val="50000"/>
                  </a:schemeClr>
                </a:solidFill>
                <a:latin typeface="Arial" panose="020B0604020202020204" pitchFamily="34" charset="0"/>
                <a:cs typeface="Arial" panose="020B0604020202020204" pitchFamily="34" charset="0"/>
              </a:rPr>
              <a:t>Why is it important for us to have the Holy Ghost with us when teaching the gospel?</a:t>
            </a:r>
          </a:p>
        </p:txBody>
      </p:sp>
      <p:sp>
        <p:nvSpPr>
          <p:cNvPr id="13" name="Rectangle 12">
            <a:extLst>
              <a:ext uri="{FF2B5EF4-FFF2-40B4-BE49-F238E27FC236}">
                <a16:creationId xmlns:a16="http://schemas.microsoft.com/office/drawing/2014/main" id="{DF67D990-C14B-453B-AE9B-51E51ED2A146}"/>
              </a:ext>
            </a:extLst>
          </p:cNvPr>
          <p:cNvSpPr/>
          <p:nvPr/>
        </p:nvSpPr>
        <p:spPr>
          <a:xfrm>
            <a:off x="1255236" y="3825354"/>
            <a:ext cx="7148111" cy="369332"/>
          </a:xfrm>
          <a:prstGeom prst="rect">
            <a:avLst/>
          </a:prstGeom>
        </p:spPr>
        <p:txBody>
          <a:bodyPr wrap="none">
            <a:spAutoFit/>
          </a:bodyPr>
          <a:lstStyle/>
          <a:p>
            <a:r>
              <a:rPr lang="en-US" b="1" dirty="0">
                <a:solidFill>
                  <a:schemeClr val="accent6">
                    <a:lumMod val="50000"/>
                  </a:schemeClr>
                </a:solidFill>
                <a:latin typeface="Arial" panose="020B0604020202020204" pitchFamily="34" charset="0"/>
                <a:cs typeface="Arial" panose="020B0604020202020204" pitchFamily="34" charset="0"/>
              </a:rPr>
              <a:t>How can having the Holy Ghost with you help those you teach?</a:t>
            </a:r>
          </a:p>
        </p:txBody>
      </p:sp>
    </p:spTree>
    <p:extLst>
      <p:ext uri="{BB962C8B-B14F-4D97-AF65-F5344CB8AC3E}">
        <p14:creationId xmlns:p14="http://schemas.microsoft.com/office/powerpoint/2010/main" val="344193257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1000"/>
                                        <p:tgtEl>
                                          <p:spTgt spid="11">
                                            <p:txEl>
                                              <p:pRg st="0" end="0"/>
                                            </p:txEl>
                                          </p:spTgt>
                                        </p:tgtEl>
                                      </p:cBhvr>
                                    </p:animEffect>
                                    <p:anim calcmode="lin" valueType="num">
                                      <p:cBhvr>
                                        <p:cTn id="1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animEffect transition="in" filter="dissolve">
                                      <p:cBhvr>
                                        <p:cTn id="24" dur="1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0823F8-408A-4B11-B2EF-8E357D61724C}"/>
              </a:ext>
            </a:extLst>
          </p:cNvPr>
          <p:cNvSpPr/>
          <p:nvPr/>
        </p:nvSpPr>
        <p:spPr>
          <a:xfrm>
            <a:off x="2519861" y="1931310"/>
            <a:ext cx="6868984" cy="21236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4" name="Rectangle 3">
            <a:extLst>
              <a:ext uri="{FF2B5EF4-FFF2-40B4-BE49-F238E27FC236}">
                <a16:creationId xmlns:a16="http://schemas.microsoft.com/office/drawing/2014/main" id="{11320A92-374D-4BF4-BBAD-183F4382A1E0}"/>
              </a:ext>
            </a:extLst>
          </p:cNvPr>
          <p:cNvSpPr/>
          <p:nvPr/>
        </p:nvSpPr>
        <p:spPr>
          <a:xfrm>
            <a:off x="2578132" y="1931309"/>
            <a:ext cx="6738146" cy="2123658"/>
          </a:xfrm>
          <a:prstGeom prst="rect">
            <a:avLst/>
          </a:prstGeom>
        </p:spPr>
        <p:txBody>
          <a:bodyPr wrap="square">
            <a:spAutoFit/>
          </a:bodyPr>
          <a:lstStyle/>
          <a:p>
            <a:pPr algn="just"/>
            <a:r>
              <a:rPr lang="en-US" sz="2200" b="1" dirty="0">
                <a:solidFill>
                  <a:schemeClr val="accent6">
                    <a:lumMod val="50000"/>
                  </a:schemeClr>
                </a:solidFill>
                <a:latin typeface="Arial" panose="020B0604020202020204" pitchFamily="34" charset="0"/>
                <a:cs typeface="Arial" panose="020B0604020202020204" pitchFamily="34" charset="0"/>
              </a:rPr>
              <a:t>When have you experienced the power and influence of the Holy Ghost as you were teaching (sharing, explaining, or testifying of) the gospel? </a:t>
            </a:r>
          </a:p>
          <a:p>
            <a:pPr algn="just"/>
            <a:r>
              <a:rPr lang="en-US" sz="2200" b="1" dirty="0">
                <a:solidFill>
                  <a:schemeClr val="accent6">
                    <a:lumMod val="50000"/>
                  </a:schemeClr>
                </a:solidFill>
                <a:latin typeface="Arial" panose="020B0604020202020204" pitchFamily="34" charset="0"/>
                <a:cs typeface="Arial" panose="020B0604020202020204" pitchFamily="34" charset="0"/>
              </a:rPr>
              <a:t>When have you felt the Holy Ghost bear testimony to you of Heavenly Father and Jesus Christ?</a:t>
            </a:r>
          </a:p>
        </p:txBody>
      </p:sp>
    </p:spTree>
    <p:extLst>
      <p:ext uri="{BB962C8B-B14F-4D97-AF65-F5344CB8AC3E}">
        <p14:creationId xmlns:p14="http://schemas.microsoft.com/office/powerpoint/2010/main" val="88539281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3" name="Rectangle 2">
            <a:extLst>
              <a:ext uri="{FF2B5EF4-FFF2-40B4-BE49-F238E27FC236}">
                <a16:creationId xmlns:a16="http://schemas.microsoft.com/office/drawing/2014/main" id="{6142F966-4DAD-45C5-A229-9129CF7B124C}"/>
              </a:ext>
            </a:extLst>
          </p:cNvPr>
          <p:cNvSpPr/>
          <p:nvPr/>
        </p:nvSpPr>
        <p:spPr>
          <a:xfrm>
            <a:off x="1255237" y="890974"/>
            <a:ext cx="3935327"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Doctrine and Covenants 42:18-29.</a:t>
            </a:r>
          </a:p>
        </p:txBody>
      </p:sp>
      <p:sp>
        <p:nvSpPr>
          <p:cNvPr id="2" name="Rectangle 1">
            <a:extLst>
              <a:ext uri="{FF2B5EF4-FFF2-40B4-BE49-F238E27FC236}">
                <a16:creationId xmlns:a16="http://schemas.microsoft.com/office/drawing/2014/main" id="{62D9A07D-8728-40A4-9A8E-EA5E46ABE8E5}"/>
              </a:ext>
            </a:extLst>
          </p:cNvPr>
          <p:cNvSpPr/>
          <p:nvPr/>
        </p:nvSpPr>
        <p:spPr>
          <a:xfrm>
            <a:off x="3505200" y="2551837"/>
            <a:ext cx="5181600" cy="1754326"/>
          </a:xfrm>
          <a:prstGeom prst="rect">
            <a:avLst/>
          </a:prstGeom>
        </p:spPr>
        <p:txBody>
          <a:bodyPr wrap="square">
            <a:spAutoFit/>
          </a:bodyPr>
          <a:lstStyle/>
          <a:p>
            <a:pPr algn="ctr"/>
            <a:r>
              <a:rPr lang="en-US" sz="3600" dirty="0">
                <a:solidFill>
                  <a:schemeClr val="accent6">
                    <a:lumMod val="50000"/>
                  </a:schemeClr>
                </a:solidFill>
                <a:latin typeface="Bahnschrift SemiBold SemiConden" panose="020B0502040204020203" pitchFamily="34" charset="0"/>
              </a:rPr>
              <a:t>“The Lord reveals laws and commandments for the members of the Church”</a:t>
            </a:r>
          </a:p>
        </p:txBody>
      </p:sp>
    </p:spTree>
    <p:extLst>
      <p:ext uri="{BB962C8B-B14F-4D97-AF65-F5344CB8AC3E}">
        <p14:creationId xmlns:p14="http://schemas.microsoft.com/office/powerpoint/2010/main" val="209624175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2" name="Rectangle 1">
            <a:extLst>
              <a:ext uri="{FF2B5EF4-FFF2-40B4-BE49-F238E27FC236}">
                <a16:creationId xmlns:a16="http://schemas.microsoft.com/office/drawing/2014/main" id="{967F111B-6108-4584-BB2A-4A6773E0D140}"/>
              </a:ext>
            </a:extLst>
          </p:cNvPr>
          <p:cNvSpPr/>
          <p:nvPr/>
        </p:nvSpPr>
        <p:spPr>
          <a:xfrm>
            <a:off x="1553024" y="1078326"/>
            <a:ext cx="1540806" cy="369332"/>
          </a:xfrm>
          <a:prstGeom prst="rect">
            <a:avLst/>
          </a:prstGeom>
        </p:spPr>
        <p:txBody>
          <a:bodyPr wrap="none">
            <a:spAutoFit/>
          </a:bodyPr>
          <a:lstStyle/>
          <a:p>
            <a:r>
              <a:rPr lang="en-US" b="1" dirty="0"/>
              <a:t>D&amp;C 42:18–19</a:t>
            </a:r>
          </a:p>
        </p:txBody>
      </p:sp>
      <p:sp>
        <p:nvSpPr>
          <p:cNvPr id="3" name="Rectangle 2">
            <a:extLst>
              <a:ext uri="{FF2B5EF4-FFF2-40B4-BE49-F238E27FC236}">
                <a16:creationId xmlns:a16="http://schemas.microsoft.com/office/drawing/2014/main" id="{8CD4E0BA-5A73-4035-BABE-71C239913AAA}"/>
              </a:ext>
            </a:extLst>
          </p:cNvPr>
          <p:cNvSpPr/>
          <p:nvPr/>
        </p:nvSpPr>
        <p:spPr>
          <a:xfrm>
            <a:off x="4876941" y="1078326"/>
            <a:ext cx="1191352" cy="369332"/>
          </a:xfrm>
          <a:prstGeom prst="rect">
            <a:avLst/>
          </a:prstGeom>
        </p:spPr>
        <p:txBody>
          <a:bodyPr wrap="none">
            <a:spAutoFit/>
          </a:bodyPr>
          <a:lstStyle/>
          <a:p>
            <a:r>
              <a:rPr lang="en-US" b="1" dirty="0"/>
              <a:t>D&amp;C 42:20</a:t>
            </a:r>
          </a:p>
        </p:txBody>
      </p:sp>
      <p:sp>
        <p:nvSpPr>
          <p:cNvPr id="4" name="Rectangle 3">
            <a:extLst>
              <a:ext uri="{FF2B5EF4-FFF2-40B4-BE49-F238E27FC236}">
                <a16:creationId xmlns:a16="http://schemas.microsoft.com/office/drawing/2014/main" id="{A4AC6F90-09DA-4076-B99B-70941D15417F}"/>
              </a:ext>
            </a:extLst>
          </p:cNvPr>
          <p:cNvSpPr/>
          <p:nvPr/>
        </p:nvSpPr>
        <p:spPr>
          <a:xfrm>
            <a:off x="7941447" y="1078326"/>
            <a:ext cx="1191352" cy="369332"/>
          </a:xfrm>
          <a:prstGeom prst="rect">
            <a:avLst/>
          </a:prstGeom>
        </p:spPr>
        <p:txBody>
          <a:bodyPr wrap="none">
            <a:spAutoFit/>
          </a:bodyPr>
          <a:lstStyle/>
          <a:p>
            <a:r>
              <a:rPr lang="en-US" b="1" dirty="0"/>
              <a:t>D&amp;C 42:21</a:t>
            </a:r>
          </a:p>
        </p:txBody>
      </p:sp>
      <p:sp>
        <p:nvSpPr>
          <p:cNvPr id="5" name="Rectangle 4">
            <a:extLst>
              <a:ext uri="{FF2B5EF4-FFF2-40B4-BE49-F238E27FC236}">
                <a16:creationId xmlns:a16="http://schemas.microsoft.com/office/drawing/2014/main" id="{CEABF73E-306F-4352-A71C-EFA2220B45FB}"/>
              </a:ext>
            </a:extLst>
          </p:cNvPr>
          <p:cNvSpPr/>
          <p:nvPr/>
        </p:nvSpPr>
        <p:spPr>
          <a:xfrm>
            <a:off x="1590668" y="3748492"/>
            <a:ext cx="1540806" cy="369332"/>
          </a:xfrm>
          <a:prstGeom prst="rect">
            <a:avLst/>
          </a:prstGeom>
        </p:spPr>
        <p:txBody>
          <a:bodyPr wrap="none">
            <a:spAutoFit/>
          </a:bodyPr>
          <a:lstStyle/>
          <a:p>
            <a:r>
              <a:rPr lang="en-US" b="1" dirty="0"/>
              <a:t>D&amp;C 42:22–23</a:t>
            </a:r>
          </a:p>
        </p:txBody>
      </p:sp>
      <p:sp>
        <p:nvSpPr>
          <p:cNvPr id="6" name="Rectangle 5">
            <a:extLst>
              <a:ext uri="{FF2B5EF4-FFF2-40B4-BE49-F238E27FC236}">
                <a16:creationId xmlns:a16="http://schemas.microsoft.com/office/drawing/2014/main" id="{CC995D66-100F-46DB-8FE9-2EEAC9E78C0B}"/>
              </a:ext>
            </a:extLst>
          </p:cNvPr>
          <p:cNvSpPr/>
          <p:nvPr/>
        </p:nvSpPr>
        <p:spPr>
          <a:xfrm>
            <a:off x="4877577" y="3748492"/>
            <a:ext cx="1540806" cy="369332"/>
          </a:xfrm>
          <a:prstGeom prst="rect">
            <a:avLst/>
          </a:prstGeom>
        </p:spPr>
        <p:txBody>
          <a:bodyPr wrap="none">
            <a:spAutoFit/>
          </a:bodyPr>
          <a:lstStyle/>
          <a:p>
            <a:r>
              <a:rPr lang="en-US" b="1" dirty="0"/>
              <a:t>D&amp;C 42:24–26</a:t>
            </a:r>
          </a:p>
        </p:txBody>
      </p:sp>
      <p:sp>
        <p:nvSpPr>
          <p:cNvPr id="7" name="Rectangle 6">
            <a:extLst>
              <a:ext uri="{FF2B5EF4-FFF2-40B4-BE49-F238E27FC236}">
                <a16:creationId xmlns:a16="http://schemas.microsoft.com/office/drawing/2014/main" id="{31A4D790-FC33-4768-BF09-A4EA8580BA55}"/>
              </a:ext>
            </a:extLst>
          </p:cNvPr>
          <p:cNvSpPr/>
          <p:nvPr/>
        </p:nvSpPr>
        <p:spPr>
          <a:xfrm>
            <a:off x="7941447" y="3748492"/>
            <a:ext cx="1191352" cy="369332"/>
          </a:xfrm>
          <a:prstGeom prst="rect">
            <a:avLst/>
          </a:prstGeom>
        </p:spPr>
        <p:txBody>
          <a:bodyPr wrap="none">
            <a:spAutoFit/>
          </a:bodyPr>
          <a:lstStyle/>
          <a:p>
            <a:r>
              <a:rPr lang="en-US" b="1" dirty="0"/>
              <a:t>D&amp;C 42:27</a:t>
            </a:r>
          </a:p>
        </p:txBody>
      </p:sp>
      <p:sp>
        <p:nvSpPr>
          <p:cNvPr id="8" name="Rectangle 7">
            <a:extLst>
              <a:ext uri="{FF2B5EF4-FFF2-40B4-BE49-F238E27FC236}">
                <a16:creationId xmlns:a16="http://schemas.microsoft.com/office/drawing/2014/main" id="{16CCD22D-08EA-4582-BD35-9968C855F064}"/>
              </a:ext>
            </a:extLst>
          </p:cNvPr>
          <p:cNvSpPr/>
          <p:nvPr/>
        </p:nvSpPr>
        <p:spPr>
          <a:xfrm>
            <a:off x="1553024" y="1351580"/>
            <a:ext cx="3032970" cy="2308324"/>
          </a:xfrm>
          <a:prstGeom prst="rect">
            <a:avLst/>
          </a:prstGeom>
        </p:spPr>
        <p:txBody>
          <a:bodyPr wrap="square">
            <a:spAutoFit/>
          </a:bodyPr>
          <a:lstStyle/>
          <a:p>
            <a:pPr algn="just" fontAlgn="base"/>
            <a:r>
              <a:rPr lang="en-US" sz="1600" b="1" dirty="0">
                <a:latin typeface="Palatino"/>
              </a:rPr>
              <a:t>18 </a:t>
            </a:r>
            <a:r>
              <a:rPr lang="en-US" sz="1600" dirty="0">
                <a:latin typeface="Palatino"/>
              </a:rPr>
              <a:t>And now, behold, I speak unto the church. Thou shalt not kill; and he that kills shall not have forgiveness in this world, nor in the world to come.</a:t>
            </a:r>
          </a:p>
          <a:p>
            <a:pPr algn="just" fontAlgn="base"/>
            <a:r>
              <a:rPr lang="en-US" sz="1600" b="1" dirty="0">
                <a:latin typeface="Palatino"/>
              </a:rPr>
              <a:t>19 </a:t>
            </a:r>
            <a:r>
              <a:rPr lang="en-US" sz="1600" dirty="0">
                <a:latin typeface="Palatino"/>
              </a:rPr>
              <a:t>And again, I say, thou shalt not kill; but he that killeth shall die.</a:t>
            </a:r>
            <a:endParaRPr lang="en-US" sz="1600" b="0" i="0" dirty="0">
              <a:effectLst/>
              <a:latin typeface="Palatino"/>
            </a:endParaRPr>
          </a:p>
        </p:txBody>
      </p:sp>
      <p:sp>
        <p:nvSpPr>
          <p:cNvPr id="9" name="Rectangle 8">
            <a:extLst>
              <a:ext uri="{FF2B5EF4-FFF2-40B4-BE49-F238E27FC236}">
                <a16:creationId xmlns:a16="http://schemas.microsoft.com/office/drawing/2014/main" id="{815AC990-557B-42B3-B88B-BF2398F371E2}"/>
              </a:ext>
            </a:extLst>
          </p:cNvPr>
          <p:cNvSpPr/>
          <p:nvPr/>
        </p:nvSpPr>
        <p:spPr>
          <a:xfrm>
            <a:off x="4876941" y="1371193"/>
            <a:ext cx="2529388" cy="1077218"/>
          </a:xfrm>
          <a:prstGeom prst="rect">
            <a:avLst/>
          </a:prstGeom>
        </p:spPr>
        <p:txBody>
          <a:bodyPr wrap="square">
            <a:spAutoFit/>
          </a:bodyPr>
          <a:lstStyle/>
          <a:p>
            <a:pPr algn="just"/>
            <a:r>
              <a:rPr lang="en-US" sz="1600" dirty="0">
                <a:latin typeface="Palatino"/>
              </a:rPr>
              <a:t>Thou shalt not steal; and he that </a:t>
            </a:r>
            <a:r>
              <a:rPr lang="en-US" sz="1600" dirty="0" err="1">
                <a:latin typeface="Palatino"/>
              </a:rPr>
              <a:t>stealeth</a:t>
            </a:r>
            <a:r>
              <a:rPr lang="en-US" sz="1600" dirty="0">
                <a:latin typeface="Palatino"/>
              </a:rPr>
              <a:t> and will not repent shall be cast out.</a:t>
            </a:r>
            <a:endParaRPr lang="en-US" sz="1600" dirty="0"/>
          </a:p>
        </p:txBody>
      </p:sp>
      <p:sp>
        <p:nvSpPr>
          <p:cNvPr id="10" name="Rectangle 9">
            <a:extLst>
              <a:ext uri="{FF2B5EF4-FFF2-40B4-BE49-F238E27FC236}">
                <a16:creationId xmlns:a16="http://schemas.microsoft.com/office/drawing/2014/main" id="{9F845AA7-7626-4470-927E-019B30FF47F5}"/>
              </a:ext>
            </a:extLst>
          </p:cNvPr>
          <p:cNvSpPr/>
          <p:nvPr/>
        </p:nvSpPr>
        <p:spPr>
          <a:xfrm>
            <a:off x="7941447" y="1334365"/>
            <a:ext cx="2546194" cy="830997"/>
          </a:xfrm>
          <a:prstGeom prst="rect">
            <a:avLst/>
          </a:prstGeom>
        </p:spPr>
        <p:txBody>
          <a:bodyPr wrap="square">
            <a:spAutoFit/>
          </a:bodyPr>
          <a:lstStyle/>
          <a:p>
            <a:pPr algn="just"/>
            <a:r>
              <a:rPr lang="en-US" sz="1600" dirty="0">
                <a:latin typeface="Palatino"/>
              </a:rPr>
              <a:t>Thou shalt not lie; he that lieth and will not repent shall be cast out.</a:t>
            </a:r>
            <a:endParaRPr lang="en-US" sz="1600" dirty="0"/>
          </a:p>
        </p:txBody>
      </p:sp>
      <p:sp>
        <p:nvSpPr>
          <p:cNvPr id="11" name="Rectangle 10">
            <a:extLst>
              <a:ext uri="{FF2B5EF4-FFF2-40B4-BE49-F238E27FC236}">
                <a16:creationId xmlns:a16="http://schemas.microsoft.com/office/drawing/2014/main" id="{35264A6F-8E00-4B09-BCF6-41D54B649D3E}"/>
              </a:ext>
            </a:extLst>
          </p:cNvPr>
          <p:cNvSpPr/>
          <p:nvPr/>
        </p:nvSpPr>
        <p:spPr>
          <a:xfrm>
            <a:off x="1590667" y="4057233"/>
            <a:ext cx="3032971" cy="2308324"/>
          </a:xfrm>
          <a:prstGeom prst="rect">
            <a:avLst/>
          </a:prstGeom>
        </p:spPr>
        <p:txBody>
          <a:bodyPr wrap="square">
            <a:spAutoFit/>
          </a:bodyPr>
          <a:lstStyle/>
          <a:p>
            <a:pPr algn="just" fontAlgn="base"/>
            <a:r>
              <a:rPr lang="en-US" sz="1600" b="1" dirty="0">
                <a:latin typeface="Palatino"/>
              </a:rPr>
              <a:t>22 </a:t>
            </a:r>
            <a:r>
              <a:rPr lang="en-US" sz="1600" dirty="0">
                <a:latin typeface="Palatino"/>
              </a:rPr>
              <a:t>Thou shalt love thy wife with all thy heart, and shalt cleave unto her and none else.</a:t>
            </a:r>
          </a:p>
          <a:p>
            <a:pPr algn="just" fontAlgn="base"/>
            <a:r>
              <a:rPr lang="en-US" sz="1600" b="1" dirty="0">
                <a:latin typeface="Palatino"/>
              </a:rPr>
              <a:t>23 </a:t>
            </a:r>
            <a:r>
              <a:rPr lang="en-US" sz="1600" dirty="0">
                <a:latin typeface="Palatino"/>
              </a:rPr>
              <a:t>And he that looketh upon a woman to lust after her shall deny the faith, and shall not have the Spirit; and if he repents not he shall be cast out.</a:t>
            </a:r>
            <a:endParaRPr lang="en-US" sz="1600" b="0" i="0" dirty="0">
              <a:effectLst/>
              <a:latin typeface="Palatino"/>
            </a:endParaRPr>
          </a:p>
        </p:txBody>
      </p:sp>
      <p:sp>
        <p:nvSpPr>
          <p:cNvPr id="12" name="Rectangle 11">
            <a:extLst>
              <a:ext uri="{FF2B5EF4-FFF2-40B4-BE49-F238E27FC236}">
                <a16:creationId xmlns:a16="http://schemas.microsoft.com/office/drawing/2014/main" id="{0CAC40A9-239E-4744-94BB-F17CBB071015}"/>
              </a:ext>
            </a:extLst>
          </p:cNvPr>
          <p:cNvSpPr/>
          <p:nvPr/>
        </p:nvSpPr>
        <p:spPr>
          <a:xfrm>
            <a:off x="4877577" y="4036537"/>
            <a:ext cx="2803353" cy="2462213"/>
          </a:xfrm>
          <a:prstGeom prst="rect">
            <a:avLst/>
          </a:prstGeom>
        </p:spPr>
        <p:txBody>
          <a:bodyPr wrap="square">
            <a:spAutoFit/>
          </a:bodyPr>
          <a:lstStyle/>
          <a:p>
            <a:pPr algn="just" fontAlgn="base"/>
            <a:r>
              <a:rPr lang="en-US" sz="1400" b="1" dirty="0">
                <a:latin typeface="Palatino"/>
              </a:rPr>
              <a:t>24 </a:t>
            </a:r>
            <a:r>
              <a:rPr lang="en-US" sz="1400" dirty="0">
                <a:latin typeface="Palatino"/>
              </a:rPr>
              <a:t>Thou shalt not commit adultery; and he that committeth adultery, and repenteth not, shall be cast out.</a:t>
            </a:r>
          </a:p>
          <a:p>
            <a:pPr algn="just" fontAlgn="base"/>
            <a:r>
              <a:rPr lang="en-US" sz="1400" b="1" dirty="0">
                <a:latin typeface="Palatino"/>
              </a:rPr>
              <a:t>25 </a:t>
            </a:r>
            <a:r>
              <a:rPr lang="en-US" sz="1400" dirty="0">
                <a:latin typeface="Palatino"/>
              </a:rPr>
              <a:t>But he that has committed adultery and repents with all his heart, and forsaketh it, and doeth it no more, thou shalt forgive;</a:t>
            </a:r>
          </a:p>
          <a:p>
            <a:pPr algn="just" fontAlgn="base"/>
            <a:r>
              <a:rPr lang="en-US" sz="1400" b="1" dirty="0">
                <a:latin typeface="Palatino"/>
              </a:rPr>
              <a:t>26 </a:t>
            </a:r>
            <a:r>
              <a:rPr lang="en-US" sz="1400" dirty="0">
                <a:latin typeface="Palatino"/>
              </a:rPr>
              <a:t>But if he doeth it again, he shall not be forgiven, but shall be cast out.</a:t>
            </a:r>
            <a:endParaRPr lang="en-US" sz="1400" b="0" i="0" dirty="0">
              <a:effectLst/>
              <a:latin typeface="Palatino"/>
            </a:endParaRPr>
          </a:p>
        </p:txBody>
      </p:sp>
      <p:sp>
        <p:nvSpPr>
          <p:cNvPr id="13" name="Rectangle 12">
            <a:extLst>
              <a:ext uri="{FF2B5EF4-FFF2-40B4-BE49-F238E27FC236}">
                <a16:creationId xmlns:a16="http://schemas.microsoft.com/office/drawing/2014/main" id="{6E68354D-D296-4D37-9F70-92073452E7BB}"/>
              </a:ext>
            </a:extLst>
          </p:cNvPr>
          <p:cNvSpPr/>
          <p:nvPr/>
        </p:nvSpPr>
        <p:spPr>
          <a:xfrm>
            <a:off x="7941447" y="4057233"/>
            <a:ext cx="2456152" cy="830997"/>
          </a:xfrm>
          <a:prstGeom prst="rect">
            <a:avLst/>
          </a:prstGeom>
        </p:spPr>
        <p:txBody>
          <a:bodyPr wrap="square">
            <a:spAutoFit/>
          </a:bodyPr>
          <a:lstStyle/>
          <a:p>
            <a:pPr algn="just"/>
            <a:r>
              <a:rPr lang="en-US" sz="1600" dirty="0">
                <a:latin typeface="Palatino"/>
              </a:rPr>
              <a:t>Thou shalt not speak evil of thy neighbor, nor do him any harm.</a:t>
            </a:r>
            <a:endParaRPr lang="en-US" sz="1600" dirty="0"/>
          </a:p>
        </p:txBody>
      </p:sp>
    </p:spTree>
    <p:extLst>
      <p:ext uri="{BB962C8B-B14F-4D97-AF65-F5344CB8AC3E}">
        <p14:creationId xmlns:p14="http://schemas.microsoft.com/office/powerpoint/2010/main" val="189240633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vertical)">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5"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vertical)">
                                      <p:cBhvr>
                                        <p:cTn id="27" dur="1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5"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randombar(vertical)">
                                      <p:cBhvr>
                                        <p:cTn id="3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2" name="Rectangle 1">
            <a:extLst>
              <a:ext uri="{FF2B5EF4-FFF2-40B4-BE49-F238E27FC236}">
                <a16:creationId xmlns:a16="http://schemas.microsoft.com/office/drawing/2014/main" id="{621D08E5-1259-4C6C-9BAC-09DB6BF26577}"/>
              </a:ext>
            </a:extLst>
          </p:cNvPr>
          <p:cNvSpPr/>
          <p:nvPr/>
        </p:nvSpPr>
        <p:spPr>
          <a:xfrm>
            <a:off x="1436683" y="890974"/>
            <a:ext cx="6442789" cy="369332"/>
          </a:xfrm>
          <a:prstGeom prst="rect">
            <a:avLst/>
          </a:prstGeom>
        </p:spPr>
        <p:txBody>
          <a:bodyPr wrap="none">
            <a:spAutoFit/>
          </a:bodyPr>
          <a:lstStyle/>
          <a:p>
            <a:r>
              <a:rPr lang="en-US"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By serving God and keeping His commandments, we show</a:t>
            </a:r>
          </a:p>
        </p:txBody>
      </p:sp>
      <p:sp>
        <p:nvSpPr>
          <p:cNvPr id="3" name="Rectangle 2">
            <a:extLst>
              <a:ext uri="{FF2B5EF4-FFF2-40B4-BE49-F238E27FC236}">
                <a16:creationId xmlns:a16="http://schemas.microsoft.com/office/drawing/2014/main" id="{17E8F793-51E5-4652-B959-55EAC190B4B3}"/>
              </a:ext>
            </a:extLst>
          </p:cNvPr>
          <p:cNvSpPr/>
          <p:nvPr/>
        </p:nvSpPr>
        <p:spPr>
          <a:xfrm>
            <a:off x="1436683" y="1944830"/>
            <a:ext cx="7614552" cy="369332"/>
          </a:xfrm>
          <a:prstGeom prst="rect">
            <a:avLst/>
          </a:prstGeom>
        </p:spPr>
        <p:txBody>
          <a:bodyPr wrap="square">
            <a:spAutoFit/>
          </a:bodyPr>
          <a:lstStyle/>
          <a:p>
            <a:r>
              <a:rPr lang="en-US" dirty="0">
                <a:latin typeface="Palatino"/>
              </a:rPr>
              <a:t>If thou lovest me thou shalt serve me and keep all my commandments.</a:t>
            </a:r>
            <a:endParaRPr lang="en-US" dirty="0"/>
          </a:p>
        </p:txBody>
      </p:sp>
      <p:sp>
        <p:nvSpPr>
          <p:cNvPr id="5" name="Rectangle 4">
            <a:extLst>
              <a:ext uri="{FF2B5EF4-FFF2-40B4-BE49-F238E27FC236}">
                <a16:creationId xmlns:a16="http://schemas.microsoft.com/office/drawing/2014/main" id="{59D4C246-F719-44AF-9D29-EC7031872722}"/>
              </a:ext>
            </a:extLst>
          </p:cNvPr>
          <p:cNvSpPr/>
          <p:nvPr/>
        </p:nvSpPr>
        <p:spPr>
          <a:xfrm>
            <a:off x="1436683" y="1629072"/>
            <a:ext cx="3935327"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Doctrine and Covenants 42:29.</a:t>
            </a:r>
          </a:p>
        </p:txBody>
      </p:sp>
      <p:sp>
        <p:nvSpPr>
          <p:cNvPr id="6" name="Rectangle 5">
            <a:extLst>
              <a:ext uri="{FF2B5EF4-FFF2-40B4-BE49-F238E27FC236}">
                <a16:creationId xmlns:a16="http://schemas.microsoft.com/office/drawing/2014/main" id="{C2698399-2BEE-45F2-8CA7-2BBCEFDF94BE}"/>
              </a:ext>
            </a:extLst>
          </p:cNvPr>
          <p:cNvSpPr/>
          <p:nvPr/>
        </p:nvSpPr>
        <p:spPr>
          <a:xfrm>
            <a:off x="7385746" y="914145"/>
            <a:ext cx="415498" cy="369332"/>
          </a:xfrm>
          <a:prstGeom prst="rect">
            <a:avLst/>
          </a:prstGeom>
        </p:spPr>
        <p:txBody>
          <a:bodyPr wrap="none">
            <a:spAutoFit/>
          </a:bodyPr>
          <a:lstStyle/>
          <a:p>
            <a:r>
              <a:rPr lang="en-US"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dirty="0"/>
          </a:p>
        </p:txBody>
      </p:sp>
      <p:sp>
        <p:nvSpPr>
          <p:cNvPr id="7" name="Rectangle 6">
            <a:extLst>
              <a:ext uri="{FF2B5EF4-FFF2-40B4-BE49-F238E27FC236}">
                <a16:creationId xmlns:a16="http://schemas.microsoft.com/office/drawing/2014/main" id="{16F504A3-06E6-4150-BE82-BFC7548A133C}"/>
              </a:ext>
            </a:extLst>
          </p:cNvPr>
          <p:cNvSpPr/>
          <p:nvPr/>
        </p:nvSpPr>
        <p:spPr>
          <a:xfrm>
            <a:off x="7494363" y="902560"/>
            <a:ext cx="1826141" cy="369332"/>
          </a:xfrm>
          <a:prstGeom prst="rect">
            <a:avLst/>
          </a:prstGeom>
        </p:spPr>
        <p:txBody>
          <a:bodyPr wrap="none">
            <a:spAutoFit/>
          </a:bodyPr>
          <a:lstStyle/>
          <a:p>
            <a:r>
              <a:rPr lang="en-US"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our love to God.</a:t>
            </a:r>
            <a:endParaRPr lang="en-US" dirty="0"/>
          </a:p>
        </p:txBody>
      </p:sp>
      <p:sp>
        <p:nvSpPr>
          <p:cNvPr id="8" name="Rectangle 7">
            <a:extLst>
              <a:ext uri="{FF2B5EF4-FFF2-40B4-BE49-F238E27FC236}">
                <a16:creationId xmlns:a16="http://schemas.microsoft.com/office/drawing/2014/main" id="{3C06142E-6574-4C52-ADBD-4E883C26C111}"/>
              </a:ext>
            </a:extLst>
          </p:cNvPr>
          <p:cNvSpPr/>
          <p:nvPr/>
        </p:nvSpPr>
        <p:spPr>
          <a:xfrm>
            <a:off x="1405174" y="2659757"/>
            <a:ext cx="8565908" cy="369332"/>
          </a:xfrm>
          <a:prstGeom prst="rect">
            <a:avLst/>
          </a:prstGeom>
        </p:spPr>
        <p:txBody>
          <a:bodyPr wrap="square">
            <a:spAutoFit/>
          </a:bodyPr>
          <a:lstStyle/>
          <a:p>
            <a:r>
              <a:rPr lang="en-US" b="1" dirty="0">
                <a:solidFill>
                  <a:schemeClr val="accent6">
                    <a:lumMod val="50000"/>
                  </a:schemeClr>
                </a:solidFill>
                <a:latin typeface="Arial" panose="020B0604020202020204" pitchFamily="34" charset="0"/>
                <a:cs typeface="Arial" panose="020B0604020202020204" pitchFamily="34" charset="0"/>
              </a:rPr>
              <a:t>How does keeping God’s laws and commandments show our love for Him?</a:t>
            </a:r>
          </a:p>
        </p:txBody>
      </p:sp>
      <p:sp>
        <p:nvSpPr>
          <p:cNvPr id="9" name="Rectangle 8">
            <a:extLst>
              <a:ext uri="{FF2B5EF4-FFF2-40B4-BE49-F238E27FC236}">
                <a16:creationId xmlns:a16="http://schemas.microsoft.com/office/drawing/2014/main" id="{E9EAA7FF-66D8-467F-9FB9-0BB7FE2A9F2E}"/>
              </a:ext>
            </a:extLst>
          </p:cNvPr>
          <p:cNvSpPr/>
          <p:nvPr/>
        </p:nvSpPr>
        <p:spPr>
          <a:xfrm>
            <a:off x="1405174" y="3173943"/>
            <a:ext cx="8196025" cy="369332"/>
          </a:xfrm>
          <a:prstGeom prst="rect">
            <a:avLst/>
          </a:prstGeom>
        </p:spPr>
        <p:txBody>
          <a:bodyPr wrap="square">
            <a:spAutoFit/>
          </a:bodyPr>
          <a:lstStyle/>
          <a:p>
            <a:r>
              <a:rPr lang="en-US" b="1" dirty="0">
                <a:solidFill>
                  <a:schemeClr val="accent6">
                    <a:lumMod val="50000"/>
                  </a:schemeClr>
                </a:solidFill>
                <a:latin typeface="Arial" panose="020B0604020202020204" pitchFamily="34" charset="0"/>
                <a:cs typeface="Arial" panose="020B0604020202020204" pitchFamily="34" charset="0"/>
              </a:rPr>
              <a:t>How has keeping the commandments brought you closer to the Lord?</a:t>
            </a:r>
          </a:p>
        </p:txBody>
      </p:sp>
    </p:spTree>
    <p:extLst>
      <p:ext uri="{BB962C8B-B14F-4D97-AF65-F5344CB8AC3E}">
        <p14:creationId xmlns:p14="http://schemas.microsoft.com/office/powerpoint/2010/main" val="19800521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0" nodeType="clickEffect">
                                  <p:stCondLst>
                                    <p:cond delay="0"/>
                                  </p:stCondLst>
                                  <p:childTnLst>
                                    <p:animEffect transition="out" filter="randombar(horizontal)">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25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circle(in)">
                                      <p:cBhvr>
                                        <p:cTn id="3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3" name="Rectangle 2">
            <a:extLst>
              <a:ext uri="{FF2B5EF4-FFF2-40B4-BE49-F238E27FC236}">
                <a16:creationId xmlns:a16="http://schemas.microsoft.com/office/drawing/2014/main" id="{A45A8041-F84B-4507-A449-C607E8B54304}"/>
              </a:ext>
            </a:extLst>
          </p:cNvPr>
          <p:cNvSpPr/>
          <p:nvPr/>
        </p:nvSpPr>
        <p:spPr>
          <a:xfrm>
            <a:off x="2461832" y="2721114"/>
            <a:ext cx="7268336" cy="707886"/>
          </a:xfrm>
          <a:prstGeom prst="rect">
            <a:avLst/>
          </a:prstGeom>
        </p:spPr>
        <p:txBody>
          <a:bodyPr wrap="none">
            <a:spAutoFit/>
          </a:bodyPr>
          <a:lstStyle/>
          <a:p>
            <a:r>
              <a:rPr lang="en-US" sz="4000"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42:1-29</a:t>
            </a:r>
          </a:p>
        </p:txBody>
      </p:sp>
    </p:spTree>
    <p:extLst>
      <p:ext uri="{BB962C8B-B14F-4D97-AF65-F5344CB8AC3E}">
        <p14:creationId xmlns:p14="http://schemas.microsoft.com/office/powerpoint/2010/main" val="2094167501"/>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00880B74-35E3-4134-BDA2-442B77A033BF}"/>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3" name="Rectangle 2">
            <a:extLst>
              <a:ext uri="{FF2B5EF4-FFF2-40B4-BE49-F238E27FC236}">
                <a16:creationId xmlns:a16="http://schemas.microsoft.com/office/drawing/2014/main" id="{B37A1BA4-7C2F-4D16-8C34-AEEC32FA207A}"/>
              </a:ext>
            </a:extLst>
          </p:cNvPr>
          <p:cNvSpPr/>
          <p:nvPr/>
        </p:nvSpPr>
        <p:spPr>
          <a:xfrm>
            <a:off x="3283743" y="2551837"/>
            <a:ext cx="5624513" cy="1754326"/>
          </a:xfrm>
          <a:prstGeom prst="rect">
            <a:avLst/>
          </a:prstGeom>
        </p:spPr>
        <p:txBody>
          <a:bodyPr wrap="square">
            <a:spAutoFit/>
          </a:bodyPr>
          <a:lstStyle/>
          <a:p>
            <a:pPr algn="ctr"/>
            <a:r>
              <a:rPr lang="en-US" sz="3600" dirty="0">
                <a:solidFill>
                  <a:schemeClr val="accent6">
                    <a:lumMod val="50000"/>
                  </a:schemeClr>
                </a:solidFill>
                <a:latin typeface="Bahnschrift SemiCondensed" panose="020B0502040204020203" pitchFamily="34" charset="0"/>
              </a:rPr>
              <a:t>“The Lord calls upon the elders to teach the gospel and build up His Church”</a:t>
            </a:r>
          </a:p>
        </p:txBody>
      </p:sp>
      <p:sp>
        <p:nvSpPr>
          <p:cNvPr id="4" name="Rectangle 3">
            <a:extLst>
              <a:ext uri="{FF2B5EF4-FFF2-40B4-BE49-F238E27FC236}">
                <a16:creationId xmlns:a16="http://schemas.microsoft.com/office/drawing/2014/main" id="{97183248-C565-4B62-8DBB-8DCF065C3FDD}"/>
              </a:ext>
            </a:extLst>
          </p:cNvPr>
          <p:cNvSpPr/>
          <p:nvPr/>
        </p:nvSpPr>
        <p:spPr>
          <a:xfrm>
            <a:off x="1449132" y="1015484"/>
            <a:ext cx="3749744"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Doctrine and Covenants 42:1–10</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D732E944-AA56-4228-99E6-5535A079BE93}"/>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3" name="Rectangle 2">
            <a:extLst>
              <a:ext uri="{FF2B5EF4-FFF2-40B4-BE49-F238E27FC236}">
                <a16:creationId xmlns:a16="http://schemas.microsoft.com/office/drawing/2014/main" id="{74E77D75-71A2-42B6-929E-6C2A1EF036F9}"/>
              </a:ext>
            </a:extLst>
          </p:cNvPr>
          <p:cNvSpPr/>
          <p:nvPr/>
        </p:nvSpPr>
        <p:spPr>
          <a:xfrm>
            <a:off x="1409700" y="1172195"/>
            <a:ext cx="3172663"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Laws and Commandments.</a:t>
            </a:r>
          </a:p>
        </p:txBody>
      </p:sp>
      <p:sp>
        <p:nvSpPr>
          <p:cNvPr id="7" name="Rectangle 6">
            <a:extLst>
              <a:ext uri="{FF2B5EF4-FFF2-40B4-BE49-F238E27FC236}">
                <a16:creationId xmlns:a16="http://schemas.microsoft.com/office/drawing/2014/main" id="{4D652B7C-0C6C-4303-A798-B02B888D624B}"/>
              </a:ext>
            </a:extLst>
          </p:cNvPr>
          <p:cNvSpPr/>
          <p:nvPr/>
        </p:nvSpPr>
        <p:spPr>
          <a:xfrm>
            <a:off x="1521619" y="2682959"/>
            <a:ext cx="8610600" cy="47048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 name="TextBox 7">
            <a:extLst>
              <a:ext uri="{FF2B5EF4-FFF2-40B4-BE49-F238E27FC236}">
                <a16:creationId xmlns:a16="http://schemas.microsoft.com/office/drawing/2014/main" id="{A3E40B81-30FA-42B6-B198-635D20D98A82}"/>
              </a:ext>
            </a:extLst>
          </p:cNvPr>
          <p:cNvSpPr txBox="1"/>
          <p:nvPr/>
        </p:nvSpPr>
        <p:spPr>
          <a:xfrm>
            <a:off x="1657350" y="2757457"/>
            <a:ext cx="8339138" cy="369332"/>
          </a:xfrm>
          <a:prstGeom prst="rect">
            <a:avLst/>
          </a:prstGeom>
          <a:noFill/>
        </p:spPr>
        <p:txBody>
          <a:bodyPr wrap="square" rtlCol="0">
            <a:spAutoFit/>
          </a:bodyPr>
          <a:lstStyle/>
          <a:p>
            <a:r>
              <a:rPr lang="en-US" b="1" dirty="0"/>
              <a:t>Restriction        Blessing 	Burden 	  Annoyance         Gift            Limit             Reward</a:t>
            </a:r>
          </a:p>
        </p:txBody>
      </p:sp>
      <p:sp>
        <p:nvSpPr>
          <p:cNvPr id="11" name="Rectangle 10">
            <a:extLst>
              <a:ext uri="{FF2B5EF4-FFF2-40B4-BE49-F238E27FC236}">
                <a16:creationId xmlns:a16="http://schemas.microsoft.com/office/drawing/2014/main" id="{1001DD0A-FAD5-4E26-A56C-E513F382A775}"/>
              </a:ext>
            </a:extLst>
          </p:cNvPr>
          <p:cNvSpPr/>
          <p:nvPr/>
        </p:nvSpPr>
        <p:spPr>
          <a:xfrm>
            <a:off x="1409700" y="4110206"/>
            <a:ext cx="7096815" cy="369332"/>
          </a:xfrm>
          <a:prstGeom prst="rect">
            <a:avLst/>
          </a:prstGeom>
        </p:spPr>
        <p:txBody>
          <a:bodyPr wrap="none">
            <a:spAutoFit/>
          </a:bodyPr>
          <a:lstStyle/>
          <a:p>
            <a:r>
              <a:rPr lang="en-US" b="1" dirty="0">
                <a:solidFill>
                  <a:schemeClr val="accent6">
                    <a:lumMod val="50000"/>
                  </a:schemeClr>
                </a:solidFill>
                <a:latin typeface="Arial" panose="020B0604020202020204" pitchFamily="34" charset="0"/>
                <a:cs typeface="Arial" panose="020B0604020202020204" pitchFamily="34" charset="0"/>
              </a:rPr>
              <a:t>Why can it sometimes be difficult to keep the commandments?</a:t>
            </a:r>
          </a:p>
        </p:txBody>
      </p:sp>
      <p:sp>
        <p:nvSpPr>
          <p:cNvPr id="13" name="Rectangle 12">
            <a:extLst>
              <a:ext uri="{FF2B5EF4-FFF2-40B4-BE49-F238E27FC236}">
                <a16:creationId xmlns:a16="http://schemas.microsoft.com/office/drawing/2014/main" id="{4D155A90-D5F8-4E7E-A157-82783A8E33D2}"/>
              </a:ext>
            </a:extLst>
          </p:cNvPr>
          <p:cNvSpPr/>
          <p:nvPr/>
        </p:nvSpPr>
        <p:spPr>
          <a:xfrm>
            <a:off x="1409700" y="4506244"/>
            <a:ext cx="9248775" cy="369332"/>
          </a:xfrm>
          <a:prstGeom prst="rect">
            <a:avLst/>
          </a:prstGeom>
        </p:spPr>
        <p:txBody>
          <a:bodyPr wrap="square">
            <a:spAutoFit/>
          </a:bodyPr>
          <a:lstStyle/>
          <a:p>
            <a:r>
              <a:rPr lang="en-US" b="1" dirty="0">
                <a:solidFill>
                  <a:schemeClr val="accent6">
                    <a:lumMod val="50000"/>
                  </a:schemeClr>
                </a:solidFill>
                <a:latin typeface="Arial" panose="020B0604020202020204" pitchFamily="34" charset="0"/>
                <a:cs typeface="Arial" panose="020B0604020202020204" pitchFamily="34" charset="0"/>
              </a:rPr>
              <a:t>Why might some people feel that laws and commandments are a gift or a blessing?</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125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125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125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F67DDE14-AC7C-4009-AB22-D6749B9FB7F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5" name="Rectangle 4">
            <a:extLst>
              <a:ext uri="{FF2B5EF4-FFF2-40B4-BE49-F238E27FC236}">
                <a16:creationId xmlns:a16="http://schemas.microsoft.com/office/drawing/2014/main" id="{8245B205-FC77-4C9C-92F6-C2094C92EE70}"/>
              </a:ext>
            </a:extLst>
          </p:cNvPr>
          <p:cNvSpPr/>
          <p:nvPr/>
        </p:nvSpPr>
        <p:spPr>
          <a:xfrm>
            <a:off x="1343923" y="3533420"/>
            <a:ext cx="5044971" cy="369332"/>
          </a:xfrm>
          <a:prstGeom prst="rect">
            <a:avLst/>
          </a:prstGeom>
        </p:spPr>
        <p:txBody>
          <a:bodyPr wrap="none">
            <a:spAutoFit/>
          </a:bodyPr>
          <a:lstStyle/>
          <a:p>
            <a:r>
              <a:rPr lang="en-US" b="1" dirty="0">
                <a:solidFill>
                  <a:schemeClr val="accent6">
                    <a:lumMod val="50000"/>
                  </a:schemeClr>
                </a:solidFill>
                <a:latin typeface="Arial" panose="020B0604020202020204" pitchFamily="34" charset="0"/>
                <a:cs typeface="Arial" panose="020B0604020202020204" pitchFamily="34" charset="0"/>
              </a:rPr>
              <a:t>Why had the elders assembled at this time? </a:t>
            </a:r>
          </a:p>
        </p:txBody>
      </p:sp>
      <p:sp>
        <p:nvSpPr>
          <p:cNvPr id="7" name="Rectangle 6">
            <a:extLst>
              <a:ext uri="{FF2B5EF4-FFF2-40B4-BE49-F238E27FC236}">
                <a16:creationId xmlns:a16="http://schemas.microsoft.com/office/drawing/2014/main" id="{9EF6B107-1C0D-46BC-83F0-E938A3F7016A}"/>
              </a:ext>
            </a:extLst>
          </p:cNvPr>
          <p:cNvSpPr/>
          <p:nvPr/>
        </p:nvSpPr>
        <p:spPr>
          <a:xfrm>
            <a:off x="1343923" y="3973943"/>
            <a:ext cx="6845336" cy="369332"/>
          </a:xfrm>
          <a:prstGeom prst="rect">
            <a:avLst/>
          </a:prstGeom>
        </p:spPr>
        <p:txBody>
          <a:bodyPr wrap="square">
            <a:spAutoFit/>
          </a:bodyPr>
          <a:lstStyle/>
          <a:p>
            <a:r>
              <a:rPr lang="en-US" b="1" dirty="0"/>
              <a:t>The Lord had commanded them to gather together to receive His law.</a:t>
            </a:r>
          </a:p>
        </p:txBody>
      </p:sp>
      <p:sp>
        <p:nvSpPr>
          <p:cNvPr id="9" name="Rectangle 8">
            <a:extLst>
              <a:ext uri="{FF2B5EF4-FFF2-40B4-BE49-F238E27FC236}">
                <a16:creationId xmlns:a16="http://schemas.microsoft.com/office/drawing/2014/main" id="{FE573590-B10B-44CF-85EC-4CC108CDCB12}"/>
              </a:ext>
            </a:extLst>
          </p:cNvPr>
          <p:cNvSpPr/>
          <p:nvPr/>
        </p:nvSpPr>
        <p:spPr>
          <a:xfrm>
            <a:off x="1343923" y="1277015"/>
            <a:ext cx="9303648" cy="1815882"/>
          </a:xfrm>
          <a:prstGeom prst="rect">
            <a:avLst/>
          </a:prstGeom>
        </p:spPr>
        <p:txBody>
          <a:bodyPr wrap="square">
            <a:spAutoFit/>
          </a:bodyPr>
          <a:lstStyle/>
          <a:p>
            <a:pPr algn="just" fontAlgn="base"/>
            <a:r>
              <a:rPr lang="en-US" sz="1600" b="1" dirty="0">
                <a:latin typeface="Arial" panose="020B0604020202020204" pitchFamily="34" charset="0"/>
                <a:cs typeface="Arial" panose="020B0604020202020204" pitchFamily="34" charset="0"/>
              </a:rPr>
              <a:t>1 </a:t>
            </a:r>
            <a:r>
              <a:rPr lang="en-US" sz="1600" dirty="0">
                <a:latin typeface="Arial" panose="020B0604020202020204" pitchFamily="34" charset="0"/>
                <a:cs typeface="Arial" panose="020B0604020202020204" pitchFamily="34" charset="0"/>
              </a:rPr>
              <a:t>Hearken, O ye elders of my church, who have assembled yourselves together in my name, even Jesus Christ the Son of the living God, the Savior of the world; inasmuch as ye believe on my name and keep my commandments.</a:t>
            </a:r>
          </a:p>
          <a:p>
            <a:pPr algn="just" fontAlgn="base"/>
            <a:r>
              <a:rPr lang="en-US" sz="1600" b="1" dirty="0">
                <a:latin typeface="Arial" panose="020B0604020202020204" pitchFamily="34" charset="0"/>
                <a:cs typeface="Arial" panose="020B0604020202020204" pitchFamily="34" charset="0"/>
              </a:rPr>
              <a:t>2 </a:t>
            </a:r>
            <a:r>
              <a:rPr lang="en-US" sz="1600" dirty="0">
                <a:latin typeface="Arial" panose="020B0604020202020204" pitchFamily="34" charset="0"/>
                <a:cs typeface="Arial" panose="020B0604020202020204" pitchFamily="34" charset="0"/>
              </a:rPr>
              <a:t>Again I say unto you, hearken and hear and obey the law which I shall give unto you.</a:t>
            </a:r>
          </a:p>
          <a:p>
            <a:pPr algn="just" fontAlgn="base"/>
            <a:r>
              <a:rPr lang="en-US" sz="1600" b="1" dirty="0">
                <a:latin typeface="Arial" panose="020B0604020202020204" pitchFamily="34" charset="0"/>
                <a:cs typeface="Arial" panose="020B0604020202020204" pitchFamily="34" charset="0"/>
              </a:rPr>
              <a:t>3 </a:t>
            </a:r>
            <a:r>
              <a:rPr lang="en-US" sz="1600" dirty="0">
                <a:latin typeface="Arial" panose="020B0604020202020204" pitchFamily="34" charset="0"/>
                <a:cs typeface="Arial" panose="020B0604020202020204" pitchFamily="34" charset="0"/>
              </a:rPr>
              <a:t>For verily I say, as ye have assembled yourselves together according to the commandment wherewith I commanded you, and are agreed as touching this one thing, and have asked the Father in my name, even so ye shall receive.</a:t>
            </a:r>
            <a:endParaRPr lang="en-US" sz="1600" b="0" i="0" dirty="0">
              <a:effectLst/>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59D8633D-C651-4AA0-8A61-3AFA8F539729}"/>
              </a:ext>
            </a:extLst>
          </p:cNvPr>
          <p:cNvSpPr/>
          <p:nvPr/>
        </p:nvSpPr>
        <p:spPr>
          <a:xfrm>
            <a:off x="1343923" y="961471"/>
            <a:ext cx="3634328"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Doctrine and Covenants 42:1-3.</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1000"/>
                                        <p:tgtEl>
                                          <p:spTgt spid="1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barn(inVertical)">
                                      <p:cBhvr>
                                        <p:cTn id="20"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D5C02B6-8DBA-4A7C-AC01-5D5867FFAC5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2" name="Rectangle 1">
            <a:extLst>
              <a:ext uri="{FF2B5EF4-FFF2-40B4-BE49-F238E27FC236}">
                <a16:creationId xmlns:a16="http://schemas.microsoft.com/office/drawing/2014/main" id="{9EEBBF55-ED55-4CD7-BD82-93EB3C4F33C4}"/>
              </a:ext>
            </a:extLst>
          </p:cNvPr>
          <p:cNvSpPr/>
          <p:nvPr/>
        </p:nvSpPr>
        <p:spPr>
          <a:xfrm>
            <a:off x="3356307" y="2828835"/>
            <a:ext cx="5479385" cy="1200329"/>
          </a:xfrm>
          <a:prstGeom prst="rect">
            <a:avLst/>
          </a:prstGeom>
        </p:spPr>
        <p:txBody>
          <a:bodyPr wrap="none">
            <a:spAutoFit/>
          </a:bodyPr>
          <a:lstStyle/>
          <a:p>
            <a:r>
              <a:rPr lang="en-US" sz="3600" dirty="0">
                <a:solidFill>
                  <a:schemeClr val="accent6">
                    <a:lumMod val="50000"/>
                  </a:schemeClr>
                </a:solidFill>
                <a:latin typeface="Bahnschrift SemiCondensed" panose="020B0502040204020203" pitchFamily="34" charset="0"/>
              </a:rPr>
              <a:t>“The Lord sets forth principles</a:t>
            </a:r>
          </a:p>
          <a:p>
            <a:pPr algn="ctr"/>
            <a:r>
              <a:rPr lang="en-US" sz="3600" dirty="0">
                <a:solidFill>
                  <a:schemeClr val="accent6">
                    <a:lumMod val="50000"/>
                  </a:schemeClr>
                </a:solidFill>
                <a:latin typeface="Bahnschrift SemiCondensed" panose="020B0502040204020203" pitchFamily="34" charset="0"/>
              </a:rPr>
              <a:t> of teaching the gospel”</a:t>
            </a:r>
          </a:p>
        </p:txBody>
      </p:sp>
      <p:sp>
        <p:nvSpPr>
          <p:cNvPr id="11" name="Rectangle 10">
            <a:extLst>
              <a:ext uri="{FF2B5EF4-FFF2-40B4-BE49-F238E27FC236}">
                <a16:creationId xmlns:a16="http://schemas.microsoft.com/office/drawing/2014/main" id="{12E71142-87C3-4F97-B40E-00F159B108A4}"/>
              </a:ext>
            </a:extLst>
          </p:cNvPr>
          <p:cNvSpPr/>
          <p:nvPr/>
        </p:nvSpPr>
        <p:spPr>
          <a:xfrm>
            <a:off x="1343923" y="961471"/>
            <a:ext cx="3878049"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Doctrine and Covenants 42:11-17.</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078DBF-7A23-47BF-8108-08E788E9A24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2" name="Rectangle 1">
            <a:extLst>
              <a:ext uri="{FF2B5EF4-FFF2-40B4-BE49-F238E27FC236}">
                <a16:creationId xmlns:a16="http://schemas.microsoft.com/office/drawing/2014/main" id="{FDB023E5-8433-4F1D-B78A-140BEB60D866}"/>
              </a:ext>
            </a:extLst>
          </p:cNvPr>
          <p:cNvSpPr/>
          <p:nvPr/>
        </p:nvSpPr>
        <p:spPr>
          <a:xfrm>
            <a:off x="1362815" y="1092804"/>
            <a:ext cx="5224507" cy="369332"/>
          </a:xfrm>
          <a:prstGeom prst="rect">
            <a:avLst/>
          </a:prstGeom>
        </p:spPr>
        <p:txBody>
          <a:bodyPr wrap="none">
            <a:spAutoFit/>
          </a:bodyPr>
          <a:lstStyle/>
          <a:p>
            <a:r>
              <a:rPr lang="en-US" b="1" dirty="0">
                <a:solidFill>
                  <a:schemeClr val="accent6">
                    <a:lumMod val="50000"/>
                  </a:schemeClr>
                </a:solidFill>
                <a:latin typeface="Arial" panose="020B0604020202020204" pitchFamily="34" charset="0"/>
                <a:cs typeface="Arial" panose="020B0604020202020204" pitchFamily="34" charset="0"/>
              </a:rPr>
              <a:t>How would you react in this situation? Why? </a:t>
            </a:r>
          </a:p>
        </p:txBody>
      </p:sp>
      <p:sp>
        <p:nvSpPr>
          <p:cNvPr id="10" name="Rectangle 9">
            <a:extLst>
              <a:ext uri="{FF2B5EF4-FFF2-40B4-BE49-F238E27FC236}">
                <a16:creationId xmlns:a16="http://schemas.microsoft.com/office/drawing/2014/main" id="{69EB41E5-85EF-4A57-9DDC-A274E3FB6216}"/>
              </a:ext>
            </a:extLst>
          </p:cNvPr>
          <p:cNvSpPr/>
          <p:nvPr/>
        </p:nvSpPr>
        <p:spPr>
          <a:xfrm>
            <a:off x="1362815" y="1768295"/>
            <a:ext cx="3544625"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Doctrine and Covenants 42:11.</a:t>
            </a:r>
          </a:p>
        </p:txBody>
      </p:sp>
      <p:sp>
        <p:nvSpPr>
          <p:cNvPr id="4" name="Rectangle 3">
            <a:extLst>
              <a:ext uri="{FF2B5EF4-FFF2-40B4-BE49-F238E27FC236}">
                <a16:creationId xmlns:a16="http://schemas.microsoft.com/office/drawing/2014/main" id="{6FE53073-500A-4644-8C53-0534F7D5A031}"/>
              </a:ext>
            </a:extLst>
          </p:cNvPr>
          <p:cNvSpPr/>
          <p:nvPr/>
        </p:nvSpPr>
        <p:spPr>
          <a:xfrm>
            <a:off x="1362815" y="2070392"/>
            <a:ext cx="8964526" cy="1200329"/>
          </a:xfrm>
          <a:prstGeom prst="rect">
            <a:avLst/>
          </a:prstGeom>
        </p:spPr>
        <p:txBody>
          <a:bodyPr wrap="square">
            <a:spAutoFit/>
          </a:bodyPr>
          <a:lstStyle/>
          <a:p>
            <a:pPr algn="just"/>
            <a:r>
              <a:rPr lang="en-US" dirty="0">
                <a:latin typeface="Palatino"/>
              </a:rPr>
              <a:t>Again I say unto you, that it shall not be given to any one to go forth to preach my gospel, or to build up my church, except he be ordained by some one who has authority, and it is known to the church that he has authority and has been regularly ordained by the heads of the church.</a:t>
            </a:r>
            <a:endParaRPr lang="en-US" dirty="0"/>
          </a:p>
        </p:txBody>
      </p:sp>
      <p:sp>
        <p:nvSpPr>
          <p:cNvPr id="7" name="Rectangle 6">
            <a:extLst>
              <a:ext uri="{FF2B5EF4-FFF2-40B4-BE49-F238E27FC236}">
                <a16:creationId xmlns:a16="http://schemas.microsoft.com/office/drawing/2014/main" id="{B788E2C7-DDD2-4E87-AB86-56CDD236FD22}"/>
              </a:ext>
            </a:extLst>
          </p:cNvPr>
          <p:cNvSpPr/>
          <p:nvPr/>
        </p:nvSpPr>
        <p:spPr>
          <a:xfrm>
            <a:off x="1362813" y="3270721"/>
            <a:ext cx="8127573" cy="369332"/>
          </a:xfrm>
          <a:prstGeom prst="rect">
            <a:avLst/>
          </a:prstGeom>
        </p:spPr>
        <p:txBody>
          <a:bodyPr wrap="square">
            <a:spAutoFit/>
          </a:bodyPr>
          <a:lstStyle/>
          <a:p>
            <a:r>
              <a:rPr lang="en-US" b="1" dirty="0">
                <a:solidFill>
                  <a:schemeClr val="accent6">
                    <a:lumMod val="50000"/>
                  </a:schemeClr>
                </a:solidFill>
                <a:latin typeface="Arial" panose="020B0604020202020204" pitchFamily="34" charset="0"/>
                <a:cs typeface="Arial" panose="020B0604020202020204" pitchFamily="34" charset="0"/>
              </a:rPr>
              <a:t>Who did the Lord say is authorized to teach and to build up His Church?</a:t>
            </a:r>
          </a:p>
        </p:txBody>
      </p:sp>
      <p:sp>
        <p:nvSpPr>
          <p:cNvPr id="12" name="Rectangle 11">
            <a:extLst>
              <a:ext uri="{FF2B5EF4-FFF2-40B4-BE49-F238E27FC236}">
                <a16:creationId xmlns:a16="http://schemas.microsoft.com/office/drawing/2014/main" id="{91669691-D0E2-4EBA-AE35-0492FA687184}"/>
              </a:ext>
            </a:extLst>
          </p:cNvPr>
          <p:cNvSpPr/>
          <p:nvPr/>
        </p:nvSpPr>
        <p:spPr>
          <a:xfrm>
            <a:off x="1362813" y="3640053"/>
            <a:ext cx="8964526" cy="646331"/>
          </a:xfrm>
          <a:prstGeom prst="rect">
            <a:avLst/>
          </a:prstGeom>
        </p:spPr>
        <p:txBody>
          <a:bodyPr wrap="square">
            <a:spAutoFit/>
          </a:bodyPr>
          <a:lstStyle/>
          <a:p>
            <a:r>
              <a:rPr lang="en-US" b="1" dirty="0"/>
              <a:t>Those who teach and build up the Church must be called of God and ordained or set apart by the authorized leaders of the Church.</a:t>
            </a:r>
          </a:p>
        </p:txBody>
      </p:sp>
      <p:sp>
        <p:nvSpPr>
          <p:cNvPr id="15" name="Rectangle 14">
            <a:extLst>
              <a:ext uri="{FF2B5EF4-FFF2-40B4-BE49-F238E27FC236}">
                <a16:creationId xmlns:a16="http://schemas.microsoft.com/office/drawing/2014/main" id="{9A371E81-B51C-41CF-977A-C3FB01EB9AA3}"/>
              </a:ext>
            </a:extLst>
          </p:cNvPr>
          <p:cNvSpPr/>
          <p:nvPr/>
        </p:nvSpPr>
        <p:spPr>
          <a:xfrm>
            <a:off x="1362813" y="4403815"/>
            <a:ext cx="9085552" cy="646331"/>
          </a:xfrm>
          <a:prstGeom prst="rect">
            <a:avLst/>
          </a:prstGeom>
        </p:spPr>
        <p:txBody>
          <a:bodyPr wrap="square">
            <a:spAutoFit/>
          </a:bodyPr>
          <a:lstStyle/>
          <a:p>
            <a:r>
              <a:rPr lang="en-US" b="1" dirty="0">
                <a:solidFill>
                  <a:schemeClr val="accent6">
                    <a:lumMod val="50000"/>
                  </a:schemeClr>
                </a:solidFill>
                <a:latin typeface="Arial" panose="020B0604020202020204" pitchFamily="34" charset="0"/>
                <a:cs typeface="Arial" panose="020B0604020202020204" pitchFamily="34" charset="0"/>
              </a:rPr>
              <a:t>How do Church members today learn that a person has received a ward or stake calling and will be set apart or ordained by Church leaders?</a:t>
            </a:r>
          </a:p>
        </p:txBody>
      </p:sp>
      <p:sp>
        <p:nvSpPr>
          <p:cNvPr id="16" name="Rectangle 15">
            <a:extLst>
              <a:ext uri="{FF2B5EF4-FFF2-40B4-BE49-F238E27FC236}">
                <a16:creationId xmlns:a16="http://schemas.microsoft.com/office/drawing/2014/main" id="{CB39F000-A0E6-4164-9B13-44D17A261852}"/>
              </a:ext>
            </a:extLst>
          </p:cNvPr>
          <p:cNvSpPr/>
          <p:nvPr/>
        </p:nvSpPr>
        <p:spPr>
          <a:xfrm>
            <a:off x="1362813" y="4986973"/>
            <a:ext cx="8964526"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The names of those who are called are presented to the membership of the Church for a sustaining vote. This is known as the principle of common consent.</a:t>
            </a:r>
          </a:p>
        </p:txBody>
      </p:sp>
    </p:spTree>
    <p:extLst>
      <p:ext uri="{BB962C8B-B14F-4D97-AF65-F5344CB8AC3E}">
        <p14:creationId xmlns:p14="http://schemas.microsoft.com/office/powerpoint/2010/main" val="406521057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ppt_y</p:attrName>
                                        </p:attrNameLst>
                                      </p:cBhvr>
                                      <p:tavLst>
                                        <p:tav tm="0">
                                          <p:val>
                                            <p:strVal val="#ppt_y+#ppt_h*1.125000"/>
                                          </p:val>
                                        </p:tav>
                                        <p:tav tm="100000">
                                          <p:val>
                                            <p:strVal val="#ppt_y"/>
                                          </p:val>
                                        </p:tav>
                                      </p:tavLst>
                                    </p:anim>
                                    <p:animEffect transition="in" filter="wipe(up)">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32"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circle(out)">
                                      <p:cBhvr>
                                        <p:cTn id="25" dur="20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randombar(horizontal)">
                                      <p:cBhvr>
                                        <p:cTn id="30" dur="10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P spid="7" grpId="0"/>
      <p:bldP spid="12"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CDF77E27-0DD0-4924-B6F9-71E0D09C42C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2" name="Rectangle 1">
            <a:extLst>
              <a:ext uri="{FF2B5EF4-FFF2-40B4-BE49-F238E27FC236}">
                <a16:creationId xmlns:a16="http://schemas.microsoft.com/office/drawing/2014/main" id="{7BC6E43D-AB89-4815-91F5-C5E38563910F}"/>
              </a:ext>
            </a:extLst>
          </p:cNvPr>
          <p:cNvSpPr/>
          <p:nvPr/>
        </p:nvSpPr>
        <p:spPr>
          <a:xfrm>
            <a:off x="1474693" y="1008094"/>
            <a:ext cx="8718177" cy="646331"/>
          </a:xfrm>
          <a:prstGeom prst="rect">
            <a:avLst/>
          </a:prstGeom>
        </p:spPr>
        <p:txBody>
          <a:bodyPr wrap="square">
            <a:spAutoFit/>
          </a:bodyPr>
          <a:lstStyle/>
          <a:p>
            <a:r>
              <a:rPr lang="en-US" b="1" dirty="0">
                <a:solidFill>
                  <a:schemeClr val="accent6">
                    <a:lumMod val="50000"/>
                  </a:schemeClr>
                </a:solidFill>
                <a:latin typeface="Arial" panose="020B0604020202020204" pitchFamily="34" charset="0"/>
                <a:cs typeface="Arial" panose="020B0604020202020204" pitchFamily="34" charset="0"/>
              </a:rPr>
              <a:t>How can the procedure of sustaining Church leaders and teachers protect the Church and its members? </a:t>
            </a:r>
          </a:p>
        </p:txBody>
      </p:sp>
      <p:sp>
        <p:nvSpPr>
          <p:cNvPr id="5" name="Rectangle 4">
            <a:extLst>
              <a:ext uri="{FF2B5EF4-FFF2-40B4-BE49-F238E27FC236}">
                <a16:creationId xmlns:a16="http://schemas.microsoft.com/office/drawing/2014/main" id="{915EA826-EAB2-476E-9875-4B966FDA3A6D}"/>
              </a:ext>
            </a:extLst>
          </p:cNvPr>
          <p:cNvSpPr/>
          <p:nvPr/>
        </p:nvSpPr>
        <p:spPr>
          <a:xfrm>
            <a:off x="1474693" y="1654425"/>
            <a:ext cx="8718177" cy="1200329"/>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Sustaining Church leaders helps us know who has been called to lead and teach in the Church. It can also help prevent individuals from assuming responsibilities that have not been assigned to them and for which they have no authority.</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47</a:t>
            </a:r>
          </a:p>
        </p:txBody>
      </p:sp>
      <p:sp>
        <p:nvSpPr>
          <p:cNvPr id="5" name="Rectangle 4">
            <a:extLst>
              <a:ext uri="{FF2B5EF4-FFF2-40B4-BE49-F238E27FC236}">
                <a16:creationId xmlns:a16="http://schemas.microsoft.com/office/drawing/2014/main" id="{62978AFC-2A6F-48F0-8EB8-B269D302A12A}"/>
              </a:ext>
            </a:extLst>
          </p:cNvPr>
          <p:cNvSpPr/>
          <p:nvPr/>
        </p:nvSpPr>
        <p:spPr>
          <a:xfrm>
            <a:off x="1255238" y="890974"/>
            <a:ext cx="3890809"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Doctrine and Covenants 42:12-13.</a:t>
            </a:r>
          </a:p>
        </p:txBody>
      </p:sp>
      <p:sp>
        <p:nvSpPr>
          <p:cNvPr id="2" name="Rectangle 1">
            <a:extLst>
              <a:ext uri="{FF2B5EF4-FFF2-40B4-BE49-F238E27FC236}">
                <a16:creationId xmlns:a16="http://schemas.microsoft.com/office/drawing/2014/main" id="{FAA92280-B833-4BCF-81C3-785C0996647D}"/>
              </a:ext>
            </a:extLst>
          </p:cNvPr>
          <p:cNvSpPr/>
          <p:nvPr/>
        </p:nvSpPr>
        <p:spPr>
          <a:xfrm>
            <a:off x="1255237" y="1193071"/>
            <a:ext cx="9273809" cy="1477328"/>
          </a:xfrm>
          <a:prstGeom prst="rect">
            <a:avLst/>
          </a:prstGeom>
        </p:spPr>
        <p:txBody>
          <a:bodyPr wrap="square">
            <a:spAutoFit/>
          </a:bodyPr>
          <a:lstStyle/>
          <a:p>
            <a:pPr algn="just" fontAlgn="base"/>
            <a:r>
              <a:rPr lang="en-US" b="1" dirty="0">
                <a:latin typeface="Palatino"/>
              </a:rPr>
              <a:t>12 </a:t>
            </a:r>
            <a:r>
              <a:rPr lang="en-US" dirty="0">
                <a:latin typeface="Palatino"/>
              </a:rPr>
              <a:t>And again, the elders, priests and teachers of this church shall teach the principles of my gospel, which are in the Bible and the Book of Mormon, in the which is the fulness of the gospel.</a:t>
            </a:r>
          </a:p>
          <a:p>
            <a:pPr algn="just" fontAlgn="base"/>
            <a:r>
              <a:rPr lang="en-US" b="1" dirty="0">
                <a:latin typeface="Palatino"/>
              </a:rPr>
              <a:t>13 </a:t>
            </a:r>
            <a:r>
              <a:rPr lang="en-US" dirty="0">
                <a:latin typeface="Palatino"/>
              </a:rPr>
              <a:t>And they shall observe the covenants and church articles to do them, and these shall be their teachings, as they shall be directed by the Spirit.</a:t>
            </a:r>
            <a:endParaRPr lang="en-US" b="0" i="0" dirty="0">
              <a:effectLst/>
              <a:latin typeface="Palatino"/>
            </a:endParaRPr>
          </a:p>
        </p:txBody>
      </p:sp>
      <p:sp>
        <p:nvSpPr>
          <p:cNvPr id="3" name="Rectangle 2">
            <a:extLst>
              <a:ext uri="{FF2B5EF4-FFF2-40B4-BE49-F238E27FC236}">
                <a16:creationId xmlns:a16="http://schemas.microsoft.com/office/drawing/2014/main" id="{9D2E2064-A4E7-4B5B-B3F1-4E1722B36758}"/>
              </a:ext>
            </a:extLst>
          </p:cNvPr>
          <p:cNvSpPr/>
          <p:nvPr/>
        </p:nvSpPr>
        <p:spPr>
          <a:xfrm>
            <a:off x="1237614" y="2782669"/>
            <a:ext cx="9963786" cy="353943"/>
          </a:xfrm>
          <a:prstGeom prst="rect">
            <a:avLst/>
          </a:prstGeom>
        </p:spPr>
        <p:txBody>
          <a:bodyPr wrap="square">
            <a:spAutoFit/>
          </a:bodyPr>
          <a:lstStyle/>
          <a:p>
            <a:r>
              <a:rPr lang="en-US" sz="1700" b="1" dirty="0">
                <a:solidFill>
                  <a:schemeClr val="accent6">
                    <a:lumMod val="50000"/>
                  </a:schemeClr>
                </a:solidFill>
                <a:latin typeface="Arial" panose="020B0604020202020204" pitchFamily="34" charset="0"/>
                <a:cs typeface="Arial" panose="020B0604020202020204" pitchFamily="34" charset="0"/>
              </a:rPr>
              <a:t>What responsibilities does the Lord give to those He calls to teach or lead in the Church? </a:t>
            </a:r>
          </a:p>
        </p:txBody>
      </p:sp>
      <p:sp>
        <p:nvSpPr>
          <p:cNvPr id="4" name="Rectangle 3">
            <a:extLst>
              <a:ext uri="{FF2B5EF4-FFF2-40B4-BE49-F238E27FC236}">
                <a16:creationId xmlns:a16="http://schemas.microsoft.com/office/drawing/2014/main" id="{39848E98-9F38-45BC-852F-596315490204}"/>
              </a:ext>
            </a:extLst>
          </p:cNvPr>
          <p:cNvSpPr/>
          <p:nvPr/>
        </p:nvSpPr>
        <p:spPr>
          <a:xfrm>
            <a:off x="1255236" y="3152438"/>
            <a:ext cx="9273809" cy="646331"/>
          </a:xfrm>
          <a:prstGeom prst="rect">
            <a:avLst/>
          </a:prstGeom>
        </p:spPr>
        <p:txBody>
          <a:bodyPr wrap="square">
            <a:spAutoFit/>
          </a:bodyPr>
          <a:lstStyle/>
          <a:p>
            <a:pPr algn="just"/>
            <a:r>
              <a:rPr lang="en-US" b="1" dirty="0">
                <a:solidFill>
                  <a:schemeClr val="accent6">
                    <a:lumMod val="50000"/>
                  </a:schemeClr>
                </a:solidFill>
                <a:latin typeface="Arial" panose="020B0604020202020204" pitchFamily="34" charset="0"/>
                <a:cs typeface="Arial" panose="020B0604020202020204" pitchFamily="34" charset="0"/>
              </a:rPr>
              <a:t>Why do you think it is important for teachers and leaders to teach the principles of the gospel as found in the scriptures?</a:t>
            </a:r>
          </a:p>
        </p:txBody>
      </p:sp>
      <p:sp>
        <p:nvSpPr>
          <p:cNvPr id="6" name="Rectangle 5">
            <a:extLst>
              <a:ext uri="{FF2B5EF4-FFF2-40B4-BE49-F238E27FC236}">
                <a16:creationId xmlns:a16="http://schemas.microsoft.com/office/drawing/2014/main" id="{6ECAE29C-4E58-4F5B-A658-4240D8B316D9}"/>
              </a:ext>
            </a:extLst>
          </p:cNvPr>
          <p:cNvSpPr/>
          <p:nvPr/>
        </p:nvSpPr>
        <p:spPr>
          <a:xfrm>
            <a:off x="1255235" y="3818914"/>
            <a:ext cx="9273809" cy="646331"/>
          </a:xfrm>
          <a:prstGeom prst="rect">
            <a:avLst/>
          </a:prstGeom>
        </p:spPr>
        <p:txBody>
          <a:bodyPr wrap="square">
            <a:spAutoFit/>
          </a:bodyPr>
          <a:lstStyle/>
          <a:p>
            <a:pPr algn="just"/>
            <a:r>
              <a:rPr lang="en-US" b="1" dirty="0">
                <a:solidFill>
                  <a:schemeClr val="accent6">
                    <a:lumMod val="50000"/>
                  </a:schemeClr>
                </a:solidFill>
                <a:latin typeface="Arial" panose="020B0604020202020204" pitchFamily="34" charset="0"/>
                <a:cs typeface="Arial" panose="020B0604020202020204" pitchFamily="34" charset="0"/>
              </a:rPr>
              <a:t>How have you been blessed when your teachers or leaders have lived by the doctrines and principles they have taught?</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811</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15</vt:i4>
      </vt:variant>
    </vt:vector>
  </HeadingPairs>
  <TitlesOfParts>
    <vt:vector size="29" baseType="lpstr">
      <vt:lpstr>MingLiU_HKSCS-ExtB</vt:lpstr>
      <vt:lpstr>Arial</vt:lpstr>
      <vt:lpstr>Bahnschrift Light</vt:lpstr>
      <vt:lpstr>Bahnschrift SemiBold SemiConden</vt:lpstr>
      <vt:lpstr>Bahnschrift SemiCondensed</vt:lpstr>
      <vt:lpstr>Calibri</vt:lpstr>
      <vt:lpstr>Calibri Light</vt:lpstr>
      <vt:lpstr>Cambria Math</vt:lpstr>
      <vt:lpstr>Ink Free</vt:lpstr>
      <vt:lpstr>Palatino</vt:lpstr>
      <vt:lpstr>Sitka Display</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1652</cp:revision>
  <dcterms:created xsi:type="dcterms:W3CDTF">2018-08-29T04:26:39Z</dcterms:created>
  <dcterms:modified xsi:type="dcterms:W3CDTF">2018-09-25T16:29:18Z</dcterms:modified>
</cp:coreProperties>
</file>