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15"/>
  </p:notesMasterIdLst>
  <p:sldIdLst>
    <p:sldId id="296" r:id="rId2"/>
    <p:sldId id="304" r:id="rId3"/>
    <p:sldId id="299" r:id="rId4"/>
    <p:sldId id="308" r:id="rId5"/>
    <p:sldId id="305" r:id="rId6"/>
    <p:sldId id="306" r:id="rId7"/>
    <p:sldId id="307" r:id="rId8"/>
    <p:sldId id="310" r:id="rId9"/>
    <p:sldId id="309" r:id="rId10"/>
    <p:sldId id="311" r:id="rId11"/>
    <p:sldId id="312" r:id="rId12"/>
    <p:sldId id="313" r:id="rId13"/>
    <p:sldId id="31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6600"/>
    <a:srgbClr val="B9B93A"/>
    <a:srgbClr val="D88028"/>
    <a:srgbClr val="333399"/>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EF47-6921-40E0-AE72-E0A6F8087D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523E05-A307-46B8-B8EB-23F7C6C3A7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3F4FE5-199C-47A9-BFDB-19D022360EF2}"/>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CC47E86D-60AB-4EE8-8487-19CFE482A8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339233-F057-4AF3-859D-1590D0949A9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8601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2060-D7A5-4E0A-B33A-F0EC422008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35D9F2-E765-4E2D-9D6A-58DBC36248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57EB3-021F-4339-A2A7-F8E5DB1201A1}"/>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C06945E9-9B3E-4A5B-AD61-B87DB51ECD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B1EECE-451A-465E-B2FC-5108BAEEFBA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683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FB8C84-1F8A-4082-8036-312EDDDD43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64873D-B3D0-4BBF-A3FB-337C7B8E1B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7605E0-74B7-4497-8D1A-9BAA09379944}"/>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B2D6E846-521B-4CCB-B9CF-3A07E22298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DF8893-AABA-44D8-8DDA-4983DBAD439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2408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A9852-BD8A-406A-8A29-9CC3824BD3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2F77BC-F3C1-4195-837D-47BE6323BC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619C2-8E20-45B2-A6A5-16661C827233}"/>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D3B85760-E69B-4CBD-9CCC-6A5EB9B131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71A41B-BAD0-49BA-AE46-CB619A74290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6131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4982-F2EB-4CED-B4B5-4671BA8167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3DEADC-FCBD-4B8F-95FD-203762E25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A19F9F-D8FE-47F0-A7A7-19876AFD21DC}"/>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5CE80921-7ED9-4D4C-917E-6D90AC2DF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7C6C59-5C41-4067-AD6E-63BA0385292D}"/>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6681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315C-16FB-42B0-AC5E-71D4DB0AC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348E5-57A2-4436-8A46-3C59314262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019745-7450-4872-A717-FB09064577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5C69ED-C66D-4978-A0E6-9FAD576FE7D3}"/>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6" name="Footer Placeholder 5">
            <a:extLst>
              <a:ext uri="{FF2B5EF4-FFF2-40B4-BE49-F238E27FC236}">
                <a16:creationId xmlns:a16="http://schemas.microsoft.com/office/drawing/2014/main" id="{45119929-7AC0-49EC-B04D-E0DDE44D3B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19955A-9122-4A5F-A9E9-B25078C8DC4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7493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EA8B0-68E6-4FDE-8F33-935F49F9AF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7F1A57-1AD0-4749-9281-7EC926DE9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B6C1E9-75F5-466C-9726-C1DC2B48C6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ABD594-897E-4FF8-90DE-0B62B2C96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D19CE5-B4E0-4204-A93C-ECA5D05FFC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1C2544-9DFC-4C92-98C6-FF43044D56B4}"/>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8" name="Footer Placeholder 7">
            <a:extLst>
              <a:ext uri="{FF2B5EF4-FFF2-40B4-BE49-F238E27FC236}">
                <a16:creationId xmlns:a16="http://schemas.microsoft.com/office/drawing/2014/main" id="{2B062828-191E-4D00-A448-72832A38AC3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196FBF4-96FF-4F75-858D-0267438B704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505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6BB68-35FD-442A-99EE-FBF3BEC85C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B7BE04-67C5-490D-8948-4A1DFC37F7F1}"/>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4" name="Footer Placeholder 3">
            <a:extLst>
              <a:ext uri="{FF2B5EF4-FFF2-40B4-BE49-F238E27FC236}">
                <a16:creationId xmlns:a16="http://schemas.microsoft.com/office/drawing/2014/main" id="{70B304B4-8987-48C0-BDE0-F5964F42E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14E0A19-3766-49CB-BF1B-C4EBA6D9864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7197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260685-8280-4AB2-A2B6-6A869858B61E}"/>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3" name="Footer Placeholder 2">
            <a:extLst>
              <a:ext uri="{FF2B5EF4-FFF2-40B4-BE49-F238E27FC236}">
                <a16:creationId xmlns:a16="http://schemas.microsoft.com/office/drawing/2014/main" id="{33669C59-1F62-4CFA-9239-CA772DD12AB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0F342A4-0726-4E3B-974F-FC41189691F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662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3D5DD-1EF4-446B-BE35-80A6468310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700F5F-841E-4CF6-A1D6-A69A5FB613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D3F911-3BBF-4AD2-81C3-E1BAE2F90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14A3BA-7045-4AB2-A492-FA9B6AF24D0B}"/>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6" name="Footer Placeholder 5">
            <a:extLst>
              <a:ext uri="{FF2B5EF4-FFF2-40B4-BE49-F238E27FC236}">
                <a16:creationId xmlns:a16="http://schemas.microsoft.com/office/drawing/2014/main" id="{DCF914AB-7D21-4028-A64C-EA044E9C30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A0B031-7324-4447-BFF3-3721020382CA}"/>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5702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9F62-F055-48A4-B1BF-FFD29EC62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BAE2D-2B47-495E-AE33-A0C50CAF8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0BE54C-2101-4DA7-BB64-C6DEF2796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36ECB3-9735-4E19-A6D1-F9867220C1B6}"/>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6" name="Footer Placeholder 5">
            <a:extLst>
              <a:ext uri="{FF2B5EF4-FFF2-40B4-BE49-F238E27FC236}">
                <a16:creationId xmlns:a16="http://schemas.microsoft.com/office/drawing/2014/main" id="{A1F16FB9-4217-4107-B866-8F84336A0C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F50B4F-B2DE-4655-A903-98EE74826FD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8886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0000"/>
            </a:gs>
            <a:gs pos="46000">
              <a:schemeClr val="accent2">
                <a:lumMod val="95000"/>
                <a:lumOff val="5000"/>
              </a:schemeClr>
            </a:gs>
            <a:gs pos="100000">
              <a:schemeClr val="accent2">
                <a:lumMod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D3567-9D17-4DFF-8C67-A6FA3D40E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5E5596-03AD-4122-964C-C609704B5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50137-1852-44EA-AF67-69FF9157EC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D8ECB1D7-738B-4C79-A99B-D539A6D25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4A4BCE6-BDF2-492B-B191-16772FD33F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024205746"/>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p:transition spd="slow">
    <p:randomBa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46</a:t>
            </a:r>
          </a:p>
        </p:txBody>
      </p:sp>
      <p:sp>
        <p:nvSpPr>
          <p:cNvPr id="8" name="Rectangle 7">
            <a:extLst>
              <a:ext uri="{FF2B5EF4-FFF2-40B4-BE49-F238E27FC236}">
                <a16:creationId xmlns:a16="http://schemas.microsoft.com/office/drawing/2014/main" id="{CDB84EB4-8336-4FE3-BB91-A54E808B8F32}"/>
              </a:ext>
            </a:extLst>
          </p:cNvPr>
          <p:cNvSpPr/>
          <p:nvPr/>
        </p:nvSpPr>
        <p:spPr>
          <a:xfrm>
            <a:off x="1096180" y="944269"/>
            <a:ext cx="3721147" cy="369332"/>
          </a:xfrm>
          <a:prstGeom prst="rect">
            <a:avLst/>
          </a:prstGeom>
        </p:spPr>
        <p:txBody>
          <a:bodyPr wrap="none">
            <a:spAutoFit/>
          </a:bodyPr>
          <a:lstStyle/>
          <a:p>
            <a:r>
              <a:rPr lang="en-US" b="1" dirty="0">
                <a:latin typeface="Leelawadee UI" panose="020B0502040204020203" pitchFamily="34" charset="-34"/>
                <a:cs typeface="Leelawadee UI" panose="020B0502040204020203" pitchFamily="34" charset="-34"/>
              </a:rPr>
              <a:t>Doctrine and Covenants 41:9-12.</a:t>
            </a:r>
          </a:p>
        </p:txBody>
      </p:sp>
      <p:sp>
        <p:nvSpPr>
          <p:cNvPr id="2" name="Rectangle 1">
            <a:extLst>
              <a:ext uri="{FF2B5EF4-FFF2-40B4-BE49-F238E27FC236}">
                <a16:creationId xmlns:a16="http://schemas.microsoft.com/office/drawing/2014/main" id="{ED1796F6-D902-41E4-9C29-DB4CF2ECD7E1}"/>
              </a:ext>
            </a:extLst>
          </p:cNvPr>
          <p:cNvSpPr/>
          <p:nvPr/>
        </p:nvSpPr>
        <p:spPr>
          <a:xfrm>
            <a:off x="3242982" y="2551837"/>
            <a:ext cx="5706035" cy="1754326"/>
          </a:xfrm>
          <a:prstGeom prst="rect">
            <a:avLst/>
          </a:prstGeom>
        </p:spPr>
        <p:txBody>
          <a:bodyPr wrap="square">
            <a:spAutoFit/>
          </a:bodyPr>
          <a:lstStyle/>
          <a:p>
            <a:pPr algn="ctr"/>
            <a:r>
              <a:rPr lang="en-US" sz="3600" dirty="0">
                <a:latin typeface="Bahnschrift SemiLight SemiConde" panose="020B0502040204020203" pitchFamily="34" charset="0"/>
              </a:rPr>
              <a:t>“The Lord calls Edward Partridge to be the first bishop of the Church”</a:t>
            </a:r>
          </a:p>
        </p:txBody>
      </p:sp>
    </p:spTree>
    <p:extLst>
      <p:ext uri="{BB962C8B-B14F-4D97-AF65-F5344CB8AC3E}">
        <p14:creationId xmlns:p14="http://schemas.microsoft.com/office/powerpoint/2010/main" val="75769522"/>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46</a:t>
            </a:r>
          </a:p>
        </p:txBody>
      </p:sp>
      <p:sp>
        <p:nvSpPr>
          <p:cNvPr id="8" name="Rectangle 7">
            <a:extLst>
              <a:ext uri="{FF2B5EF4-FFF2-40B4-BE49-F238E27FC236}">
                <a16:creationId xmlns:a16="http://schemas.microsoft.com/office/drawing/2014/main" id="{FE5E0B39-91AD-4FD7-8755-A4BABEBBB900}"/>
              </a:ext>
            </a:extLst>
          </p:cNvPr>
          <p:cNvSpPr/>
          <p:nvPr/>
        </p:nvSpPr>
        <p:spPr>
          <a:xfrm>
            <a:off x="1096180" y="944269"/>
            <a:ext cx="3721147" cy="369332"/>
          </a:xfrm>
          <a:prstGeom prst="rect">
            <a:avLst/>
          </a:prstGeom>
        </p:spPr>
        <p:txBody>
          <a:bodyPr wrap="none">
            <a:spAutoFit/>
          </a:bodyPr>
          <a:lstStyle/>
          <a:p>
            <a:r>
              <a:rPr lang="en-US" b="1" dirty="0">
                <a:latin typeface="Leelawadee UI" panose="020B0502040204020203" pitchFamily="34" charset="-34"/>
                <a:cs typeface="Leelawadee UI" panose="020B0502040204020203" pitchFamily="34" charset="-34"/>
              </a:rPr>
              <a:t>Doctrine and Covenants 41:9-10.</a:t>
            </a:r>
          </a:p>
        </p:txBody>
      </p:sp>
      <p:sp>
        <p:nvSpPr>
          <p:cNvPr id="2" name="Rectangle 1">
            <a:extLst>
              <a:ext uri="{FF2B5EF4-FFF2-40B4-BE49-F238E27FC236}">
                <a16:creationId xmlns:a16="http://schemas.microsoft.com/office/drawing/2014/main" id="{2C14BAE1-485B-4F20-8015-1C7072DA2E7D}"/>
              </a:ext>
            </a:extLst>
          </p:cNvPr>
          <p:cNvSpPr/>
          <p:nvPr/>
        </p:nvSpPr>
        <p:spPr>
          <a:xfrm>
            <a:off x="1096180" y="1273260"/>
            <a:ext cx="9083244" cy="1077218"/>
          </a:xfrm>
          <a:prstGeom prst="rect">
            <a:avLst/>
          </a:prstGeom>
        </p:spPr>
        <p:txBody>
          <a:bodyPr wrap="square">
            <a:spAutoFit/>
          </a:bodyPr>
          <a:lstStyle/>
          <a:p>
            <a:pPr algn="just" fontAlgn="base"/>
            <a:r>
              <a:rPr lang="en-US" sz="1600" b="1" dirty="0">
                <a:latin typeface="Palatino"/>
              </a:rPr>
              <a:t>9 </a:t>
            </a:r>
            <a:r>
              <a:rPr lang="en-US" sz="1600" dirty="0">
                <a:latin typeface="Palatino"/>
              </a:rPr>
              <a:t>And again, I have called my servant Edward Partridge; and I give a commandment, that he should be appointed by the voice of the church, and ordained a bishop unto the church, to leave his merchandise and to spend all his time in the labors of the church;</a:t>
            </a:r>
          </a:p>
          <a:p>
            <a:pPr algn="just" fontAlgn="base"/>
            <a:r>
              <a:rPr lang="en-US" sz="1600" b="1" dirty="0">
                <a:latin typeface="Palatino"/>
              </a:rPr>
              <a:t>10 </a:t>
            </a:r>
            <a:r>
              <a:rPr lang="en-US" sz="1600" dirty="0">
                <a:latin typeface="Palatino"/>
              </a:rPr>
              <a:t>To see to all things as it shall be appointed unto him in my laws in the day that I shall give them.</a:t>
            </a:r>
            <a:endParaRPr lang="en-US" sz="1600" b="0" i="0" dirty="0">
              <a:effectLst/>
              <a:latin typeface="Palatino"/>
            </a:endParaRPr>
          </a:p>
        </p:txBody>
      </p:sp>
      <p:sp>
        <p:nvSpPr>
          <p:cNvPr id="3" name="Rectangle 2">
            <a:extLst>
              <a:ext uri="{FF2B5EF4-FFF2-40B4-BE49-F238E27FC236}">
                <a16:creationId xmlns:a16="http://schemas.microsoft.com/office/drawing/2014/main" id="{6DA7488E-5131-452D-B897-887C975DE5DE}"/>
              </a:ext>
            </a:extLst>
          </p:cNvPr>
          <p:cNvSpPr/>
          <p:nvPr/>
        </p:nvSpPr>
        <p:spPr>
          <a:xfrm>
            <a:off x="1096180" y="2548098"/>
            <a:ext cx="5328766" cy="369332"/>
          </a:xfrm>
          <a:prstGeom prst="rect">
            <a:avLst/>
          </a:prstGeom>
        </p:spPr>
        <p:txBody>
          <a:bodyPr wrap="none">
            <a:spAutoFit/>
          </a:bodyPr>
          <a:lstStyle/>
          <a:p>
            <a:r>
              <a:rPr lang="en-US" b="1" dirty="0">
                <a:solidFill>
                  <a:srgbClr val="002060"/>
                </a:solidFill>
                <a:latin typeface="Leelawadee UI" panose="020B0502040204020203" pitchFamily="34" charset="-34"/>
                <a:cs typeface="Leelawadee UI" panose="020B0502040204020203" pitchFamily="34" charset="-34"/>
              </a:rPr>
              <a:t>What is involved in the calling of a new bishop?</a:t>
            </a:r>
          </a:p>
        </p:txBody>
      </p:sp>
      <p:sp>
        <p:nvSpPr>
          <p:cNvPr id="7" name="Rectangle 6">
            <a:extLst>
              <a:ext uri="{FF2B5EF4-FFF2-40B4-BE49-F238E27FC236}">
                <a16:creationId xmlns:a16="http://schemas.microsoft.com/office/drawing/2014/main" id="{E7D83522-52F6-4B0A-99F5-BBB7D935F0FE}"/>
              </a:ext>
            </a:extLst>
          </p:cNvPr>
          <p:cNvSpPr/>
          <p:nvPr/>
        </p:nvSpPr>
        <p:spPr>
          <a:xfrm>
            <a:off x="1096179" y="2917430"/>
            <a:ext cx="8572255" cy="646331"/>
          </a:xfrm>
          <a:prstGeom prst="rect">
            <a:avLst/>
          </a:prstGeom>
        </p:spPr>
        <p:txBody>
          <a:bodyPr wrap="square">
            <a:spAutoFit/>
          </a:bodyPr>
          <a:lstStyle/>
          <a:p>
            <a:r>
              <a:rPr lang="en-US" b="1" dirty="0"/>
              <a:t>Bishops are called of God, sustained by the voice of the members, and ordained by the proper authority.</a:t>
            </a:r>
          </a:p>
        </p:txBody>
      </p:sp>
      <p:sp>
        <p:nvSpPr>
          <p:cNvPr id="9" name="Rectangle 8">
            <a:extLst>
              <a:ext uri="{FF2B5EF4-FFF2-40B4-BE49-F238E27FC236}">
                <a16:creationId xmlns:a16="http://schemas.microsoft.com/office/drawing/2014/main" id="{3A65AF9A-57E6-4F21-8516-CC5D41EFEC28}"/>
              </a:ext>
            </a:extLst>
          </p:cNvPr>
          <p:cNvSpPr/>
          <p:nvPr/>
        </p:nvSpPr>
        <p:spPr>
          <a:xfrm>
            <a:off x="1096178" y="3631141"/>
            <a:ext cx="7254446" cy="369332"/>
          </a:xfrm>
          <a:prstGeom prst="rect">
            <a:avLst/>
          </a:prstGeom>
        </p:spPr>
        <p:txBody>
          <a:bodyPr wrap="square">
            <a:spAutoFit/>
          </a:bodyPr>
          <a:lstStyle/>
          <a:p>
            <a:r>
              <a:rPr lang="en-US" b="1" dirty="0">
                <a:solidFill>
                  <a:srgbClr val="002060"/>
                </a:solidFill>
                <a:latin typeface="Leelawadee UI" panose="020B0502040204020203" pitchFamily="34" charset="-34"/>
                <a:cs typeface="Leelawadee UI" panose="020B0502040204020203" pitchFamily="34" charset="-34"/>
              </a:rPr>
              <a:t>What does it mean to be “appointed by the voice of the church”?</a:t>
            </a:r>
          </a:p>
        </p:txBody>
      </p:sp>
      <p:sp>
        <p:nvSpPr>
          <p:cNvPr id="12" name="Rectangle 11">
            <a:extLst>
              <a:ext uri="{FF2B5EF4-FFF2-40B4-BE49-F238E27FC236}">
                <a16:creationId xmlns:a16="http://schemas.microsoft.com/office/drawing/2014/main" id="{5AF542B2-65C4-4249-BA51-4DBD5268E180}"/>
              </a:ext>
            </a:extLst>
          </p:cNvPr>
          <p:cNvSpPr/>
          <p:nvPr/>
        </p:nvSpPr>
        <p:spPr>
          <a:xfrm>
            <a:off x="1096177" y="3981579"/>
            <a:ext cx="9083243" cy="646331"/>
          </a:xfrm>
          <a:prstGeom prst="rect">
            <a:avLst/>
          </a:prstGeom>
        </p:spPr>
        <p:txBody>
          <a:bodyPr wrap="square">
            <a:spAutoFit/>
          </a:bodyPr>
          <a:lstStyle/>
          <a:p>
            <a:r>
              <a:rPr lang="en-US" b="1" dirty="0"/>
              <a:t>It means the members of the Church have pledged their support to, or sustained, the person who has been called of God.</a:t>
            </a:r>
          </a:p>
        </p:txBody>
      </p:sp>
    </p:spTree>
    <p:extLst>
      <p:ext uri="{BB962C8B-B14F-4D97-AF65-F5344CB8AC3E}">
        <p14:creationId xmlns:p14="http://schemas.microsoft.com/office/powerpoint/2010/main" val="344193257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5"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vertical)">
                                      <p:cBhvr>
                                        <p:cTn id="13" dur="1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42"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outHorizontal)">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1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46</a:t>
            </a:r>
          </a:p>
        </p:txBody>
      </p:sp>
      <p:sp>
        <p:nvSpPr>
          <p:cNvPr id="8" name="Rectangle 7">
            <a:extLst>
              <a:ext uri="{FF2B5EF4-FFF2-40B4-BE49-F238E27FC236}">
                <a16:creationId xmlns:a16="http://schemas.microsoft.com/office/drawing/2014/main" id="{BAD4381D-061D-450E-820C-672D1731B9BD}"/>
              </a:ext>
            </a:extLst>
          </p:cNvPr>
          <p:cNvSpPr/>
          <p:nvPr/>
        </p:nvSpPr>
        <p:spPr>
          <a:xfrm>
            <a:off x="1096180" y="944269"/>
            <a:ext cx="3628173" cy="369332"/>
          </a:xfrm>
          <a:prstGeom prst="rect">
            <a:avLst/>
          </a:prstGeom>
        </p:spPr>
        <p:txBody>
          <a:bodyPr wrap="none">
            <a:spAutoFit/>
          </a:bodyPr>
          <a:lstStyle/>
          <a:p>
            <a:r>
              <a:rPr lang="en-US" b="1" dirty="0">
                <a:latin typeface="Leelawadee UI" panose="020B0502040204020203" pitchFamily="34" charset="-34"/>
                <a:cs typeface="Leelawadee UI" panose="020B0502040204020203" pitchFamily="34" charset="-34"/>
              </a:rPr>
              <a:t>Doctrine and Covenants 41:11.</a:t>
            </a:r>
          </a:p>
        </p:txBody>
      </p:sp>
      <p:sp>
        <p:nvSpPr>
          <p:cNvPr id="2" name="Rectangle 1">
            <a:extLst>
              <a:ext uri="{FF2B5EF4-FFF2-40B4-BE49-F238E27FC236}">
                <a16:creationId xmlns:a16="http://schemas.microsoft.com/office/drawing/2014/main" id="{91BFA30B-A8E8-4EEF-9897-3C8B4A04BDF7}"/>
              </a:ext>
            </a:extLst>
          </p:cNvPr>
          <p:cNvSpPr/>
          <p:nvPr/>
        </p:nvSpPr>
        <p:spPr>
          <a:xfrm>
            <a:off x="1096179" y="1313601"/>
            <a:ext cx="9258055" cy="646331"/>
          </a:xfrm>
          <a:prstGeom prst="rect">
            <a:avLst/>
          </a:prstGeom>
        </p:spPr>
        <p:txBody>
          <a:bodyPr wrap="square">
            <a:spAutoFit/>
          </a:bodyPr>
          <a:lstStyle/>
          <a:p>
            <a:pPr algn="just"/>
            <a:r>
              <a:rPr lang="en-US" dirty="0">
                <a:latin typeface="Palatino"/>
              </a:rPr>
              <a:t>And this because his heart is pure before me, for he is like unto Nathanael of old, in whom there is no guile.</a:t>
            </a:r>
            <a:endParaRPr lang="en-US" dirty="0"/>
          </a:p>
        </p:txBody>
      </p:sp>
      <p:sp>
        <p:nvSpPr>
          <p:cNvPr id="3" name="Rectangle 2">
            <a:extLst>
              <a:ext uri="{FF2B5EF4-FFF2-40B4-BE49-F238E27FC236}">
                <a16:creationId xmlns:a16="http://schemas.microsoft.com/office/drawing/2014/main" id="{4620D022-B9E0-4256-9637-AF345503BC44}"/>
              </a:ext>
            </a:extLst>
          </p:cNvPr>
          <p:cNvSpPr/>
          <p:nvPr/>
        </p:nvSpPr>
        <p:spPr>
          <a:xfrm>
            <a:off x="1096178" y="1999838"/>
            <a:ext cx="9392527" cy="369332"/>
          </a:xfrm>
          <a:prstGeom prst="rect">
            <a:avLst/>
          </a:prstGeom>
        </p:spPr>
        <p:txBody>
          <a:bodyPr wrap="square">
            <a:spAutoFit/>
          </a:bodyPr>
          <a:lstStyle/>
          <a:p>
            <a:r>
              <a:rPr lang="en-US" b="1" dirty="0">
                <a:solidFill>
                  <a:srgbClr val="002060"/>
                </a:solidFill>
                <a:latin typeface="Leelawadee UI" panose="020B0502040204020203" pitchFamily="34" charset="-34"/>
                <a:cs typeface="Leelawadee UI" panose="020B0502040204020203" pitchFamily="34" charset="-34"/>
              </a:rPr>
              <a:t>What attributes did Edward Partridge have that might have helped him in his calling?</a:t>
            </a:r>
          </a:p>
        </p:txBody>
      </p:sp>
      <p:sp>
        <p:nvSpPr>
          <p:cNvPr id="12" name="Rectangle 11">
            <a:extLst>
              <a:ext uri="{FF2B5EF4-FFF2-40B4-BE49-F238E27FC236}">
                <a16:creationId xmlns:a16="http://schemas.microsoft.com/office/drawing/2014/main" id="{43FFD5B7-BE15-4DAD-A415-A2BC9863B31F}"/>
              </a:ext>
            </a:extLst>
          </p:cNvPr>
          <p:cNvSpPr/>
          <p:nvPr/>
        </p:nvSpPr>
        <p:spPr>
          <a:xfrm>
            <a:off x="1096180" y="2461503"/>
            <a:ext cx="3495124" cy="369332"/>
          </a:xfrm>
          <a:prstGeom prst="rect">
            <a:avLst/>
          </a:prstGeom>
        </p:spPr>
        <p:txBody>
          <a:bodyPr wrap="none">
            <a:spAutoFit/>
          </a:bodyPr>
          <a:lstStyle/>
          <a:p>
            <a:r>
              <a:rPr lang="en-US" b="1" dirty="0">
                <a:latin typeface="Leelawadee UI" panose="020B0502040204020203" pitchFamily="34" charset="-34"/>
                <a:cs typeface="Leelawadee UI" panose="020B0502040204020203" pitchFamily="34" charset="-34"/>
              </a:rPr>
              <a:t>Doctrine and Covenants 41:12.</a:t>
            </a:r>
          </a:p>
        </p:txBody>
      </p:sp>
      <p:sp>
        <p:nvSpPr>
          <p:cNvPr id="7" name="Rectangle 6">
            <a:extLst>
              <a:ext uri="{FF2B5EF4-FFF2-40B4-BE49-F238E27FC236}">
                <a16:creationId xmlns:a16="http://schemas.microsoft.com/office/drawing/2014/main" id="{825A761E-2AD2-4920-B547-0C9447C060D4}"/>
              </a:ext>
            </a:extLst>
          </p:cNvPr>
          <p:cNvSpPr/>
          <p:nvPr/>
        </p:nvSpPr>
        <p:spPr>
          <a:xfrm>
            <a:off x="1096178" y="2748153"/>
            <a:ext cx="9258056" cy="923330"/>
          </a:xfrm>
          <a:prstGeom prst="rect">
            <a:avLst/>
          </a:prstGeom>
        </p:spPr>
        <p:txBody>
          <a:bodyPr wrap="square">
            <a:spAutoFit/>
          </a:bodyPr>
          <a:lstStyle/>
          <a:p>
            <a:pPr algn="just"/>
            <a:r>
              <a:rPr lang="en-US" dirty="0">
                <a:latin typeface="Palatino"/>
              </a:rPr>
              <a:t>These words are given unto you, and they are pure before me; wherefore, beware how you hold them, for they are to be answered upon your souls in the day of judgment. Even so. Amen.</a:t>
            </a:r>
            <a:endParaRPr lang="en-US" dirty="0"/>
          </a:p>
        </p:txBody>
      </p:sp>
      <p:sp>
        <p:nvSpPr>
          <p:cNvPr id="9" name="Rectangle 8">
            <a:extLst>
              <a:ext uri="{FF2B5EF4-FFF2-40B4-BE49-F238E27FC236}">
                <a16:creationId xmlns:a16="http://schemas.microsoft.com/office/drawing/2014/main" id="{B1967620-533B-4CCC-8E6B-7E4E63397AB7}"/>
              </a:ext>
            </a:extLst>
          </p:cNvPr>
          <p:cNvSpPr/>
          <p:nvPr/>
        </p:nvSpPr>
        <p:spPr>
          <a:xfrm>
            <a:off x="1096177" y="3671483"/>
            <a:ext cx="7953693" cy="369332"/>
          </a:xfrm>
          <a:prstGeom prst="rect">
            <a:avLst/>
          </a:prstGeom>
        </p:spPr>
        <p:txBody>
          <a:bodyPr wrap="square">
            <a:spAutoFit/>
          </a:bodyPr>
          <a:lstStyle/>
          <a:p>
            <a:r>
              <a:rPr lang="en-US" b="1" dirty="0">
                <a:solidFill>
                  <a:srgbClr val="002060"/>
                </a:solidFill>
                <a:latin typeface="Leelawadee UI" panose="020B0502040204020203" pitchFamily="34" charset="-34"/>
                <a:cs typeface="Leelawadee UI" panose="020B0502040204020203" pitchFamily="34" charset="-34"/>
              </a:rPr>
              <a:t>What do you think it means to beware how we hold the Savior’s words? </a:t>
            </a:r>
          </a:p>
        </p:txBody>
      </p:sp>
      <p:sp>
        <p:nvSpPr>
          <p:cNvPr id="13" name="Rectangle 12">
            <a:extLst>
              <a:ext uri="{FF2B5EF4-FFF2-40B4-BE49-F238E27FC236}">
                <a16:creationId xmlns:a16="http://schemas.microsoft.com/office/drawing/2014/main" id="{00218D96-4B64-4B9A-B684-DEF4126BAB78}"/>
              </a:ext>
            </a:extLst>
          </p:cNvPr>
          <p:cNvSpPr/>
          <p:nvPr/>
        </p:nvSpPr>
        <p:spPr>
          <a:xfrm>
            <a:off x="1096176" y="4080721"/>
            <a:ext cx="8881541" cy="369332"/>
          </a:xfrm>
          <a:prstGeom prst="rect">
            <a:avLst/>
          </a:prstGeom>
        </p:spPr>
        <p:txBody>
          <a:bodyPr wrap="square">
            <a:spAutoFit/>
          </a:bodyPr>
          <a:lstStyle/>
          <a:p>
            <a:r>
              <a:rPr lang="en-US" b="1" dirty="0">
                <a:solidFill>
                  <a:srgbClr val="002060"/>
                </a:solidFill>
                <a:latin typeface="Leelawadee UI" panose="020B0502040204020203" pitchFamily="34" charset="-34"/>
                <a:cs typeface="Leelawadee UI" panose="020B0502040204020203" pitchFamily="34" charset="-34"/>
              </a:rPr>
              <a:t>How does this relate to what we have learned about disciples of Jesus Christ?</a:t>
            </a:r>
          </a:p>
        </p:txBody>
      </p:sp>
    </p:spTree>
    <p:extLst>
      <p:ext uri="{BB962C8B-B14F-4D97-AF65-F5344CB8AC3E}">
        <p14:creationId xmlns:p14="http://schemas.microsoft.com/office/powerpoint/2010/main" val="8853928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1000"/>
                                        <p:tgtEl>
                                          <p:spTgt spid="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1250" fill="hold"/>
                                        <p:tgtEl>
                                          <p:spTgt spid="9"/>
                                        </p:tgtEl>
                                        <p:attrNameLst>
                                          <p:attrName>ppt_x</p:attrName>
                                        </p:attrNameLst>
                                      </p:cBhvr>
                                      <p:tavLst>
                                        <p:tav tm="0">
                                          <p:val>
                                            <p:strVal val="0-#ppt_w/2"/>
                                          </p:val>
                                        </p:tav>
                                        <p:tav tm="100000">
                                          <p:val>
                                            <p:strVal val="#ppt_x"/>
                                          </p:val>
                                        </p:tav>
                                      </p:tavLst>
                                    </p:anim>
                                    <p:anim calcmode="lin" valueType="num">
                                      <p:cBhvr additive="base">
                                        <p:cTn id="23" dur="125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7" grpId="0"/>
      <p:bldP spid="9"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46</a:t>
            </a:r>
          </a:p>
        </p:txBody>
      </p:sp>
      <p:sp>
        <p:nvSpPr>
          <p:cNvPr id="2" name="Rectangle 1">
            <a:extLst>
              <a:ext uri="{FF2B5EF4-FFF2-40B4-BE49-F238E27FC236}">
                <a16:creationId xmlns:a16="http://schemas.microsoft.com/office/drawing/2014/main" id="{EA2F3EB7-3512-48FB-A4DD-77C37AFA7E02}"/>
              </a:ext>
            </a:extLst>
          </p:cNvPr>
          <p:cNvSpPr/>
          <p:nvPr/>
        </p:nvSpPr>
        <p:spPr>
          <a:xfrm>
            <a:off x="3980330" y="2242043"/>
            <a:ext cx="4881282" cy="20313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TextBox 2">
            <a:extLst>
              <a:ext uri="{FF2B5EF4-FFF2-40B4-BE49-F238E27FC236}">
                <a16:creationId xmlns:a16="http://schemas.microsoft.com/office/drawing/2014/main" id="{65E689B5-63A5-4FEA-85A3-6EFB28BBB29B}"/>
              </a:ext>
            </a:extLst>
          </p:cNvPr>
          <p:cNvSpPr txBox="1"/>
          <p:nvPr/>
        </p:nvSpPr>
        <p:spPr>
          <a:xfrm>
            <a:off x="5405718" y="2242042"/>
            <a:ext cx="3455894" cy="2031325"/>
          </a:xfrm>
          <a:prstGeom prst="rect">
            <a:avLst/>
          </a:prstGeom>
          <a:noFill/>
        </p:spPr>
        <p:txBody>
          <a:bodyPr wrap="square" rtlCol="0">
            <a:spAutoFit/>
          </a:bodyPr>
          <a:lstStyle/>
          <a:p>
            <a:pPr algn="just"/>
            <a:r>
              <a:rPr lang="en-US" dirty="0"/>
              <a:t>Invite a student to read aloud the following statement by Elder Neal A. Maxwell of the Quorum of the Twelve Apostles: “Each day we decide the degree of our discipleship” (“My Servant Joseph,”Ensign, May 1992,39).</a:t>
            </a:r>
          </a:p>
        </p:txBody>
      </p:sp>
      <p:pic>
        <p:nvPicPr>
          <p:cNvPr id="8" name="Picture 7">
            <a:extLst>
              <a:ext uri="{FF2B5EF4-FFF2-40B4-BE49-F238E27FC236}">
                <a16:creationId xmlns:a16="http://schemas.microsoft.com/office/drawing/2014/main" id="{7AA8A9A0-3712-4A01-BB20-DFAF26889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4694" y="2350262"/>
            <a:ext cx="1261024" cy="1576280"/>
          </a:xfrm>
          <a:prstGeom prst="rect">
            <a:avLst/>
          </a:prstGeom>
        </p:spPr>
      </p:pic>
      <p:sp>
        <p:nvSpPr>
          <p:cNvPr id="9" name="Rectangle 8">
            <a:extLst>
              <a:ext uri="{FF2B5EF4-FFF2-40B4-BE49-F238E27FC236}">
                <a16:creationId xmlns:a16="http://schemas.microsoft.com/office/drawing/2014/main" id="{68641C39-3CD4-4136-A1B8-1AD47A39CECE}"/>
              </a:ext>
            </a:extLst>
          </p:cNvPr>
          <p:cNvSpPr/>
          <p:nvPr/>
        </p:nvSpPr>
        <p:spPr>
          <a:xfrm>
            <a:off x="4074597" y="3926542"/>
            <a:ext cx="1317990" cy="292388"/>
          </a:xfrm>
          <a:prstGeom prst="rect">
            <a:avLst/>
          </a:prstGeom>
        </p:spPr>
        <p:txBody>
          <a:bodyPr wrap="none">
            <a:spAutoFit/>
          </a:bodyPr>
          <a:lstStyle/>
          <a:p>
            <a:r>
              <a:rPr lang="en-US" sz="1300" b="1" dirty="0"/>
              <a:t>Neal A. Maxwell</a:t>
            </a:r>
          </a:p>
        </p:txBody>
      </p:sp>
    </p:spTree>
    <p:extLst>
      <p:ext uri="{BB962C8B-B14F-4D97-AF65-F5344CB8AC3E}">
        <p14:creationId xmlns:p14="http://schemas.microsoft.com/office/powerpoint/2010/main" val="209624175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46</a:t>
            </a:r>
          </a:p>
        </p:txBody>
      </p:sp>
      <p:sp>
        <p:nvSpPr>
          <p:cNvPr id="3" name="Rectangle 2">
            <a:extLst>
              <a:ext uri="{FF2B5EF4-FFF2-40B4-BE49-F238E27FC236}">
                <a16:creationId xmlns:a16="http://schemas.microsoft.com/office/drawing/2014/main" id="{A45A8041-F84B-4507-A449-C607E8B54304}"/>
              </a:ext>
            </a:extLst>
          </p:cNvPr>
          <p:cNvSpPr/>
          <p:nvPr/>
        </p:nvSpPr>
        <p:spPr>
          <a:xfrm>
            <a:off x="3039714" y="2721114"/>
            <a:ext cx="6112571" cy="707886"/>
          </a:xfrm>
          <a:prstGeom prst="rect">
            <a:avLst/>
          </a:prstGeom>
        </p:spPr>
        <p:txBody>
          <a:bodyPr wrap="none">
            <a:spAutoFit/>
          </a:bodyPr>
          <a:lstStyle/>
          <a:p>
            <a:r>
              <a:rPr lang="en-US" sz="4000"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41</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00880B74-35E3-4134-BDA2-442B77A033BF}"/>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46</a:t>
            </a:r>
          </a:p>
        </p:txBody>
      </p:sp>
      <p:sp>
        <p:nvSpPr>
          <p:cNvPr id="2" name="Rectangle 1">
            <a:extLst>
              <a:ext uri="{FF2B5EF4-FFF2-40B4-BE49-F238E27FC236}">
                <a16:creationId xmlns:a16="http://schemas.microsoft.com/office/drawing/2014/main" id="{E2619FD4-A1F6-45B6-BF84-8A9C02F61530}"/>
              </a:ext>
            </a:extLst>
          </p:cNvPr>
          <p:cNvSpPr/>
          <p:nvPr/>
        </p:nvSpPr>
        <p:spPr>
          <a:xfrm>
            <a:off x="1134793" y="890974"/>
            <a:ext cx="3548023" cy="369332"/>
          </a:xfrm>
          <a:prstGeom prst="rect">
            <a:avLst/>
          </a:prstGeom>
        </p:spPr>
        <p:txBody>
          <a:bodyPr wrap="none">
            <a:spAutoFit/>
          </a:bodyPr>
          <a:lstStyle/>
          <a:p>
            <a:r>
              <a:rPr lang="en-US" b="1" dirty="0">
                <a:latin typeface="Leelawadee UI" panose="020B0502040204020203" pitchFamily="34" charset="-34"/>
                <a:cs typeface="Leelawadee UI" panose="020B0502040204020203" pitchFamily="34" charset="-34"/>
              </a:rPr>
              <a:t>Doctrine and Covenants 41:1–6</a:t>
            </a:r>
          </a:p>
        </p:txBody>
      </p:sp>
      <p:sp>
        <p:nvSpPr>
          <p:cNvPr id="9" name="Rectangle 8">
            <a:extLst>
              <a:ext uri="{FF2B5EF4-FFF2-40B4-BE49-F238E27FC236}">
                <a16:creationId xmlns:a16="http://schemas.microsoft.com/office/drawing/2014/main" id="{65B1E94E-BD68-4878-A428-3F5ED6542C16}"/>
              </a:ext>
            </a:extLst>
          </p:cNvPr>
          <p:cNvSpPr/>
          <p:nvPr/>
        </p:nvSpPr>
        <p:spPr>
          <a:xfrm>
            <a:off x="2759991" y="2828835"/>
            <a:ext cx="6672018" cy="1200329"/>
          </a:xfrm>
          <a:prstGeom prst="rect">
            <a:avLst/>
          </a:prstGeom>
        </p:spPr>
        <p:txBody>
          <a:bodyPr wrap="none">
            <a:spAutoFit/>
          </a:bodyPr>
          <a:lstStyle/>
          <a:p>
            <a:pPr algn="ctr"/>
            <a:r>
              <a:rPr lang="en-US" sz="3600" dirty="0">
                <a:latin typeface="Bahnschrift SemiLight SemiConde" panose="020B0502040204020203" pitchFamily="34" charset="0"/>
              </a:rPr>
              <a:t>“The Lord teaches that true disciples </a:t>
            </a:r>
          </a:p>
          <a:p>
            <a:pPr algn="ctr"/>
            <a:r>
              <a:rPr lang="en-US" sz="3600" dirty="0">
                <a:latin typeface="Bahnschrift SemiLight SemiConde" panose="020B0502040204020203" pitchFamily="34" charset="0"/>
              </a:rPr>
              <a:t>will keep His law”</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125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5000">
              <a:srgbClr val="CC0000"/>
            </a:gs>
            <a:gs pos="8864">
              <a:srgbClr val="D52510"/>
            </a:gs>
            <a:gs pos="32000">
              <a:schemeClr val="accent2">
                <a:lumMod val="95000"/>
                <a:lumOff val="5000"/>
              </a:schemeClr>
            </a:gs>
            <a:gs pos="100000">
              <a:schemeClr val="accent2">
                <a:lumMod val="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D732E944-AA56-4228-99E6-5535A079BE93}"/>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46</a:t>
            </a:r>
          </a:p>
        </p:txBody>
      </p:sp>
      <p:sp>
        <p:nvSpPr>
          <p:cNvPr id="2" name="Rectangle 1">
            <a:extLst>
              <a:ext uri="{FF2B5EF4-FFF2-40B4-BE49-F238E27FC236}">
                <a16:creationId xmlns:a16="http://schemas.microsoft.com/office/drawing/2014/main" id="{6DB3D70C-BA7B-4CE7-AFAF-F7A7D6653192}"/>
              </a:ext>
            </a:extLst>
          </p:cNvPr>
          <p:cNvSpPr/>
          <p:nvPr/>
        </p:nvSpPr>
        <p:spPr>
          <a:xfrm>
            <a:off x="1439785" y="1121889"/>
            <a:ext cx="4553811" cy="369332"/>
          </a:xfrm>
          <a:prstGeom prst="rect">
            <a:avLst/>
          </a:prstGeom>
        </p:spPr>
        <p:txBody>
          <a:bodyPr wrap="none">
            <a:spAutoFit/>
          </a:bodyPr>
          <a:lstStyle/>
          <a:p>
            <a:r>
              <a:rPr lang="en-US" b="1" dirty="0">
                <a:solidFill>
                  <a:srgbClr val="002060"/>
                </a:solidFill>
                <a:latin typeface="Leelawadee UI" panose="020B0502040204020203" pitchFamily="34" charset="-34"/>
                <a:cs typeface="Leelawadee UI" panose="020B0502040204020203" pitchFamily="34" charset="-34"/>
              </a:rPr>
              <a:t>What do you delight in or enjoy doing? </a:t>
            </a:r>
          </a:p>
        </p:txBody>
      </p:sp>
      <p:sp>
        <p:nvSpPr>
          <p:cNvPr id="4" name="Rectangle 3">
            <a:extLst>
              <a:ext uri="{FF2B5EF4-FFF2-40B4-BE49-F238E27FC236}">
                <a16:creationId xmlns:a16="http://schemas.microsoft.com/office/drawing/2014/main" id="{550140EB-30DE-47E3-80FB-08C3E6AEAC7B}"/>
              </a:ext>
            </a:extLst>
          </p:cNvPr>
          <p:cNvSpPr/>
          <p:nvPr/>
        </p:nvSpPr>
        <p:spPr>
          <a:xfrm>
            <a:off x="1439785" y="1547024"/>
            <a:ext cx="5176482" cy="369332"/>
          </a:xfrm>
          <a:prstGeom prst="rect">
            <a:avLst/>
          </a:prstGeom>
        </p:spPr>
        <p:txBody>
          <a:bodyPr wrap="none">
            <a:spAutoFit/>
          </a:bodyPr>
          <a:lstStyle/>
          <a:p>
            <a:r>
              <a:rPr lang="en-US" b="1" dirty="0">
                <a:solidFill>
                  <a:srgbClr val="002060"/>
                </a:solidFill>
                <a:latin typeface="Leelawadee UI" panose="020B0502040204020203" pitchFamily="34" charset="-34"/>
                <a:cs typeface="Leelawadee UI" panose="020B0502040204020203" pitchFamily="34" charset="-34"/>
              </a:rPr>
              <a:t>What do you think the Lord delights in doing?</a:t>
            </a:r>
          </a:p>
        </p:txBody>
      </p:sp>
      <p:sp>
        <p:nvSpPr>
          <p:cNvPr id="14" name="Rectangle 13">
            <a:extLst>
              <a:ext uri="{FF2B5EF4-FFF2-40B4-BE49-F238E27FC236}">
                <a16:creationId xmlns:a16="http://schemas.microsoft.com/office/drawing/2014/main" id="{5E66A349-7B27-400D-A8DB-79711A6D4785}"/>
              </a:ext>
            </a:extLst>
          </p:cNvPr>
          <p:cNvSpPr/>
          <p:nvPr/>
        </p:nvSpPr>
        <p:spPr>
          <a:xfrm>
            <a:off x="1392015" y="2130679"/>
            <a:ext cx="3362074" cy="369332"/>
          </a:xfrm>
          <a:prstGeom prst="rect">
            <a:avLst/>
          </a:prstGeom>
        </p:spPr>
        <p:txBody>
          <a:bodyPr wrap="none">
            <a:spAutoFit/>
          </a:bodyPr>
          <a:lstStyle/>
          <a:p>
            <a:r>
              <a:rPr lang="en-US" b="1" dirty="0">
                <a:latin typeface="Leelawadee UI" panose="020B0502040204020203" pitchFamily="34" charset="-34"/>
                <a:cs typeface="Leelawadee UI" panose="020B0502040204020203" pitchFamily="34" charset="-34"/>
              </a:rPr>
              <a:t>Doctrine and Covenants 41:1.</a:t>
            </a:r>
          </a:p>
        </p:txBody>
      </p:sp>
      <p:sp>
        <p:nvSpPr>
          <p:cNvPr id="5" name="Rectangle 4">
            <a:extLst>
              <a:ext uri="{FF2B5EF4-FFF2-40B4-BE49-F238E27FC236}">
                <a16:creationId xmlns:a16="http://schemas.microsoft.com/office/drawing/2014/main" id="{E4475324-C66F-4BA7-B76E-F9D40A52D93D}"/>
              </a:ext>
            </a:extLst>
          </p:cNvPr>
          <p:cNvSpPr/>
          <p:nvPr/>
        </p:nvSpPr>
        <p:spPr>
          <a:xfrm>
            <a:off x="1392015" y="2500011"/>
            <a:ext cx="9312430" cy="923330"/>
          </a:xfrm>
          <a:prstGeom prst="rect">
            <a:avLst/>
          </a:prstGeom>
        </p:spPr>
        <p:txBody>
          <a:bodyPr wrap="square">
            <a:spAutoFit/>
          </a:bodyPr>
          <a:lstStyle/>
          <a:p>
            <a:pPr algn="just"/>
            <a:r>
              <a:rPr lang="en-US" dirty="0">
                <a:latin typeface="Palatino"/>
              </a:rPr>
              <a:t>Hearken and hear, O ye my people, saith the Lord and your God, ye whom I delight to bless with the greatest of all blessings, ye that hear me; and ye that hear me not will I curse, that have professed my name, with the heaviest of all cursings.</a:t>
            </a:r>
            <a:endParaRPr lang="en-US" dirty="0"/>
          </a:p>
        </p:txBody>
      </p:sp>
      <p:sp>
        <p:nvSpPr>
          <p:cNvPr id="9" name="Rectangle 8">
            <a:extLst>
              <a:ext uri="{FF2B5EF4-FFF2-40B4-BE49-F238E27FC236}">
                <a16:creationId xmlns:a16="http://schemas.microsoft.com/office/drawing/2014/main" id="{446633D3-2D92-4128-9437-A9E26B7CCD6A}"/>
              </a:ext>
            </a:extLst>
          </p:cNvPr>
          <p:cNvSpPr/>
          <p:nvPr/>
        </p:nvSpPr>
        <p:spPr>
          <a:xfrm>
            <a:off x="1392015" y="3637664"/>
            <a:ext cx="5085751" cy="369332"/>
          </a:xfrm>
          <a:prstGeom prst="rect">
            <a:avLst/>
          </a:prstGeom>
        </p:spPr>
        <p:txBody>
          <a:bodyPr wrap="none">
            <a:spAutoFit/>
          </a:bodyPr>
          <a:lstStyle/>
          <a:p>
            <a:r>
              <a:rPr lang="en-US" b="1" dirty="0">
                <a:solidFill>
                  <a:srgbClr val="002060"/>
                </a:solidFill>
                <a:latin typeface="Leelawadee UI" panose="020B0502040204020203" pitchFamily="34" charset="-34"/>
                <a:cs typeface="Leelawadee UI" panose="020B0502040204020203" pitchFamily="34" charset="-34"/>
              </a:rPr>
              <a:t>What does the Lord say He delights in doing?</a:t>
            </a:r>
          </a:p>
        </p:txBody>
      </p:sp>
      <p:sp>
        <p:nvSpPr>
          <p:cNvPr id="10" name="Rectangle 9">
            <a:extLst>
              <a:ext uri="{FF2B5EF4-FFF2-40B4-BE49-F238E27FC236}">
                <a16:creationId xmlns:a16="http://schemas.microsoft.com/office/drawing/2014/main" id="{869B8015-6660-45EC-ACCE-832F70C2133B}"/>
              </a:ext>
            </a:extLst>
          </p:cNvPr>
          <p:cNvSpPr/>
          <p:nvPr/>
        </p:nvSpPr>
        <p:spPr>
          <a:xfrm>
            <a:off x="1439785" y="4060433"/>
            <a:ext cx="5888087" cy="400110"/>
          </a:xfrm>
          <a:prstGeom prst="rect">
            <a:avLst/>
          </a:prstGeom>
        </p:spPr>
        <p:txBody>
          <a:bodyPr wrap="none">
            <a:spAutoFit/>
          </a:bodyPr>
          <a:lstStyle/>
          <a:p>
            <a:r>
              <a:rPr lang="en-US" sz="2000" b="1" dirty="0"/>
              <a:t>Blessing His people “with the greatest of all blessings.</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dur="20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randombar(horizontal)">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ppt_w</p:attrName>
                                        </p:attrNameLst>
                                      </p:cBhvr>
                                      <p:tavLst>
                                        <p:tav tm="0">
                                          <p:val>
                                            <p:fltVal val="0"/>
                                          </p:val>
                                        </p:tav>
                                        <p:tav tm="100000">
                                          <p:val>
                                            <p:strVal val="#ppt_w"/>
                                          </p:val>
                                        </p:tav>
                                      </p:tavLst>
                                    </p:anim>
                                    <p:anim calcmode="lin" valueType="num">
                                      <p:cBhvr>
                                        <p:cTn id="30" dur="1000" fill="hold"/>
                                        <p:tgtEl>
                                          <p:spTgt spid="10"/>
                                        </p:tgtEl>
                                        <p:attrNameLst>
                                          <p:attrName>ppt_h</p:attrName>
                                        </p:attrNameLst>
                                      </p:cBhvr>
                                      <p:tavLst>
                                        <p:tav tm="0">
                                          <p:val>
                                            <p:fltVal val="0"/>
                                          </p:val>
                                        </p:tav>
                                        <p:tav tm="100000">
                                          <p:val>
                                            <p:strVal val="#ppt_h"/>
                                          </p:val>
                                        </p:tav>
                                      </p:tavLst>
                                    </p:anim>
                                    <p:animEffect transition="in" filter="fade">
                                      <p:cBhvr>
                                        <p:cTn id="3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5"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F67DDE14-AC7C-4009-AB22-D6749B9FB7F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46</a:t>
            </a:r>
          </a:p>
        </p:txBody>
      </p:sp>
      <p:sp>
        <p:nvSpPr>
          <p:cNvPr id="2" name="Rectangle 1">
            <a:extLst>
              <a:ext uri="{FF2B5EF4-FFF2-40B4-BE49-F238E27FC236}">
                <a16:creationId xmlns:a16="http://schemas.microsoft.com/office/drawing/2014/main" id="{903F750E-3DE2-4E30-94BB-E766DE7FC948}"/>
              </a:ext>
            </a:extLst>
          </p:cNvPr>
          <p:cNvSpPr/>
          <p:nvPr/>
        </p:nvSpPr>
        <p:spPr>
          <a:xfrm>
            <a:off x="1233486" y="1990570"/>
            <a:ext cx="8596313" cy="369332"/>
          </a:xfrm>
          <a:prstGeom prst="rect">
            <a:avLst/>
          </a:prstGeom>
        </p:spPr>
        <p:txBody>
          <a:bodyPr wrap="square">
            <a:spAutoFit/>
          </a:bodyPr>
          <a:lstStyle/>
          <a:p>
            <a:pPr algn="just"/>
            <a:r>
              <a:rPr lang="en-US" b="1" dirty="0">
                <a:solidFill>
                  <a:srgbClr val="002060"/>
                </a:solidFill>
                <a:latin typeface="Leelawadee UI" panose="020B0502040204020203" pitchFamily="34" charset="-34"/>
                <a:cs typeface="Leelawadee UI" panose="020B0502040204020203" pitchFamily="34" charset="-34"/>
              </a:rPr>
              <a:t>What must we do in order to receive the blessings the Lord desires to give us? </a:t>
            </a:r>
          </a:p>
        </p:txBody>
      </p:sp>
      <p:sp>
        <p:nvSpPr>
          <p:cNvPr id="3" name="Rectangle 2">
            <a:extLst>
              <a:ext uri="{FF2B5EF4-FFF2-40B4-BE49-F238E27FC236}">
                <a16:creationId xmlns:a16="http://schemas.microsoft.com/office/drawing/2014/main" id="{05105F04-CA94-4E1E-BFFD-1BD07F325CCE}"/>
              </a:ext>
            </a:extLst>
          </p:cNvPr>
          <p:cNvSpPr/>
          <p:nvPr/>
        </p:nvSpPr>
        <p:spPr>
          <a:xfrm>
            <a:off x="4364046" y="1179017"/>
            <a:ext cx="2396105" cy="369332"/>
          </a:xfrm>
          <a:prstGeom prst="rect">
            <a:avLst/>
          </a:prstGeom>
        </p:spPr>
        <p:txBody>
          <a:bodyPr wrap="none">
            <a:spAutoFit/>
          </a:bodyPr>
          <a:lstStyle/>
          <a:p>
            <a:r>
              <a:rPr lang="en-US" b="1" dirty="0"/>
              <a:t>we hear and obey Him.</a:t>
            </a:r>
          </a:p>
        </p:txBody>
      </p:sp>
      <p:sp>
        <p:nvSpPr>
          <p:cNvPr id="13" name="Rectangle 12">
            <a:extLst>
              <a:ext uri="{FF2B5EF4-FFF2-40B4-BE49-F238E27FC236}">
                <a16:creationId xmlns:a16="http://schemas.microsoft.com/office/drawing/2014/main" id="{92331BF7-A0D1-48EC-9D0B-FE19726B6F25}"/>
              </a:ext>
            </a:extLst>
          </p:cNvPr>
          <p:cNvSpPr/>
          <p:nvPr/>
        </p:nvSpPr>
        <p:spPr>
          <a:xfrm>
            <a:off x="1233486" y="1179017"/>
            <a:ext cx="3346622" cy="369332"/>
          </a:xfrm>
          <a:prstGeom prst="rect">
            <a:avLst/>
          </a:prstGeom>
        </p:spPr>
        <p:txBody>
          <a:bodyPr wrap="none">
            <a:spAutoFit/>
          </a:bodyPr>
          <a:lstStyle/>
          <a:p>
            <a:r>
              <a:rPr lang="en-US" b="1" dirty="0"/>
              <a:t>The Lord delights to bless us as… </a:t>
            </a:r>
          </a:p>
        </p:txBody>
      </p:sp>
      <p:sp>
        <p:nvSpPr>
          <p:cNvPr id="4" name="Rectangle 3">
            <a:extLst>
              <a:ext uri="{FF2B5EF4-FFF2-40B4-BE49-F238E27FC236}">
                <a16:creationId xmlns:a16="http://schemas.microsoft.com/office/drawing/2014/main" id="{7BD5A6A6-AFE3-407A-9CD9-8D1C056D0C74}"/>
              </a:ext>
            </a:extLst>
          </p:cNvPr>
          <p:cNvSpPr/>
          <p:nvPr/>
        </p:nvSpPr>
        <p:spPr>
          <a:xfrm>
            <a:off x="1233486" y="2647945"/>
            <a:ext cx="8596314" cy="646331"/>
          </a:xfrm>
          <a:prstGeom prst="rect">
            <a:avLst/>
          </a:prstGeom>
        </p:spPr>
        <p:txBody>
          <a:bodyPr wrap="square">
            <a:spAutoFit/>
          </a:bodyPr>
          <a:lstStyle/>
          <a:p>
            <a:pPr algn="just"/>
            <a:r>
              <a:rPr lang="en-US" b="1" dirty="0">
                <a:solidFill>
                  <a:srgbClr val="002060"/>
                </a:solidFill>
                <a:latin typeface="Leelawadee UI" panose="020B0502040204020203" pitchFamily="34" charset="-34"/>
                <a:cs typeface="Leelawadee UI" panose="020B0502040204020203" pitchFamily="34" charset="-34"/>
              </a:rPr>
              <a:t>What does it mean to you to know that the Lord delights to bless you for hearkening to Him?</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edge">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54C082B-1249-4826-81CC-02602905F918}"/>
              </a:ext>
            </a:extLst>
          </p:cNvPr>
          <p:cNvSpPr/>
          <p:nvPr/>
        </p:nvSpPr>
        <p:spPr>
          <a:xfrm>
            <a:off x="1611070" y="850466"/>
            <a:ext cx="8896036" cy="39941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Subtitle 4">
            <a:extLst>
              <a:ext uri="{FF2B5EF4-FFF2-40B4-BE49-F238E27FC236}">
                <a16:creationId xmlns:a16="http://schemas.microsoft.com/office/drawing/2014/main" id="{6D5C02B6-8DBA-4A7C-AC01-5D5867FFAC5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46</a:t>
            </a:r>
          </a:p>
        </p:txBody>
      </p:sp>
      <p:pic>
        <p:nvPicPr>
          <p:cNvPr id="4" name="Picture 3">
            <a:extLst>
              <a:ext uri="{FF2B5EF4-FFF2-40B4-BE49-F238E27FC236}">
                <a16:creationId xmlns:a16="http://schemas.microsoft.com/office/drawing/2014/main" id="{4D7A0623-EF53-45FC-8946-7C4DF0FF74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7959" y="940871"/>
            <a:ext cx="1115568" cy="1485900"/>
          </a:xfrm>
          <a:prstGeom prst="rect">
            <a:avLst/>
          </a:prstGeom>
        </p:spPr>
      </p:pic>
      <p:sp>
        <p:nvSpPr>
          <p:cNvPr id="5" name="TextBox 4">
            <a:extLst>
              <a:ext uri="{FF2B5EF4-FFF2-40B4-BE49-F238E27FC236}">
                <a16:creationId xmlns:a16="http://schemas.microsoft.com/office/drawing/2014/main" id="{FB2DDEB8-0CFA-414B-A1AA-4D03F3874FD2}"/>
              </a:ext>
            </a:extLst>
          </p:cNvPr>
          <p:cNvSpPr txBox="1"/>
          <p:nvPr/>
        </p:nvSpPr>
        <p:spPr>
          <a:xfrm>
            <a:off x="1651411" y="2426771"/>
            <a:ext cx="1172116" cy="261610"/>
          </a:xfrm>
          <a:prstGeom prst="rect">
            <a:avLst/>
          </a:prstGeom>
          <a:noFill/>
        </p:spPr>
        <p:txBody>
          <a:bodyPr wrap="none" rtlCol="0">
            <a:spAutoFit/>
          </a:bodyPr>
          <a:lstStyle/>
          <a:p>
            <a:r>
              <a:rPr lang="en-US" sz="1100" b="1" dirty="0"/>
              <a:t>Lucy Mack Smith</a:t>
            </a:r>
          </a:p>
        </p:txBody>
      </p:sp>
      <p:sp>
        <p:nvSpPr>
          <p:cNvPr id="8" name="TextBox 7">
            <a:extLst>
              <a:ext uri="{FF2B5EF4-FFF2-40B4-BE49-F238E27FC236}">
                <a16:creationId xmlns:a16="http://schemas.microsoft.com/office/drawing/2014/main" id="{A00F47BA-6815-4163-B066-54596EDC6E90}"/>
              </a:ext>
            </a:extLst>
          </p:cNvPr>
          <p:cNvSpPr txBox="1"/>
          <p:nvPr/>
        </p:nvSpPr>
        <p:spPr>
          <a:xfrm>
            <a:off x="2823527" y="882221"/>
            <a:ext cx="7705521" cy="1815882"/>
          </a:xfrm>
          <a:prstGeom prst="rect">
            <a:avLst/>
          </a:prstGeom>
          <a:noFill/>
        </p:spPr>
        <p:txBody>
          <a:bodyPr wrap="square" rtlCol="0">
            <a:spAutoFit/>
          </a:bodyPr>
          <a:lstStyle/>
          <a:p>
            <a:pPr algn="just"/>
            <a:r>
              <a:rPr lang="en-US" sz="1400" dirty="0"/>
              <a:t>Lucy Mack Smith led a group of 80 Church members from Fayette, New York, to Ohio. As they traveled by boat on the Cayuga and Seneca Canal to Buffalo, New York, Lucy reminded the Saints that they were traveling by commandment of the Lord, like Lehi of old when he left Jerusalem. She counseled the Saints that if they would be faithful, they “had the same reasons to expect the blessings of God” (see History of Joseph Smith by His Mother, ed. Preston Nibley [1958], 195–96;Church History in the Fulness of Times Student Manual,2nd ed. [Church Educational System manual, 2003],91).</a:t>
            </a:r>
          </a:p>
          <a:p>
            <a:pPr algn="just"/>
            <a:r>
              <a:rPr lang="en-US" sz="1400" dirty="0"/>
              <a:t>When they arrived in Buffalo, they found that the harbor was jammed with ice, preventing boats from coming and going. “After several anxious days in Buffalo, a number of the children had become sick, and</a:t>
            </a:r>
          </a:p>
        </p:txBody>
      </p:sp>
      <p:sp>
        <p:nvSpPr>
          <p:cNvPr id="9" name="Rectangle 8">
            <a:extLst>
              <a:ext uri="{FF2B5EF4-FFF2-40B4-BE49-F238E27FC236}">
                <a16:creationId xmlns:a16="http://schemas.microsoft.com/office/drawing/2014/main" id="{395E4DDF-2426-4B06-90E7-C1C7B3095D93}"/>
              </a:ext>
            </a:extLst>
          </p:cNvPr>
          <p:cNvSpPr/>
          <p:nvPr/>
        </p:nvSpPr>
        <p:spPr>
          <a:xfrm>
            <a:off x="1612936" y="2597858"/>
            <a:ext cx="8894169" cy="2246769"/>
          </a:xfrm>
          <a:prstGeom prst="rect">
            <a:avLst/>
          </a:prstGeom>
        </p:spPr>
        <p:txBody>
          <a:bodyPr wrap="square">
            <a:spAutoFit/>
          </a:bodyPr>
          <a:lstStyle/>
          <a:p>
            <a:pPr algn="just"/>
            <a:r>
              <a:rPr lang="en-US" sz="1400" dirty="0"/>
              <a:t>many of the group were hungry and discouraged. They took deck passage on a boat, put their things on board, and obtained temporary shelter for the women and children until early the next morning. When they were back on board, Lucy persuaded the still murmuring group to ask the Lord to break the twenty-foot clogs of ice that jammed the harbor” (Church History in the Fulness of Times Student Manual,92). </a:t>
            </a:r>
          </a:p>
          <a:p>
            <a:pPr algn="just"/>
            <a:r>
              <a:rPr lang="en-US" sz="1400" dirty="0"/>
              <a:t>Lucy exhorted her group to have faith in God and promised that if they would unite in prayer and ask God to break the ice that jammed the harbor, it would be done. Lucy described what happened next: “At that instant a noise was heard, like bursting thunder. The captain cried, ‘Every man to his post.’ The ice parted, leaving barely a passage for the boat, and so narrow that as the boat passed through the buckets of the waterwheel were torn off with a crash. … We had barely passed through the avenue when the ice closed together again” (see History of Joseph Smith by His Mother,197–205). </a:t>
            </a:r>
          </a:p>
        </p:txBody>
      </p:sp>
      <p:sp>
        <p:nvSpPr>
          <p:cNvPr id="10" name="Rectangle 9">
            <a:extLst>
              <a:ext uri="{FF2B5EF4-FFF2-40B4-BE49-F238E27FC236}">
                <a16:creationId xmlns:a16="http://schemas.microsoft.com/office/drawing/2014/main" id="{69E48256-7072-4BDB-9B9E-836BC60D9BA1}"/>
              </a:ext>
            </a:extLst>
          </p:cNvPr>
          <p:cNvSpPr/>
          <p:nvPr/>
        </p:nvSpPr>
        <p:spPr>
          <a:xfrm>
            <a:off x="1559187" y="5168239"/>
            <a:ext cx="8947918" cy="923330"/>
          </a:xfrm>
          <a:prstGeom prst="rect">
            <a:avLst/>
          </a:prstGeom>
        </p:spPr>
        <p:txBody>
          <a:bodyPr wrap="square">
            <a:spAutoFit/>
          </a:bodyPr>
          <a:lstStyle/>
          <a:p>
            <a:pPr algn="just"/>
            <a:r>
              <a:rPr lang="en-US" b="1" dirty="0">
                <a:solidFill>
                  <a:srgbClr val="002060"/>
                </a:solidFill>
                <a:latin typeface="Leelawadee UI" panose="020B0502040204020203" pitchFamily="34" charset="-34"/>
                <a:cs typeface="Leelawadee UI" panose="020B0502040204020203" pitchFamily="34" charset="-34"/>
              </a:rPr>
              <a:t>How did these Saints show faith in the Lord in this difficult situation? How does this situation demonstrate that the Lord is aware of us and will help us overcome challenges?</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BC078DBF-7A23-47BF-8108-08E788E9A24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46</a:t>
            </a:r>
          </a:p>
        </p:txBody>
      </p:sp>
      <p:sp>
        <p:nvSpPr>
          <p:cNvPr id="11" name="Rectangle 10">
            <a:extLst>
              <a:ext uri="{FF2B5EF4-FFF2-40B4-BE49-F238E27FC236}">
                <a16:creationId xmlns:a16="http://schemas.microsoft.com/office/drawing/2014/main" id="{09CD5410-2AF8-4857-B680-F711D9D5A642}"/>
              </a:ext>
            </a:extLst>
          </p:cNvPr>
          <p:cNvSpPr/>
          <p:nvPr/>
        </p:nvSpPr>
        <p:spPr>
          <a:xfrm>
            <a:off x="1096180" y="944269"/>
            <a:ext cx="3588098" cy="369332"/>
          </a:xfrm>
          <a:prstGeom prst="rect">
            <a:avLst/>
          </a:prstGeom>
        </p:spPr>
        <p:txBody>
          <a:bodyPr wrap="none">
            <a:spAutoFit/>
          </a:bodyPr>
          <a:lstStyle/>
          <a:p>
            <a:r>
              <a:rPr lang="en-US" b="1" dirty="0">
                <a:latin typeface="Leelawadee UI" panose="020B0502040204020203" pitchFamily="34" charset="-34"/>
                <a:cs typeface="Leelawadee UI" panose="020B0502040204020203" pitchFamily="34" charset="-34"/>
              </a:rPr>
              <a:t>Doctrine and Covenants 41:2-4.</a:t>
            </a:r>
          </a:p>
        </p:txBody>
      </p:sp>
      <p:sp>
        <p:nvSpPr>
          <p:cNvPr id="3" name="Rectangle 2">
            <a:extLst>
              <a:ext uri="{FF2B5EF4-FFF2-40B4-BE49-F238E27FC236}">
                <a16:creationId xmlns:a16="http://schemas.microsoft.com/office/drawing/2014/main" id="{F755AB18-30CB-4ECD-B255-7DB0A4367FDC}"/>
              </a:ext>
            </a:extLst>
          </p:cNvPr>
          <p:cNvSpPr/>
          <p:nvPr/>
        </p:nvSpPr>
        <p:spPr>
          <a:xfrm>
            <a:off x="1096180" y="1313601"/>
            <a:ext cx="9665192" cy="1323439"/>
          </a:xfrm>
          <a:prstGeom prst="rect">
            <a:avLst/>
          </a:prstGeom>
        </p:spPr>
        <p:txBody>
          <a:bodyPr wrap="square">
            <a:spAutoFit/>
          </a:bodyPr>
          <a:lstStyle/>
          <a:p>
            <a:pPr algn="just" fontAlgn="base"/>
            <a:r>
              <a:rPr lang="en-US" sz="1600" b="1" dirty="0">
                <a:latin typeface="Palatino"/>
              </a:rPr>
              <a:t>2 </a:t>
            </a:r>
            <a:r>
              <a:rPr lang="en-US" sz="1600" dirty="0">
                <a:latin typeface="Palatino"/>
              </a:rPr>
              <a:t>Hearken, O ye elders of my church whom I have called, behold I give unto you a commandment, that ye shall assemble yourselves together to agree upon my word;</a:t>
            </a:r>
          </a:p>
          <a:p>
            <a:pPr algn="just" fontAlgn="base"/>
            <a:r>
              <a:rPr lang="en-US" sz="1600" b="1" dirty="0">
                <a:latin typeface="Palatino"/>
              </a:rPr>
              <a:t>3 </a:t>
            </a:r>
            <a:r>
              <a:rPr lang="en-US" sz="1600" dirty="0">
                <a:latin typeface="Palatino"/>
              </a:rPr>
              <a:t>And by the prayer of your faith ye shall receive my law, that ye may know how to govern my church and have all things right before me.</a:t>
            </a:r>
          </a:p>
          <a:p>
            <a:pPr algn="just" fontAlgn="base"/>
            <a:r>
              <a:rPr lang="en-US" sz="1600" b="1" dirty="0">
                <a:latin typeface="Palatino"/>
              </a:rPr>
              <a:t>4 </a:t>
            </a:r>
            <a:r>
              <a:rPr lang="en-US" sz="1600" dirty="0">
                <a:latin typeface="Palatino"/>
              </a:rPr>
              <a:t>And I will be your ruler when I come; and behold, I come quickly, and ye shall see that my law is kept.</a:t>
            </a:r>
            <a:endParaRPr lang="en-US" sz="1600" b="0" i="0" dirty="0">
              <a:effectLst/>
              <a:latin typeface="Palatino"/>
            </a:endParaRPr>
          </a:p>
        </p:txBody>
      </p:sp>
      <p:sp>
        <p:nvSpPr>
          <p:cNvPr id="5" name="Rectangle 4">
            <a:extLst>
              <a:ext uri="{FF2B5EF4-FFF2-40B4-BE49-F238E27FC236}">
                <a16:creationId xmlns:a16="http://schemas.microsoft.com/office/drawing/2014/main" id="{67D4B2E0-4631-4573-B9C9-036252306486}"/>
              </a:ext>
            </a:extLst>
          </p:cNvPr>
          <p:cNvSpPr/>
          <p:nvPr/>
        </p:nvSpPr>
        <p:spPr>
          <a:xfrm>
            <a:off x="1096180" y="3051554"/>
            <a:ext cx="6763390" cy="369332"/>
          </a:xfrm>
          <a:prstGeom prst="rect">
            <a:avLst/>
          </a:prstGeom>
        </p:spPr>
        <p:txBody>
          <a:bodyPr wrap="none">
            <a:spAutoFit/>
          </a:bodyPr>
          <a:lstStyle/>
          <a:p>
            <a:r>
              <a:rPr lang="en-US" b="1" dirty="0">
                <a:solidFill>
                  <a:srgbClr val="002060"/>
                </a:solidFill>
                <a:latin typeface="Leelawadee UI" panose="020B0502040204020203" pitchFamily="34" charset="-34"/>
                <a:cs typeface="Leelawadee UI" panose="020B0502040204020203" pitchFamily="34" charset="-34"/>
              </a:rPr>
              <a:t>What did the Lord command the elders of the Church to do? </a:t>
            </a:r>
          </a:p>
        </p:txBody>
      </p:sp>
      <p:sp>
        <p:nvSpPr>
          <p:cNvPr id="6" name="Rectangle 5">
            <a:extLst>
              <a:ext uri="{FF2B5EF4-FFF2-40B4-BE49-F238E27FC236}">
                <a16:creationId xmlns:a16="http://schemas.microsoft.com/office/drawing/2014/main" id="{1AE9A1D6-6F6F-4D3E-81F6-3E1282AB2763}"/>
              </a:ext>
            </a:extLst>
          </p:cNvPr>
          <p:cNvSpPr/>
          <p:nvPr/>
        </p:nvSpPr>
        <p:spPr>
          <a:xfrm>
            <a:off x="1096179" y="4212845"/>
            <a:ext cx="6808082" cy="369332"/>
          </a:xfrm>
          <a:prstGeom prst="rect">
            <a:avLst/>
          </a:prstGeom>
        </p:spPr>
        <p:txBody>
          <a:bodyPr wrap="none">
            <a:spAutoFit/>
          </a:bodyPr>
          <a:lstStyle/>
          <a:p>
            <a:r>
              <a:rPr lang="en-US" b="1" dirty="0">
                <a:solidFill>
                  <a:srgbClr val="002060"/>
                </a:solidFill>
                <a:latin typeface="Leelawadee UI" panose="020B0502040204020203" pitchFamily="34" charset="-34"/>
                <a:cs typeface="Leelawadee UI" panose="020B0502040204020203" pitchFamily="34" charset="-34"/>
              </a:rPr>
              <a:t>What was the purpose of the law the elders were to receive? </a:t>
            </a:r>
          </a:p>
        </p:txBody>
      </p:sp>
      <p:sp>
        <p:nvSpPr>
          <p:cNvPr id="13" name="Rectangle 12">
            <a:extLst>
              <a:ext uri="{FF2B5EF4-FFF2-40B4-BE49-F238E27FC236}">
                <a16:creationId xmlns:a16="http://schemas.microsoft.com/office/drawing/2014/main" id="{DA77F858-ADA5-4B4D-9908-49D3744A979C}"/>
              </a:ext>
            </a:extLst>
          </p:cNvPr>
          <p:cNvSpPr/>
          <p:nvPr/>
        </p:nvSpPr>
        <p:spPr>
          <a:xfrm>
            <a:off x="1096180" y="3401367"/>
            <a:ext cx="9665192" cy="646331"/>
          </a:xfrm>
          <a:prstGeom prst="rect">
            <a:avLst/>
          </a:prstGeom>
        </p:spPr>
        <p:txBody>
          <a:bodyPr wrap="square">
            <a:spAutoFit/>
          </a:bodyPr>
          <a:lstStyle/>
          <a:p>
            <a:pPr algn="just"/>
            <a:r>
              <a:rPr lang="en-US" b="1" dirty="0"/>
              <a:t>He commanded them to assemble to agree upon the word, pray with faith, receive His law, and see that His law was kept by the members of the Church.</a:t>
            </a:r>
          </a:p>
        </p:txBody>
      </p:sp>
      <p:sp>
        <p:nvSpPr>
          <p:cNvPr id="14" name="Rectangle 13">
            <a:extLst>
              <a:ext uri="{FF2B5EF4-FFF2-40B4-BE49-F238E27FC236}">
                <a16:creationId xmlns:a16="http://schemas.microsoft.com/office/drawing/2014/main" id="{CA2A18B2-0FCA-4A25-814C-93770008FBEB}"/>
              </a:ext>
            </a:extLst>
          </p:cNvPr>
          <p:cNvSpPr/>
          <p:nvPr/>
        </p:nvSpPr>
        <p:spPr>
          <a:xfrm>
            <a:off x="1096179" y="4562658"/>
            <a:ext cx="8720173" cy="369332"/>
          </a:xfrm>
          <a:prstGeom prst="rect">
            <a:avLst/>
          </a:prstGeom>
        </p:spPr>
        <p:txBody>
          <a:bodyPr wrap="square">
            <a:spAutoFit/>
          </a:bodyPr>
          <a:lstStyle/>
          <a:p>
            <a:r>
              <a:rPr lang="en-US" b="1" dirty="0">
                <a:solidFill>
                  <a:srgbClr val="002060"/>
                </a:solidFill>
                <a:latin typeface="Leelawadee UI" panose="020B0502040204020203" pitchFamily="34" charset="-34"/>
                <a:cs typeface="Leelawadee UI" panose="020B0502040204020203" pitchFamily="34" charset="-34"/>
              </a:rPr>
              <a:t>How might receiving the Lord’s law have been a blessing to the Saints in Ohio?</a:t>
            </a:r>
          </a:p>
        </p:txBody>
      </p:sp>
    </p:spTree>
    <p:extLst>
      <p:ext uri="{BB962C8B-B14F-4D97-AF65-F5344CB8AC3E}">
        <p14:creationId xmlns:p14="http://schemas.microsoft.com/office/powerpoint/2010/main" val="40652105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12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CDF77E27-0DD0-4924-B6F9-71E0D09C42C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46</a:t>
            </a:r>
          </a:p>
        </p:txBody>
      </p:sp>
      <p:sp>
        <p:nvSpPr>
          <p:cNvPr id="4" name="Rectangle 3">
            <a:extLst>
              <a:ext uri="{FF2B5EF4-FFF2-40B4-BE49-F238E27FC236}">
                <a16:creationId xmlns:a16="http://schemas.microsoft.com/office/drawing/2014/main" id="{3BBEC609-C6D8-407A-809F-F799340E80A1}"/>
              </a:ext>
            </a:extLst>
          </p:cNvPr>
          <p:cNvSpPr/>
          <p:nvPr/>
        </p:nvSpPr>
        <p:spPr>
          <a:xfrm>
            <a:off x="2437700" y="1065910"/>
            <a:ext cx="977191" cy="369332"/>
          </a:xfrm>
          <a:prstGeom prst="rect">
            <a:avLst/>
          </a:prstGeom>
        </p:spPr>
        <p:txBody>
          <a:bodyPr wrap="none">
            <a:spAutoFit/>
          </a:bodyPr>
          <a:lstStyle/>
          <a:p>
            <a:r>
              <a:rPr lang="en-US" dirty="0"/>
              <a:t>Believer.</a:t>
            </a:r>
          </a:p>
        </p:txBody>
      </p:sp>
      <p:sp>
        <p:nvSpPr>
          <p:cNvPr id="6" name="Rectangle 5">
            <a:extLst>
              <a:ext uri="{FF2B5EF4-FFF2-40B4-BE49-F238E27FC236}">
                <a16:creationId xmlns:a16="http://schemas.microsoft.com/office/drawing/2014/main" id="{051C0183-A6C1-47A6-B071-14B390E45880}"/>
              </a:ext>
            </a:extLst>
          </p:cNvPr>
          <p:cNvSpPr/>
          <p:nvPr/>
        </p:nvSpPr>
        <p:spPr>
          <a:xfrm>
            <a:off x="7938073" y="1065910"/>
            <a:ext cx="968535" cy="369332"/>
          </a:xfrm>
          <a:prstGeom prst="rect">
            <a:avLst/>
          </a:prstGeom>
        </p:spPr>
        <p:txBody>
          <a:bodyPr wrap="none">
            <a:spAutoFit/>
          </a:bodyPr>
          <a:lstStyle/>
          <a:p>
            <a:r>
              <a:rPr lang="en-US" dirty="0"/>
              <a:t>Disciple.</a:t>
            </a:r>
          </a:p>
        </p:txBody>
      </p:sp>
      <p:sp>
        <p:nvSpPr>
          <p:cNvPr id="7" name="Rectangle 6">
            <a:extLst>
              <a:ext uri="{FF2B5EF4-FFF2-40B4-BE49-F238E27FC236}">
                <a16:creationId xmlns:a16="http://schemas.microsoft.com/office/drawing/2014/main" id="{0070803D-B878-4E5F-84AD-241B3309CFC4}"/>
              </a:ext>
            </a:extLst>
          </p:cNvPr>
          <p:cNvSpPr/>
          <p:nvPr/>
        </p:nvSpPr>
        <p:spPr>
          <a:xfrm>
            <a:off x="1286434" y="1814917"/>
            <a:ext cx="9336741" cy="369332"/>
          </a:xfrm>
          <a:prstGeom prst="rect">
            <a:avLst/>
          </a:prstGeom>
        </p:spPr>
        <p:txBody>
          <a:bodyPr wrap="square">
            <a:spAutoFit/>
          </a:bodyPr>
          <a:lstStyle/>
          <a:p>
            <a:r>
              <a:rPr lang="en-US" b="1" dirty="0">
                <a:solidFill>
                  <a:srgbClr val="002060"/>
                </a:solidFill>
                <a:latin typeface="Leelawadee UI" panose="020B0502040204020203" pitchFamily="34" charset="-34"/>
                <a:cs typeface="Leelawadee UI" panose="020B0502040204020203" pitchFamily="34" charset="-34"/>
              </a:rPr>
              <a:t>In what ways are these two concepts the same? In what ways could they be different?</a:t>
            </a:r>
          </a:p>
        </p:txBody>
      </p:sp>
      <p:sp>
        <p:nvSpPr>
          <p:cNvPr id="8" name="Rectangle 7">
            <a:extLst>
              <a:ext uri="{FF2B5EF4-FFF2-40B4-BE49-F238E27FC236}">
                <a16:creationId xmlns:a16="http://schemas.microsoft.com/office/drawing/2014/main" id="{C779F033-A02D-421B-933C-4942DBF0C5B8}"/>
              </a:ext>
            </a:extLst>
          </p:cNvPr>
          <p:cNvSpPr/>
          <p:nvPr/>
        </p:nvSpPr>
        <p:spPr>
          <a:xfrm>
            <a:off x="1286434" y="2335884"/>
            <a:ext cx="5658600" cy="369332"/>
          </a:xfrm>
          <a:prstGeom prst="rect">
            <a:avLst/>
          </a:prstGeom>
        </p:spPr>
        <p:txBody>
          <a:bodyPr wrap="none">
            <a:spAutoFit/>
          </a:bodyPr>
          <a:lstStyle/>
          <a:p>
            <a:r>
              <a:rPr lang="en-US" b="1" dirty="0">
                <a:solidFill>
                  <a:srgbClr val="002060"/>
                </a:solidFill>
                <a:latin typeface="Leelawadee UI" panose="020B0502040204020203" pitchFamily="34" charset="-34"/>
                <a:cs typeface="Leelawadee UI" panose="020B0502040204020203" pitchFamily="34" charset="-34"/>
              </a:rPr>
              <a:t>What is one characteristic of the Savior’s disciples?</a:t>
            </a:r>
          </a:p>
        </p:txBody>
      </p:sp>
      <p:sp>
        <p:nvSpPr>
          <p:cNvPr id="9" name="Rectangle 8">
            <a:extLst>
              <a:ext uri="{FF2B5EF4-FFF2-40B4-BE49-F238E27FC236}">
                <a16:creationId xmlns:a16="http://schemas.microsoft.com/office/drawing/2014/main" id="{C1C18C5C-2710-4511-8534-37A1E1461804}"/>
              </a:ext>
            </a:extLst>
          </p:cNvPr>
          <p:cNvSpPr/>
          <p:nvPr/>
        </p:nvSpPr>
        <p:spPr>
          <a:xfrm>
            <a:off x="1286434" y="2856851"/>
            <a:ext cx="5545301" cy="369332"/>
          </a:xfrm>
          <a:prstGeom prst="rect">
            <a:avLst/>
          </a:prstGeom>
        </p:spPr>
        <p:txBody>
          <a:bodyPr wrap="none">
            <a:spAutoFit/>
          </a:bodyPr>
          <a:lstStyle/>
          <a:p>
            <a:r>
              <a:rPr lang="en-US" b="1" dirty="0"/>
              <a:t>Disciples of Jesus Christ receive His laws and obey them.</a:t>
            </a:r>
          </a:p>
        </p:txBody>
      </p:sp>
      <p:sp>
        <p:nvSpPr>
          <p:cNvPr id="10" name="Rectangle 9">
            <a:extLst>
              <a:ext uri="{FF2B5EF4-FFF2-40B4-BE49-F238E27FC236}">
                <a16:creationId xmlns:a16="http://schemas.microsoft.com/office/drawing/2014/main" id="{8A11D124-C368-40C0-A45A-F22F6916E559}"/>
              </a:ext>
            </a:extLst>
          </p:cNvPr>
          <p:cNvSpPr/>
          <p:nvPr/>
        </p:nvSpPr>
        <p:spPr>
          <a:xfrm>
            <a:off x="1286433" y="3308652"/>
            <a:ext cx="9336741" cy="646331"/>
          </a:xfrm>
          <a:prstGeom prst="rect">
            <a:avLst/>
          </a:prstGeom>
        </p:spPr>
        <p:txBody>
          <a:bodyPr wrap="square">
            <a:spAutoFit/>
          </a:bodyPr>
          <a:lstStyle/>
          <a:p>
            <a:pPr algn="just"/>
            <a:r>
              <a:rPr lang="en-US" b="1" dirty="0">
                <a:solidFill>
                  <a:srgbClr val="002060"/>
                </a:solidFill>
                <a:latin typeface="Leelawadee UI" panose="020B0502040204020203" pitchFamily="34" charset="-34"/>
                <a:cs typeface="Leelawadee UI" panose="020B0502040204020203" pitchFamily="34" charset="-34"/>
              </a:rPr>
              <a:t>Why is it important that disciples of Jesus Christ actually keep the commandments and not just be aware of them?</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1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46</a:t>
            </a:r>
          </a:p>
        </p:txBody>
      </p:sp>
      <p:sp>
        <p:nvSpPr>
          <p:cNvPr id="9" name="Rectangle 8">
            <a:extLst>
              <a:ext uri="{FF2B5EF4-FFF2-40B4-BE49-F238E27FC236}">
                <a16:creationId xmlns:a16="http://schemas.microsoft.com/office/drawing/2014/main" id="{88EADCDC-29A6-4904-B638-424C4F9826A0}"/>
              </a:ext>
            </a:extLst>
          </p:cNvPr>
          <p:cNvSpPr/>
          <p:nvPr/>
        </p:nvSpPr>
        <p:spPr>
          <a:xfrm>
            <a:off x="1096180" y="944269"/>
            <a:ext cx="3588098" cy="369332"/>
          </a:xfrm>
          <a:prstGeom prst="rect">
            <a:avLst/>
          </a:prstGeom>
        </p:spPr>
        <p:txBody>
          <a:bodyPr wrap="none">
            <a:spAutoFit/>
          </a:bodyPr>
          <a:lstStyle/>
          <a:p>
            <a:r>
              <a:rPr lang="en-US" b="1" dirty="0">
                <a:latin typeface="Leelawadee UI" panose="020B0502040204020203" pitchFamily="34" charset="-34"/>
                <a:cs typeface="Leelawadee UI" panose="020B0502040204020203" pitchFamily="34" charset="-34"/>
              </a:rPr>
              <a:t>Doctrine and Covenants 41:7-8.</a:t>
            </a:r>
          </a:p>
        </p:txBody>
      </p:sp>
      <p:sp>
        <p:nvSpPr>
          <p:cNvPr id="7" name="Rectangle 6">
            <a:extLst>
              <a:ext uri="{FF2B5EF4-FFF2-40B4-BE49-F238E27FC236}">
                <a16:creationId xmlns:a16="http://schemas.microsoft.com/office/drawing/2014/main" id="{6469623E-CFFD-442D-B383-CCF27553E57F}"/>
              </a:ext>
            </a:extLst>
          </p:cNvPr>
          <p:cNvSpPr/>
          <p:nvPr/>
        </p:nvSpPr>
        <p:spPr>
          <a:xfrm>
            <a:off x="3048000" y="2551837"/>
            <a:ext cx="6096000" cy="1754326"/>
          </a:xfrm>
          <a:prstGeom prst="rect">
            <a:avLst/>
          </a:prstGeom>
        </p:spPr>
        <p:txBody>
          <a:bodyPr>
            <a:spAutoFit/>
          </a:bodyPr>
          <a:lstStyle/>
          <a:p>
            <a:pPr algn="ctr"/>
            <a:r>
              <a:rPr lang="en-US" sz="3600" dirty="0">
                <a:latin typeface="Bahnschrift SemiLight SemiConde" panose="020B0502040204020203" pitchFamily="34" charset="0"/>
              </a:rPr>
              <a:t>“The Lord instructs the Saints to build a house where the Prophet can live and translate”</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971</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13</vt:i4>
      </vt:variant>
    </vt:vector>
  </HeadingPairs>
  <TitlesOfParts>
    <vt:vector size="27" baseType="lpstr">
      <vt:lpstr>MingLiU_HKSCS-ExtB</vt:lpstr>
      <vt:lpstr>Arial</vt:lpstr>
      <vt:lpstr>Bahnschrift Light</vt:lpstr>
      <vt:lpstr>Bahnschrift SemiLight SemiConde</vt:lpstr>
      <vt:lpstr>Calibri</vt:lpstr>
      <vt:lpstr>Calibri Light</vt:lpstr>
      <vt:lpstr>Cambria Math</vt:lpstr>
      <vt:lpstr>Ink Free</vt:lpstr>
      <vt:lpstr>Leelawadee UI</vt:lpstr>
      <vt:lpstr>Palatino</vt:lpstr>
      <vt:lpstr>Sitka Display</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1625</cp:revision>
  <dcterms:created xsi:type="dcterms:W3CDTF">2018-08-29T04:26:39Z</dcterms:created>
  <dcterms:modified xsi:type="dcterms:W3CDTF">2018-09-25T08:18:35Z</dcterms:modified>
</cp:coreProperties>
</file>