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11"/>
  </p:notesMasterIdLst>
  <p:sldIdLst>
    <p:sldId id="296" r:id="rId2"/>
    <p:sldId id="304" r:id="rId3"/>
    <p:sldId id="299" r:id="rId4"/>
    <p:sldId id="308" r:id="rId5"/>
    <p:sldId id="305" r:id="rId6"/>
    <p:sldId id="306" r:id="rId7"/>
    <p:sldId id="307" r:id="rId8"/>
    <p:sldId id="310"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B93A"/>
    <a:srgbClr val="CC0000"/>
    <a:srgbClr val="D88028"/>
    <a:srgbClr val="333399"/>
    <a:srgbClr val="13BD23"/>
    <a:srgbClr val="D6E513"/>
    <a:srgbClr val="FFFFFF"/>
    <a:srgbClr val="E6E6E6"/>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67" d="100"/>
          <a:sy n="67" d="100"/>
        </p:scale>
        <p:origin x="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EF47-6921-40E0-AE72-E0A6F8087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23E05-A307-46B8-B8EB-23F7C6C3A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F4FE5-199C-47A9-BFDB-19D022360EF2}"/>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CC47E86D-60AB-4EE8-8487-19CFE482A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339233-F057-4AF3-859D-1590D0949A9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60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2060-D7A5-4E0A-B33A-F0EC42200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5D9F2-E765-4E2D-9D6A-58DBC36248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57EB3-021F-4339-A2A7-F8E5DB1201A1}"/>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C06945E9-9B3E-4A5B-AD61-B87DB51ECD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B1EECE-451A-465E-B2FC-5108BAEEFBA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068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FB8C84-1F8A-4082-8036-312EDDDD4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64873D-B3D0-4BBF-A3FB-337C7B8E1B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605E0-74B7-4497-8D1A-9BAA09379944}"/>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B2D6E846-521B-4CCB-B9CF-3A07E22298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F8893-AABA-44D8-8DDA-4983DBAD4398}"/>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2408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9852-BD8A-406A-8A29-9CC3824BD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F77BC-F3C1-4195-837D-47BE6323BC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619C2-8E20-45B2-A6A5-16661C827233}"/>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D3B85760-E69B-4CBD-9CCC-6A5EB9B13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71A41B-BAD0-49BA-AE46-CB619A74290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6131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4982-F2EB-4CED-B4B5-4671BA8167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3DEADC-FCBD-4B8F-95FD-203762E25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A19F9F-D8FE-47F0-A7A7-19876AFD21DC}"/>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5CE80921-7ED9-4D4C-917E-6D90AC2DF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7C6C59-5C41-4067-AD6E-63BA0385292D}"/>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6681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315C-16FB-42B0-AC5E-71D4DB0AC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348E5-57A2-4436-8A46-3C59314262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19745-7450-4872-A717-FB09064577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C69ED-C66D-4978-A0E6-9FAD576FE7D3}"/>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6" name="Footer Placeholder 5">
            <a:extLst>
              <a:ext uri="{FF2B5EF4-FFF2-40B4-BE49-F238E27FC236}">
                <a16:creationId xmlns:a16="http://schemas.microsoft.com/office/drawing/2014/main" id="{45119929-7AC0-49EC-B04D-E0DDE44D3B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19955A-9122-4A5F-A9E9-B25078C8DC4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7493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A8B0-68E6-4FDE-8F33-935F49F9AF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7F1A57-1AD0-4749-9281-7EC926DE9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B6C1E9-75F5-466C-9726-C1DC2B48C6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BD594-897E-4FF8-90DE-0B62B2C96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D19CE5-B4E0-4204-A93C-ECA5D05FFC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C2544-9DFC-4C92-98C6-FF43044D56B4}"/>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8" name="Footer Placeholder 7">
            <a:extLst>
              <a:ext uri="{FF2B5EF4-FFF2-40B4-BE49-F238E27FC236}">
                <a16:creationId xmlns:a16="http://schemas.microsoft.com/office/drawing/2014/main" id="{2B062828-191E-4D00-A448-72832A38A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96FBF4-96FF-4F75-858D-0267438B704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505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BB68-35FD-442A-99EE-FBF3BEC85C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B7BE04-67C5-490D-8948-4A1DFC37F7F1}"/>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4" name="Footer Placeholder 3">
            <a:extLst>
              <a:ext uri="{FF2B5EF4-FFF2-40B4-BE49-F238E27FC236}">
                <a16:creationId xmlns:a16="http://schemas.microsoft.com/office/drawing/2014/main" id="{70B304B4-8987-48C0-BDE0-F5964F42E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4E0A19-3766-49CB-BF1B-C4EBA6D98648}"/>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7197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60685-8280-4AB2-A2B6-6A869858B61E}"/>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3" name="Footer Placeholder 2">
            <a:extLst>
              <a:ext uri="{FF2B5EF4-FFF2-40B4-BE49-F238E27FC236}">
                <a16:creationId xmlns:a16="http://schemas.microsoft.com/office/drawing/2014/main" id="{33669C59-1F62-4CFA-9239-CA772DD12A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F342A4-0726-4E3B-974F-FC41189691F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662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D5DD-1EF4-446B-BE35-80A646831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700F5F-841E-4CF6-A1D6-A69A5FB61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D3F911-3BBF-4AD2-81C3-E1BAE2F90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14A3BA-7045-4AB2-A492-FA9B6AF24D0B}"/>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6" name="Footer Placeholder 5">
            <a:extLst>
              <a:ext uri="{FF2B5EF4-FFF2-40B4-BE49-F238E27FC236}">
                <a16:creationId xmlns:a16="http://schemas.microsoft.com/office/drawing/2014/main" id="{DCF914AB-7D21-4028-A64C-EA044E9C30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A0B031-7324-4447-BFF3-3721020382CA}"/>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5702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F62-F055-48A4-B1BF-FFD29EC62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7BAE2D-2B47-495E-AE33-A0C50CAF8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BE54C-2101-4DA7-BB64-C6DEF2796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6ECB3-9735-4E19-A6D1-F9867220C1B6}"/>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6" name="Footer Placeholder 5">
            <a:extLst>
              <a:ext uri="{FF2B5EF4-FFF2-40B4-BE49-F238E27FC236}">
                <a16:creationId xmlns:a16="http://schemas.microsoft.com/office/drawing/2014/main" id="{A1F16FB9-4217-4107-B866-8F84336A0C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F50B4F-B2DE-4655-A903-98EE74826FD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886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21000">
              <a:srgbClr val="92D050"/>
            </a:gs>
            <a:gs pos="90000">
              <a:schemeClr val="accent3">
                <a:lumMod val="75000"/>
              </a:schemeClr>
            </a:gs>
            <a:gs pos="50000">
              <a:schemeClr val="accent1">
                <a:lumMod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D3567-9D17-4DFF-8C67-A6FA3D40E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E5596-03AD-4122-964C-C609704B5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50137-1852-44EA-AF67-69FF9157E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D8ECB1D7-738B-4C79-A99B-D539A6D25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A4BCE6-BDF2-492B-B191-16772FD33F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024205746"/>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lds.org/scriptures/nt/john/5.29?lang=eng#p28"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lds.org/scriptures/dc-testament/dc/107.60-100?lang=eng#p5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18000">
              <a:srgbClr val="92D050"/>
            </a:gs>
            <a:gs pos="90000">
              <a:schemeClr val="accent3">
                <a:lumMod val="75000"/>
              </a:schemeClr>
            </a:gs>
            <a:gs pos="86000">
              <a:schemeClr val="accent1">
                <a:lumMod val="70000"/>
              </a:schemeClr>
            </a:gs>
          </a:gsLst>
          <a:lin ang="60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0">
              <a:srgbClr val="92D050"/>
            </a:gs>
            <a:gs pos="69000">
              <a:schemeClr val="accent3">
                <a:lumMod val="75000"/>
              </a:schemeClr>
            </a:gs>
            <a:gs pos="50000">
              <a:schemeClr val="accent1">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sp>
        <p:nvSpPr>
          <p:cNvPr id="3" name="Rectangle 2">
            <a:extLst>
              <a:ext uri="{FF2B5EF4-FFF2-40B4-BE49-F238E27FC236}">
                <a16:creationId xmlns:a16="http://schemas.microsoft.com/office/drawing/2014/main" id="{A45A8041-F84B-4507-A449-C607E8B54304}"/>
              </a:ext>
            </a:extLst>
          </p:cNvPr>
          <p:cNvSpPr/>
          <p:nvPr/>
        </p:nvSpPr>
        <p:spPr>
          <a:xfrm>
            <a:off x="4727676" y="2721114"/>
            <a:ext cx="2946640" cy="707886"/>
          </a:xfrm>
          <a:prstGeom prst="rect">
            <a:avLst/>
          </a:prstGeom>
        </p:spPr>
        <p:txBody>
          <a:bodyPr wrap="none">
            <a:spAutoFit/>
          </a:bodyPr>
          <a:lstStyle/>
          <a:p>
            <a:r>
              <a:rPr lang="en-US" sz="4000" b="1" dirty="0">
                <a:solidFill>
                  <a:schemeClr val="tx1">
                    <a:lumMod val="95000"/>
                    <a:lumOff val="5000"/>
                  </a:schemeClr>
                </a:solidFill>
                <a:effectLst>
                  <a:outerShdw blurRad="38100" dist="38100" dir="2700000" algn="tl">
                    <a:srgbClr val="000000">
                      <a:alpha val="43137"/>
                    </a:srgbClr>
                  </a:outerShdw>
                </a:effectLst>
                <a:latin typeface="Bahnschrift Light" panose="020B0502040204020203" pitchFamily="34" charset="0"/>
              </a:rPr>
              <a:t>“At the Ohio”</a:t>
            </a:r>
          </a:p>
        </p:txBody>
      </p:sp>
    </p:spTree>
    <p:extLst>
      <p:ext uri="{BB962C8B-B14F-4D97-AF65-F5344CB8AC3E}">
        <p14:creationId xmlns:p14="http://schemas.microsoft.com/office/powerpoint/2010/main" val="2094167501"/>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9000">
              <a:srgbClr val="92D050"/>
            </a:gs>
            <a:gs pos="90000">
              <a:schemeClr val="accent3">
                <a:lumMod val="75000"/>
              </a:schemeClr>
            </a:gs>
            <a:gs pos="50000">
              <a:schemeClr val="accent1">
                <a:lumMod val="70000"/>
              </a:schemeClr>
            </a:gs>
          </a:gsLst>
          <a:lin ang="1200000" scaled="0"/>
          <a:tileRect/>
        </a:gradFill>
        <a:effectLst/>
      </p:bgPr>
    </p:bg>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00880B74-35E3-4134-BDA2-442B77A033BF}"/>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sp>
        <p:nvSpPr>
          <p:cNvPr id="3" name="Rectangle 2">
            <a:extLst>
              <a:ext uri="{FF2B5EF4-FFF2-40B4-BE49-F238E27FC236}">
                <a16:creationId xmlns:a16="http://schemas.microsoft.com/office/drawing/2014/main" id="{7845D439-DFFC-4E61-95B7-D423D496DB8E}"/>
              </a:ext>
            </a:extLst>
          </p:cNvPr>
          <p:cNvSpPr/>
          <p:nvPr/>
        </p:nvSpPr>
        <p:spPr>
          <a:xfrm>
            <a:off x="1274270" y="1058347"/>
            <a:ext cx="5026120" cy="369332"/>
          </a:xfrm>
          <a:prstGeom prst="rect">
            <a:avLst/>
          </a:prstGeom>
        </p:spPr>
        <p:txBody>
          <a:bodyPr wrap="none">
            <a:spAutoFit/>
          </a:bodyPr>
          <a:lstStyle/>
          <a:p>
            <a:r>
              <a:rPr lang="en-US" b="1" dirty="0">
                <a:solidFill>
                  <a:srgbClr val="C00000"/>
                </a:solidFill>
                <a:latin typeface="Arial Black" panose="020B0A04020102020204" pitchFamily="34" charset="0"/>
              </a:rPr>
              <a:t>Mini-lesson 1—The Law of the Church.</a:t>
            </a:r>
          </a:p>
        </p:txBody>
      </p:sp>
      <p:sp>
        <p:nvSpPr>
          <p:cNvPr id="4" name="Rectangle 3">
            <a:extLst>
              <a:ext uri="{FF2B5EF4-FFF2-40B4-BE49-F238E27FC236}">
                <a16:creationId xmlns:a16="http://schemas.microsoft.com/office/drawing/2014/main" id="{F988763D-DAA3-4158-A050-27C2C72A5FAC}"/>
              </a:ext>
            </a:extLst>
          </p:cNvPr>
          <p:cNvSpPr/>
          <p:nvPr/>
        </p:nvSpPr>
        <p:spPr>
          <a:xfrm>
            <a:off x="1274269" y="1429748"/>
            <a:ext cx="2747868" cy="369332"/>
          </a:xfrm>
          <a:prstGeom prst="rect">
            <a:avLst/>
          </a:prstGeom>
        </p:spPr>
        <p:txBody>
          <a:bodyPr wrap="none">
            <a:spAutoFit/>
          </a:bodyPr>
          <a:lstStyle/>
          <a:p>
            <a:r>
              <a:rPr lang="en-US" dirty="0">
                <a:solidFill>
                  <a:schemeClr val="accent6">
                    <a:lumMod val="50000"/>
                  </a:schemeClr>
                </a:solidFill>
                <a:latin typeface="Georgia" panose="02040502050405020303" pitchFamily="18" charset="0"/>
              </a:rPr>
              <a:t>Why are laws important?</a:t>
            </a:r>
          </a:p>
        </p:txBody>
      </p:sp>
      <p:sp>
        <p:nvSpPr>
          <p:cNvPr id="5" name="Rectangle 4">
            <a:extLst>
              <a:ext uri="{FF2B5EF4-FFF2-40B4-BE49-F238E27FC236}">
                <a16:creationId xmlns:a16="http://schemas.microsoft.com/office/drawing/2014/main" id="{7A0F6E04-E2AD-4F8B-A93A-2B33494E6AA3}"/>
              </a:ext>
            </a:extLst>
          </p:cNvPr>
          <p:cNvSpPr/>
          <p:nvPr/>
        </p:nvSpPr>
        <p:spPr>
          <a:xfrm>
            <a:off x="1263708" y="1750621"/>
            <a:ext cx="4772460" cy="369332"/>
          </a:xfrm>
          <a:prstGeom prst="rect">
            <a:avLst/>
          </a:prstGeom>
        </p:spPr>
        <p:txBody>
          <a:bodyPr wrap="none">
            <a:spAutoFit/>
          </a:bodyPr>
          <a:lstStyle/>
          <a:p>
            <a:r>
              <a:rPr lang="en-US" dirty="0">
                <a:solidFill>
                  <a:schemeClr val="accent6">
                    <a:lumMod val="50000"/>
                  </a:schemeClr>
                </a:solidFill>
                <a:latin typeface="Georgia" panose="02040502050405020303" pitchFamily="18" charset="0"/>
              </a:rPr>
              <a:t>Why might laws be important in the Church?</a:t>
            </a:r>
          </a:p>
        </p:txBody>
      </p:sp>
      <p:sp>
        <p:nvSpPr>
          <p:cNvPr id="6" name="Rectangle 5">
            <a:extLst>
              <a:ext uri="{FF2B5EF4-FFF2-40B4-BE49-F238E27FC236}">
                <a16:creationId xmlns:a16="http://schemas.microsoft.com/office/drawing/2014/main" id="{B3466F2F-AA77-4921-97A8-C2AAF5A09425}"/>
              </a:ext>
            </a:extLst>
          </p:cNvPr>
          <p:cNvSpPr/>
          <p:nvPr/>
        </p:nvSpPr>
        <p:spPr>
          <a:xfrm>
            <a:off x="1274269" y="2462733"/>
            <a:ext cx="9643462" cy="923330"/>
          </a:xfrm>
          <a:prstGeom prst="rect">
            <a:avLst/>
          </a:prstGeom>
        </p:spPr>
        <p:txBody>
          <a:bodyPr wrap="square">
            <a:spAutoFit/>
          </a:bodyPr>
          <a:lstStyle/>
          <a:p>
            <a:pPr algn="just"/>
            <a:r>
              <a:rPr lang="en-US" dirty="0">
                <a:latin typeface="Palatino"/>
              </a:rPr>
              <a:t>Wherefore, for this cause I gave unto you the commandment that ye should go to the Ohio; and there I will give unto you my law; and there you shall be endowed with power from on high;</a:t>
            </a:r>
            <a:endParaRPr lang="en-US" dirty="0"/>
          </a:p>
        </p:txBody>
      </p:sp>
      <p:sp>
        <p:nvSpPr>
          <p:cNvPr id="10" name="Rectangle 9">
            <a:extLst>
              <a:ext uri="{FF2B5EF4-FFF2-40B4-BE49-F238E27FC236}">
                <a16:creationId xmlns:a16="http://schemas.microsoft.com/office/drawing/2014/main" id="{0BFA4206-F2DE-4EFE-AF7E-B7D31B63D383}"/>
              </a:ext>
            </a:extLst>
          </p:cNvPr>
          <p:cNvSpPr/>
          <p:nvPr/>
        </p:nvSpPr>
        <p:spPr>
          <a:xfrm>
            <a:off x="1274269" y="2186851"/>
            <a:ext cx="4043671" cy="369332"/>
          </a:xfrm>
          <a:prstGeom prst="rect">
            <a:avLst/>
          </a:prstGeom>
        </p:spPr>
        <p:txBody>
          <a:bodyPr wrap="none">
            <a:spAutoFit/>
          </a:bodyPr>
          <a:lstStyle/>
          <a:p>
            <a:r>
              <a:rPr lang="en-US" b="1" dirty="0">
                <a:latin typeface="Arial Black" panose="020B0A04020102020204" pitchFamily="34" charset="0"/>
              </a:rPr>
              <a:t>Doctrine and Covenants 38:32.</a:t>
            </a:r>
          </a:p>
        </p:txBody>
      </p:sp>
      <p:sp>
        <p:nvSpPr>
          <p:cNvPr id="7" name="Rectangle 6">
            <a:extLst>
              <a:ext uri="{FF2B5EF4-FFF2-40B4-BE49-F238E27FC236}">
                <a16:creationId xmlns:a16="http://schemas.microsoft.com/office/drawing/2014/main" id="{C2A72744-D6A5-4EFD-A1A9-6C67A70A050B}"/>
              </a:ext>
            </a:extLst>
          </p:cNvPr>
          <p:cNvSpPr/>
          <p:nvPr/>
        </p:nvSpPr>
        <p:spPr>
          <a:xfrm>
            <a:off x="1263708" y="3803822"/>
            <a:ext cx="9643461" cy="830997"/>
          </a:xfrm>
          <a:prstGeom prst="rect">
            <a:avLst/>
          </a:prstGeom>
        </p:spPr>
        <p:txBody>
          <a:bodyPr wrap="square">
            <a:spAutoFit/>
          </a:bodyPr>
          <a:lstStyle/>
          <a:p>
            <a:pPr algn="just"/>
            <a:r>
              <a:rPr lang="en-US" sz="1600" dirty="0">
                <a:latin typeface="Palatino"/>
              </a:rPr>
              <a:t>To dedicate, to make holy, or to become righteous. The law of consecration is a divine principle whereby men and women voluntarily dedicate their time, talents, and material wealth to the establishment and building up of God’s kingdom.</a:t>
            </a:r>
          </a:p>
        </p:txBody>
      </p:sp>
      <p:sp>
        <p:nvSpPr>
          <p:cNvPr id="11" name="Rectangle 10">
            <a:extLst>
              <a:ext uri="{FF2B5EF4-FFF2-40B4-BE49-F238E27FC236}">
                <a16:creationId xmlns:a16="http://schemas.microsoft.com/office/drawing/2014/main" id="{BFB4C87D-4A50-4EFC-860C-0DD8BDF83C25}"/>
              </a:ext>
            </a:extLst>
          </p:cNvPr>
          <p:cNvSpPr/>
          <p:nvPr/>
        </p:nvSpPr>
        <p:spPr>
          <a:xfrm>
            <a:off x="1263708" y="3389441"/>
            <a:ext cx="4404347" cy="369332"/>
          </a:xfrm>
          <a:prstGeom prst="rect">
            <a:avLst/>
          </a:prstGeom>
        </p:spPr>
        <p:txBody>
          <a:bodyPr wrap="none">
            <a:spAutoFit/>
          </a:bodyPr>
          <a:lstStyle/>
          <a:p>
            <a:pPr fontAlgn="base"/>
            <a:r>
              <a:rPr lang="en-US" b="1" dirty="0">
                <a:effectLst>
                  <a:outerShdw blurRad="38100" dist="38100" dir="2700000" algn="tl">
                    <a:srgbClr val="000000">
                      <a:alpha val="43137"/>
                    </a:srgbClr>
                  </a:outerShdw>
                </a:effectLst>
                <a:latin typeface="Arial Black" panose="020B0A04020102020204" pitchFamily="34" charset="0"/>
              </a:rPr>
              <a:t>Consecrate, Law of Consecration</a:t>
            </a:r>
            <a:endParaRPr lang="en-US" b="0" dirty="0">
              <a:effectLst>
                <a:outerShdw blurRad="38100" dist="38100" dir="2700000" algn="tl">
                  <a:srgbClr val="000000">
                    <a:alpha val="43137"/>
                  </a:srgbClr>
                </a:outerShdw>
              </a:effectLst>
              <a:latin typeface="Arial Black" panose="020B0A04020102020204" pitchFamily="34" charset="0"/>
            </a:endParaRPr>
          </a:p>
        </p:txBody>
      </p:sp>
      <p:sp>
        <p:nvSpPr>
          <p:cNvPr id="13" name="Rectangle 12">
            <a:extLst>
              <a:ext uri="{FF2B5EF4-FFF2-40B4-BE49-F238E27FC236}">
                <a16:creationId xmlns:a16="http://schemas.microsoft.com/office/drawing/2014/main" id="{8AE88A02-67E0-41E9-8D89-15C44BB9CF7F}"/>
              </a:ext>
            </a:extLst>
          </p:cNvPr>
          <p:cNvSpPr/>
          <p:nvPr/>
        </p:nvSpPr>
        <p:spPr>
          <a:xfrm>
            <a:off x="1274269" y="5060989"/>
            <a:ext cx="9632900" cy="830997"/>
          </a:xfrm>
          <a:prstGeom prst="rect">
            <a:avLst/>
          </a:prstGeom>
        </p:spPr>
        <p:txBody>
          <a:bodyPr wrap="square">
            <a:spAutoFit/>
          </a:bodyPr>
          <a:lstStyle/>
          <a:p>
            <a:pPr algn="just"/>
            <a:r>
              <a:rPr lang="en-US" sz="1600" dirty="0">
                <a:latin typeface="Palatino"/>
              </a:rPr>
              <a:t>An organization through which the Saints in the early days of the restored Church sought to live the law of consecration. Individuals shared property, goods, and profits, receiving these things according to their wants and needs </a:t>
            </a:r>
          </a:p>
        </p:txBody>
      </p:sp>
      <p:sp>
        <p:nvSpPr>
          <p:cNvPr id="14" name="Rectangle 13">
            <a:extLst>
              <a:ext uri="{FF2B5EF4-FFF2-40B4-BE49-F238E27FC236}">
                <a16:creationId xmlns:a16="http://schemas.microsoft.com/office/drawing/2014/main" id="{66F570A4-5260-44D0-AD59-960C538C542A}"/>
              </a:ext>
            </a:extLst>
          </p:cNvPr>
          <p:cNvSpPr/>
          <p:nvPr/>
        </p:nvSpPr>
        <p:spPr>
          <a:xfrm>
            <a:off x="1284831" y="4773156"/>
            <a:ext cx="1806264" cy="369332"/>
          </a:xfrm>
          <a:prstGeom prst="rect">
            <a:avLst/>
          </a:prstGeom>
        </p:spPr>
        <p:txBody>
          <a:bodyPr wrap="none">
            <a:spAutoFit/>
          </a:bodyPr>
          <a:lstStyle/>
          <a:p>
            <a:pPr fontAlgn="base"/>
            <a:r>
              <a:rPr lang="en-US" b="1" dirty="0">
                <a:effectLst>
                  <a:outerShdw blurRad="38100" dist="38100" dir="2700000" algn="tl">
                    <a:srgbClr val="000000">
                      <a:alpha val="43137"/>
                    </a:srgbClr>
                  </a:outerShdw>
                </a:effectLst>
                <a:latin typeface="Arial Black" panose="020B0A04020102020204" pitchFamily="34" charset="0"/>
              </a:rPr>
              <a:t>United Order</a:t>
            </a:r>
            <a:endParaRPr lang="en-US" b="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1250"/>
                                        <p:tgtEl>
                                          <p:spTgt spid="1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12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7" grpId="0"/>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21000">
              <a:srgbClr val="92D050"/>
            </a:gs>
            <a:gs pos="90000">
              <a:schemeClr val="accent3">
                <a:lumMod val="75000"/>
              </a:schemeClr>
            </a:gs>
            <a:gs pos="50000">
              <a:schemeClr val="accent1">
                <a:lumMod val="70000"/>
              </a:schemeClr>
            </a:gs>
          </a:gsLst>
          <a:lin ang="7200000" scaled="0"/>
          <a:tileRect/>
        </a:gra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id="{D732E944-AA56-4228-99E6-5535A079BE93}"/>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sp>
        <p:nvSpPr>
          <p:cNvPr id="11" name="Rectangle 10">
            <a:extLst>
              <a:ext uri="{FF2B5EF4-FFF2-40B4-BE49-F238E27FC236}">
                <a16:creationId xmlns:a16="http://schemas.microsoft.com/office/drawing/2014/main" id="{6AEC5CE4-EB6B-4BC1-BCD1-F0C46F5D0B17}"/>
              </a:ext>
            </a:extLst>
          </p:cNvPr>
          <p:cNvSpPr/>
          <p:nvPr/>
        </p:nvSpPr>
        <p:spPr>
          <a:xfrm>
            <a:off x="1274270" y="1058347"/>
            <a:ext cx="4728217" cy="369332"/>
          </a:xfrm>
          <a:prstGeom prst="rect">
            <a:avLst/>
          </a:prstGeom>
        </p:spPr>
        <p:txBody>
          <a:bodyPr wrap="none">
            <a:spAutoFit/>
          </a:bodyPr>
          <a:lstStyle/>
          <a:p>
            <a:r>
              <a:rPr lang="en-US" b="1" dirty="0">
                <a:solidFill>
                  <a:srgbClr val="C00000"/>
                </a:solidFill>
                <a:latin typeface="Arial Black" panose="020B0A04020102020204" pitchFamily="34" charset="0"/>
              </a:rPr>
              <a:t>Mini-lesson 2—The Kirtland Temple.</a:t>
            </a:r>
          </a:p>
        </p:txBody>
      </p:sp>
      <p:sp>
        <p:nvSpPr>
          <p:cNvPr id="6" name="Rectangle 5">
            <a:extLst>
              <a:ext uri="{FF2B5EF4-FFF2-40B4-BE49-F238E27FC236}">
                <a16:creationId xmlns:a16="http://schemas.microsoft.com/office/drawing/2014/main" id="{59CF131E-28EC-4457-8EAD-B7D2366298C8}"/>
              </a:ext>
            </a:extLst>
          </p:cNvPr>
          <p:cNvSpPr/>
          <p:nvPr/>
        </p:nvSpPr>
        <p:spPr>
          <a:xfrm>
            <a:off x="1274270" y="2131530"/>
            <a:ext cx="9133754" cy="923330"/>
          </a:xfrm>
          <a:prstGeom prst="rect">
            <a:avLst/>
          </a:prstGeom>
        </p:spPr>
        <p:txBody>
          <a:bodyPr wrap="square">
            <a:spAutoFit/>
          </a:bodyPr>
          <a:lstStyle/>
          <a:p>
            <a:pPr algn="just"/>
            <a:r>
              <a:rPr lang="en-US" dirty="0">
                <a:latin typeface="Palatino"/>
              </a:rPr>
              <a:t>Organize yourselves; prepare every needful thing; and establish a house, even a house of prayer, a house of fasting, a house of faith, a house of learning, a house of glory, a house of order, a house of God;</a:t>
            </a:r>
            <a:endParaRPr lang="en-US" dirty="0"/>
          </a:p>
        </p:txBody>
      </p:sp>
      <p:sp>
        <p:nvSpPr>
          <p:cNvPr id="17" name="Rectangle 16">
            <a:extLst>
              <a:ext uri="{FF2B5EF4-FFF2-40B4-BE49-F238E27FC236}">
                <a16:creationId xmlns:a16="http://schemas.microsoft.com/office/drawing/2014/main" id="{4AA69D3B-79C4-40A1-832E-8C5FA83BCEBB}"/>
              </a:ext>
            </a:extLst>
          </p:cNvPr>
          <p:cNvSpPr/>
          <p:nvPr/>
        </p:nvSpPr>
        <p:spPr>
          <a:xfrm>
            <a:off x="1274270" y="1839218"/>
            <a:ext cx="4197559" cy="369332"/>
          </a:xfrm>
          <a:prstGeom prst="rect">
            <a:avLst/>
          </a:prstGeom>
        </p:spPr>
        <p:txBody>
          <a:bodyPr wrap="none">
            <a:spAutoFit/>
          </a:bodyPr>
          <a:lstStyle/>
          <a:p>
            <a:r>
              <a:rPr lang="en-US" b="1" dirty="0">
                <a:latin typeface="Arial Black" panose="020B0A04020102020204" pitchFamily="34" charset="0"/>
              </a:rPr>
              <a:t>Doctrine and Covenants 88:119.</a:t>
            </a:r>
          </a:p>
        </p:txBody>
      </p:sp>
      <p:pic>
        <p:nvPicPr>
          <p:cNvPr id="1026" name="Picture 2" descr="fotografÃ­a 9">
            <a:extLst>
              <a:ext uri="{FF2B5EF4-FFF2-40B4-BE49-F238E27FC236}">
                <a16:creationId xmlns:a16="http://schemas.microsoft.com/office/drawing/2014/main" id="{82F9592A-B1CB-487B-8C59-583116556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7591" y="2904563"/>
            <a:ext cx="2190750" cy="3038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F9F6AC5-D8AB-434D-9DEE-ED8479796CF5}"/>
              </a:ext>
            </a:extLst>
          </p:cNvPr>
          <p:cNvSpPr/>
          <p:nvPr/>
        </p:nvSpPr>
        <p:spPr>
          <a:xfrm>
            <a:off x="1274269" y="3380210"/>
            <a:ext cx="6096000" cy="923330"/>
          </a:xfrm>
          <a:prstGeom prst="rect">
            <a:avLst/>
          </a:prstGeom>
        </p:spPr>
        <p:txBody>
          <a:bodyPr>
            <a:spAutoFit/>
          </a:bodyPr>
          <a:lstStyle/>
          <a:p>
            <a:pPr algn="just"/>
            <a:r>
              <a:rPr lang="en-US" dirty="0">
                <a:latin typeface="Palatino"/>
              </a:rPr>
              <a:t>For behold, I have accepted this house, and my name shall be here; and I will manifest myself to my people in mercy in this house.</a:t>
            </a:r>
            <a:endParaRPr lang="en-US" dirty="0"/>
          </a:p>
        </p:txBody>
      </p:sp>
      <p:sp>
        <p:nvSpPr>
          <p:cNvPr id="18" name="Rectangle 17">
            <a:extLst>
              <a:ext uri="{FF2B5EF4-FFF2-40B4-BE49-F238E27FC236}">
                <a16:creationId xmlns:a16="http://schemas.microsoft.com/office/drawing/2014/main" id="{74A14D05-0886-4FE7-9A41-9DE13AE0EAB3}"/>
              </a:ext>
            </a:extLst>
          </p:cNvPr>
          <p:cNvSpPr/>
          <p:nvPr/>
        </p:nvSpPr>
        <p:spPr>
          <a:xfrm>
            <a:off x="1274270" y="3079774"/>
            <a:ext cx="4197559" cy="369332"/>
          </a:xfrm>
          <a:prstGeom prst="rect">
            <a:avLst/>
          </a:prstGeom>
        </p:spPr>
        <p:txBody>
          <a:bodyPr wrap="none">
            <a:spAutoFit/>
          </a:bodyPr>
          <a:lstStyle/>
          <a:p>
            <a:r>
              <a:rPr lang="en-US" b="1" dirty="0">
                <a:latin typeface="Arial Black" panose="020B0A04020102020204" pitchFamily="34" charset="0"/>
              </a:rPr>
              <a:t>Doctrine and Covenants 110:07.</a:t>
            </a:r>
          </a:p>
        </p:txBody>
      </p:sp>
      <p:sp>
        <p:nvSpPr>
          <p:cNvPr id="8" name="Rectangle 7">
            <a:extLst>
              <a:ext uri="{FF2B5EF4-FFF2-40B4-BE49-F238E27FC236}">
                <a16:creationId xmlns:a16="http://schemas.microsoft.com/office/drawing/2014/main" id="{E838F065-BD36-4593-BB1F-1B07ECDCDD65}"/>
              </a:ext>
            </a:extLst>
          </p:cNvPr>
          <p:cNvSpPr/>
          <p:nvPr/>
        </p:nvSpPr>
        <p:spPr>
          <a:xfrm>
            <a:off x="1274269" y="4834117"/>
            <a:ext cx="6096000" cy="1477328"/>
          </a:xfrm>
          <a:prstGeom prst="rect">
            <a:avLst/>
          </a:prstGeom>
        </p:spPr>
        <p:txBody>
          <a:bodyPr>
            <a:spAutoFit/>
          </a:bodyPr>
          <a:lstStyle/>
          <a:p>
            <a:pPr algn="just"/>
            <a:r>
              <a:rPr lang="en-US" dirty="0">
                <a:latin typeface="Palatino"/>
              </a:rPr>
              <a:t>After this vision closed, the heavens were again opened unto us; and Moses appeared before us, and committed unto us the keys of the gathering of Israel from the four parts of the earth, and the leading of the ten tribes from the land of the north</a:t>
            </a:r>
          </a:p>
        </p:txBody>
      </p:sp>
      <p:sp>
        <p:nvSpPr>
          <p:cNvPr id="19" name="Rectangle 18">
            <a:extLst>
              <a:ext uri="{FF2B5EF4-FFF2-40B4-BE49-F238E27FC236}">
                <a16:creationId xmlns:a16="http://schemas.microsoft.com/office/drawing/2014/main" id="{E5AF567E-7521-448B-878C-140753447411}"/>
              </a:ext>
            </a:extLst>
          </p:cNvPr>
          <p:cNvSpPr/>
          <p:nvPr/>
        </p:nvSpPr>
        <p:spPr>
          <a:xfrm>
            <a:off x="1274268" y="4464785"/>
            <a:ext cx="4197559" cy="369332"/>
          </a:xfrm>
          <a:prstGeom prst="rect">
            <a:avLst/>
          </a:prstGeom>
        </p:spPr>
        <p:txBody>
          <a:bodyPr wrap="none">
            <a:spAutoFit/>
          </a:bodyPr>
          <a:lstStyle/>
          <a:p>
            <a:r>
              <a:rPr lang="en-US" b="1" dirty="0">
                <a:latin typeface="Arial Black" panose="020B0A04020102020204" pitchFamily="34" charset="0"/>
              </a:rPr>
              <a:t>Doctrine and Covenants 110:11.</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125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edge">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21000">
              <a:srgbClr val="92D050"/>
            </a:gs>
            <a:gs pos="90000">
              <a:schemeClr val="accent3">
                <a:lumMod val="75000"/>
              </a:schemeClr>
            </a:gs>
            <a:gs pos="50000">
              <a:schemeClr val="accent1">
                <a:lumMod val="70000"/>
              </a:schemeClr>
            </a:gs>
          </a:gsLst>
          <a:lin ang="10200000" scaled="0"/>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F67DDE14-AC7C-4009-AB22-D6749B9FB7F4}"/>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sp>
        <p:nvSpPr>
          <p:cNvPr id="12" name="Rectangle 11">
            <a:extLst>
              <a:ext uri="{FF2B5EF4-FFF2-40B4-BE49-F238E27FC236}">
                <a16:creationId xmlns:a16="http://schemas.microsoft.com/office/drawing/2014/main" id="{BEB15C0B-E9D0-4F15-AF5D-97A4C818D063}"/>
              </a:ext>
            </a:extLst>
          </p:cNvPr>
          <p:cNvSpPr/>
          <p:nvPr/>
        </p:nvSpPr>
        <p:spPr>
          <a:xfrm>
            <a:off x="1274270" y="1058347"/>
            <a:ext cx="4239366" cy="369332"/>
          </a:xfrm>
          <a:prstGeom prst="rect">
            <a:avLst/>
          </a:prstGeom>
        </p:spPr>
        <p:txBody>
          <a:bodyPr wrap="none">
            <a:spAutoFit/>
          </a:bodyPr>
          <a:lstStyle/>
          <a:p>
            <a:r>
              <a:rPr lang="en-US" b="1" dirty="0">
                <a:solidFill>
                  <a:srgbClr val="C00000"/>
                </a:solidFill>
                <a:latin typeface="Arial Black" panose="020B0A04020102020204" pitchFamily="34" charset="0"/>
              </a:rPr>
              <a:t>Mini-lesson 3—Missionary Work.</a:t>
            </a:r>
          </a:p>
        </p:txBody>
      </p:sp>
      <p:sp>
        <p:nvSpPr>
          <p:cNvPr id="16" name="Rectangle 15">
            <a:extLst>
              <a:ext uri="{FF2B5EF4-FFF2-40B4-BE49-F238E27FC236}">
                <a16:creationId xmlns:a16="http://schemas.microsoft.com/office/drawing/2014/main" id="{591CE3B0-AE9E-40BF-B9AB-73844A6FDFC4}"/>
              </a:ext>
            </a:extLst>
          </p:cNvPr>
          <p:cNvSpPr/>
          <p:nvPr/>
        </p:nvSpPr>
        <p:spPr>
          <a:xfrm>
            <a:off x="1274270" y="1681244"/>
            <a:ext cx="4120615" cy="369332"/>
          </a:xfrm>
          <a:prstGeom prst="rect">
            <a:avLst/>
          </a:prstGeom>
        </p:spPr>
        <p:txBody>
          <a:bodyPr wrap="none">
            <a:spAutoFit/>
          </a:bodyPr>
          <a:lstStyle/>
          <a:p>
            <a:r>
              <a:rPr lang="en-US" b="1" dirty="0">
                <a:latin typeface="Arial Black" panose="020B0A04020102020204" pitchFamily="34" charset="0"/>
              </a:rPr>
              <a:t>Doctrine and Covenants 42:6-7.</a:t>
            </a:r>
          </a:p>
        </p:txBody>
      </p:sp>
      <p:sp>
        <p:nvSpPr>
          <p:cNvPr id="5" name="Rectangle 4">
            <a:extLst>
              <a:ext uri="{FF2B5EF4-FFF2-40B4-BE49-F238E27FC236}">
                <a16:creationId xmlns:a16="http://schemas.microsoft.com/office/drawing/2014/main" id="{3DF67842-CD4E-4D84-B290-D1546D710513}"/>
              </a:ext>
            </a:extLst>
          </p:cNvPr>
          <p:cNvSpPr/>
          <p:nvPr/>
        </p:nvSpPr>
        <p:spPr>
          <a:xfrm>
            <a:off x="1274270" y="1974588"/>
            <a:ext cx="8932048" cy="1077218"/>
          </a:xfrm>
          <a:prstGeom prst="rect">
            <a:avLst/>
          </a:prstGeom>
        </p:spPr>
        <p:txBody>
          <a:bodyPr wrap="square">
            <a:spAutoFit/>
          </a:bodyPr>
          <a:lstStyle/>
          <a:p>
            <a:pPr algn="just" fontAlgn="base"/>
            <a:r>
              <a:rPr lang="en-US" sz="1600" b="1" dirty="0">
                <a:latin typeface="Palatino"/>
              </a:rPr>
              <a:t>6 </a:t>
            </a:r>
            <a:r>
              <a:rPr lang="en-US" sz="1600" dirty="0">
                <a:latin typeface="Palatino"/>
              </a:rPr>
              <a:t>And ye shall go forth in the power of my Spirit, preaching my gospel, two by two, in my name, lifting up your voices as with the sound of a trump, declaring my word like unto angels of God.</a:t>
            </a:r>
          </a:p>
          <a:p>
            <a:pPr algn="just" fontAlgn="base"/>
            <a:r>
              <a:rPr lang="en-US" sz="1600" b="1" dirty="0">
                <a:latin typeface="Palatino"/>
              </a:rPr>
              <a:t>7 </a:t>
            </a:r>
            <a:r>
              <a:rPr lang="en-US" sz="1600" dirty="0">
                <a:latin typeface="Palatino"/>
              </a:rPr>
              <a:t>And ye shall go forth baptizing with water, saying: Repent ye, repent ye, for the kingdom of heaven is at hand.</a:t>
            </a:r>
            <a:endParaRPr lang="en-US" sz="1600" b="0" i="0" dirty="0">
              <a:effectLst/>
              <a:latin typeface="Palatino"/>
            </a:endParaRPr>
          </a:p>
        </p:txBody>
      </p:sp>
      <p:sp>
        <p:nvSpPr>
          <p:cNvPr id="7" name="Rectangle 6">
            <a:extLst>
              <a:ext uri="{FF2B5EF4-FFF2-40B4-BE49-F238E27FC236}">
                <a16:creationId xmlns:a16="http://schemas.microsoft.com/office/drawing/2014/main" id="{EBF145EE-B3A0-4C0A-96DF-055D00661A3A}"/>
              </a:ext>
            </a:extLst>
          </p:cNvPr>
          <p:cNvSpPr/>
          <p:nvPr/>
        </p:nvSpPr>
        <p:spPr>
          <a:xfrm>
            <a:off x="1274270" y="3244334"/>
            <a:ext cx="5320687" cy="369332"/>
          </a:xfrm>
          <a:prstGeom prst="rect">
            <a:avLst/>
          </a:prstGeom>
        </p:spPr>
        <p:txBody>
          <a:bodyPr wrap="none">
            <a:spAutoFit/>
          </a:bodyPr>
          <a:lstStyle/>
          <a:p>
            <a:r>
              <a:rPr lang="en-US" dirty="0">
                <a:solidFill>
                  <a:schemeClr val="accent6">
                    <a:lumMod val="50000"/>
                  </a:schemeClr>
                </a:solidFill>
                <a:latin typeface="Georgia" panose="02040502050405020303" pitchFamily="18" charset="0"/>
              </a:rPr>
              <a:t>What commandment did the Lord give the Saints?</a:t>
            </a:r>
          </a:p>
        </p:txBody>
      </p:sp>
      <p:sp>
        <p:nvSpPr>
          <p:cNvPr id="11" name="Rectangle 10">
            <a:extLst>
              <a:ext uri="{FF2B5EF4-FFF2-40B4-BE49-F238E27FC236}">
                <a16:creationId xmlns:a16="http://schemas.microsoft.com/office/drawing/2014/main" id="{6A17DC61-8A44-4725-9133-11F718F5358B}"/>
              </a:ext>
            </a:extLst>
          </p:cNvPr>
          <p:cNvSpPr/>
          <p:nvPr/>
        </p:nvSpPr>
        <p:spPr>
          <a:xfrm>
            <a:off x="1274270" y="3762495"/>
            <a:ext cx="5420074" cy="369332"/>
          </a:xfrm>
          <a:prstGeom prst="rect">
            <a:avLst/>
          </a:prstGeom>
        </p:spPr>
        <p:txBody>
          <a:bodyPr wrap="none">
            <a:spAutoFit/>
          </a:bodyPr>
          <a:lstStyle/>
          <a:p>
            <a:r>
              <a:rPr lang="en-US" dirty="0">
                <a:solidFill>
                  <a:schemeClr val="accent6">
                    <a:lumMod val="50000"/>
                  </a:schemeClr>
                </a:solidFill>
                <a:latin typeface="Georgia" panose="02040502050405020303" pitchFamily="18" charset="0"/>
              </a:rPr>
              <a:t>How were these missionaries to preach the gospel? </a:t>
            </a:r>
          </a:p>
        </p:txBody>
      </p:sp>
      <p:sp>
        <p:nvSpPr>
          <p:cNvPr id="17" name="Rectangle 16">
            <a:extLst>
              <a:ext uri="{FF2B5EF4-FFF2-40B4-BE49-F238E27FC236}">
                <a16:creationId xmlns:a16="http://schemas.microsoft.com/office/drawing/2014/main" id="{1091F631-CB5B-4A63-88FC-0FD4FDB5F1BB}"/>
              </a:ext>
            </a:extLst>
          </p:cNvPr>
          <p:cNvSpPr/>
          <p:nvPr/>
        </p:nvSpPr>
        <p:spPr>
          <a:xfrm>
            <a:off x="1274269" y="4196185"/>
            <a:ext cx="7681472" cy="369332"/>
          </a:xfrm>
          <a:prstGeom prst="rect">
            <a:avLst/>
          </a:prstGeom>
        </p:spPr>
        <p:txBody>
          <a:bodyPr wrap="square">
            <a:spAutoFit/>
          </a:bodyPr>
          <a:lstStyle/>
          <a:p>
            <a:r>
              <a:rPr lang="en-US" dirty="0">
                <a:solidFill>
                  <a:schemeClr val="accent6">
                    <a:lumMod val="50000"/>
                  </a:schemeClr>
                </a:solidFill>
                <a:latin typeface="Georgia" panose="02040502050405020303" pitchFamily="18" charset="0"/>
              </a:rPr>
              <a:t>How is this similar to how full-time missionaries preach the gospel today?</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25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21000">
              <a:srgbClr val="92D050"/>
            </a:gs>
            <a:gs pos="90000">
              <a:schemeClr val="accent3">
                <a:lumMod val="75000"/>
              </a:schemeClr>
            </a:gs>
            <a:gs pos="50000">
              <a:schemeClr val="accent1">
                <a:lumMod val="70000"/>
              </a:schemeClr>
            </a:gs>
          </a:gsLst>
          <a:lin ang="15000000" scaled="0"/>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5C02B6-8DBA-4A7C-AC01-5D5867FFAC54}"/>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pic>
        <p:nvPicPr>
          <p:cNvPr id="2052" name="Picture 4" descr="https://broadcast.lds.org/crowdsource/mobile/images/1506125/512261223a584170b622ce1bf05baf1a/3509x1491.png">
            <a:extLst>
              <a:ext uri="{FF2B5EF4-FFF2-40B4-BE49-F238E27FC236}">
                <a16:creationId xmlns:a16="http://schemas.microsoft.com/office/drawing/2014/main" id="{9A8B890A-F67E-42E7-9FA9-AEB7D759B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255" y="890974"/>
            <a:ext cx="7559489" cy="32117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A4E74E-629C-401D-BE32-7C582B784921}"/>
              </a:ext>
            </a:extLst>
          </p:cNvPr>
          <p:cNvSpPr/>
          <p:nvPr/>
        </p:nvSpPr>
        <p:spPr>
          <a:xfrm>
            <a:off x="1469089" y="4942586"/>
            <a:ext cx="8979275" cy="923330"/>
          </a:xfrm>
          <a:prstGeom prst="rect">
            <a:avLst/>
          </a:prstGeom>
        </p:spPr>
        <p:txBody>
          <a:bodyPr wrap="square">
            <a:spAutoFit/>
          </a:bodyPr>
          <a:lstStyle/>
          <a:p>
            <a:pPr algn="just"/>
            <a:r>
              <a:rPr lang="en-US" dirty="0">
                <a:latin typeface="Palatino"/>
              </a:rPr>
              <a:t>And from thence, whosoever I will shall go forth among all nations, and it shall be told them what they shall do; for I have a great work laid up in store, for Israel shall be saved, and I will lead them whithersoever I will, and no power shall stay my hand.</a:t>
            </a:r>
            <a:endParaRPr lang="en-US" dirty="0"/>
          </a:p>
        </p:txBody>
      </p:sp>
      <p:sp>
        <p:nvSpPr>
          <p:cNvPr id="13" name="Rectangle 12">
            <a:extLst>
              <a:ext uri="{FF2B5EF4-FFF2-40B4-BE49-F238E27FC236}">
                <a16:creationId xmlns:a16="http://schemas.microsoft.com/office/drawing/2014/main" id="{2E69DD09-E1C1-4DC5-B469-BF1FFBE54F76}"/>
              </a:ext>
            </a:extLst>
          </p:cNvPr>
          <p:cNvSpPr/>
          <p:nvPr/>
        </p:nvSpPr>
        <p:spPr>
          <a:xfrm>
            <a:off x="1469089" y="4573254"/>
            <a:ext cx="4043671" cy="369332"/>
          </a:xfrm>
          <a:prstGeom prst="rect">
            <a:avLst/>
          </a:prstGeom>
        </p:spPr>
        <p:txBody>
          <a:bodyPr wrap="none">
            <a:spAutoFit/>
          </a:bodyPr>
          <a:lstStyle/>
          <a:p>
            <a:r>
              <a:rPr lang="en-US" b="1" dirty="0">
                <a:latin typeface="Arial Black" panose="020B0A04020102020204" pitchFamily="34" charset="0"/>
              </a:rPr>
              <a:t>Doctrine and Covenants 38:33.</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21000">
              <a:srgbClr val="92D050"/>
            </a:gs>
            <a:gs pos="90000">
              <a:schemeClr val="accent3">
                <a:lumMod val="75000"/>
              </a:schemeClr>
            </a:gs>
            <a:gs pos="50000">
              <a:schemeClr val="accent1">
                <a:lumMod val="70000"/>
              </a:schemeClr>
            </a:gs>
          </a:gsLst>
          <a:lin ang="15600000" scaled="0"/>
          <a:tileRect/>
        </a:gradFill>
        <a:effectLst/>
      </p:bgPr>
    </p:bg>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BC078DBF-7A23-47BF-8108-08E788E9A248}"/>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sp>
        <p:nvSpPr>
          <p:cNvPr id="2" name="Rectangle 1">
            <a:extLst>
              <a:ext uri="{FF2B5EF4-FFF2-40B4-BE49-F238E27FC236}">
                <a16:creationId xmlns:a16="http://schemas.microsoft.com/office/drawing/2014/main" id="{D8ADEBDD-5798-4A01-9E28-7BFB713F2CBA}"/>
              </a:ext>
            </a:extLst>
          </p:cNvPr>
          <p:cNvSpPr/>
          <p:nvPr/>
        </p:nvSpPr>
        <p:spPr>
          <a:xfrm>
            <a:off x="1355461" y="921461"/>
            <a:ext cx="7300012" cy="369332"/>
          </a:xfrm>
          <a:prstGeom prst="rect">
            <a:avLst/>
          </a:prstGeom>
        </p:spPr>
        <p:txBody>
          <a:bodyPr wrap="none">
            <a:spAutoFit/>
          </a:bodyPr>
          <a:lstStyle/>
          <a:p>
            <a:r>
              <a:rPr lang="en-US" dirty="0">
                <a:solidFill>
                  <a:srgbClr val="C00000"/>
                </a:solidFill>
                <a:latin typeface="Arial Black" panose="020B0A04020102020204" pitchFamily="34" charset="0"/>
              </a:rPr>
              <a:t>Mini-lesson 4—Other Significant Revelations and Events.</a:t>
            </a:r>
          </a:p>
        </p:txBody>
      </p:sp>
      <p:sp>
        <p:nvSpPr>
          <p:cNvPr id="4" name="Rectangle 3">
            <a:extLst>
              <a:ext uri="{FF2B5EF4-FFF2-40B4-BE49-F238E27FC236}">
                <a16:creationId xmlns:a16="http://schemas.microsoft.com/office/drawing/2014/main" id="{39A144C9-F19C-41A1-8F1F-7AF6A5917BF7}"/>
              </a:ext>
            </a:extLst>
          </p:cNvPr>
          <p:cNvSpPr/>
          <p:nvPr/>
        </p:nvSpPr>
        <p:spPr>
          <a:xfrm>
            <a:off x="1355461" y="1621980"/>
            <a:ext cx="9286086" cy="830997"/>
          </a:xfrm>
          <a:prstGeom prst="rect">
            <a:avLst/>
          </a:prstGeom>
        </p:spPr>
        <p:txBody>
          <a:bodyPr wrap="square">
            <a:spAutoFit/>
          </a:bodyPr>
          <a:lstStyle/>
          <a:p>
            <a:pPr algn="just"/>
            <a:r>
              <a:rPr lang="en-US" sz="1600" dirty="0">
                <a:latin typeface="Palatino"/>
              </a:rPr>
              <a:t>If thou shalt ask, thou shalt receive revelation upon revelation, knowledge upon knowledge, that thou mayest know the mysteries and peaceable things—that which bringeth joy, that which bringeth life eternal.</a:t>
            </a:r>
            <a:endParaRPr lang="en-US" sz="1600" dirty="0"/>
          </a:p>
        </p:txBody>
      </p:sp>
      <p:sp>
        <p:nvSpPr>
          <p:cNvPr id="12" name="Rectangle 11">
            <a:extLst>
              <a:ext uri="{FF2B5EF4-FFF2-40B4-BE49-F238E27FC236}">
                <a16:creationId xmlns:a16="http://schemas.microsoft.com/office/drawing/2014/main" id="{AE79E376-ACAC-4885-A655-6EDB3E3FF496}"/>
              </a:ext>
            </a:extLst>
          </p:cNvPr>
          <p:cNvSpPr/>
          <p:nvPr/>
        </p:nvSpPr>
        <p:spPr>
          <a:xfrm>
            <a:off x="1355461" y="1360224"/>
            <a:ext cx="4043671" cy="369332"/>
          </a:xfrm>
          <a:prstGeom prst="rect">
            <a:avLst/>
          </a:prstGeom>
        </p:spPr>
        <p:txBody>
          <a:bodyPr wrap="none">
            <a:spAutoFit/>
          </a:bodyPr>
          <a:lstStyle/>
          <a:p>
            <a:r>
              <a:rPr lang="en-US" b="1" dirty="0">
                <a:latin typeface="Arial Black" panose="020B0A04020102020204" pitchFamily="34" charset="0"/>
              </a:rPr>
              <a:t>Doctrine and Covenants 42:61.</a:t>
            </a:r>
          </a:p>
        </p:txBody>
      </p:sp>
      <p:sp>
        <p:nvSpPr>
          <p:cNvPr id="7" name="Rectangle 6">
            <a:extLst>
              <a:ext uri="{FF2B5EF4-FFF2-40B4-BE49-F238E27FC236}">
                <a16:creationId xmlns:a16="http://schemas.microsoft.com/office/drawing/2014/main" id="{7EB1A5A8-2D8B-4312-9112-C3645CFB76B3}"/>
              </a:ext>
            </a:extLst>
          </p:cNvPr>
          <p:cNvSpPr/>
          <p:nvPr/>
        </p:nvSpPr>
        <p:spPr>
          <a:xfrm>
            <a:off x="1103554" y="3072192"/>
            <a:ext cx="4992446" cy="3323987"/>
          </a:xfrm>
          <a:prstGeom prst="rect">
            <a:avLst/>
          </a:prstGeom>
        </p:spPr>
        <p:txBody>
          <a:bodyPr wrap="square">
            <a:spAutoFit/>
          </a:bodyPr>
          <a:lstStyle/>
          <a:p>
            <a:pPr algn="just"/>
            <a:r>
              <a:rPr lang="en-US" sz="1400" dirty="0">
                <a:latin typeface="Open Sans"/>
              </a:rPr>
              <a:t>A vision given to Joseph Smith the Prophet and Sidney Rigdon, at Hiram, Ohio, February 16, 1832. Prefacing the record of this vision, Joseph Smith’s history states: “Upon my return from Amherst conference, I resumed the translation of the Scriptures. From sundry revelations which had been received, it was apparent that many important points touching the salvation of man had been taken from the Bible, or lost before it was compiled. It appeared self-evident from what truths were left, that if God rewarded every one according to the deeds done in the body the term ‘Heaven,’ as intended for the Saints’ eternal home, must include more kingdoms than one. Accordingly, … while translating St. John’s Gospel, myself and Elder Rigdon saw the following vision.” At the time this vision was given, the Prophet was translating </a:t>
            </a:r>
            <a:r>
              <a:rPr lang="en-US" sz="1400" dirty="0">
                <a:latin typeface="Open Sans"/>
                <a:hlinkClick r:id="rId2">
                  <a:extLst>
                    <a:ext uri="{A12FA001-AC4F-418D-AE19-62706E023703}">
                      <ahyp:hlinkClr xmlns:ahyp="http://schemas.microsoft.com/office/drawing/2018/hyperlinkcolor" val="tx"/>
                    </a:ext>
                  </a:extLst>
                </a:hlinkClick>
              </a:rPr>
              <a:t>John 5:29</a:t>
            </a:r>
            <a:r>
              <a:rPr lang="en-US" sz="1400" dirty="0">
                <a:latin typeface="Open Sans"/>
              </a:rPr>
              <a:t>.</a:t>
            </a:r>
            <a:endParaRPr lang="en-US" sz="1400" dirty="0"/>
          </a:p>
        </p:txBody>
      </p:sp>
      <p:sp>
        <p:nvSpPr>
          <p:cNvPr id="9" name="Rectangle 8">
            <a:extLst>
              <a:ext uri="{FF2B5EF4-FFF2-40B4-BE49-F238E27FC236}">
                <a16:creationId xmlns:a16="http://schemas.microsoft.com/office/drawing/2014/main" id="{755DD608-E843-4FCB-B662-94AB1696E413}"/>
              </a:ext>
            </a:extLst>
          </p:cNvPr>
          <p:cNvSpPr/>
          <p:nvPr/>
        </p:nvSpPr>
        <p:spPr>
          <a:xfrm>
            <a:off x="1644554" y="2728181"/>
            <a:ext cx="3682739" cy="369332"/>
          </a:xfrm>
          <a:prstGeom prst="rect">
            <a:avLst/>
          </a:prstGeom>
        </p:spPr>
        <p:txBody>
          <a:bodyPr wrap="none">
            <a:spAutoFit/>
          </a:bodyPr>
          <a:lstStyle/>
          <a:p>
            <a:r>
              <a:rPr lang="en-US" b="1" dirty="0">
                <a:latin typeface="Arial Black" panose="020B0A04020102020204" pitchFamily="34" charset="0"/>
              </a:rPr>
              <a:t>The section introduction 76</a:t>
            </a:r>
          </a:p>
        </p:txBody>
      </p:sp>
      <p:sp>
        <p:nvSpPr>
          <p:cNvPr id="10" name="Rectangle 9">
            <a:extLst>
              <a:ext uri="{FF2B5EF4-FFF2-40B4-BE49-F238E27FC236}">
                <a16:creationId xmlns:a16="http://schemas.microsoft.com/office/drawing/2014/main" id="{D5653668-0E4F-47A8-AC63-194A295A02D7}"/>
              </a:ext>
            </a:extLst>
          </p:cNvPr>
          <p:cNvSpPr/>
          <p:nvPr/>
        </p:nvSpPr>
        <p:spPr>
          <a:xfrm>
            <a:off x="6323707" y="3097513"/>
            <a:ext cx="4317840" cy="2062103"/>
          </a:xfrm>
          <a:prstGeom prst="rect">
            <a:avLst/>
          </a:prstGeom>
        </p:spPr>
        <p:txBody>
          <a:bodyPr wrap="square">
            <a:spAutoFit/>
          </a:bodyPr>
          <a:lstStyle/>
          <a:p>
            <a:pPr algn="just"/>
            <a:r>
              <a:rPr lang="en-US" sz="1600" dirty="0">
                <a:latin typeface="Open Sans"/>
              </a:rPr>
              <a:t>Revelation given through Joseph Smith the Prophet, at Kirtland, Ohio, February 27, 1833. As a consequence of the early brethren using tobacco in their meetings, the Prophet was led to ponder upon the matter; consequently, he inquired of the Lord concerning it. This revelation, known as the Word of Wisdom, was the result.</a:t>
            </a:r>
            <a:endParaRPr lang="en-US" sz="1600" dirty="0"/>
          </a:p>
        </p:txBody>
      </p:sp>
      <p:sp>
        <p:nvSpPr>
          <p:cNvPr id="15" name="Rectangle 14">
            <a:extLst>
              <a:ext uri="{FF2B5EF4-FFF2-40B4-BE49-F238E27FC236}">
                <a16:creationId xmlns:a16="http://schemas.microsoft.com/office/drawing/2014/main" id="{44EE7048-38D0-4A48-A9F6-B84DD66EA99D}"/>
              </a:ext>
            </a:extLst>
          </p:cNvPr>
          <p:cNvSpPr/>
          <p:nvPr/>
        </p:nvSpPr>
        <p:spPr>
          <a:xfrm>
            <a:off x="6637000" y="2728181"/>
            <a:ext cx="3682739" cy="369332"/>
          </a:xfrm>
          <a:prstGeom prst="rect">
            <a:avLst/>
          </a:prstGeom>
        </p:spPr>
        <p:txBody>
          <a:bodyPr wrap="none">
            <a:spAutoFit/>
          </a:bodyPr>
          <a:lstStyle/>
          <a:p>
            <a:r>
              <a:rPr lang="en-US" b="1" dirty="0">
                <a:latin typeface="Arial Black" panose="020B0A04020102020204" pitchFamily="34" charset="0"/>
              </a:rPr>
              <a:t>The section introduction 89</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25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vertical)">
                                      <p:cBhvr>
                                        <p:cTn id="15" dur="1000"/>
                                        <p:tgtEl>
                                          <p:spTgt spid="7"/>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vertical)">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vertical)">
                                      <p:cBhvr>
                                        <p:cTn id="23" dur="1000"/>
                                        <p:tgtEl>
                                          <p:spTgt spid="10"/>
                                        </p:tgtEl>
                                      </p:cBhvr>
                                    </p:animEffect>
                                  </p:childTnLst>
                                </p:cTn>
                              </p:par>
                              <p:par>
                                <p:cTn id="24" presetID="14" presetClass="entr" presetSubtype="5"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vertical)">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7" grpId="0"/>
      <p:bldP spid="9" grpId="0"/>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C00000"/>
            </a:gs>
            <a:gs pos="39000">
              <a:srgbClr val="92D050"/>
            </a:gs>
            <a:gs pos="90000">
              <a:schemeClr val="accent3">
                <a:lumMod val="75000"/>
              </a:schemeClr>
            </a:gs>
            <a:gs pos="50000">
              <a:schemeClr val="accent1">
                <a:lumMod val="70000"/>
              </a:schemeClr>
            </a:gs>
          </a:gsLst>
          <a:lin ang="16200000" scaled="0"/>
          <a:tileRect/>
        </a:gradFill>
        <a:effectLst/>
      </p:bgPr>
    </p:bg>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DF77E27-0DD0-4924-B6F9-71E0D09C42C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sp>
        <p:nvSpPr>
          <p:cNvPr id="2" name="Rectangle 1">
            <a:extLst>
              <a:ext uri="{FF2B5EF4-FFF2-40B4-BE49-F238E27FC236}">
                <a16:creationId xmlns:a16="http://schemas.microsoft.com/office/drawing/2014/main" id="{5119FB65-726F-451D-A7A1-E067BAD7152B}"/>
              </a:ext>
            </a:extLst>
          </p:cNvPr>
          <p:cNvSpPr/>
          <p:nvPr/>
        </p:nvSpPr>
        <p:spPr>
          <a:xfrm>
            <a:off x="1259539" y="1590835"/>
            <a:ext cx="4630271" cy="3046988"/>
          </a:xfrm>
          <a:prstGeom prst="rect">
            <a:avLst/>
          </a:prstGeom>
        </p:spPr>
        <p:txBody>
          <a:bodyPr wrap="square">
            <a:spAutoFit/>
          </a:bodyPr>
          <a:lstStyle/>
          <a:p>
            <a:pPr algn="just"/>
            <a:r>
              <a:rPr lang="en-US" sz="1600" dirty="0">
                <a:latin typeface="Open Sans"/>
              </a:rPr>
              <a:t>Revelation on the priesthood, given through Joseph Smith the Prophet, at Kirtland, Ohio, about April 1835. Although this section was recorded in 1835, the historical records affirm that most of </a:t>
            </a:r>
            <a:r>
              <a:rPr lang="en-US" sz="1600" dirty="0">
                <a:latin typeface="Open Sans"/>
                <a:hlinkClick r:id="rId2">
                  <a:extLst>
                    <a:ext uri="{A12FA001-AC4F-418D-AE19-62706E023703}">
                      <ahyp:hlinkClr xmlns:ahyp="http://schemas.microsoft.com/office/drawing/2018/hyperlinkcolor" val="tx"/>
                    </a:ext>
                  </a:extLst>
                </a:hlinkClick>
              </a:rPr>
              <a:t>verses 60 through 100</a:t>
            </a:r>
            <a:r>
              <a:rPr lang="en-US" sz="1600" dirty="0">
                <a:latin typeface="Open Sans"/>
              </a:rPr>
              <a:t> incorporate a revelation given through Joseph Smith on November 11, 1831. This section was associated with the organization of the Quorum of the Twelve in February and March 1835. The Prophet likely delivered it in the presence of those who were preparing to depart May 3, 1835, on their first quorum mission.</a:t>
            </a:r>
            <a:endParaRPr lang="en-US" sz="1600" dirty="0"/>
          </a:p>
        </p:txBody>
      </p:sp>
      <p:sp>
        <p:nvSpPr>
          <p:cNvPr id="19" name="Rectangle 18">
            <a:extLst>
              <a:ext uri="{FF2B5EF4-FFF2-40B4-BE49-F238E27FC236}">
                <a16:creationId xmlns:a16="http://schemas.microsoft.com/office/drawing/2014/main" id="{93F1B768-6229-4602-A49C-4C88B92FE3E2}"/>
              </a:ext>
            </a:extLst>
          </p:cNvPr>
          <p:cNvSpPr/>
          <p:nvPr/>
        </p:nvSpPr>
        <p:spPr>
          <a:xfrm>
            <a:off x="1656360" y="1221503"/>
            <a:ext cx="3836628" cy="369332"/>
          </a:xfrm>
          <a:prstGeom prst="rect">
            <a:avLst/>
          </a:prstGeom>
        </p:spPr>
        <p:txBody>
          <a:bodyPr wrap="none">
            <a:spAutoFit/>
          </a:bodyPr>
          <a:lstStyle/>
          <a:p>
            <a:r>
              <a:rPr lang="en-US" b="1" dirty="0">
                <a:latin typeface="Arial Black" panose="020B0A04020102020204" pitchFamily="34" charset="0"/>
              </a:rPr>
              <a:t>The section introduction 107</a:t>
            </a:r>
          </a:p>
        </p:txBody>
      </p:sp>
      <p:sp>
        <p:nvSpPr>
          <p:cNvPr id="3" name="Rectangle 2">
            <a:extLst>
              <a:ext uri="{FF2B5EF4-FFF2-40B4-BE49-F238E27FC236}">
                <a16:creationId xmlns:a16="http://schemas.microsoft.com/office/drawing/2014/main" id="{BC45D59B-1601-4A86-940B-65AEB90E9932}"/>
              </a:ext>
            </a:extLst>
          </p:cNvPr>
          <p:cNvSpPr/>
          <p:nvPr/>
        </p:nvSpPr>
        <p:spPr>
          <a:xfrm>
            <a:off x="6302192" y="1590835"/>
            <a:ext cx="4249009" cy="1661993"/>
          </a:xfrm>
          <a:prstGeom prst="rect">
            <a:avLst/>
          </a:prstGeom>
        </p:spPr>
        <p:txBody>
          <a:bodyPr wrap="square">
            <a:spAutoFit/>
          </a:bodyPr>
          <a:lstStyle/>
          <a:p>
            <a:pPr algn="just"/>
            <a:r>
              <a:rPr lang="en-US" sz="1700" dirty="0">
                <a:latin typeface="Open Sans"/>
              </a:rPr>
              <a:t>A vision given to Joseph Smith the Prophet, in the temple at Kirtland, Ohio, January 21, 1836. The occasion was the administration of ordinances in preparation for the dedication of the temple.</a:t>
            </a:r>
            <a:endParaRPr lang="en-US" sz="1700" dirty="0"/>
          </a:p>
        </p:txBody>
      </p:sp>
      <p:sp>
        <p:nvSpPr>
          <p:cNvPr id="21" name="Rectangle 20">
            <a:extLst>
              <a:ext uri="{FF2B5EF4-FFF2-40B4-BE49-F238E27FC236}">
                <a16:creationId xmlns:a16="http://schemas.microsoft.com/office/drawing/2014/main" id="{F0D8BD89-2B53-4AB4-884A-9B6120D5F756}"/>
              </a:ext>
            </a:extLst>
          </p:cNvPr>
          <p:cNvSpPr/>
          <p:nvPr/>
        </p:nvSpPr>
        <p:spPr>
          <a:xfrm>
            <a:off x="6508382" y="1221503"/>
            <a:ext cx="3836628" cy="369332"/>
          </a:xfrm>
          <a:prstGeom prst="rect">
            <a:avLst/>
          </a:prstGeom>
        </p:spPr>
        <p:txBody>
          <a:bodyPr wrap="none">
            <a:spAutoFit/>
          </a:bodyPr>
          <a:lstStyle/>
          <a:p>
            <a:r>
              <a:rPr lang="en-US" b="1" dirty="0">
                <a:latin typeface="Arial Black" panose="020B0A04020102020204" pitchFamily="34" charset="0"/>
              </a:rPr>
              <a:t>The section introduction 137</a:t>
            </a:r>
          </a:p>
        </p:txBody>
      </p:sp>
      <p:sp>
        <p:nvSpPr>
          <p:cNvPr id="5" name="Rectangle 4">
            <a:extLst>
              <a:ext uri="{FF2B5EF4-FFF2-40B4-BE49-F238E27FC236}">
                <a16:creationId xmlns:a16="http://schemas.microsoft.com/office/drawing/2014/main" id="{9D232B42-44C8-4115-B921-76421DD83486}"/>
              </a:ext>
            </a:extLst>
          </p:cNvPr>
          <p:cNvSpPr/>
          <p:nvPr/>
        </p:nvSpPr>
        <p:spPr>
          <a:xfrm>
            <a:off x="1259539" y="4943999"/>
            <a:ext cx="9291662" cy="646331"/>
          </a:xfrm>
          <a:prstGeom prst="rect">
            <a:avLst/>
          </a:prstGeom>
        </p:spPr>
        <p:txBody>
          <a:bodyPr wrap="square">
            <a:spAutoFit/>
          </a:bodyPr>
          <a:lstStyle/>
          <a:p>
            <a:pPr algn="just"/>
            <a:r>
              <a:rPr lang="en-US" b="1" dirty="0">
                <a:latin typeface="Georgia" panose="02040502050405020303" pitchFamily="18" charset="0"/>
              </a:rPr>
              <a:t>What do you think it was like for the Saints in Ohio to hear some of these truths for the first time?</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vertical)">
                                      <p:cBhvr>
                                        <p:cTn id="7" dur="1000"/>
                                        <p:tgtEl>
                                          <p:spTgt spid="19"/>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10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3" grpId="0"/>
      <p:bldP spid="2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21000">
              <a:srgbClr val="92D050"/>
            </a:gs>
            <a:gs pos="90000">
              <a:schemeClr val="accent3">
                <a:lumMod val="75000"/>
              </a:schemeClr>
            </a:gs>
            <a:gs pos="50000">
              <a:schemeClr val="accent1">
                <a:lumMod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5" name="Subtitle 4">
            <a:extLst>
              <a:ext uri="{FF2B5EF4-FFF2-40B4-BE49-F238E27FC236}">
                <a16:creationId xmlns:a16="http://schemas.microsoft.com/office/drawing/2014/main" id="{D77F187E-C37A-4937-B269-DE39E1D1FA64}"/>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Ink Free" panose="03080402000500000000" pitchFamily="66" charset="0"/>
                <a:ea typeface="Cambria Math" panose="02040503050406030204" pitchFamily="18" charset="0"/>
              </a:rPr>
              <a:t>LESSON 45</a:t>
            </a:r>
          </a:p>
        </p:txBody>
      </p:sp>
      <p:sp>
        <p:nvSpPr>
          <p:cNvPr id="4" name="Rectangle 3">
            <a:extLst>
              <a:ext uri="{FF2B5EF4-FFF2-40B4-BE49-F238E27FC236}">
                <a16:creationId xmlns:a16="http://schemas.microsoft.com/office/drawing/2014/main" id="{D4B3949B-D0BE-48AB-8BDC-1D2443E18A41}"/>
              </a:ext>
            </a:extLst>
          </p:cNvPr>
          <p:cNvSpPr/>
          <p:nvPr/>
        </p:nvSpPr>
        <p:spPr>
          <a:xfrm>
            <a:off x="2733669" y="962586"/>
            <a:ext cx="6724661" cy="369332"/>
          </a:xfrm>
          <a:prstGeom prst="rect">
            <a:avLst/>
          </a:prstGeom>
        </p:spPr>
        <p:txBody>
          <a:bodyPr wrap="none">
            <a:spAutoFit/>
          </a:bodyPr>
          <a:lstStyle/>
          <a:p>
            <a:r>
              <a:rPr lang="en-US" dirty="0">
                <a:solidFill>
                  <a:srgbClr val="C00000"/>
                </a:solidFill>
                <a:latin typeface="Arial Black" panose="020B0A04020102020204" pitchFamily="34" charset="0"/>
              </a:rPr>
              <a:t>Opposition and apostasy plague the faithful in Ohio.</a:t>
            </a:r>
          </a:p>
        </p:txBody>
      </p:sp>
      <p:sp>
        <p:nvSpPr>
          <p:cNvPr id="5" name="Rectangle 4">
            <a:extLst>
              <a:ext uri="{FF2B5EF4-FFF2-40B4-BE49-F238E27FC236}">
                <a16:creationId xmlns:a16="http://schemas.microsoft.com/office/drawing/2014/main" id="{DFE60B11-A2F5-413E-8E00-0E7FDB2B4DC3}"/>
              </a:ext>
            </a:extLst>
          </p:cNvPr>
          <p:cNvSpPr/>
          <p:nvPr/>
        </p:nvSpPr>
        <p:spPr>
          <a:xfrm>
            <a:off x="3792070" y="1721224"/>
            <a:ext cx="5325035" cy="17077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9D974384-C9D8-472B-95D0-558BA548DFD6}"/>
              </a:ext>
            </a:extLst>
          </p:cNvPr>
          <p:cNvSpPr txBox="1"/>
          <p:nvPr/>
        </p:nvSpPr>
        <p:spPr>
          <a:xfrm>
            <a:off x="4988859" y="1697949"/>
            <a:ext cx="4128247" cy="1754326"/>
          </a:xfrm>
          <a:prstGeom prst="rect">
            <a:avLst/>
          </a:prstGeom>
          <a:noFill/>
        </p:spPr>
        <p:txBody>
          <a:bodyPr wrap="square" rtlCol="0">
            <a:spAutoFit/>
          </a:bodyPr>
          <a:lstStyle/>
          <a:p>
            <a:pPr algn="just"/>
            <a:r>
              <a:rPr lang="en-US" dirty="0"/>
              <a:t>“Many false reports, lies, and foolish stories, were published in the newspapers, and circulated in every direction, to prevent people from investigating the work, or embracing the faith” (in History of the Church,1:158).</a:t>
            </a:r>
          </a:p>
        </p:txBody>
      </p:sp>
      <p:pic>
        <p:nvPicPr>
          <p:cNvPr id="10" name="Picture 9">
            <a:extLst>
              <a:ext uri="{FF2B5EF4-FFF2-40B4-BE49-F238E27FC236}">
                <a16:creationId xmlns:a16="http://schemas.microsoft.com/office/drawing/2014/main" id="{BF53FD30-878A-44AE-BEFE-49E599966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343" y="1815354"/>
            <a:ext cx="1077516" cy="1247615"/>
          </a:xfrm>
          <a:prstGeom prst="rect">
            <a:avLst/>
          </a:prstGeom>
        </p:spPr>
      </p:pic>
      <p:sp>
        <p:nvSpPr>
          <p:cNvPr id="11" name="TextBox 10">
            <a:extLst>
              <a:ext uri="{FF2B5EF4-FFF2-40B4-BE49-F238E27FC236}">
                <a16:creationId xmlns:a16="http://schemas.microsoft.com/office/drawing/2014/main" id="{92B30669-3AFB-4B07-8652-F6B1BE433847}"/>
              </a:ext>
            </a:extLst>
          </p:cNvPr>
          <p:cNvSpPr txBox="1"/>
          <p:nvPr/>
        </p:nvSpPr>
        <p:spPr>
          <a:xfrm>
            <a:off x="4005908" y="3095980"/>
            <a:ext cx="958917" cy="261610"/>
          </a:xfrm>
          <a:prstGeom prst="rect">
            <a:avLst/>
          </a:prstGeom>
          <a:noFill/>
        </p:spPr>
        <p:txBody>
          <a:bodyPr wrap="none" rtlCol="0">
            <a:spAutoFit/>
          </a:bodyPr>
          <a:lstStyle/>
          <a:p>
            <a:r>
              <a:rPr lang="en-US" sz="1100" b="1" dirty="0"/>
              <a:t>Joseph Smith</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636</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MingLiU_HKSCS-ExtB</vt:lpstr>
      <vt:lpstr>Arial</vt:lpstr>
      <vt:lpstr>Arial Black</vt:lpstr>
      <vt:lpstr>Bahnschrift Light</vt:lpstr>
      <vt:lpstr>Calibri</vt:lpstr>
      <vt:lpstr>Calibri Light</vt:lpstr>
      <vt:lpstr>Cambria Math</vt:lpstr>
      <vt:lpstr>Georgia</vt:lpstr>
      <vt:lpstr>Ink Free</vt:lpstr>
      <vt:lpstr>Open Sans</vt:lpstr>
      <vt:lpstr>Palatino</vt:lpstr>
      <vt:lpstr>Sitka Display</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1601</cp:revision>
  <dcterms:created xsi:type="dcterms:W3CDTF">2018-08-29T04:26:39Z</dcterms:created>
  <dcterms:modified xsi:type="dcterms:W3CDTF">2018-09-25T06:55:04Z</dcterms:modified>
</cp:coreProperties>
</file>