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16"/>
  </p:notesMasterIdLst>
  <p:sldIdLst>
    <p:sldId id="296" r:id="rId2"/>
    <p:sldId id="304" r:id="rId3"/>
    <p:sldId id="299" r:id="rId4"/>
    <p:sldId id="308" r:id="rId5"/>
    <p:sldId id="305" r:id="rId6"/>
    <p:sldId id="306" r:id="rId7"/>
    <p:sldId id="307" r:id="rId8"/>
    <p:sldId id="310" r:id="rId9"/>
    <p:sldId id="309" r:id="rId10"/>
    <p:sldId id="311" r:id="rId11"/>
    <p:sldId id="312" r:id="rId12"/>
    <p:sldId id="314" r:id="rId13"/>
    <p:sldId id="313" r:id="rId14"/>
    <p:sldId id="31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9B93A"/>
    <a:srgbClr val="CC0000"/>
    <a:srgbClr val="D88028"/>
    <a:srgbClr val="FF6600"/>
    <a:srgbClr val="333399"/>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EF47-6921-40E0-AE72-E0A6F8087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523E05-A307-46B8-B8EB-23F7C6C3A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3F4FE5-199C-47A9-BFDB-19D022360EF2}"/>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CC47E86D-60AB-4EE8-8487-19CFE482A8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339233-F057-4AF3-859D-1590D0949A9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8601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2060-D7A5-4E0A-B33A-F0EC422008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35D9F2-E765-4E2D-9D6A-58DBC36248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57EB3-021F-4339-A2A7-F8E5DB1201A1}"/>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C06945E9-9B3E-4A5B-AD61-B87DB51ECD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B1EECE-451A-465E-B2FC-5108BAEEFBA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683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FB8C84-1F8A-4082-8036-312EDDDD4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64873D-B3D0-4BBF-A3FB-337C7B8E1B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605E0-74B7-4497-8D1A-9BAA09379944}"/>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B2D6E846-521B-4CCB-B9CF-3A07E22298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DF8893-AABA-44D8-8DDA-4983DBAD439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2408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9852-BD8A-406A-8A29-9CC3824BD3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2F77BC-F3C1-4195-837D-47BE6323BC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619C2-8E20-45B2-A6A5-16661C827233}"/>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D3B85760-E69B-4CBD-9CCC-6A5EB9B131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71A41B-BAD0-49BA-AE46-CB619A74290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6131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4982-F2EB-4CED-B4B5-4671BA8167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DEADC-FCBD-4B8F-95FD-203762E25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A19F9F-D8FE-47F0-A7A7-19876AFD21DC}"/>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5CE80921-7ED9-4D4C-917E-6D90AC2DF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7C6C59-5C41-4067-AD6E-63BA0385292D}"/>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6681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315C-16FB-42B0-AC5E-71D4DB0AC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348E5-57A2-4436-8A46-3C59314262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019745-7450-4872-A717-FB09064577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5C69ED-C66D-4978-A0E6-9FAD576FE7D3}"/>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45119929-7AC0-49EC-B04D-E0DDE44D3B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19955A-9122-4A5F-A9E9-B25078C8DC4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749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A8B0-68E6-4FDE-8F33-935F49F9AF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7F1A57-1AD0-4749-9281-7EC926DE9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B6C1E9-75F5-466C-9726-C1DC2B48C6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ABD594-897E-4FF8-90DE-0B62B2C96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D19CE5-B4E0-4204-A93C-ECA5D05FFC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1C2544-9DFC-4C92-98C6-FF43044D56B4}"/>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8" name="Footer Placeholder 7">
            <a:extLst>
              <a:ext uri="{FF2B5EF4-FFF2-40B4-BE49-F238E27FC236}">
                <a16:creationId xmlns:a16="http://schemas.microsoft.com/office/drawing/2014/main" id="{2B062828-191E-4D00-A448-72832A38AC3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196FBF4-96FF-4F75-858D-0267438B704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05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BB68-35FD-442A-99EE-FBF3BEC85C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B7BE04-67C5-490D-8948-4A1DFC37F7F1}"/>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4" name="Footer Placeholder 3">
            <a:extLst>
              <a:ext uri="{FF2B5EF4-FFF2-40B4-BE49-F238E27FC236}">
                <a16:creationId xmlns:a16="http://schemas.microsoft.com/office/drawing/2014/main" id="{70B304B4-8987-48C0-BDE0-F5964F42E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14E0A19-3766-49CB-BF1B-C4EBA6D9864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197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260685-8280-4AB2-A2B6-6A869858B61E}"/>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3" name="Footer Placeholder 2">
            <a:extLst>
              <a:ext uri="{FF2B5EF4-FFF2-40B4-BE49-F238E27FC236}">
                <a16:creationId xmlns:a16="http://schemas.microsoft.com/office/drawing/2014/main" id="{33669C59-1F62-4CFA-9239-CA772DD12AB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0F342A4-0726-4E3B-974F-FC41189691F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662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D5DD-1EF4-446B-BE35-80A6468310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700F5F-841E-4CF6-A1D6-A69A5FB613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D3F911-3BBF-4AD2-81C3-E1BAE2F90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14A3BA-7045-4AB2-A492-FA9B6AF24D0B}"/>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DCF914AB-7D21-4028-A64C-EA044E9C30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A0B031-7324-4447-BFF3-3721020382CA}"/>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5702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9F62-F055-48A4-B1BF-FFD29EC62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BAE2D-2B47-495E-AE33-A0C50CAF8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0BE54C-2101-4DA7-BB64-C6DEF2796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36ECB3-9735-4E19-A6D1-F9867220C1B6}"/>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A1F16FB9-4217-4107-B866-8F84336A0C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F50B4F-B2DE-4655-A903-98EE74826FD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8886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63000">
              <a:schemeClr val="accent3">
                <a:lumMod val="89000"/>
              </a:schemeClr>
            </a:gs>
            <a:gs pos="69000">
              <a:schemeClr val="accent3">
                <a:lumMod val="75000"/>
              </a:schemeClr>
            </a:gs>
            <a:gs pos="97000">
              <a:schemeClr val="accent3">
                <a:lumMod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D3567-9D17-4DFF-8C67-A6FA3D40E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5E5596-03AD-4122-964C-C609704B5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50137-1852-44EA-AF67-69FF9157E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D8ECB1D7-738B-4C79-A99B-D539A6D25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A4BCE6-BDF2-492B-B191-16772FD33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024205746"/>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7000">
              <a:srgbClr val="FFFF00"/>
            </a:gs>
            <a:gs pos="47000">
              <a:schemeClr val="accent3">
                <a:lumMod val="89000"/>
              </a:schemeClr>
            </a:gs>
            <a:gs pos="69000">
              <a:schemeClr val="accent3">
                <a:lumMod val="75000"/>
              </a:schemeClr>
            </a:gs>
            <a:gs pos="97000">
              <a:schemeClr val="accent3">
                <a:lumMod val="70000"/>
              </a:schemeClr>
            </a:gs>
          </a:gsLst>
          <a:lin ang="27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rgbClr val="FFC000"/>
                </a:solidFill>
                <a:latin typeface="Sitka Display" panose="02000505000000020004" pitchFamily="2" charset="0"/>
                <a:ea typeface="MingLiU_HKSCS-ExtB" panose="02020500000000000000" pitchFamily="18" charset="-120"/>
                <a:cs typeface="Times New Roman" panose="02020603050405020304" pitchFamily="18" charset="0"/>
              </a:rPr>
              <a:t>SEMI</a:t>
            </a:r>
            <a:r>
              <a:rPr lang="en-US" sz="6000" b="1" dirty="0">
                <a:solidFill>
                  <a:srgbClr val="FFFF00"/>
                </a:solidFill>
                <a:latin typeface="Sitka Display" panose="02000505000000020004" pitchFamily="2" charset="0"/>
                <a:ea typeface="MingLiU_HKSCS-ExtB" panose="02020500000000000000" pitchFamily="18" charset="-120"/>
                <a:cs typeface="Times New Roman" panose="02020603050405020304" pitchFamily="18" charset="0"/>
              </a:rPr>
              <a:t>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99914C84-A32E-46FC-9F44-FFD371AA0F70}"/>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13" name="Rectangle 12">
            <a:extLst>
              <a:ext uri="{FF2B5EF4-FFF2-40B4-BE49-F238E27FC236}">
                <a16:creationId xmlns:a16="http://schemas.microsoft.com/office/drawing/2014/main" id="{927C8B23-B4A2-4AF0-9F52-A4EF73A21117}"/>
              </a:ext>
            </a:extLst>
          </p:cNvPr>
          <p:cNvSpPr/>
          <p:nvPr/>
        </p:nvSpPr>
        <p:spPr>
          <a:xfrm>
            <a:off x="1443863" y="1006614"/>
            <a:ext cx="3555782"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39:13-24.</a:t>
            </a:r>
          </a:p>
        </p:txBody>
      </p:sp>
      <p:sp>
        <p:nvSpPr>
          <p:cNvPr id="14" name="Rectangle 13">
            <a:extLst>
              <a:ext uri="{FF2B5EF4-FFF2-40B4-BE49-F238E27FC236}">
                <a16:creationId xmlns:a16="http://schemas.microsoft.com/office/drawing/2014/main" id="{A4E73699-FDA7-451D-8748-15224303D4E5}"/>
              </a:ext>
            </a:extLst>
          </p:cNvPr>
          <p:cNvSpPr/>
          <p:nvPr/>
        </p:nvSpPr>
        <p:spPr>
          <a:xfrm>
            <a:off x="3305175" y="2551837"/>
            <a:ext cx="5581650" cy="1754326"/>
          </a:xfrm>
          <a:prstGeom prst="rect">
            <a:avLst/>
          </a:prstGeom>
        </p:spPr>
        <p:txBody>
          <a:bodyPr wrap="square">
            <a:spAutoFit/>
          </a:bodyPr>
          <a:lstStyle/>
          <a:p>
            <a:pPr algn="ctr"/>
            <a:r>
              <a:rPr lang="en-US" sz="3600" dirty="0">
                <a:solidFill>
                  <a:srgbClr val="FFFF00"/>
                </a:solidFill>
                <a:latin typeface="Bahnschrift SemiLight SemiConde" panose="020B0502040204020203" pitchFamily="34" charset="0"/>
              </a:rPr>
              <a:t>“James Covel is called to preach the fulness of the gospel in Ohio”</a:t>
            </a:r>
          </a:p>
        </p:txBody>
      </p:sp>
    </p:spTree>
    <p:extLst>
      <p:ext uri="{BB962C8B-B14F-4D97-AF65-F5344CB8AC3E}">
        <p14:creationId xmlns:p14="http://schemas.microsoft.com/office/powerpoint/2010/main" val="3824137942"/>
      </p:ext>
    </p:extLst>
  </p:cSld>
  <p:clrMapOvr>
    <a:masterClrMapping/>
  </p:clrMapOvr>
  <mc:AlternateContent xmlns:mc="http://schemas.openxmlformats.org/markup-compatibility/2006" xmlns:p14="http://schemas.microsoft.com/office/powerpoint/2010/main">
    <mc:Choice Requires="p14">
      <p:transition spd="slow" p14:dur="1750">
        <p:pull dir="rd"/>
      </p:transition>
    </mc:Choice>
    <mc:Fallback xmlns="">
      <p:transition spd="slow">
        <p:pull dir="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1BEFA882-1AA8-4A71-803D-2BCE0EB40FC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13" name="Rectangle 12">
            <a:extLst>
              <a:ext uri="{FF2B5EF4-FFF2-40B4-BE49-F238E27FC236}">
                <a16:creationId xmlns:a16="http://schemas.microsoft.com/office/drawing/2014/main" id="{73E02606-DA33-4522-8ECE-B66C52AEDD01}"/>
              </a:ext>
            </a:extLst>
          </p:cNvPr>
          <p:cNvSpPr/>
          <p:nvPr/>
        </p:nvSpPr>
        <p:spPr>
          <a:xfrm>
            <a:off x="1602440" y="1557943"/>
            <a:ext cx="3233578"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39:22.</a:t>
            </a:r>
          </a:p>
        </p:txBody>
      </p:sp>
      <p:sp>
        <p:nvSpPr>
          <p:cNvPr id="2" name="Rectangle 1">
            <a:extLst>
              <a:ext uri="{FF2B5EF4-FFF2-40B4-BE49-F238E27FC236}">
                <a16:creationId xmlns:a16="http://schemas.microsoft.com/office/drawing/2014/main" id="{A3D9B54D-C9E0-4E2A-A006-2D18EA2900DF}"/>
              </a:ext>
            </a:extLst>
          </p:cNvPr>
          <p:cNvSpPr/>
          <p:nvPr/>
        </p:nvSpPr>
        <p:spPr>
          <a:xfrm>
            <a:off x="1602440" y="1860040"/>
            <a:ext cx="8987118" cy="646331"/>
          </a:xfrm>
          <a:prstGeom prst="rect">
            <a:avLst/>
          </a:prstGeom>
        </p:spPr>
        <p:txBody>
          <a:bodyPr wrap="square">
            <a:spAutoFit/>
          </a:bodyPr>
          <a:lstStyle/>
          <a:p>
            <a:pPr algn="just"/>
            <a:r>
              <a:rPr lang="en-US" dirty="0">
                <a:latin typeface="Palatino"/>
              </a:rPr>
              <a:t>And he that receiveth these things receiveth me; and they shall be gathered unto me in time and in eternity.</a:t>
            </a:r>
            <a:endParaRPr lang="en-US" dirty="0"/>
          </a:p>
        </p:txBody>
      </p:sp>
      <p:sp>
        <p:nvSpPr>
          <p:cNvPr id="14" name="Rectangle 13">
            <a:extLst>
              <a:ext uri="{FF2B5EF4-FFF2-40B4-BE49-F238E27FC236}">
                <a16:creationId xmlns:a16="http://schemas.microsoft.com/office/drawing/2014/main" id="{73B2AB68-B4DD-4BEF-BBA1-4E8A3E546F63}"/>
              </a:ext>
            </a:extLst>
          </p:cNvPr>
          <p:cNvSpPr/>
          <p:nvPr/>
        </p:nvSpPr>
        <p:spPr>
          <a:xfrm>
            <a:off x="1602441" y="3429000"/>
            <a:ext cx="8987117" cy="646331"/>
          </a:xfrm>
          <a:prstGeom prst="rect">
            <a:avLst/>
          </a:prstGeom>
        </p:spPr>
        <p:txBody>
          <a:bodyPr wrap="square">
            <a:spAutoFit/>
          </a:bodyPr>
          <a:lstStyle/>
          <a:p>
            <a:pPr algn="just"/>
            <a:r>
              <a:rPr lang="en-US" b="1" dirty="0">
                <a:solidFill>
                  <a:srgbClr val="002060"/>
                </a:solidFill>
                <a:latin typeface="Ink Free" panose="03080402000500000000" pitchFamily="66" charset="0"/>
              </a:rPr>
              <a:t>How do you think you might respond if you were not a member of the Church and the instructions in this revelation were given to you?</a:t>
            </a:r>
          </a:p>
        </p:txBody>
      </p:sp>
    </p:spTree>
    <p:extLst>
      <p:ext uri="{BB962C8B-B14F-4D97-AF65-F5344CB8AC3E}">
        <p14:creationId xmlns:p14="http://schemas.microsoft.com/office/powerpoint/2010/main" val="845223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out)">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47688D9F-80C4-495B-8E69-A83F21326A9D}"/>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7" name="Rectangle 6">
            <a:extLst>
              <a:ext uri="{FF2B5EF4-FFF2-40B4-BE49-F238E27FC236}">
                <a16:creationId xmlns:a16="http://schemas.microsoft.com/office/drawing/2014/main" id="{67E90E1F-0897-4601-AA6F-7D380E968092}"/>
              </a:ext>
            </a:extLst>
          </p:cNvPr>
          <p:cNvSpPr/>
          <p:nvPr/>
        </p:nvSpPr>
        <p:spPr>
          <a:xfrm>
            <a:off x="1443863" y="1006614"/>
            <a:ext cx="2962671" cy="369332"/>
          </a:xfrm>
          <a:prstGeom prst="rect">
            <a:avLst/>
          </a:prstGeom>
        </p:spPr>
        <p:txBody>
          <a:bodyPr wrap="none">
            <a:spAutoFit/>
          </a:bodyPr>
          <a:lstStyle/>
          <a:p>
            <a:r>
              <a:rPr lang="en-US" b="1">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40.</a:t>
            </a:r>
            <a:endParaRPr lang="en-US"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endParaRPr>
          </a:p>
        </p:txBody>
      </p:sp>
      <p:sp>
        <p:nvSpPr>
          <p:cNvPr id="8" name="Rectangle 7">
            <a:extLst>
              <a:ext uri="{FF2B5EF4-FFF2-40B4-BE49-F238E27FC236}">
                <a16:creationId xmlns:a16="http://schemas.microsoft.com/office/drawing/2014/main" id="{26BFB332-7076-4970-8C95-4A1CA281EF23}"/>
              </a:ext>
            </a:extLst>
          </p:cNvPr>
          <p:cNvSpPr/>
          <p:nvPr/>
        </p:nvSpPr>
        <p:spPr>
          <a:xfrm>
            <a:off x="3305175" y="2551837"/>
            <a:ext cx="5581650" cy="1200329"/>
          </a:xfrm>
          <a:prstGeom prst="rect">
            <a:avLst/>
          </a:prstGeom>
        </p:spPr>
        <p:txBody>
          <a:bodyPr wrap="square">
            <a:spAutoFit/>
          </a:bodyPr>
          <a:lstStyle/>
          <a:p>
            <a:pPr algn="ctr"/>
            <a:r>
              <a:rPr lang="en-US" sz="3600" dirty="0">
                <a:solidFill>
                  <a:srgbClr val="FFFF00"/>
                </a:solidFill>
                <a:latin typeface="Bahnschrift SemiLight SemiConde" panose="020B0502040204020203" pitchFamily="34" charset="0"/>
              </a:rPr>
              <a:t>“The Lord reveals why James Covel rejected His words”</a:t>
            </a:r>
          </a:p>
        </p:txBody>
      </p:sp>
    </p:spTree>
    <p:extLst>
      <p:ext uri="{BB962C8B-B14F-4D97-AF65-F5344CB8AC3E}">
        <p14:creationId xmlns:p14="http://schemas.microsoft.com/office/powerpoint/2010/main" val="2637861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608B80CC-D796-408E-BC61-DBD09D33D1E0}"/>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6" name="Rectangle 5">
            <a:extLst>
              <a:ext uri="{FF2B5EF4-FFF2-40B4-BE49-F238E27FC236}">
                <a16:creationId xmlns:a16="http://schemas.microsoft.com/office/drawing/2014/main" id="{7A1CDCED-5259-4A14-A25E-84D3A1D1C859}"/>
              </a:ext>
            </a:extLst>
          </p:cNvPr>
          <p:cNvSpPr/>
          <p:nvPr/>
        </p:nvSpPr>
        <p:spPr>
          <a:xfrm>
            <a:off x="1443863" y="1006614"/>
            <a:ext cx="3324949"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40:1-3.</a:t>
            </a:r>
          </a:p>
        </p:txBody>
      </p:sp>
      <p:sp>
        <p:nvSpPr>
          <p:cNvPr id="2" name="Rectangle 1">
            <a:extLst>
              <a:ext uri="{FF2B5EF4-FFF2-40B4-BE49-F238E27FC236}">
                <a16:creationId xmlns:a16="http://schemas.microsoft.com/office/drawing/2014/main" id="{B0B4B6FD-916E-4A1D-B537-28478476FE97}"/>
              </a:ext>
            </a:extLst>
          </p:cNvPr>
          <p:cNvSpPr/>
          <p:nvPr/>
        </p:nvSpPr>
        <p:spPr>
          <a:xfrm>
            <a:off x="1443862" y="1375946"/>
            <a:ext cx="8991055" cy="1661993"/>
          </a:xfrm>
          <a:prstGeom prst="rect">
            <a:avLst/>
          </a:prstGeom>
        </p:spPr>
        <p:txBody>
          <a:bodyPr wrap="square">
            <a:spAutoFit/>
          </a:bodyPr>
          <a:lstStyle/>
          <a:p>
            <a:pPr algn="just" fontAlgn="base"/>
            <a:r>
              <a:rPr lang="en-US" sz="1700" b="1" dirty="0">
                <a:latin typeface="Palatino"/>
              </a:rPr>
              <a:t>1 </a:t>
            </a:r>
            <a:r>
              <a:rPr lang="en-US" sz="1700" dirty="0">
                <a:latin typeface="Palatino"/>
              </a:rPr>
              <a:t>Behold, verily I say unto you, that the heart of my servant James Covel was right before me, for he covenanted with me that he would obey my word.</a:t>
            </a:r>
          </a:p>
          <a:p>
            <a:pPr algn="just" fontAlgn="base"/>
            <a:r>
              <a:rPr lang="en-US" sz="1700" b="1" dirty="0">
                <a:latin typeface="Palatino"/>
              </a:rPr>
              <a:t>2 </a:t>
            </a:r>
            <a:r>
              <a:rPr lang="en-US" sz="1700" dirty="0">
                <a:latin typeface="Palatino"/>
              </a:rPr>
              <a:t>And he received the word with gladness, but straightway Satan tempted him; and the fear of persecution and the cares of the world caused him to reject the word.</a:t>
            </a:r>
          </a:p>
          <a:p>
            <a:pPr algn="just" fontAlgn="base"/>
            <a:r>
              <a:rPr lang="en-US" sz="1700" b="1" dirty="0">
                <a:latin typeface="Palatino"/>
              </a:rPr>
              <a:t>3 </a:t>
            </a:r>
            <a:r>
              <a:rPr lang="en-US" sz="1700" dirty="0">
                <a:latin typeface="Palatino"/>
              </a:rPr>
              <a:t>Wherefore he broke my covenant, and it remaineth with me to do with him as seemeth me good. Amen.</a:t>
            </a:r>
            <a:endParaRPr lang="en-US" sz="1700" b="0" i="0" dirty="0">
              <a:effectLst/>
              <a:latin typeface="Palatino"/>
            </a:endParaRPr>
          </a:p>
        </p:txBody>
      </p:sp>
      <p:sp>
        <p:nvSpPr>
          <p:cNvPr id="3" name="Rectangle 2">
            <a:extLst>
              <a:ext uri="{FF2B5EF4-FFF2-40B4-BE49-F238E27FC236}">
                <a16:creationId xmlns:a16="http://schemas.microsoft.com/office/drawing/2014/main" id="{DE6DD5BA-09C9-48A8-A609-E18A5B5C646D}"/>
              </a:ext>
            </a:extLst>
          </p:cNvPr>
          <p:cNvSpPr/>
          <p:nvPr/>
        </p:nvSpPr>
        <p:spPr>
          <a:xfrm>
            <a:off x="1443862" y="3153579"/>
            <a:ext cx="4200189" cy="369332"/>
          </a:xfrm>
          <a:prstGeom prst="rect">
            <a:avLst/>
          </a:prstGeom>
        </p:spPr>
        <p:txBody>
          <a:bodyPr wrap="none">
            <a:spAutoFit/>
          </a:bodyPr>
          <a:lstStyle/>
          <a:p>
            <a:r>
              <a:rPr lang="en-US" b="1" dirty="0">
                <a:solidFill>
                  <a:srgbClr val="002060"/>
                </a:solidFill>
                <a:latin typeface="Ink Free" panose="03080402000500000000" pitchFamily="66" charset="0"/>
              </a:rPr>
              <a:t> How had James </a:t>
            </a:r>
            <a:r>
              <a:rPr lang="en-US" b="1" dirty="0" err="1">
                <a:solidFill>
                  <a:srgbClr val="002060"/>
                </a:solidFill>
                <a:latin typeface="Ink Free" panose="03080402000500000000" pitchFamily="66" charset="0"/>
              </a:rPr>
              <a:t>Covel’s</a:t>
            </a:r>
            <a:r>
              <a:rPr lang="en-US" b="1" dirty="0">
                <a:solidFill>
                  <a:srgbClr val="002060"/>
                </a:solidFill>
                <a:latin typeface="Ink Free" panose="03080402000500000000" pitchFamily="66" charset="0"/>
              </a:rPr>
              <a:t> heart changed? </a:t>
            </a:r>
          </a:p>
        </p:txBody>
      </p:sp>
      <p:sp>
        <p:nvSpPr>
          <p:cNvPr id="4" name="Rectangle 3">
            <a:extLst>
              <a:ext uri="{FF2B5EF4-FFF2-40B4-BE49-F238E27FC236}">
                <a16:creationId xmlns:a16="http://schemas.microsoft.com/office/drawing/2014/main" id="{63324B3D-6112-452C-B1E0-06035CE24506}"/>
              </a:ext>
            </a:extLst>
          </p:cNvPr>
          <p:cNvSpPr/>
          <p:nvPr/>
        </p:nvSpPr>
        <p:spPr>
          <a:xfrm>
            <a:off x="1443862" y="3599307"/>
            <a:ext cx="6664004" cy="369332"/>
          </a:xfrm>
          <a:prstGeom prst="rect">
            <a:avLst/>
          </a:prstGeom>
        </p:spPr>
        <p:txBody>
          <a:bodyPr wrap="none">
            <a:spAutoFit/>
          </a:bodyPr>
          <a:lstStyle/>
          <a:p>
            <a:r>
              <a:rPr lang="en-US" b="1" dirty="0">
                <a:solidFill>
                  <a:srgbClr val="002060"/>
                </a:solidFill>
                <a:latin typeface="Ink Free" panose="03080402000500000000" pitchFamily="66" charset="0"/>
              </a:rPr>
              <a:t> What ultimately led James Covel to reject the word of the Lord? </a:t>
            </a:r>
          </a:p>
        </p:txBody>
      </p:sp>
      <p:sp>
        <p:nvSpPr>
          <p:cNvPr id="7" name="Rectangle 6">
            <a:extLst>
              <a:ext uri="{FF2B5EF4-FFF2-40B4-BE49-F238E27FC236}">
                <a16:creationId xmlns:a16="http://schemas.microsoft.com/office/drawing/2014/main" id="{10A7318F-0280-4DFD-A199-901BDA135EAA}"/>
              </a:ext>
            </a:extLst>
          </p:cNvPr>
          <p:cNvSpPr/>
          <p:nvPr/>
        </p:nvSpPr>
        <p:spPr>
          <a:xfrm>
            <a:off x="1492081" y="4084279"/>
            <a:ext cx="4392549" cy="369332"/>
          </a:xfrm>
          <a:prstGeom prst="rect">
            <a:avLst/>
          </a:prstGeom>
        </p:spPr>
        <p:txBody>
          <a:bodyPr wrap="none">
            <a:spAutoFit/>
          </a:bodyPr>
          <a:lstStyle/>
          <a:p>
            <a:r>
              <a:rPr lang="en-US" b="1" dirty="0">
                <a:solidFill>
                  <a:srgbClr val="002060"/>
                </a:solidFill>
                <a:latin typeface="Ink Free" panose="03080402000500000000" pitchFamily="66" charset="0"/>
              </a:rPr>
              <a:t>What principles can you identify in verse 2?</a:t>
            </a:r>
          </a:p>
        </p:txBody>
      </p:sp>
      <p:sp>
        <p:nvSpPr>
          <p:cNvPr id="8" name="Rectangle 7">
            <a:extLst>
              <a:ext uri="{FF2B5EF4-FFF2-40B4-BE49-F238E27FC236}">
                <a16:creationId xmlns:a16="http://schemas.microsoft.com/office/drawing/2014/main" id="{DF0FD03B-ECD7-43FF-8F23-608E713241E2}"/>
              </a:ext>
            </a:extLst>
          </p:cNvPr>
          <p:cNvSpPr/>
          <p:nvPr/>
        </p:nvSpPr>
        <p:spPr>
          <a:xfrm>
            <a:off x="1492081" y="4569251"/>
            <a:ext cx="6912331" cy="369332"/>
          </a:xfrm>
          <a:prstGeom prst="rect">
            <a:avLst/>
          </a:prstGeom>
        </p:spPr>
        <p:txBody>
          <a:bodyPr wrap="square">
            <a:spAutoFit/>
          </a:bodyPr>
          <a:lstStyle/>
          <a:p>
            <a:r>
              <a:rPr lang="en-US" b="1" dirty="0"/>
              <a:t>Fear and the cares of the world can cause us to reject the word of God.</a:t>
            </a:r>
          </a:p>
        </p:txBody>
      </p:sp>
      <p:sp>
        <p:nvSpPr>
          <p:cNvPr id="10" name="Rectangle 9">
            <a:extLst>
              <a:ext uri="{FF2B5EF4-FFF2-40B4-BE49-F238E27FC236}">
                <a16:creationId xmlns:a16="http://schemas.microsoft.com/office/drawing/2014/main" id="{D82C04AF-253E-4D36-94FE-FE1B0199796D}"/>
              </a:ext>
            </a:extLst>
          </p:cNvPr>
          <p:cNvSpPr/>
          <p:nvPr/>
        </p:nvSpPr>
        <p:spPr>
          <a:xfrm>
            <a:off x="1492081" y="5026233"/>
            <a:ext cx="8942836" cy="369332"/>
          </a:xfrm>
          <a:prstGeom prst="rect">
            <a:avLst/>
          </a:prstGeom>
        </p:spPr>
        <p:txBody>
          <a:bodyPr wrap="square">
            <a:spAutoFit/>
          </a:bodyPr>
          <a:lstStyle/>
          <a:p>
            <a:r>
              <a:rPr lang="en-US" b="1" dirty="0">
                <a:solidFill>
                  <a:srgbClr val="002060"/>
                </a:solidFill>
                <a:latin typeface="Ink Free" panose="03080402000500000000" pitchFamily="66" charset="0"/>
              </a:rPr>
              <a:t>What are some cares of the world that might prevent people from following the Lord?</a:t>
            </a:r>
          </a:p>
        </p:txBody>
      </p:sp>
    </p:spTree>
    <p:extLst>
      <p:ext uri="{BB962C8B-B14F-4D97-AF65-F5344CB8AC3E}">
        <p14:creationId xmlns:p14="http://schemas.microsoft.com/office/powerpoint/2010/main" val="11040847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1500" fill="hold"/>
                                        <p:tgtEl>
                                          <p:spTgt spid="4"/>
                                        </p:tgtEl>
                                        <p:attrNameLst>
                                          <p:attrName>ppt_x</p:attrName>
                                        </p:attrNameLst>
                                      </p:cBhvr>
                                      <p:tavLst>
                                        <p:tav tm="0">
                                          <p:val>
                                            <p:strVal val="0-#ppt_w/2"/>
                                          </p:val>
                                        </p:tav>
                                        <p:tav tm="100000">
                                          <p:val>
                                            <p:strVal val="#ppt_x"/>
                                          </p:val>
                                        </p:tav>
                                      </p:tavLst>
                                    </p:anim>
                                    <p:anim calcmode="lin" valueType="num">
                                      <p:cBhvr additive="base">
                                        <p:cTn id="15" dur="1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1000"/>
                                        <p:tgtEl>
                                          <p:spTgt spid="7">
                                            <p:txEl>
                                              <p:pRg st="0" end="0"/>
                                            </p:txEl>
                                          </p:spTgt>
                                        </p:tgtEl>
                                      </p:cBhvr>
                                    </p:animEffect>
                                    <p:anim calcmode="lin" valueType="num">
                                      <p:cBhvr>
                                        <p:cTn id="2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circle(in)">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1000" fill="hold"/>
                                        <p:tgtEl>
                                          <p:spTgt spid="10"/>
                                        </p:tgtEl>
                                        <p:attrNameLst>
                                          <p:attrName>ppt_w</p:attrName>
                                        </p:attrNameLst>
                                      </p:cBhvr>
                                      <p:tavLst>
                                        <p:tav tm="0">
                                          <p:val>
                                            <p:strVal val="#ppt_w+.3"/>
                                          </p:val>
                                        </p:tav>
                                        <p:tav tm="100000">
                                          <p:val>
                                            <p:strVal val="#ppt_w"/>
                                          </p:val>
                                        </p:tav>
                                      </p:tavLst>
                                    </p:anim>
                                    <p:anim calcmode="lin" valueType="num">
                                      <p:cBhvr>
                                        <p:cTn id="33" dur="1000" fill="hold"/>
                                        <p:tgtEl>
                                          <p:spTgt spid="10"/>
                                        </p:tgtEl>
                                        <p:attrNameLst>
                                          <p:attrName>ppt_h</p:attrName>
                                        </p:attrNameLst>
                                      </p:cBhvr>
                                      <p:tavLst>
                                        <p:tav tm="0">
                                          <p:val>
                                            <p:strVal val="#ppt_h"/>
                                          </p:val>
                                        </p:tav>
                                        <p:tav tm="100000">
                                          <p:val>
                                            <p:strVal val="#ppt_h"/>
                                          </p:val>
                                        </p:tav>
                                      </p:tavLst>
                                    </p:anim>
                                    <p:animEffect transition="in" filter="fade">
                                      <p:cBhvr>
                                        <p:cTn id="3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CA3E38B6-8939-468D-B393-A33D3C1EF41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2" name="Rectangle 1">
            <a:extLst>
              <a:ext uri="{FF2B5EF4-FFF2-40B4-BE49-F238E27FC236}">
                <a16:creationId xmlns:a16="http://schemas.microsoft.com/office/drawing/2014/main" id="{1E49AC43-2B49-4BC0-8818-67619A67CB41}"/>
              </a:ext>
            </a:extLst>
          </p:cNvPr>
          <p:cNvSpPr/>
          <p:nvPr/>
        </p:nvSpPr>
        <p:spPr>
          <a:xfrm>
            <a:off x="3885298" y="1886182"/>
            <a:ext cx="4421403" cy="369332"/>
          </a:xfrm>
          <a:prstGeom prst="rect">
            <a:avLst/>
          </a:prstGeom>
        </p:spPr>
        <p:txBody>
          <a:bodyPr wrap="none">
            <a:spAutoFit/>
          </a:bodyPr>
          <a:lstStyle/>
          <a:p>
            <a:r>
              <a:rPr lang="en-US" b="1" dirty="0">
                <a:solidFill>
                  <a:srgbClr val="002060"/>
                </a:solidFill>
                <a:latin typeface="Ink Free" panose="03080402000500000000" pitchFamily="66" charset="0"/>
              </a:rPr>
              <a:t>How does this word relate to James Covel?</a:t>
            </a:r>
          </a:p>
        </p:txBody>
      </p:sp>
      <p:sp>
        <p:nvSpPr>
          <p:cNvPr id="3" name="Rectangle 2">
            <a:extLst>
              <a:ext uri="{FF2B5EF4-FFF2-40B4-BE49-F238E27FC236}">
                <a16:creationId xmlns:a16="http://schemas.microsoft.com/office/drawing/2014/main" id="{748BAC0B-022D-4E3A-97FE-E18E40E0D652}"/>
              </a:ext>
            </a:extLst>
          </p:cNvPr>
          <p:cNvSpPr/>
          <p:nvPr/>
        </p:nvSpPr>
        <p:spPr>
          <a:xfrm>
            <a:off x="4765346" y="3029181"/>
            <a:ext cx="2661306" cy="369332"/>
          </a:xfrm>
          <a:prstGeom prst="rect">
            <a:avLst/>
          </a:prstGeom>
        </p:spPr>
        <p:txBody>
          <a:bodyPr wrap="none">
            <a:spAutoFit/>
          </a:bodyPr>
          <a:lstStyle/>
          <a:p>
            <a:r>
              <a:rPr lang="en-US" b="1" dirty="0">
                <a:solidFill>
                  <a:srgbClr val="002060"/>
                </a:solidFill>
                <a:latin typeface="Ink Free" panose="03080402000500000000" pitchFamily="66" charset="0"/>
              </a:rPr>
              <a:t>How does it relate to us?</a:t>
            </a:r>
          </a:p>
        </p:txBody>
      </p:sp>
      <p:sp>
        <p:nvSpPr>
          <p:cNvPr id="13" name="TextBox 12">
            <a:extLst>
              <a:ext uri="{FF2B5EF4-FFF2-40B4-BE49-F238E27FC236}">
                <a16:creationId xmlns:a16="http://schemas.microsoft.com/office/drawing/2014/main" id="{E6452161-5DCB-4CA0-AD4B-D3D57A95D94A}"/>
              </a:ext>
            </a:extLst>
          </p:cNvPr>
          <p:cNvSpPr txBox="1"/>
          <p:nvPr/>
        </p:nvSpPr>
        <p:spPr>
          <a:xfrm>
            <a:off x="1492624" y="1112514"/>
            <a:ext cx="489686" cy="369332"/>
          </a:xfrm>
          <a:prstGeom prst="rect">
            <a:avLst/>
          </a:prstGeom>
          <a:noFill/>
        </p:spPr>
        <p:txBody>
          <a:bodyPr wrap="none" rtlCol="0">
            <a:spAutoFit/>
          </a:bodyPr>
          <a:lstStyle/>
          <a:p>
            <a:r>
              <a:rPr lang="en-US" b="1" dirty="0"/>
              <a:t>If…</a:t>
            </a:r>
          </a:p>
        </p:txBody>
      </p:sp>
    </p:spTree>
    <p:extLst>
      <p:ext uri="{BB962C8B-B14F-4D97-AF65-F5344CB8AC3E}">
        <p14:creationId xmlns:p14="http://schemas.microsoft.com/office/powerpoint/2010/main" val="28064658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1000">
              <a:srgbClr val="FFFF00"/>
            </a:gs>
            <a:gs pos="0">
              <a:schemeClr val="accent3">
                <a:lumMod val="89000"/>
              </a:schemeClr>
            </a:gs>
            <a:gs pos="69000">
              <a:schemeClr val="accent3">
                <a:lumMod val="75000"/>
              </a:schemeClr>
            </a:gs>
            <a:gs pos="97000">
              <a:schemeClr val="accent3">
                <a:lumMod val="70000"/>
              </a:schemeClr>
            </a:gs>
          </a:gsLst>
          <a:lin ang="54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3" name="Rectangle 2">
            <a:extLst>
              <a:ext uri="{FF2B5EF4-FFF2-40B4-BE49-F238E27FC236}">
                <a16:creationId xmlns:a16="http://schemas.microsoft.com/office/drawing/2014/main" id="{A45A8041-F84B-4507-A449-C607E8B54304}"/>
              </a:ext>
            </a:extLst>
          </p:cNvPr>
          <p:cNvSpPr/>
          <p:nvPr/>
        </p:nvSpPr>
        <p:spPr>
          <a:xfrm>
            <a:off x="2258250" y="2721114"/>
            <a:ext cx="7122463" cy="707886"/>
          </a:xfrm>
          <a:prstGeom prst="rect">
            <a:avLst/>
          </a:prstGeom>
        </p:spPr>
        <p:txBody>
          <a:bodyPr wrap="none">
            <a:spAutoFit/>
          </a:bodyPr>
          <a:lstStyle/>
          <a:p>
            <a:r>
              <a:rPr lang="en-US" sz="4000"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39-40.</a:t>
            </a:r>
          </a:p>
        </p:txBody>
      </p:sp>
    </p:spTree>
    <p:extLst>
      <p:ext uri="{BB962C8B-B14F-4D97-AF65-F5344CB8AC3E}">
        <p14:creationId xmlns:p14="http://schemas.microsoft.com/office/powerpoint/2010/main" val="2094167501"/>
      </p:ext>
    </p:extLst>
  </p:cSld>
  <p:clrMapOvr>
    <a:masterClrMapping/>
  </p:clrMapOvr>
  <p:transition spd="slow">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00880B74-35E3-4134-BDA2-442B77A033BF}"/>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9" name="Rectangle 8">
            <a:extLst>
              <a:ext uri="{FF2B5EF4-FFF2-40B4-BE49-F238E27FC236}">
                <a16:creationId xmlns:a16="http://schemas.microsoft.com/office/drawing/2014/main" id="{AC85ACA1-363E-4CD8-991F-A6B0D5B3D9DC}"/>
              </a:ext>
            </a:extLst>
          </p:cNvPr>
          <p:cNvSpPr/>
          <p:nvPr/>
        </p:nvSpPr>
        <p:spPr>
          <a:xfrm>
            <a:off x="1443863" y="1006614"/>
            <a:ext cx="3379451"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39:1-12.</a:t>
            </a:r>
          </a:p>
        </p:txBody>
      </p:sp>
      <p:sp>
        <p:nvSpPr>
          <p:cNvPr id="2" name="Rectangle 1">
            <a:extLst>
              <a:ext uri="{FF2B5EF4-FFF2-40B4-BE49-F238E27FC236}">
                <a16:creationId xmlns:a16="http://schemas.microsoft.com/office/drawing/2014/main" id="{AE7FE1F1-1651-45A0-8859-366726895FE4}"/>
              </a:ext>
            </a:extLst>
          </p:cNvPr>
          <p:cNvSpPr/>
          <p:nvPr/>
        </p:nvSpPr>
        <p:spPr>
          <a:xfrm>
            <a:off x="3305175" y="2551837"/>
            <a:ext cx="5581650" cy="1754326"/>
          </a:xfrm>
          <a:prstGeom prst="rect">
            <a:avLst/>
          </a:prstGeom>
        </p:spPr>
        <p:txBody>
          <a:bodyPr wrap="square">
            <a:spAutoFit/>
          </a:bodyPr>
          <a:lstStyle/>
          <a:p>
            <a:pPr algn="ctr"/>
            <a:r>
              <a:rPr lang="en-US" sz="3600" dirty="0">
                <a:solidFill>
                  <a:srgbClr val="FFFF00"/>
                </a:solidFill>
                <a:latin typeface="Bahnschrift SemiLight SemiConde" panose="020B0502040204020203" pitchFamily="34" charset="0"/>
              </a:rPr>
              <a:t>“Jesus Christ invites James Covel to receive His gospel and be baptized”</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D732E944-AA56-4228-99E6-5535A079BE93}"/>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2" name="Rectangle 1">
            <a:extLst>
              <a:ext uri="{FF2B5EF4-FFF2-40B4-BE49-F238E27FC236}">
                <a16:creationId xmlns:a16="http://schemas.microsoft.com/office/drawing/2014/main" id="{C3439D31-A781-4B85-9198-AF9B1982BCB3}"/>
              </a:ext>
            </a:extLst>
          </p:cNvPr>
          <p:cNvSpPr/>
          <p:nvPr/>
        </p:nvSpPr>
        <p:spPr>
          <a:xfrm>
            <a:off x="1419224" y="890974"/>
            <a:ext cx="8667750" cy="646331"/>
          </a:xfrm>
          <a:prstGeom prst="rect">
            <a:avLst/>
          </a:prstGeom>
        </p:spPr>
        <p:txBody>
          <a:bodyPr wrap="square">
            <a:spAutoFit/>
          </a:bodyPr>
          <a:lstStyle/>
          <a:p>
            <a:pPr algn="just"/>
            <a:r>
              <a:rPr lang="en-US" b="1" dirty="0">
                <a:solidFill>
                  <a:srgbClr val="002060"/>
                </a:solidFill>
                <a:latin typeface="Ink Free" panose="03080402000500000000" pitchFamily="66" charset="0"/>
              </a:rPr>
              <a:t>Would you accept this gift? Are there any reasons why you would choose not to receive the gift?</a:t>
            </a:r>
          </a:p>
        </p:txBody>
      </p:sp>
      <p:sp>
        <p:nvSpPr>
          <p:cNvPr id="3" name="Rectangle 2">
            <a:extLst>
              <a:ext uri="{FF2B5EF4-FFF2-40B4-BE49-F238E27FC236}">
                <a16:creationId xmlns:a16="http://schemas.microsoft.com/office/drawing/2014/main" id="{09A0BDEA-D250-4729-92B9-8F4DEC689154}"/>
              </a:ext>
            </a:extLst>
          </p:cNvPr>
          <p:cNvSpPr/>
          <p:nvPr/>
        </p:nvSpPr>
        <p:spPr>
          <a:xfrm>
            <a:off x="1419223" y="1537305"/>
            <a:ext cx="8667750" cy="646331"/>
          </a:xfrm>
          <a:prstGeom prst="rect">
            <a:avLst/>
          </a:prstGeom>
        </p:spPr>
        <p:txBody>
          <a:bodyPr wrap="square">
            <a:spAutoFit/>
          </a:bodyPr>
          <a:lstStyle/>
          <a:p>
            <a:pPr algn="just"/>
            <a:r>
              <a:rPr lang="en-US" b="1" dirty="0">
                <a:solidFill>
                  <a:srgbClr val="002060"/>
                </a:solidFill>
                <a:latin typeface="Ink Free" panose="03080402000500000000" pitchFamily="66" charset="0"/>
              </a:rPr>
              <a:t>Can you think of any gifts or offerings from Heavenly Father that His children have chosen not to receive?</a:t>
            </a:r>
          </a:p>
        </p:txBody>
      </p:sp>
      <p:sp>
        <p:nvSpPr>
          <p:cNvPr id="13" name="Rectangle 12">
            <a:extLst>
              <a:ext uri="{FF2B5EF4-FFF2-40B4-BE49-F238E27FC236}">
                <a16:creationId xmlns:a16="http://schemas.microsoft.com/office/drawing/2014/main" id="{E7D4B206-3C57-4026-84E4-7E1D3E481AB4}"/>
              </a:ext>
            </a:extLst>
          </p:cNvPr>
          <p:cNvSpPr/>
          <p:nvPr/>
        </p:nvSpPr>
        <p:spPr>
          <a:xfrm>
            <a:off x="1419223" y="2183636"/>
            <a:ext cx="3305713"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39:1-3.</a:t>
            </a:r>
          </a:p>
        </p:txBody>
      </p:sp>
      <p:sp>
        <p:nvSpPr>
          <p:cNvPr id="4" name="Rectangle 3">
            <a:extLst>
              <a:ext uri="{FF2B5EF4-FFF2-40B4-BE49-F238E27FC236}">
                <a16:creationId xmlns:a16="http://schemas.microsoft.com/office/drawing/2014/main" id="{EFF239A5-6C81-4C99-9BC9-9F5AF6288011}"/>
              </a:ext>
            </a:extLst>
          </p:cNvPr>
          <p:cNvSpPr/>
          <p:nvPr/>
        </p:nvSpPr>
        <p:spPr>
          <a:xfrm>
            <a:off x="1419222" y="2552968"/>
            <a:ext cx="8667750" cy="1754326"/>
          </a:xfrm>
          <a:prstGeom prst="rect">
            <a:avLst/>
          </a:prstGeom>
        </p:spPr>
        <p:txBody>
          <a:bodyPr wrap="square">
            <a:spAutoFit/>
          </a:bodyPr>
          <a:lstStyle/>
          <a:p>
            <a:pPr algn="just" fontAlgn="base"/>
            <a:r>
              <a:rPr lang="en-US" b="1" dirty="0"/>
              <a:t>1 </a:t>
            </a:r>
            <a:r>
              <a:rPr lang="en-US" dirty="0"/>
              <a:t>Hearken and listen to the voice of him who is from all eternity to all eternity, the Great </a:t>
            </a:r>
            <a:r>
              <a:rPr lang="en-US" cap="small" dirty="0"/>
              <a:t>I Am</a:t>
            </a:r>
            <a:r>
              <a:rPr lang="en-US" dirty="0"/>
              <a:t>, even Jesus Christ—</a:t>
            </a:r>
          </a:p>
          <a:p>
            <a:pPr algn="just" fontAlgn="base"/>
            <a:r>
              <a:rPr lang="en-US" b="1" dirty="0"/>
              <a:t>2 </a:t>
            </a:r>
            <a:r>
              <a:rPr lang="en-US" dirty="0"/>
              <a:t>The light and the life of the world; a light which shineth in darkness and the darkness comprehendeth it not;</a:t>
            </a:r>
          </a:p>
          <a:p>
            <a:pPr algn="just" fontAlgn="base"/>
            <a:r>
              <a:rPr lang="en-US" b="1" dirty="0"/>
              <a:t>3 </a:t>
            </a:r>
            <a:r>
              <a:rPr lang="en-US" dirty="0"/>
              <a:t>The same which came in the meridian of time unto mine own, and mine own received me not.</a:t>
            </a:r>
          </a:p>
        </p:txBody>
      </p:sp>
      <p:sp>
        <p:nvSpPr>
          <p:cNvPr id="14" name="Rectangle 13">
            <a:extLst>
              <a:ext uri="{FF2B5EF4-FFF2-40B4-BE49-F238E27FC236}">
                <a16:creationId xmlns:a16="http://schemas.microsoft.com/office/drawing/2014/main" id="{EFDB64C9-15A3-4D00-8290-A74CC7E8BC3A}"/>
              </a:ext>
            </a:extLst>
          </p:cNvPr>
          <p:cNvSpPr/>
          <p:nvPr/>
        </p:nvSpPr>
        <p:spPr>
          <a:xfrm>
            <a:off x="1419222" y="4322118"/>
            <a:ext cx="4546437" cy="369332"/>
          </a:xfrm>
          <a:prstGeom prst="rect">
            <a:avLst/>
          </a:prstGeom>
        </p:spPr>
        <p:txBody>
          <a:bodyPr wrap="none">
            <a:spAutoFit/>
          </a:bodyPr>
          <a:lstStyle/>
          <a:p>
            <a:r>
              <a:rPr lang="en-US" b="1" dirty="0">
                <a:solidFill>
                  <a:srgbClr val="002060"/>
                </a:solidFill>
                <a:latin typeface="Ink Free" panose="03080402000500000000" pitchFamily="66" charset="0"/>
              </a:rPr>
              <a:t>What did these people choose not to receive?</a:t>
            </a:r>
          </a:p>
        </p:txBody>
      </p:sp>
      <p:sp>
        <p:nvSpPr>
          <p:cNvPr id="15" name="Rectangle 14">
            <a:extLst>
              <a:ext uri="{FF2B5EF4-FFF2-40B4-BE49-F238E27FC236}">
                <a16:creationId xmlns:a16="http://schemas.microsoft.com/office/drawing/2014/main" id="{041E6DE1-BB88-44AB-8D73-701D01043D71}"/>
              </a:ext>
            </a:extLst>
          </p:cNvPr>
          <p:cNvSpPr/>
          <p:nvPr/>
        </p:nvSpPr>
        <p:spPr>
          <a:xfrm>
            <a:off x="1419222" y="4812299"/>
            <a:ext cx="5293437" cy="369332"/>
          </a:xfrm>
          <a:prstGeom prst="rect">
            <a:avLst/>
          </a:prstGeom>
        </p:spPr>
        <p:txBody>
          <a:bodyPr wrap="none">
            <a:spAutoFit/>
          </a:bodyPr>
          <a:lstStyle/>
          <a:p>
            <a:r>
              <a:rPr lang="en-US" b="1" dirty="0">
                <a:solidFill>
                  <a:srgbClr val="002060"/>
                </a:solidFill>
                <a:latin typeface="Ink Free" panose="03080402000500000000" pitchFamily="66" charset="0"/>
              </a:rPr>
              <a:t>What do you think it means to receive Jesus Christ?</a:t>
            </a:r>
          </a:p>
        </p:txBody>
      </p:sp>
      <p:sp>
        <p:nvSpPr>
          <p:cNvPr id="16" name="Rectangle 15">
            <a:extLst>
              <a:ext uri="{FF2B5EF4-FFF2-40B4-BE49-F238E27FC236}">
                <a16:creationId xmlns:a16="http://schemas.microsoft.com/office/drawing/2014/main" id="{78BB6962-28E9-4E7F-8AE3-B7F00674B4EE}"/>
              </a:ext>
            </a:extLst>
          </p:cNvPr>
          <p:cNvSpPr/>
          <p:nvPr/>
        </p:nvSpPr>
        <p:spPr>
          <a:xfrm>
            <a:off x="1427323" y="5317304"/>
            <a:ext cx="6595225" cy="369332"/>
          </a:xfrm>
          <a:prstGeom prst="rect">
            <a:avLst/>
          </a:prstGeom>
        </p:spPr>
        <p:txBody>
          <a:bodyPr wrap="square">
            <a:spAutoFit/>
          </a:bodyPr>
          <a:lstStyle/>
          <a:p>
            <a:r>
              <a:rPr lang="en-US" b="1" dirty="0">
                <a:solidFill>
                  <a:srgbClr val="002060"/>
                </a:solidFill>
                <a:latin typeface="Ink Free" panose="03080402000500000000" pitchFamily="66" charset="0"/>
              </a:rPr>
              <a:t>What were some of the reasons His people did not receive Him? </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4">
                                            <p:txEl>
                                              <p:pRg st="0" end="0"/>
                                            </p:txEl>
                                          </p:spTgt>
                                        </p:tgtEl>
                                        <p:attrNameLst>
                                          <p:attrName>style.visibility</p:attrName>
                                        </p:attrNameLst>
                                      </p:cBhvr>
                                      <p:to>
                                        <p:strVal val="visible"/>
                                      </p:to>
                                    </p:set>
                                    <p:animEffect transition="in" filter="checkerboard(across)">
                                      <p:cBhvr>
                                        <p:cTn id="24" dur="1000"/>
                                        <p:tgtEl>
                                          <p:spTgt spid="1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5">
                                            <p:txEl>
                                              <p:pRg st="0" end="0"/>
                                            </p:txEl>
                                          </p:spTgt>
                                        </p:tgtEl>
                                        <p:attrNameLst>
                                          <p:attrName>style.visibility</p:attrName>
                                        </p:attrNameLst>
                                      </p:cBhvr>
                                      <p:to>
                                        <p:strVal val="visible"/>
                                      </p:to>
                                    </p:set>
                                    <p:animEffect transition="in" filter="fade">
                                      <p:cBhvr>
                                        <p:cTn id="29" dur="1000"/>
                                        <p:tgtEl>
                                          <p:spTgt spid="15">
                                            <p:txEl>
                                              <p:pRg st="0" end="0"/>
                                            </p:txEl>
                                          </p:spTgt>
                                        </p:tgtEl>
                                      </p:cBhvr>
                                    </p:animEffect>
                                    <p:anim calcmode="lin" valueType="num">
                                      <p:cBhvr>
                                        <p:cTn id="30"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4"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F67DDE14-AC7C-4009-AB22-D6749B9FB7F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2" name="Rectangle 1">
            <a:extLst>
              <a:ext uri="{FF2B5EF4-FFF2-40B4-BE49-F238E27FC236}">
                <a16:creationId xmlns:a16="http://schemas.microsoft.com/office/drawing/2014/main" id="{2F9C8939-CC41-42A8-93E1-559ED7B72888}"/>
              </a:ext>
            </a:extLst>
          </p:cNvPr>
          <p:cNvSpPr/>
          <p:nvPr/>
        </p:nvSpPr>
        <p:spPr>
          <a:xfrm>
            <a:off x="1549000" y="890974"/>
            <a:ext cx="3900491" cy="369332"/>
          </a:xfrm>
          <a:prstGeom prst="rect">
            <a:avLst/>
          </a:prstGeom>
        </p:spPr>
        <p:txBody>
          <a:bodyPr wrap="none">
            <a:spAutoFit/>
          </a:bodyPr>
          <a:lstStyle/>
          <a:p>
            <a:r>
              <a:rPr lang="en-US" dirty="0">
                <a:latin typeface="Palatino"/>
              </a:rPr>
              <a:t>If we receive Jesus Christ, He will… </a:t>
            </a:r>
          </a:p>
        </p:txBody>
      </p:sp>
      <p:sp>
        <p:nvSpPr>
          <p:cNvPr id="8" name="Rectangle 7">
            <a:extLst>
              <a:ext uri="{FF2B5EF4-FFF2-40B4-BE49-F238E27FC236}">
                <a16:creationId xmlns:a16="http://schemas.microsoft.com/office/drawing/2014/main" id="{DCE6FCF5-1022-4779-8822-6EF3AF00F863}"/>
              </a:ext>
            </a:extLst>
          </p:cNvPr>
          <p:cNvSpPr/>
          <p:nvPr/>
        </p:nvSpPr>
        <p:spPr>
          <a:xfrm>
            <a:off x="1549000" y="1396288"/>
            <a:ext cx="3127779"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39:4.</a:t>
            </a:r>
          </a:p>
        </p:txBody>
      </p:sp>
      <p:sp>
        <p:nvSpPr>
          <p:cNvPr id="3" name="Rectangle 2">
            <a:extLst>
              <a:ext uri="{FF2B5EF4-FFF2-40B4-BE49-F238E27FC236}">
                <a16:creationId xmlns:a16="http://schemas.microsoft.com/office/drawing/2014/main" id="{E0EA9F38-9328-4830-9AD3-09E6C10C571B}"/>
              </a:ext>
            </a:extLst>
          </p:cNvPr>
          <p:cNvSpPr/>
          <p:nvPr/>
        </p:nvSpPr>
        <p:spPr>
          <a:xfrm>
            <a:off x="1549000" y="1671491"/>
            <a:ext cx="8684212" cy="646331"/>
          </a:xfrm>
          <a:prstGeom prst="rect">
            <a:avLst/>
          </a:prstGeom>
        </p:spPr>
        <p:txBody>
          <a:bodyPr wrap="square">
            <a:spAutoFit/>
          </a:bodyPr>
          <a:lstStyle/>
          <a:p>
            <a:pPr algn="just"/>
            <a:r>
              <a:rPr lang="en-US" dirty="0">
                <a:latin typeface="Palatino"/>
              </a:rPr>
              <a:t>But to as many as received me, gave I power to become my sons; and even so will I give unto as many as will receive me, power to become my sons.</a:t>
            </a:r>
            <a:endParaRPr lang="en-US" dirty="0"/>
          </a:p>
        </p:txBody>
      </p:sp>
      <p:sp>
        <p:nvSpPr>
          <p:cNvPr id="4" name="Rectangle 3">
            <a:extLst>
              <a:ext uri="{FF2B5EF4-FFF2-40B4-BE49-F238E27FC236}">
                <a16:creationId xmlns:a16="http://schemas.microsoft.com/office/drawing/2014/main" id="{E64545E3-51C5-48FB-8259-4F93DD6073D1}"/>
              </a:ext>
            </a:extLst>
          </p:cNvPr>
          <p:cNvSpPr/>
          <p:nvPr/>
        </p:nvSpPr>
        <p:spPr>
          <a:xfrm>
            <a:off x="1548120" y="2532654"/>
            <a:ext cx="6983506" cy="369332"/>
          </a:xfrm>
          <a:prstGeom prst="rect">
            <a:avLst/>
          </a:prstGeom>
        </p:spPr>
        <p:txBody>
          <a:bodyPr wrap="square">
            <a:spAutoFit/>
          </a:bodyPr>
          <a:lstStyle/>
          <a:p>
            <a:r>
              <a:rPr lang="en-US" b="1" dirty="0"/>
              <a:t>If we receive Jesus Christ, He will give us power to become His children.</a:t>
            </a:r>
          </a:p>
        </p:txBody>
      </p:sp>
      <p:sp>
        <p:nvSpPr>
          <p:cNvPr id="9" name="Rectangle 8">
            <a:extLst>
              <a:ext uri="{FF2B5EF4-FFF2-40B4-BE49-F238E27FC236}">
                <a16:creationId xmlns:a16="http://schemas.microsoft.com/office/drawing/2014/main" id="{6E19C3A4-23B0-4C13-AAC9-FE7CAB56A168}"/>
              </a:ext>
            </a:extLst>
          </p:cNvPr>
          <p:cNvSpPr/>
          <p:nvPr/>
        </p:nvSpPr>
        <p:spPr>
          <a:xfrm>
            <a:off x="3845715" y="3085656"/>
            <a:ext cx="4500570" cy="148048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id="{27426AFA-D982-4696-AF1C-096A8638BBAD}"/>
              </a:ext>
            </a:extLst>
          </p:cNvPr>
          <p:cNvSpPr txBox="1"/>
          <p:nvPr/>
        </p:nvSpPr>
        <p:spPr>
          <a:xfrm>
            <a:off x="4738896" y="3112550"/>
            <a:ext cx="3579716" cy="1384995"/>
          </a:xfrm>
          <a:prstGeom prst="rect">
            <a:avLst/>
          </a:prstGeom>
          <a:noFill/>
        </p:spPr>
        <p:txBody>
          <a:bodyPr wrap="square" rtlCol="0">
            <a:spAutoFit/>
          </a:bodyPr>
          <a:lstStyle/>
          <a:p>
            <a:pPr algn="just"/>
            <a:r>
              <a:rPr lang="en-US" sz="1400" dirty="0"/>
              <a:t>“The Savior becomes our Father, in the sense in which this term is used in the scriptures, because he offers us life, eternal life, through the atonement which he made for us” (Doctrines of Salvation ,comp. Bruce R. McConkie, 3 vols. [1954–56],1:29).</a:t>
            </a:r>
          </a:p>
        </p:txBody>
      </p:sp>
      <p:pic>
        <p:nvPicPr>
          <p:cNvPr id="13" name="Picture 12">
            <a:extLst>
              <a:ext uri="{FF2B5EF4-FFF2-40B4-BE49-F238E27FC236}">
                <a16:creationId xmlns:a16="http://schemas.microsoft.com/office/drawing/2014/main" id="{877FA123-EA48-4F16-B348-58202985BC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8319" y="3148207"/>
            <a:ext cx="857188" cy="1148632"/>
          </a:xfrm>
          <a:prstGeom prst="rect">
            <a:avLst/>
          </a:prstGeom>
        </p:spPr>
      </p:pic>
      <p:sp>
        <p:nvSpPr>
          <p:cNvPr id="14" name="Rectangle 13">
            <a:extLst>
              <a:ext uri="{FF2B5EF4-FFF2-40B4-BE49-F238E27FC236}">
                <a16:creationId xmlns:a16="http://schemas.microsoft.com/office/drawing/2014/main" id="{A5B4DF9C-7B63-48AF-81F2-9E41552FD03C}"/>
              </a:ext>
            </a:extLst>
          </p:cNvPr>
          <p:cNvSpPr/>
          <p:nvPr/>
        </p:nvSpPr>
        <p:spPr>
          <a:xfrm>
            <a:off x="3845715" y="4213773"/>
            <a:ext cx="1026637" cy="400110"/>
          </a:xfrm>
          <a:prstGeom prst="rect">
            <a:avLst/>
          </a:prstGeom>
        </p:spPr>
        <p:txBody>
          <a:bodyPr wrap="square">
            <a:spAutoFit/>
          </a:bodyPr>
          <a:lstStyle/>
          <a:p>
            <a:pPr algn="ctr"/>
            <a:r>
              <a:rPr lang="en-US" sz="1000" b="1" dirty="0"/>
              <a:t>Joseph Fielding</a:t>
            </a:r>
          </a:p>
          <a:p>
            <a:pPr algn="ctr"/>
            <a:r>
              <a:rPr lang="en-US" sz="1000" b="1" dirty="0"/>
              <a:t> Smith</a:t>
            </a:r>
          </a:p>
        </p:txBody>
      </p:sp>
      <p:sp>
        <p:nvSpPr>
          <p:cNvPr id="15" name="Rectangle 14">
            <a:extLst>
              <a:ext uri="{FF2B5EF4-FFF2-40B4-BE49-F238E27FC236}">
                <a16:creationId xmlns:a16="http://schemas.microsoft.com/office/drawing/2014/main" id="{F8C0E4FB-3B00-440D-A2FF-B9C56010CB87}"/>
              </a:ext>
            </a:extLst>
          </p:cNvPr>
          <p:cNvSpPr/>
          <p:nvPr/>
        </p:nvSpPr>
        <p:spPr>
          <a:xfrm>
            <a:off x="1508376" y="5240290"/>
            <a:ext cx="4674678" cy="369332"/>
          </a:xfrm>
          <a:prstGeom prst="rect">
            <a:avLst/>
          </a:prstGeom>
        </p:spPr>
        <p:txBody>
          <a:bodyPr wrap="none">
            <a:spAutoFit/>
          </a:bodyPr>
          <a:lstStyle/>
          <a:p>
            <a:r>
              <a:rPr lang="en-US" b="1" dirty="0">
                <a:solidFill>
                  <a:srgbClr val="002060"/>
                </a:solidFill>
                <a:latin typeface="Ink Free" panose="03080402000500000000" pitchFamily="66" charset="0"/>
              </a:rPr>
              <a:t> Why can we become children of Jesus Christ? </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25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125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125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randombar(horizontal)">
                                      <p:cBhvr>
                                        <p:cTn id="20" dur="1250"/>
                                        <p:tgtEl>
                                          <p:spTgt spid="10"/>
                                        </p:tgtEl>
                                      </p:cBhvr>
                                    </p:animEffect>
                                  </p:childTnLst>
                                </p:cTn>
                              </p:par>
                              <p:par>
                                <p:cTn id="21" presetID="14" presetClass="entr" presetSubtype="1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randombar(horizontal)">
                                      <p:cBhvr>
                                        <p:cTn id="23" dur="1250"/>
                                        <p:tgtEl>
                                          <p:spTgt spid="13"/>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125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randombar(horizontal)">
                                      <p:cBhvr>
                                        <p:cTn id="29" dur="125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4" grpId="0"/>
      <p:bldP spid="9" grpId="0" animBg="1"/>
      <p:bldP spid="10"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D5C02B6-8DBA-4A7C-AC01-5D5867FFAC5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7" name="Rectangle 6">
            <a:extLst>
              <a:ext uri="{FF2B5EF4-FFF2-40B4-BE49-F238E27FC236}">
                <a16:creationId xmlns:a16="http://schemas.microsoft.com/office/drawing/2014/main" id="{8281A4B1-CD4E-4FF0-AD46-3CE6F0951A94}"/>
              </a:ext>
            </a:extLst>
          </p:cNvPr>
          <p:cNvSpPr/>
          <p:nvPr/>
        </p:nvSpPr>
        <p:spPr>
          <a:xfrm>
            <a:off x="1508659" y="1100453"/>
            <a:ext cx="3350597"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39:5-6.</a:t>
            </a:r>
          </a:p>
        </p:txBody>
      </p:sp>
      <p:sp>
        <p:nvSpPr>
          <p:cNvPr id="2" name="Rectangle 1">
            <a:extLst>
              <a:ext uri="{FF2B5EF4-FFF2-40B4-BE49-F238E27FC236}">
                <a16:creationId xmlns:a16="http://schemas.microsoft.com/office/drawing/2014/main" id="{7AA97814-653C-4400-B48C-D0249A48D7B6}"/>
              </a:ext>
            </a:extLst>
          </p:cNvPr>
          <p:cNvSpPr/>
          <p:nvPr/>
        </p:nvSpPr>
        <p:spPr>
          <a:xfrm>
            <a:off x="1553868" y="1469785"/>
            <a:ext cx="8840708" cy="1754326"/>
          </a:xfrm>
          <a:prstGeom prst="rect">
            <a:avLst/>
          </a:prstGeom>
        </p:spPr>
        <p:txBody>
          <a:bodyPr wrap="square">
            <a:spAutoFit/>
          </a:bodyPr>
          <a:lstStyle/>
          <a:p>
            <a:pPr algn="just" fontAlgn="base"/>
            <a:r>
              <a:rPr lang="en-US" b="1" dirty="0"/>
              <a:t>5 </a:t>
            </a:r>
            <a:r>
              <a:rPr lang="en-US" dirty="0"/>
              <a:t>And verily, verily, I say unto you, he that receiveth my gospel receiveth me; and he that receiveth not my gospel receiveth not me.</a:t>
            </a:r>
          </a:p>
          <a:p>
            <a:pPr algn="just" fontAlgn="base"/>
            <a:r>
              <a:rPr lang="en-US" b="1" dirty="0"/>
              <a:t>6 </a:t>
            </a:r>
            <a:r>
              <a:rPr lang="en-US" dirty="0"/>
              <a:t>And this is my gospel—repentance and baptism by water, and then cometh the baptism of fire and the Holy Ghost, even the Comforter, which </a:t>
            </a:r>
            <a:r>
              <a:rPr lang="en-US" dirty="0" err="1"/>
              <a:t>showeth</a:t>
            </a:r>
            <a:r>
              <a:rPr lang="en-US" dirty="0"/>
              <a:t> all things, and </a:t>
            </a:r>
            <a:r>
              <a:rPr lang="en-US" dirty="0" err="1"/>
              <a:t>teacheth</a:t>
            </a:r>
            <a:r>
              <a:rPr lang="en-US" dirty="0"/>
              <a:t> the peaceable things of the kingdom.</a:t>
            </a:r>
          </a:p>
          <a:p>
            <a:pPr algn="just" fontAlgn="base"/>
            <a:endParaRPr lang="en-US" b="0" i="0" dirty="0">
              <a:effectLst/>
              <a:latin typeface="Palatino"/>
            </a:endParaRPr>
          </a:p>
        </p:txBody>
      </p:sp>
      <p:sp>
        <p:nvSpPr>
          <p:cNvPr id="5" name="Rectangle 4">
            <a:extLst>
              <a:ext uri="{FF2B5EF4-FFF2-40B4-BE49-F238E27FC236}">
                <a16:creationId xmlns:a16="http://schemas.microsoft.com/office/drawing/2014/main" id="{D2A30844-E733-44D7-AB3A-3CA842206BF6}"/>
              </a:ext>
            </a:extLst>
          </p:cNvPr>
          <p:cNvSpPr/>
          <p:nvPr/>
        </p:nvSpPr>
        <p:spPr>
          <a:xfrm>
            <a:off x="1553868" y="3011752"/>
            <a:ext cx="7697708" cy="369332"/>
          </a:xfrm>
          <a:prstGeom prst="rect">
            <a:avLst/>
          </a:prstGeom>
        </p:spPr>
        <p:txBody>
          <a:bodyPr wrap="square">
            <a:spAutoFit/>
          </a:bodyPr>
          <a:lstStyle/>
          <a:p>
            <a:r>
              <a:rPr lang="en-US" b="1" dirty="0">
                <a:solidFill>
                  <a:srgbClr val="002060"/>
                </a:solidFill>
                <a:latin typeface="Ink Free" panose="03080402000500000000" pitchFamily="66" charset="0"/>
              </a:rPr>
              <a:t>How would you explain what we must do to become children of Jesus Christ? </a:t>
            </a:r>
          </a:p>
        </p:txBody>
      </p:sp>
      <p:sp>
        <p:nvSpPr>
          <p:cNvPr id="8" name="Rectangle 7">
            <a:extLst>
              <a:ext uri="{FF2B5EF4-FFF2-40B4-BE49-F238E27FC236}">
                <a16:creationId xmlns:a16="http://schemas.microsoft.com/office/drawing/2014/main" id="{70FB8E90-A528-4D85-B269-2D09E01AF2CC}"/>
              </a:ext>
            </a:extLst>
          </p:cNvPr>
          <p:cNvSpPr/>
          <p:nvPr/>
        </p:nvSpPr>
        <p:spPr>
          <a:xfrm>
            <a:off x="1508659" y="3476917"/>
            <a:ext cx="6237605" cy="369332"/>
          </a:xfrm>
          <a:prstGeom prst="rect">
            <a:avLst/>
          </a:prstGeom>
        </p:spPr>
        <p:txBody>
          <a:bodyPr wrap="none">
            <a:spAutoFit/>
          </a:bodyPr>
          <a:lstStyle/>
          <a:p>
            <a:r>
              <a:rPr lang="en-US" b="1" dirty="0">
                <a:solidFill>
                  <a:srgbClr val="002060"/>
                </a:solidFill>
                <a:latin typeface="Ink Free" panose="03080402000500000000" pitchFamily="66" charset="0"/>
              </a:rPr>
              <a:t> How might the teachings in verses 5–6 have applied to him?</a:t>
            </a:r>
          </a:p>
        </p:txBody>
      </p:sp>
      <p:sp>
        <p:nvSpPr>
          <p:cNvPr id="11" name="Rectangle 10">
            <a:extLst>
              <a:ext uri="{FF2B5EF4-FFF2-40B4-BE49-F238E27FC236}">
                <a16:creationId xmlns:a16="http://schemas.microsoft.com/office/drawing/2014/main" id="{2C7C2587-42B0-4752-896B-44AD168F6E23}"/>
              </a:ext>
            </a:extLst>
          </p:cNvPr>
          <p:cNvSpPr/>
          <p:nvPr/>
        </p:nvSpPr>
        <p:spPr>
          <a:xfrm>
            <a:off x="1553868" y="3942082"/>
            <a:ext cx="8840708" cy="646331"/>
          </a:xfrm>
          <a:prstGeom prst="rect">
            <a:avLst/>
          </a:prstGeom>
        </p:spPr>
        <p:txBody>
          <a:bodyPr wrap="square">
            <a:spAutoFit/>
          </a:bodyPr>
          <a:lstStyle/>
          <a:p>
            <a:r>
              <a:rPr lang="en-US" b="1" dirty="0">
                <a:solidFill>
                  <a:srgbClr val="002060"/>
                </a:solidFill>
                <a:latin typeface="Ink Free" panose="03080402000500000000" pitchFamily="66" charset="0"/>
              </a:rPr>
              <a:t>Why might it have taken great faith for James Covel to receive Jesus Christ and His gospel and be baptized?</a:t>
            </a:r>
          </a:p>
        </p:txBody>
      </p:sp>
      <p:sp>
        <p:nvSpPr>
          <p:cNvPr id="12" name="Rectangle 11">
            <a:extLst>
              <a:ext uri="{FF2B5EF4-FFF2-40B4-BE49-F238E27FC236}">
                <a16:creationId xmlns:a16="http://schemas.microsoft.com/office/drawing/2014/main" id="{CDA478E2-6F29-46A4-96E7-2C529CE65D11}"/>
              </a:ext>
            </a:extLst>
          </p:cNvPr>
          <p:cNvSpPr/>
          <p:nvPr/>
        </p:nvSpPr>
        <p:spPr>
          <a:xfrm>
            <a:off x="1553868" y="4680653"/>
            <a:ext cx="8723350" cy="646331"/>
          </a:xfrm>
          <a:prstGeom prst="rect">
            <a:avLst/>
          </a:prstGeom>
        </p:spPr>
        <p:txBody>
          <a:bodyPr wrap="none">
            <a:spAutoFit/>
          </a:bodyPr>
          <a:lstStyle/>
          <a:p>
            <a:r>
              <a:rPr lang="en-US" b="1" dirty="0"/>
              <a:t>As a minister, if James Covel were to be baptized, he would have to give up the positions, </a:t>
            </a:r>
          </a:p>
          <a:p>
            <a:r>
              <a:rPr lang="en-US" b="1" dirty="0"/>
              <a:t>associations, and income he had established over 40 years.</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heckerboard(across)">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250" fill="hold"/>
                                        <p:tgtEl>
                                          <p:spTgt spid="11"/>
                                        </p:tgtEl>
                                        <p:attrNameLst>
                                          <p:attrName>ppt_x</p:attrName>
                                        </p:attrNameLst>
                                      </p:cBhvr>
                                      <p:tavLst>
                                        <p:tav tm="0">
                                          <p:val>
                                            <p:strVal val="0-#ppt_w/2"/>
                                          </p:val>
                                        </p:tav>
                                        <p:tav tm="100000">
                                          <p:val>
                                            <p:strVal val="#ppt_x"/>
                                          </p:val>
                                        </p:tav>
                                      </p:tavLst>
                                    </p:anim>
                                    <p:anim calcmode="lin" valueType="num">
                                      <p:cBhvr additive="base">
                                        <p:cTn id="20" dur="125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p:cTn id="25" dur="1250" fill="hold"/>
                                        <p:tgtEl>
                                          <p:spTgt spid="12">
                                            <p:txEl>
                                              <p:pRg st="0" end="0"/>
                                            </p:txEl>
                                          </p:spTgt>
                                        </p:tgtEl>
                                        <p:attrNameLst>
                                          <p:attrName>ppt_w</p:attrName>
                                        </p:attrNameLst>
                                      </p:cBhvr>
                                      <p:tavLst>
                                        <p:tav tm="0">
                                          <p:val>
                                            <p:fltVal val="0"/>
                                          </p:val>
                                        </p:tav>
                                        <p:tav tm="100000">
                                          <p:val>
                                            <p:strVal val="#ppt_w"/>
                                          </p:val>
                                        </p:tav>
                                      </p:tavLst>
                                    </p:anim>
                                    <p:anim calcmode="lin" valueType="num">
                                      <p:cBhvr>
                                        <p:cTn id="26" dur="125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27" dur="1250"/>
                                        <p:tgtEl>
                                          <p:spTgt spid="12">
                                            <p:txEl>
                                              <p:pRg st="0" end="0"/>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12">
                                            <p:txEl>
                                              <p:pRg st="1" end="1"/>
                                            </p:txEl>
                                          </p:spTgt>
                                        </p:tgtEl>
                                        <p:attrNameLst>
                                          <p:attrName>style.visibility</p:attrName>
                                        </p:attrNameLst>
                                      </p:cBhvr>
                                      <p:to>
                                        <p:strVal val="visible"/>
                                      </p:to>
                                    </p:set>
                                    <p:anim calcmode="lin" valueType="num">
                                      <p:cBhvr>
                                        <p:cTn id="30" dur="1250" fill="hold"/>
                                        <p:tgtEl>
                                          <p:spTgt spid="12">
                                            <p:txEl>
                                              <p:pRg st="1" end="1"/>
                                            </p:txEl>
                                          </p:spTgt>
                                        </p:tgtEl>
                                        <p:attrNameLst>
                                          <p:attrName>ppt_w</p:attrName>
                                        </p:attrNameLst>
                                      </p:cBhvr>
                                      <p:tavLst>
                                        <p:tav tm="0">
                                          <p:val>
                                            <p:fltVal val="0"/>
                                          </p:val>
                                        </p:tav>
                                        <p:tav tm="100000">
                                          <p:val>
                                            <p:strVal val="#ppt_w"/>
                                          </p:val>
                                        </p:tav>
                                      </p:tavLst>
                                    </p:anim>
                                    <p:anim calcmode="lin" valueType="num">
                                      <p:cBhvr>
                                        <p:cTn id="31" dur="125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32" dur="125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078DBF-7A23-47BF-8108-08E788E9A24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11" name="Rectangle 10">
            <a:extLst>
              <a:ext uri="{FF2B5EF4-FFF2-40B4-BE49-F238E27FC236}">
                <a16:creationId xmlns:a16="http://schemas.microsoft.com/office/drawing/2014/main" id="{1D38905E-7811-43D6-9C64-E3D3F3DCBE45}"/>
              </a:ext>
            </a:extLst>
          </p:cNvPr>
          <p:cNvSpPr/>
          <p:nvPr/>
        </p:nvSpPr>
        <p:spPr>
          <a:xfrm>
            <a:off x="1508659" y="1100453"/>
            <a:ext cx="3342582"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39:7-9.</a:t>
            </a:r>
          </a:p>
        </p:txBody>
      </p:sp>
      <p:sp>
        <p:nvSpPr>
          <p:cNvPr id="3" name="Rectangle 2">
            <a:extLst>
              <a:ext uri="{FF2B5EF4-FFF2-40B4-BE49-F238E27FC236}">
                <a16:creationId xmlns:a16="http://schemas.microsoft.com/office/drawing/2014/main" id="{BDCADC99-CF86-4C80-A98C-4927DD8A3E7A}"/>
              </a:ext>
            </a:extLst>
          </p:cNvPr>
          <p:cNvSpPr/>
          <p:nvPr/>
        </p:nvSpPr>
        <p:spPr>
          <a:xfrm>
            <a:off x="1508659" y="1469785"/>
            <a:ext cx="8939706" cy="1754326"/>
          </a:xfrm>
          <a:prstGeom prst="rect">
            <a:avLst/>
          </a:prstGeom>
        </p:spPr>
        <p:txBody>
          <a:bodyPr wrap="square">
            <a:spAutoFit/>
          </a:bodyPr>
          <a:lstStyle/>
          <a:p>
            <a:pPr algn="just" fontAlgn="base"/>
            <a:r>
              <a:rPr lang="en-US" b="1" dirty="0">
                <a:latin typeface="Palatino"/>
              </a:rPr>
              <a:t>7 </a:t>
            </a:r>
            <a:r>
              <a:rPr lang="en-US" dirty="0">
                <a:latin typeface="Palatino"/>
              </a:rPr>
              <a:t>And now, behold, I say unto you, my servant James, I have looked upon thy works and I know thee.</a:t>
            </a:r>
          </a:p>
          <a:p>
            <a:pPr algn="just" fontAlgn="base"/>
            <a:r>
              <a:rPr lang="en-US" b="1" dirty="0">
                <a:latin typeface="Palatino"/>
              </a:rPr>
              <a:t>8 </a:t>
            </a:r>
            <a:r>
              <a:rPr lang="en-US" dirty="0">
                <a:latin typeface="Palatino"/>
              </a:rPr>
              <a:t>And verily I say unto thee, thine heart is now right before me at this time; and, behold, I have bestowed great blessings upon thy head;</a:t>
            </a:r>
          </a:p>
          <a:p>
            <a:pPr algn="just" fontAlgn="base"/>
            <a:r>
              <a:rPr lang="en-US" b="1" dirty="0">
                <a:latin typeface="Palatino"/>
              </a:rPr>
              <a:t>9 </a:t>
            </a:r>
            <a:r>
              <a:rPr lang="en-US" dirty="0">
                <a:latin typeface="Palatino"/>
              </a:rPr>
              <a:t>Nevertheless, thou hast seen great sorrow, for thou hast rejected me many times because of pride and the cares of the world.</a:t>
            </a:r>
            <a:endParaRPr lang="en-US" b="0" i="0" dirty="0">
              <a:effectLst/>
              <a:latin typeface="Palatino"/>
            </a:endParaRPr>
          </a:p>
        </p:txBody>
      </p:sp>
      <p:sp>
        <p:nvSpPr>
          <p:cNvPr id="5" name="Rectangle 4">
            <a:extLst>
              <a:ext uri="{FF2B5EF4-FFF2-40B4-BE49-F238E27FC236}">
                <a16:creationId xmlns:a16="http://schemas.microsoft.com/office/drawing/2014/main" id="{0F7608EF-CCAB-49DF-8134-4915C44255E5}"/>
              </a:ext>
            </a:extLst>
          </p:cNvPr>
          <p:cNvSpPr/>
          <p:nvPr/>
        </p:nvSpPr>
        <p:spPr>
          <a:xfrm>
            <a:off x="1508659" y="3281189"/>
            <a:ext cx="6032421" cy="369332"/>
          </a:xfrm>
          <a:prstGeom prst="rect">
            <a:avLst/>
          </a:prstGeom>
        </p:spPr>
        <p:txBody>
          <a:bodyPr wrap="none">
            <a:spAutoFit/>
          </a:bodyPr>
          <a:lstStyle/>
          <a:p>
            <a:r>
              <a:rPr lang="en-US" b="1" dirty="0">
                <a:solidFill>
                  <a:srgbClr val="002060"/>
                </a:solidFill>
                <a:latin typeface="Ink Free" panose="03080402000500000000" pitchFamily="66" charset="0"/>
              </a:rPr>
              <a:t>How might you have felt after hearing these words? Why? </a:t>
            </a:r>
          </a:p>
        </p:txBody>
      </p:sp>
      <p:sp>
        <p:nvSpPr>
          <p:cNvPr id="6" name="Rectangle 5">
            <a:extLst>
              <a:ext uri="{FF2B5EF4-FFF2-40B4-BE49-F238E27FC236}">
                <a16:creationId xmlns:a16="http://schemas.microsoft.com/office/drawing/2014/main" id="{276A3ED3-E99B-4BB8-8890-68257D2D2DD3}"/>
              </a:ext>
            </a:extLst>
          </p:cNvPr>
          <p:cNvSpPr/>
          <p:nvPr/>
        </p:nvSpPr>
        <p:spPr>
          <a:xfrm>
            <a:off x="1515315" y="3593443"/>
            <a:ext cx="8933049" cy="646331"/>
          </a:xfrm>
          <a:prstGeom prst="rect">
            <a:avLst/>
          </a:prstGeom>
        </p:spPr>
        <p:txBody>
          <a:bodyPr wrap="square">
            <a:spAutoFit/>
          </a:bodyPr>
          <a:lstStyle/>
          <a:p>
            <a:r>
              <a:rPr lang="en-US" b="1" dirty="0">
                <a:solidFill>
                  <a:srgbClr val="002060"/>
                </a:solidFill>
                <a:latin typeface="Ink Free" panose="03080402000500000000" pitchFamily="66" charset="0"/>
              </a:rPr>
              <a:t>What did the Lord say about the condition of James </a:t>
            </a:r>
            <a:r>
              <a:rPr lang="en-US" b="1" dirty="0" err="1">
                <a:solidFill>
                  <a:srgbClr val="002060"/>
                </a:solidFill>
                <a:latin typeface="Ink Free" panose="03080402000500000000" pitchFamily="66" charset="0"/>
              </a:rPr>
              <a:t>Covel’s</a:t>
            </a:r>
            <a:r>
              <a:rPr lang="en-US" b="1" dirty="0">
                <a:solidFill>
                  <a:srgbClr val="002060"/>
                </a:solidFill>
                <a:latin typeface="Ink Free" panose="03080402000500000000" pitchFamily="66" charset="0"/>
              </a:rPr>
              <a:t> heart at this time? What do you think it means that his heart was “now right before” the Lord?</a:t>
            </a:r>
          </a:p>
        </p:txBody>
      </p:sp>
      <p:sp>
        <p:nvSpPr>
          <p:cNvPr id="13" name="Rectangle 12">
            <a:extLst>
              <a:ext uri="{FF2B5EF4-FFF2-40B4-BE49-F238E27FC236}">
                <a16:creationId xmlns:a16="http://schemas.microsoft.com/office/drawing/2014/main" id="{4C91960F-6868-4E2C-94CA-139E3959D048}"/>
              </a:ext>
            </a:extLst>
          </p:cNvPr>
          <p:cNvSpPr/>
          <p:nvPr/>
        </p:nvSpPr>
        <p:spPr>
          <a:xfrm>
            <a:off x="1508659" y="1469785"/>
            <a:ext cx="8939706" cy="1754326"/>
          </a:xfrm>
          <a:prstGeom prst="rect">
            <a:avLst/>
          </a:prstGeom>
        </p:spPr>
        <p:txBody>
          <a:bodyPr wrap="square">
            <a:spAutoFit/>
          </a:bodyPr>
          <a:lstStyle/>
          <a:p>
            <a:pPr algn="just" fontAlgn="base"/>
            <a:r>
              <a:rPr lang="en-US" b="1" dirty="0">
                <a:latin typeface="Palatino"/>
              </a:rPr>
              <a:t>7 </a:t>
            </a:r>
            <a:r>
              <a:rPr lang="en-US" dirty="0">
                <a:latin typeface="Palatino"/>
              </a:rPr>
              <a:t>And now, behold, I say unto you, my servant James, I have looked upon thy works and I know thee.</a:t>
            </a:r>
          </a:p>
          <a:p>
            <a:pPr algn="just" fontAlgn="base"/>
            <a:r>
              <a:rPr lang="en-US" b="1" dirty="0">
                <a:latin typeface="Palatino"/>
              </a:rPr>
              <a:t>8 </a:t>
            </a:r>
            <a:r>
              <a:rPr lang="en-US" dirty="0">
                <a:latin typeface="Palatino"/>
              </a:rPr>
              <a:t>And verily I say unto thee, thine heart is </a:t>
            </a:r>
            <a:r>
              <a:rPr lang="en-US" dirty="0">
                <a:solidFill>
                  <a:srgbClr val="FFFF00"/>
                </a:solidFill>
                <a:latin typeface="Palatino"/>
              </a:rPr>
              <a:t>now</a:t>
            </a:r>
            <a:r>
              <a:rPr lang="en-US" dirty="0">
                <a:latin typeface="Palatino"/>
              </a:rPr>
              <a:t> right before me at this time; and, behold, I have bestowed great blessings upon thy head;</a:t>
            </a:r>
          </a:p>
          <a:p>
            <a:pPr algn="just" fontAlgn="base"/>
            <a:r>
              <a:rPr lang="en-US" b="1" dirty="0">
                <a:latin typeface="Palatino"/>
              </a:rPr>
              <a:t>9 </a:t>
            </a:r>
            <a:r>
              <a:rPr lang="en-US" dirty="0">
                <a:latin typeface="Palatino"/>
              </a:rPr>
              <a:t>Nevertheless, thou hast seen great sorrow, for thou hast rejected me many times because of pride and the cares of the world.</a:t>
            </a:r>
            <a:endParaRPr lang="en-US" b="0" i="0" dirty="0">
              <a:effectLst/>
              <a:latin typeface="Palatino"/>
            </a:endParaRPr>
          </a:p>
        </p:txBody>
      </p:sp>
      <p:sp>
        <p:nvSpPr>
          <p:cNvPr id="14" name="Rectangle 13">
            <a:extLst>
              <a:ext uri="{FF2B5EF4-FFF2-40B4-BE49-F238E27FC236}">
                <a16:creationId xmlns:a16="http://schemas.microsoft.com/office/drawing/2014/main" id="{85B12B0D-4C4D-41FA-882F-E42E263CD934}"/>
              </a:ext>
            </a:extLst>
          </p:cNvPr>
          <p:cNvSpPr/>
          <p:nvPr/>
        </p:nvSpPr>
        <p:spPr>
          <a:xfrm>
            <a:off x="1515315" y="4424440"/>
            <a:ext cx="5405647" cy="369332"/>
          </a:xfrm>
          <a:prstGeom prst="rect">
            <a:avLst/>
          </a:prstGeom>
        </p:spPr>
        <p:txBody>
          <a:bodyPr wrap="none">
            <a:spAutoFit/>
          </a:bodyPr>
          <a:lstStyle/>
          <a:p>
            <a:r>
              <a:rPr lang="en-US" b="1" dirty="0">
                <a:solidFill>
                  <a:srgbClr val="002060"/>
                </a:solidFill>
                <a:latin typeface="Ink Free" panose="03080402000500000000" pitchFamily="66" charset="0"/>
              </a:rPr>
              <a:t>Why had James Covel rejected the Lord many times? </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1500" fill="hold"/>
                                        <p:tgtEl>
                                          <p:spTgt spid="6"/>
                                        </p:tgtEl>
                                        <p:attrNameLst>
                                          <p:attrName>ppt_x</p:attrName>
                                        </p:attrNameLst>
                                      </p:cBhvr>
                                      <p:tavLst>
                                        <p:tav tm="0">
                                          <p:val>
                                            <p:strVal val="0-#ppt_w/2"/>
                                          </p:val>
                                        </p:tav>
                                        <p:tav tm="100000">
                                          <p:val>
                                            <p:strVal val="#ppt_x"/>
                                          </p:val>
                                        </p:tav>
                                      </p:tavLst>
                                    </p:anim>
                                    <p:anim calcmode="lin" valueType="num">
                                      <p:cBhvr additive="base">
                                        <p:cTn id="27" dur="1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heckerboard(across)">
                                      <p:cBhvr>
                                        <p:cTn id="37"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P spid="5" grpId="0"/>
      <p:bldP spid="6"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CDF77E27-0DD0-4924-B6F9-71E0D09C42C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4" name="Rectangle 3">
            <a:extLst>
              <a:ext uri="{FF2B5EF4-FFF2-40B4-BE49-F238E27FC236}">
                <a16:creationId xmlns:a16="http://schemas.microsoft.com/office/drawing/2014/main" id="{FA61ED39-257B-4C3F-8575-EE4C86CF73A9}"/>
              </a:ext>
            </a:extLst>
          </p:cNvPr>
          <p:cNvSpPr/>
          <p:nvPr/>
        </p:nvSpPr>
        <p:spPr>
          <a:xfrm>
            <a:off x="2944906" y="1067902"/>
            <a:ext cx="6871447" cy="65890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704A0E87-379A-42B7-A687-4C92901BB503}"/>
              </a:ext>
            </a:extLst>
          </p:cNvPr>
          <p:cNvCxnSpPr>
            <a:cxnSpLocks/>
            <a:stCxn id="4" idx="0"/>
            <a:endCxn id="4" idx="2"/>
          </p:cNvCxnSpPr>
          <p:nvPr/>
        </p:nvCxnSpPr>
        <p:spPr>
          <a:xfrm>
            <a:off x="6380630" y="1067902"/>
            <a:ext cx="0" cy="658905"/>
          </a:xfrm>
          <a:prstGeom prst="line">
            <a:avLst/>
          </a:prstGeom>
        </p:spPr>
        <p:style>
          <a:lnRef idx="2">
            <a:schemeClr val="dk1"/>
          </a:lnRef>
          <a:fillRef idx="0">
            <a:schemeClr val="dk1"/>
          </a:fillRef>
          <a:effectRef idx="1">
            <a:schemeClr val="dk1"/>
          </a:effectRef>
          <a:fontRef idx="minor">
            <a:schemeClr val="tx1"/>
          </a:fontRef>
        </p:style>
      </p:cxnSp>
      <p:sp>
        <p:nvSpPr>
          <p:cNvPr id="13" name="Rectangle 12">
            <a:extLst>
              <a:ext uri="{FF2B5EF4-FFF2-40B4-BE49-F238E27FC236}">
                <a16:creationId xmlns:a16="http://schemas.microsoft.com/office/drawing/2014/main" id="{AB424811-05F0-413F-A064-CE8A3F6125A5}"/>
              </a:ext>
            </a:extLst>
          </p:cNvPr>
          <p:cNvSpPr/>
          <p:nvPr/>
        </p:nvSpPr>
        <p:spPr>
          <a:xfrm>
            <a:off x="2944906" y="1726807"/>
            <a:ext cx="6871447" cy="80682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C6591AFD-F339-4B43-8549-4FEDB07E10C3}"/>
              </a:ext>
            </a:extLst>
          </p:cNvPr>
          <p:cNvSpPr txBox="1"/>
          <p:nvPr/>
        </p:nvSpPr>
        <p:spPr>
          <a:xfrm>
            <a:off x="4061012" y="1212689"/>
            <a:ext cx="1452282" cy="369332"/>
          </a:xfrm>
          <a:prstGeom prst="rect">
            <a:avLst/>
          </a:prstGeom>
          <a:noFill/>
        </p:spPr>
        <p:txBody>
          <a:bodyPr wrap="square" rtlCol="0">
            <a:spAutoFit/>
          </a:bodyPr>
          <a:lstStyle/>
          <a:p>
            <a:pPr algn="ctr"/>
            <a:r>
              <a:rPr lang="en-US" dirty="0"/>
              <a:t>If you will…</a:t>
            </a:r>
          </a:p>
        </p:txBody>
      </p:sp>
      <p:sp>
        <p:nvSpPr>
          <p:cNvPr id="15" name="TextBox 14">
            <a:extLst>
              <a:ext uri="{FF2B5EF4-FFF2-40B4-BE49-F238E27FC236}">
                <a16:creationId xmlns:a16="http://schemas.microsoft.com/office/drawing/2014/main" id="{91B40120-362B-4081-908C-39764C4D8FC9}"/>
              </a:ext>
            </a:extLst>
          </p:cNvPr>
          <p:cNvSpPr txBox="1"/>
          <p:nvPr/>
        </p:nvSpPr>
        <p:spPr>
          <a:xfrm>
            <a:off x="7707411" y="1212689"/>
            <a:ext cx="896462" cy="369332"/>
          </a:xfrm>
          <a:prstGeom prst="rect">
            <a:avLst/>
          </a:prstGeom>
          <a:noFill/>
        </p:spPr>
        <p:txBody>
          <a:bodyPr wrap="square" rtlCol="0">
            <a:spAutoFit/>
          </a:bodyPr>
          <a:lstStyle/>
          <a:p>
            <a:pPr algn="ctr"/>
            <a:r>
              <a:rPr lang="en-US" dirty="0"/>
              <a:t>Then…</a:t>
            </a:r>
          </a:p>
        </p:txBody>
      </p:sp>
      <p:sp>
        <p:nvSpPr>
          <p:cNvPr id="16" name="Rectangle 15">
            <a:extLst>
              <a:ext uri="{FF2B5EF4-FFF2-40B4-BE49-F238E27FC236}">
                <a16:creationId xmlns:a16="http://schemas.microsoft.com/office/drawing/2014/main" id="{10337307-F651-4835-BC8A-909D608E9A2D}"/>
              </a:ext>
            </a:extLst>
          </p:cNvPr>
          <p:cNvSpPr/>
          <p:nvPr/>
        </p:nvSpPr>
        <p:spPr>
          <a:xfrm>
            <a:off x="1360741" y="2705326"/>
            <a:ext cx="3507692" cy="369332"/>
          </a:xfrm>
          <a:prstGeom prst="rect">
            <a:avLst/>
          </a:prstGeom>
        </p:spPr>
        <p:txBody>
          <a:bodyPr wrap="none">
            <a:spAutoFit/>
          </a:bodyPr>
          <a:lstStyle/>
          <a:p>
            <a:r>
              <a:rPr lang="en-US" b="1" dirty="0">
                <a:solidFill>
                  <a:schemeClr val="tx1">
                    <a:lumMod val="95000"/>
                    <a:lumOff val="5000"/>
                  </a:schemeClr>
                </a:solidFill>
                <a:effectLst>
                  <a:outerShdw blurRad="38100" dist="38100" dir="2700000" algn="tl">
                    <a:srgbClr val="000000">
                      <a:alpha val="43137"/>
                    </a:srgbClr>
                  </a:outerShdw>
                </a:effectLst>
                <a:latin typeface="Bahnschrift Light" panose="020B0502040204020203" pitchFamily="34" charset="0"/>
              </a:rPr>
              <a:t>Doctrine and Covenants 39:10-12.</a:t>
            </a:r>
          </a:p>
        </p:txBody>
      </p:sp>
      <p:sp>
        <p:nvSpPr>
          <p:cNvPr id="17" name="Rectangle 16">
            <a:extLst>
              <a:ext uri="{FF2B5EF4-FFF2-40B4-BE49-F238E27FC236}">
                <a16:creationId xmlns:a16="http://schemas.microsoft.com/office/drawing/2014/main" id="{053E41AF-9DF1-46F8-B689-923384C65962}"/>
              </a:ext>
            </a:extLst>
          </p:cNvPr>
          <p:cNvSpPr/>
          <p:nvPr/>
        </p:nvSpPr>
        <p:spPr>
          <a:xfrm>
            <a:off x="1360741" y="3099399"/>
            <a:ext cx="9464141" cy="2062103"/>
          </a:xfrm>
          <a:prstGeom prst="rect">
            <a:avLst/>
          </a:prstGeom>
        </p:spPr>
        <p:txBody>
          <a:bodyPr wrap="square">
            <a:spAutoFit/>
          </a:bodyPr>
          <a:lstStyle/>
          <a:p>
            <a:pPr algn="just" fontAlgn="base"/>
            <a:r>
              <a:rPr lang="en-US" sz="1600" b="1" dirty="0">
                <a:latin typeface="Palatino"/>
              </a:rPr>
              <a:t>10 </a:t>
            </a:r>
            <a:r>
              <a:rPr lang="en-US" sz="1600" dirty="0">
                <a:latin typeface="Palatino"/>
              </a:rPr>
              <a:t>But, behold, the days of thy deliverance are come, if thou wilt hearken to my voice, which saith unto thee: Arise and be baptized, and wash away your sins, calling on my name, and you shall receive my Spirit, and a blessing so great as you never have known.</a:t>
            </a:r>
          </a:p>
          <a:p>
            <a:pPr algn="just" fontAlgn="base"/>
            <a:r>
              <a:rPr lang="en-US" sz="1600" b="1" dirty="0">
                <a:latin typeface="Palatino"/>
              </a:rPr>
              <a:t>11 </a:t>
            </a:r>
            <a:r>
              <a:rPr lang="en-US" sz="1600" dirty="0">
                <a:latin typeface="Palatino"/>
              </a:rPr>
              <a:t>And if thou do this, I have prepared thee for a greater work. Thou shalt preach the fulness of my gospel, which I have sent forth in these last days, the covenant which I have sent forth to recover my people, which are of the house of Israel.</a:t>
            </a:r>
          </a:p>
          <a:p>
            <a:pPr algn="just" fontAlgn="base"/>
            <a:r>
              <a:rPr lang="en-US" sz="1600" b="1" dirty="0">
                <a:latin typeface="Palatino"/>
              </a:rPr>
              <a:t>12 </a:t>
            </a:r>
            <a:r>
              <a:rPr lang="en-US" sz="1600" dirty="0">
                <a:latin typeface="Palatino"/>
              </a:rPr>
              <a:t>And it shall come to pass that power shall rest upon thee; thou shalt have great faith, and I will be with thee and go before thy face.</a:t>
            </a:r>
            <a:endParaRPr lang="en-US" sz="1600" b="0" i="0" dirty="0">
              <a:effectLst/>
              <a:latin typeface="Palatino"/>
            </a:endParaRPr>
          </a:p>
        </p:txBody>
      </p:sp>
      <p:sp>
        <p:nvSpPr>
          <p:cNvPr id="18" name="Rectangle 17">
            <a:extLst>
              <a:ext uri="{FF2B5EF4-FFF2-40B4-BE49-F238E27FC236}">
                <a16:creationId xmlns:a16="http://schemas.microsoft.com/office/drawing/2014/main" id="{1A3190B9-1824-47BB-A4BE-609979038213}"/>
              </a:ext>
            </a:extLst>
          </p:cNvPr>
          <p:cNvSpPr/>
          <p:nvPr/>
        </p:nvSpPr>
        <p:spPr>
          <a:xfrm>
            <a:off x="1360741" y="5404104"/>
            <a:ext cx="9800317" cy="646331"/>
          </a:xfrm>
          <a:prstGeom prst="rect">
            <a:avLst/>
          </a:prstGeom>
        </p:spPr>
        <p:txBody>
          <a:bodyPr wrap="square">
            <a:spAutoFit/>
          </a:bodyPr>
          <a:lstStyle/>
          <a:p>
            <a:r>
              <a:rPr lang="en-US" b="1" dirty="0">
                <a:solidFill>
                  <a:srgbClr val="002060"/>
                </a:solidFill>
                <a:latin typeface="Ink Free" panose="03080402000500000000" pitchFamily="66" charset="0"/>
              </a:rPr>
              <a:t>In what ways would James Covel receive greater blessings and do a greater work if he accepted the Lord’s invitation to be baptized?</a:t>
            </a:r>
          </a:p>
        </p:txBody>
      </p:sp>
      <p:cxnSp>
        <p:nvCxnSpPr>
          <p:cNvPr id="20" name="Straight Connector 19">
            <a:extLst>
              <a:ext uri="{FF2B5EF4-FFF2-40B4-BE49-F238E27FC236}">
                <a16:creationId xmlns:a16="http://schemas.microsoft.com/office/drawing/2014/main" id="{B71E0A15-36D9-4BBB-AF4C-AAFE27F71CDE}"/>
              </a:ext>
            </a:extLst>
          </p:cNvPr>
          <p:cNvCxnSpPr>
            <a:cxnSpLocks/>
            <a:stCxn id="4" idx="2"/>
          </p:cNvCxnSpPr>
          <p:nvPr/>
        </p:nvCxnSpPr>
        <p:spPr>
          <a:xfrm>
            <a:off x="6380630" y="1726807"/>
            <a:ext cx="0" cy="806824"/>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edge">
                                      <p:cBhvr>
                                        <p:cTn id="10" dur="2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arn(outHorizontal)">
                                      <p:cBhvr>
                                        <p:cTn id="15" dur="1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4">
            <a:extLst>
              <a:ext uri="{FF2B5EF4-FFF2-40B4-BE49-F238E27FC236}">
                <a16:creationId xmlns:a16="http://schemas.microsoft.com/office/drawing/2014/main" id="{D77F187E-C37A-4937-B269-DE39E1D1FA64}"/>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Ink Free" panose="03080402000500000000" pitchFamily="66" charset="0"/>
                <a:ea typeface="Cambria Math" panose="02040503050406030204" pitchFamily="18" charset="0"/>
              </a:rPr>
              <a:t>LESSON 44</a:t>
            </a:r>
          </a:p>
        </p:txBody>
      </p:sp>
      <p:sp>
        <p:nvSpPr>
          <p:cNvPr id="2" name="Rectangle 1">
            <a:extLst>
              <a:ext uri="{FF2B5EF4-FFF2-40B4-BE49-F238E27FC236}">
                <a16:creationId xmlns:a16="http://schemas.microsoft.com/office/drawing/2014/main" id="{B9295467-F008-4E8E-9B97-15C488FF4E93}"/>
              </a:ext>
            </a:extLst>
          </p:cNvPr>
          <p:cNvSpPr/>
          <p:nvPr/>
        </p:nvSpPr>
        <p:spPr>
          <a:xfrm>
            <a:off x="1250833" y="1212831"/>
            <a:ext cx="5610831" cy="369332"/>
          </a:xfrm>
          <a:prstGeom prst="rect">
            <a:avLst/>
          </a:prstGeom>
        </p:spPr>
        <p:txBody>
          <a:bodyPr wrap="none">
            <a:spAutoFit/>
          </a:bodyPr>
          <a:lstStyle/>
          <a:p>
            <a:r>
              <a:rPr lang="en-US" b="1" dirty="0">
                <a:solidFill>
                  <a:srgbClr val="002060"/>
                </a:solidFill>
                <a:latin typeface="Ink Free" panose="03080402000500000000" pitchFamily="66" charset="0"/>
              </a:rPr>
              <a:t>What is the significance of the word if in these verses?</a:t>
            </a:r>
          </a:p>
        </p:txBody>
      </p:sp>
      <p:sp>
        <p:nvSpPr>
          <p:cNvPr id="3" name="Rectangle 2">
            <a:extLst>
              <a:ext uri="{FF2B5EF4-FFF2-40B4-BE49-F238E27FC236}">
                <a16:creationId xmlns:a16="http://schemas.microsoft.com/office/drawing/2014/main" id="{C1B123A6-55F1-4C5D-9164-916178AC9E55}"/>
              </a:ext>
            </a:extLst>
          </p:cNvPr>
          <p:cNvSpPr/>
          <p:nvPr/>
        </p:nvSpPr>
        <p:spPr>
          <a:xfrm>
            <a:off x="1250833" y="1564998"/>
            <a:ext cx="8942038" cy="646331"/>
          </a:xfrm>
          <a:prstGeom prst="rect">
            <a:avLst/>
          </a:prstGeom>
        </p:spPr>
        <p:txBody>
          <a:bodyPr wrap="square">
            <a:spAutoFit/>
          </a:bodyPr>
          <a:lstStyle/>
          <a:p>
            <a:r>
              <a:rPr lang="en-US" b="1" dirty="0"/>
              <a:t>The Lord’s promised blessings to James Covel were conditional upon James hearkening to the Lord’s voice.</a:t>
            </a:r>
          </a:p>
        </p:txBody>
      </p:sp>
      <p:sp>
        <p:nvSpPr>
          <p:cNvPr id="7" name="Rectangle 6">
            <a:extLst>
              <a:ext uri="{FF2B5EF4-FFF2-40B4-BE49-F238E27FC236}">
                <a16:creationId xmlns:a16="http://schemas.microsoft.com/office/drawing/2014/main" id="{886BA7AD-2DDF-420F-987A-C21310B2AE3B}"/>
              </a:ext>
            </a:extLst>
          </p:cNvPr>
          <p:cNvSpPr/>
          <p:nvPr/>
        </p:nvSpPr>
        <p:spPr>
          <a:xfrm>
            <a:off x="1250833" y="2459504"/>
            <a:ext cx="8212660" cy="369332"/>
          </a:xfrm>
          <a:prstGeom prst="rect">
            <a:avLst/>
          </a:prstGeom>
        </p:spPr>
        <p:txBody>
          <a:bodyPr wrap="square">
            <a:spAutoFit/>
          </a:bodyPr>
          <a:lstStyle/>
          <a:p>
            <a:r>
              <a:rPr lang="en-US" b="1" dirty="0">
                <a:solidFill>
                  <a:srgbClr val="002060"/>
                </a:solidFill>
                <a:latin typeface="Ink Free" panose="03080402000500000000" pitchFamily="66" charset="0"/>
              </a:rPr>
              <a:t>What principle can we learn from the Lord’s use of the word if in these verses?</a:t>
            </a:r>
          </a:p>
        </p:txBody>
      </p:sp>
      <p:sp>
        <p:nvSpPr>
          <p:cNvPr id="9" name="Rectangle 8">
            <a:extLst>
              <a:ext uri="{FF2B5EF4-FFF2-40B4-BE49-F238E27FC236}">
                <a16:creationId xmlns:a16="http://schemas.microsoft.com/office/drawing/2014/main" id="{E06B155B-DED3-4B83-801F-A50897387C08}"/>
              </a:ext>
            </a:extLst>
          </p:cNvPr>
          <p:cNvSpPr/>
          <p:nvPr/>
        </p:nvSpPr>
        <p:spPr>
          <a:xfrm>
            <a:off x="1250832" y="2828836"/>
            <a:ext cx="7987297" cy="369332"/>
          </a:xfrm>
          <a:prstGeom prst="rect">
            <a:avLst/>
          </a:prstGeom>
        </p:spPr>
        <p:txBody>
          <a:bodyPr wrap="square">
            <a:spAutoFit/>
          </a:bodyPr>
          <a:lstStyle/>
          <a:p>
            <a:r>
              <a:rPr lang="en-US" b="1" dirty="0"/>
              <a:t>The Lord’s promised blessings are conditional upon our hearkening to His voice.</a:t>
            </a:r>
          </a:p>
        </p:txBody>
      </p:sp>
      <p:sp>
        <p:nvSpPr>
          <p:cNvPr id="16" name="Rectangle 15">
            <a:extLst>
              <a:ext uri="{FF2B5EF4-FFF2-40B4-BE49-F238E27FC236}">
                <a16:creationId xmlns:a16="http://schemas.microsoft.com/office/drawing/2014/main" id="{B55D6635-425B-4D04-B5AC-6A44F36188D9}"/>
              </a:ext>
            </a:extLst>
          </p:cNvPr>
          <p:cNvSpPr/>
          <p:nvPr/>
        </p:nvSpPr>
        <p:spPr>
          <a:xfrm>
            <a:off x="1250832" y="3571529"/>
            <a:ext cx="8484839" cy="369332"/>
          </a:xfrm>
          <a:prstGeom prst="rect">
            <a:avLst/>
          </a:prstGeom>
        </p:spPr>
        <p:txBody>
          <a:bodyPr wrap="square">
            <a:spAutoFit/>
          </a:bodyPr>
          <a:lstStyle/>
          <a:p>
            <a:r>
              <a:rPr lang="en-US" b="1" dirty="0">
                <a:solidFill>
                  <a:srgbClr val="002060"/>
                </a:solidFill>
                <a:latin typeface="Ink Free" panose="03080402000500000000" pitchFamily="66" charset="0"/>
              </a:rPr>
              <a:t>What conditions has the Lord placed on you before you can receive those blessings?</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vertical)">
                                      <p:cBhvr>
                                        <p:cTn id="22" dur="125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out)">
                                      <p:cBhvr>
                                        <p:cTn id="2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9"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670</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MingLiU_HKSCS-ExtB</vt:lpstr>
      <vt:lpstr>Arial</vt:lpstr>
      <vt:lpstr>Bahnschrift Light</vt:lpstr>
      <vt:lpstr>Bahnschrift SemiLight SemiConde</vt:lpstr>
      <vt:lpstr>Calibri</vt:lpstr>
      <vt:lpstr>Calibri Light</vt:lpstr>
      <vt:lpstr>Cambria Math</vt:lpstr>
      <vt:lpstr>Ink Free</vt:lpstr>
      <vt:lpstr>Palatino</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1576</cp:revision>
  <dcterms:created xsi:type="dcterms:W3CDTF">2018-08-29T04:26:39Z</dcterms:created>
  <dcterms:modified xsi:type="dcterms:W3CDTF">2018-09-25T01:43:45Z</dcterms:modified>
</cp:coreProperties>
</file>